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0" r:id="rId1"/>
  </p:sldMasterIdLst>
  <p:sldIdLst>
    <p:sldId id="269" r:id="rId2"/>
    <p:sldId id="258" r:id="rId3"/>
    <p:sldId id="265" r:id="rId4"/>
    <p:sldId id="263" r:id="rId5"/>
    <p:sldId id="264" r:id="rId6"/>
    <p:sldId id="266" r:id="rId7"/>
    <p:sldId id="267" r:id="rId8"/>
    <p:sldId id="268" r:id="rId9"/>
  </p:sldIdLst>
  <p:sldSz cx="9144000" cy="5143500" type="screen16x9"/>
  <p:notesSz cx="6858000" cy="9144000"/>
  <p:embeddedFontLst>
    <p:embeddedFont>
      <p:font typeface="맑은 고딕" pitchFamily="50" charset="-127"/>
      <p:regular r:id="rId10"/>
      <p:bold r:id="rId11"/>
    </p:embeddedFont>
    <p:embeddedFont>
      <p:font typeface="나눔고딕" pitchFamily="50" charset="-127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4="http://schemas.microsoft.com/office/powerpoint/2010/main" xmlns:p15="http://schemas.microsoft.com/office/powerpoint/2012/main">
        <p15:guide id="0" orient="horz" pos="1615" userDrawn="1">
          <p15:clr>
            <a:srgbClr val="A4A3A4"/>
          </p15:clr>
        </p15:guide>
        <p15:guide id="1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>
  <a:tblStyle styleId="{CDE67981-C926-4AC7-AA08-ACFD1CD1FBA1}" styleName="Normal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1"/>
              </a:solidFill>
            </a:ln>
          </a:left>
          <a:right>
            <a:ln w="40000" cmpd="sng">
              <a:solidFill>
                <a:schemeClr val="accent1"/>
              </a:solidFill>
            </a:ln>
          </a:right>
          <a:top>
            <a:ln w="40000" cmpd="sng">
              <a:solidFill>
                <a:schemeClr val="accent1"/>
              </a:solidFill>
            </a:ln>
          </a:top>
          <a:bottom>
            <a:ln w="400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>
          <a:shade val="80000"/>
        </a:schemeClr>
      </a:tcTxStyle>
      <a:tcStyle>
        <a:tcBdr>
          <a:bottom>
            <a:ln w="35400" cmpd="sng">
              <a:solidFill>
                <a:schemeClr val="accent1">
                  <a:shade val="80000"/>
                </a:schemeClr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098" autoAdjust="0"/>
    <p:restoredTop sz="94660"/>
  </p:normalViewPr>
  <p:slideViewPr>
    <p:cSldViewPr snapToObjects="1">
      <p:cViewPr varScale="1">
        <p:scale>
          <a:sx n="90" d="100"/>
          <a:sy n="90" d="100"/>
        </p:scale>
        <p:origin x="-864" y="-56"/>
      </p:cViewPr>
      <p:guideLst>
        <p:guide orient="horz" pos="1615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143108" y="1660922"/>
            <a:ext cx="4857767" cy="241101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</a:p>
          <a:p>
            <a:pPr lvl="0">
              <a:defRPr/>
            </a:pPr>
            <a:r>
              <a:rPr lang="ko-KR" altLang="en-US"/>
              <a:t>둘째 목차</a:t>
            </a:r>
          </a:p>
          <a:p>
            <a:pPr lvl="0">
              <a:defRPr/>
            </a:pPr>
            <a:r>
              <a:rPr lang="ko-KR" altLang="en-US"/>
              <a:t>셋째 목차</a:t>
            </a:r>
          </a:p>
          <a:p>
            <a:pPr lvl="0">
              <a:defRPr/>
            </a:pPr>
            <a:r>
              <a:rPr lang="ko-KR" altLang="en-US"/>
              <a:t>넷째 목차</a:t>
            </a:r>
          </a:p>
          <a:p>
            <a:pPr lvl="0">
              <a:defRPr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6FEC12-A4C9-4837-AF94-AD867782C04C}" type="datetime1">
              <a:rPr lang="ko-KR" altLang="en-US"/>
              <a:pPr>
                <a:defRPr/>
              </a:pPr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2CD3B-FDDF-4998-970C-76E6E0BEC6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597818"/>
            <a:ext cx="9144000" cy="1102518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4767262"/>
            <a:ext cx="2133600" cy="273843"/>
          </a:xfrm>
        </p:spPr>
        <p:txBody>
          <a:bodyPr/>
          <a:lstStyle/>
          <a:p>
            <a:pPr>
              <a:defRPr/>
            </a:pPr>
            <a:fld id="{CA348888-F454-4AD2-BA62-3AF29D9807C0}" type="datetime1">
              <a:rPr lang="ko-KR" altLang="en-US"/>
              <a:pPr>
                <a:defRPr/>
              </a:pPr>
              <a:t>2019-05-21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3843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4767262"/>
            <a:ext cx="2133600" cy="273843"/>
          </a:xfrm>
        </p:spPr>
        <p:txBody>
          <a:bodyPr/>
          <a:lstStyle/>
          <a:p>
            <a:pPr>
              <a:defRPr/>
            </a:pPr>
            <a:fld id="{AD22CD3B-FDDF-4998-970C-76E6E0BEC6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kr/url?sa=i&amp;rct=j&amp;q=&amp;esrc=s&amp;source=images&amp;cd=&amp;cad=rja&amp;uact=8&amp;ved=2ahUKEwiZsObe-8veAhXMFogKHdF1DfwQjRx6BAgBEAU&amp;url=https://triple.guide/regions/23c5965b-01ad-486b-a694-a2ced15f245c/attractions/c3d2ef37-f0ef-42b4-a210-039dc08143bf&amp;psig=AOvVaw2sMM0DD6FOjDqxSke7-N6l&amp;ust=154201286609610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sJv6tW8wy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68935" y="1714494"/>
            <a:ext cx="8230235" cy="8578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400" smtClean="0">
                <a:latin typeface="맑은 고딕" charset="0"/>
                <a:ea typeface="맑은 고딕" charset="0"/>
              </a:rPr>
              <a:t>일본 관광 정책과 비교</a:t>
            </a:r>
            <a:endParaRPr lang="ko-KR" altLang="en-US" sz="4400" dirty="0">
              <a:latin typeface="맑은 고딕" charset="0"/>
              <a:ea typeface="맑은 고딕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4942" y="321469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2**02**1 </a:t>
            </a:r>
            <a:r>
              <a:rPr lang="ko-KR" altLang="en-US" dirty="0" smtClean="0"/>
              <a:t>신</a:t>
            </a:r>
            <a:r>
              <a:rPr lang="en-US" altLang="ko-KR" smtClean="0"/>
              <a:t>*</a:t>
            </a:r>
            <a:r>
              <a:rPr lang="ko-KR" altLang="en-US" smtClean="0"/>
              <a:t>국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705" y="195580"/>
            <a:ext cx="431800" cy="378460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 Placeholder 27"/>
          <p:cNvSpPr txBox="1"/>
          <p:nvPr/>
        </p:nvSpPr>
        <p:spPr>
          <a:xfrm>
            <a:off x="611505" y="170180"/>
            <a:ext cx="2952750" cy="4578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>
            <a:lvl1pPr marL="0" indent="0" algn="r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3000" b="1" spc="-100">
                <a:solidFill>
                  <a:srgbClr val="5B93B4"/>
                </a:solidFill>
                <a:latin typeface="맑은 고딕" charset="0"/>
                <a:ea typeface="맑은 고딕" charset="0"/>
              </a:defRPr>
            </a:lvl1pPr>
            <a:lvl2pPr marL="742950" indent="-28575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800">
                <a:solidFill>
                  <a:schemeClr val="tx1"/>
                </a:solidFill>
                <a:latin typeface="맑은 고딕" charset="0"/>
                <a:ea typeface="맑은 고딕" charset="0"/>
              </a:defRPr>
            </a:lvl2pPr>
            <a:lvl3pPr marL="11430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400">
                <a:solidFill>
                  <a:schemeClr val="tx1"/>
                </a:solidFill>
                <a:latin typeface="맑은 고딕" charset="0"/>
                <a:ea typeface="맑은 고딕" charset="0"/>
              </a:defRPr>
            </a:lvl3pPr>
            <a:lvl4pPr marL="16002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4pPr>
            <a:lvl5pPr marL="20574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5pPr>
            <a:lvl6pPr marL="25146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6pPr>
            <a:lvl7pPr marL="29718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7pPr>
            <a:lvl8pPr marL="34290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8pPr>
            <a:lvl9pPr marL="38862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9pPr>
          </a:lstStyle>
          <a:p>
            <a:pPr marL="0" indent="0" algn="l" defTabSz="914400" eaLnBrk="1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>
                <a:solidFill>
                  <a:srgbClr val="0070C0"/>
                </a:solidFill>
                <a:latin typeface="맑은 고딕" charset="0"/>
                <a:ea typeface="맑은 고딕" charset="0"/>
              </a:rPr>
              <a:t>일본의 관광정책</a:t>
            </a:r>
            <a:endParaRPr lang="ko-KR" altLang="en-US" sz="2800">
              <a:solidFill>
                <a:srgbClr val="0070C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4438015" y="334010"/>
            <a:ext cx="131445" cy="4384675"/>
            <a:chOff x="4438015" y="334010"/>
            <a:chExt cx="131445" cy="4384675"/>
          </a:xfrm>
        </p:grpSpPr>
        <p:sp>
          <p:nvSpPr>
            <p:cNvPr id="30" name="Oval 6"/>
            <p:cNvSpPr>
              <a:spLocks/>
            </p:cNvSpPr>
            <p:nvPr/>
          </p:nvSpPr>
          <p:spPr>
            <a:xfrm>
              <a:off x="4438015" y="334010"/>
              <a:ext cx="111760" cy="113030"/>
            </a:xfrm>
            <a:prstGeom prst="ellipse">
              <a:avLst/>
            </a:prstGeom>
            <a:solidFill>
              <a:srgbClr val="0070C0"/>
            </a:solidFill>
            <a:ln w="25400" cap="flat" cmpd="sng">
              <a:solidFill>
                <a:srgbClr val="0070C0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>
                <a:latin typeface="맑은 고딕" charset="0"/>
                <a:ea typeface="맑은 고딕" charset="0"/>
              </a:endParaRPr>
            </a:p>
          </p:txBody>
        </p:sp>
        <p:cxnSp>
          <p:nvCxnSpPr>
            <p:cNvPr id="31" name="Straight Connector 9"/>
            <p:cNvCxnSpPr/>
            <p:nvPr/>
          </p:nvCxnSpPr>
          <p:spPr>
            <a:xfrm>
              <a:off x="4493895" y="647700"/>
              <a:ext cx="635" cy="622300"/>
            </a:xfrm>
            <a:prstGeom prst="line">
              <a:avLst/>
            </a:prstGeom>
            <a:ln w="19050" cap="flat" cmpd="sng">
              <a:solidFill>
                <a:srgbClr val="0070C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10"/>
            <p:cNvSpPr>
              <a:spLocks/>
            </p:cNvSpPr>
            <p:nvPr/>
          </p:nvSpPr>
          <p:spPr>
            <a:xfrm>
              <a:off x="4438015" y="1477645"/>
              <a:ext cx="111760" cy="113030"/>
            </a:xfrm>
            <a:prstGeom prst="ellipse">
              <a:avLst/>
            </a:prstGeom>
            <a:solidFill>
              <a:srgbClr val="0070C0"/>
            </a:solidFill>
            <a:ln w="25400" cap="flat" cmpd="sng">
              <a:solidFill>
                <a:srgbClr val="0070C0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>
                <a:latin typeface="맑은 고딕" charset="0"/>
                <a:ea typeface="맑은 고딕" charset="0"/>
              </a:endParaRPr>
            </a:p>
          </p:txBody>
        </p:sp>
        <p:cxnSp>
          <p:nvCxnSpPr>
            <p:cNvPr id="33" name="Straight Connector 11"/>
            <p:cNvCxnSpPr/>
            <p:nvPr/>
          </p:nvCxnSpPr>
          <p:spPr>
            <a:xfrm>
              <a:off x="4493895" y="1791335"/>
              <a:ext cx="635" cy="577850"/>
            </a:xfrm>
            <a:prstGeom prst="line">
              <a:avLst/>
            </a:prstGeom>
            <a:ln w="19050" cap="flat" cmpd="sng">
              <a:solidFill>
                <a:schemeClr val="accent1">
                  <a:lumMod val="60000"/>
                  <a:lumOff val="40000"/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12"/>
            <p:cNvSpPr>
              <a:spLocks/>
            </p:cNvSpPr>
            <p:nvPr/>
          </p:nvSpPr>
          <p:spPr>
            <a:xfrm>
              <a:off x="4438015" y="2541905"/>
              <a:ext cx="132080" cy="134620"/>
            </a:xfrm>
            <a:prstGeom prst="ellipse">
              <a:avLst/>
            </a:prstGeom>
            <a:gradFill rotWithShape="1">
              <a:gsLst>
                <a:gs pos="0">
                  <a:srgbClr val="0070C0">
                    <a:alpha val="70000"/>
                  </a:srgbClr>
                </a:gs>
                <a:gs pos="100000">
                  <a:srgbClr val="00B050">
                    <a:alpha val="70000"/>
                  </a:srgbClr>
                </a:gs>
              </a:gsLst>
              <a:lin ang="5400000" scaled="1"/>
            </a:gra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>
                <a:latin typeface="맑은 고딕" charset="0"/>
                <a:ea typeface="맑은 고딕" charset="0"/>
              </a:endParaRPr>
            </a:p>
          </p:txBody>
        </p:sp>
        <p:cxnSp>
          <p:nvCxnSpPr>
            <p:cNvPr id="35" name="Straight Connector 13"/>
            <p:cNvCxnSpPr/>
            <p:nvPr/>
          </p:nvCxnSpPr>
          <p:spPr>
            <a:xfrm>
              <a:off x="4493895" y="2854325"/>
              <a:ext cx="635" cy="577850"/>
            </a:xfrm>
            <a:prstGeom prst="line">
              <a:avLst/>
            </a:prstGeom>
            <a:ln w="19050" cap="flat" cmpd="sng">
              <a:solidFill>
                <a:srgbClr val="92D05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4"/>
            <p:cNvSpPr>
              <a:spLocks/>
            </p:cNvSpPr>
            <p:nvPr/>
          </p:nvSpPr>
          <p:spPr>
            <a:xfrm>
              <a:off x="4438015" y="3606800"/>
              <a:ext cx="111760" cy="113030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rgbClr val="00B050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>
                <a:latin typeface="맑은 고딕" charset="0"/>
                <a:ea typeface="맑은 고딕" charset="0"/>
              </a:endParaRPr>
            </a:p>
          </p:txBody>
        </p:sp>
        <p:cxnSp>
          <p:nvCxnSpPr>
            <p:cNvPr id="37" name="Straight Connector 15"/>
            <p:cNvCxnSpPr/>
            <p:nvPr/>
          </p:nvCxnSpPr>
          <p:spPr>
            <a:xfrm>
              <a:off x="4493895" y="3919220"/>
              <a:ext cx="635" cy="577850"/>
            </a:xfrm>
            <a:prstGeom prst="line">
              <a:avLst/>
            </a:prstGeom>
            <a:ln w="19050" cap="flat" cmpd="sng">
              <a:solidFill>
                <a:srgbClr val="00B05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6"/>
            <p:cNvSpPr>
              <a:spLocks/>
            </p:cNvSpPr>
            <p:nvPr/>
          </p:nvSpPr>
          <p:spPr>
            <a:xfrm>
              <a:off x="4438015" y="4606290"/>
              <a:ext cx="111760" cy="113030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rgbClr val="00B050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42" name="Text Box 39"/>
          <p:cNvSpPr txBox="1">
            <a:spLocks/>
          </p:cNvSpPr>
          <p:nvPr/>
        </p:nvSpPr>
        <p:spPr bwMode="black">
          <a:xfrm>
            <a:off x="4780915" y="245745"/>
            <a:ext cx="3961130" cy="63455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>
            <a:lvl1pPr marL="0" indent="0" defTabSz="5080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1pPr>
            <a:lvl2pPr marL="742950" indent="-285750" defTabSz="5080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2pPr>
            <a:lvl3pPr marL="1143000" indent="-228600" defTabSz="5080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3pPr>
            <a:lvl4pPr marL="1600200" indent="-228600" defTabSz="5080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4pPr>
            <a:lvl5pPr marL="2057400" indent="-228600" defTabSz="5080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5pPr>
            <a:lvl6pPr marL="2514600" indent="-228600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6pPr>
            <a:lvl7pPr marL="2971800" indent="-228600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7pPr>
            <a:lvl8pPr marL="3429000" indent="-228600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8pPr>
            <a:lvl9pPr marL="3886200" indent="-228600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9pPr>
          </a:lstStyle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I. 관광권 정비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II. MICE 개최 및 유치 추진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나눔고딕" charset="0"/>
              <a:ea typeface="나눔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나눔고딕" charset="0"/>
              <a:ea typeface="나눔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III. 국제관광 호텔정비법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나눔고딕" charset="0"/>
              <a:ea typeface="나눔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나눔고딕" charset="0"/>
              <a:ea typeface="나눔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IV. 관광 인재 육성 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V. 한국관광 정책과의 차이점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굴림" charset="0"/>
              <a:ea typeface="굴림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0" y="4660265"/>
            <a:ext cx="9144000" cy="504190"/>
            <a:chOff x="0" y="4660265"/>
            <a:chExt cx="9144000" cy="504190"/>
          </a:xfrm>
        </p:grpSpPr>
        <p:sp>
          <p:nvSpPr>
            <p:cNvPr id="16" name="직사각형 15"/>
            <p:cNvSpPr/>
            <p:nvPr/>
          </p:nvSpPr>
          <p:spPr>
            <a:xfrm>
              <a:off x="0" y="4947920"/>
              <a:ext cx="9144000" cy="215900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>
            <a:xfrm>
              <a:off x="0" y="4660265"/>
              <a:ext cx="9144000" cy="34036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1200">
                  <a:solidFill>
                    <a:srgbClr val="0070C0"/>
                  </a:solidFill>
                  <a:latin typeface="Calibri"/>
                  <a:cs typeface="Calibri"/>
                </a:rPr>
                <a:t>Grow                                                                                        He</a:t>
              </a:r>
              <a:r>
                <a:rPr lang="en-US" altLang="ko-KR" sz="1200">
                  <a:solidFill>
                    <a:srgbClr val="00B050"/>
                  </a:solidFill>
                  <a:latin typeface="Calibri"/>
                  <a:cs typeface="Calibri"/>
                </a:rPr>
                <a:t>al</a:t>
              </a:r>
              <a:r>
                <a:rPr lang="en-US" altLang="ko-KR" sz="1200">
                  <a:solidFill>
                    <a:srgbClr val="0070C0"/>
                  </a:solidFill>
                  <a:latin typeface="Calibri"/>
                  <a:cs typeface="Calibri"/>
                </a:rPr>
                <a:t>                                                                                            </a:t>
              </a:r>
              <a:r>
                <a:rPr lang="en-US" altLang="ko-KR" sz="1200">
                  <a:solidFill>
                    <a:srgbClr val="00B050"/>
                  </a:solidFill>
                  <a:latin typeface="Calibri"/>
                  <a:cs typeface="Calibri"/>
                </a:rPr>
                <a:t>Live</a:t>
              </a:r>
            </a:p>
          </p:txBody>
        </p:sp>
      </p:grpSp>
      <p:pic>
        <p:nvPicPr>
          <p:cNvPr id="102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95" y="928370"/>
            <a:ext cx="4072255" cy="3286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>
            <a:spLocks/>
          </p:cNvSpPr>
          <p:nvPr/>
        </p:nvSpPr>
        <p:spPr>
          <a:xfrm>
            <a:off x="213995" y="285750"/>
            <a:ext cx="432435" cy="379095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428625" y="213995"/>
            <a:ext cx="6410325" cy="45847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>
                <a:solidFill>
                  <a:srgbClr val="0070C0"/>
                </a:solidFill>
                <a:latin typeface="맑은 고딕" charset="0"/>
                <a:ea typeface="맑은 고딕" charset="0"/>
              </a:rPr>
              <a:t>II. </a:t>
            </a:r>
            <a:r>
              <a:rPr lang="en-US" altLang="ko-KR" sz="2800" b="1">
                <a:solidFill>
                  <a:srgbClr val="0070C0"/>
                </a:solidFill>
                <a:latin typeface="나눔고딕" charset="0"/>
                <a:ea typeface="나눔고딕" charset="0"/>
              </a:rPr>
              <a:t>관광권 정비</a:t>
            </a:r>
            <a:endParaRPr lang="ko-KR" altLang="en-US" sz="2800" b="1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>
            <a:off x="4721225" y="2336165"/>
            <a:ext cx="635000" cy="4826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7265035" y="4375150"/>
            <a:ext cx="2970530" cy="15424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pic>
        <p:nvPicPr>
          <p:cNvPr id="18" name="그림 17" descr="C:/Users/신현국/AppData/Roaming/PolarisOffice/ETemp/12764_16636544/fImage2740924224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746760"/>
            <a:ext cx="4841875" cy="4459605"/>
          </a:xfrm>
          <a:prstGeom prst="rect">
            <a:avLst/>
          </a:prstGeom>
          <a:noFill/>
        </p:spPr>
      </p:pic>
      <p:pic>
        <p:nvPicPr>
          <p:cNvPr id="19" name="그림 18" descr="C:/Users/신현국/AppData/Roaming/PolarisOffice/ETemp/12764_16636544/fImage3068584238467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35" y="278765"/>
            <a:ext cx="3580130" cy="4168775"/>
          </a:xfrm>
          <a:prstGeom prst="rect">
            <a:avLst/>
          </a:prstGeom>
          <a:noFill/>
        </p:spPr>
      </p:pic>
      <p:sp>
        <p:nvSpPr>
          <p:cNvPr id="20" name="텍스트 상자 19"/>
          <p:cNvSpPr txBox="1">
            <a:spLocks/>
          </p:cNvSpPr>
          <p:nvPr/>
        </p:nvSpPr>
        <p:spPr>
          <a:xfrm>
            <a:off x="5358765" y="4608830"/>
            <a:ext cx="3552825" cy="39497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>
                <a:solidFill>
                  <a:srgbClr val="FF0000"/>
                </a:solidFill>
                <a:latin typeface="맑은 고딕" charset="0"/>
                <a:ea typeface="맑은 고딕" charset="0"/>
              </a:rPr>
              <a:t>&gt;&gt;지역사회 활성화 </a:t>
            </a: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/>
          <p:nvPr/>
        </p:nvSpPr>
        <p:spPr>
          <a:xfrm>
            <a:off x="213995" y="285750"/>
            <a:ext cx="431800" cy="378460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Text Placeholder 1"/>
          <p:cNvSpPr txBox="1"/>
          <p:nvPr/>
        </p:nvSpPr>
        <p:spPr>
          <a:xfrm>
            <a:off x="428625" y="213995"/>
            <a:ext cx="6410325" cy="45847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>
                <a:solidFill>
                  <a:srgbClr val="0070C0"/>
                </a:solidFill>
                <a:latin typeface="맑은 고딕" charset="0"/>
                <a:ea typeface="맑은 고딕" charset="0"/>
              </a:rPr>
              <a:t>II. </a:t>
            </a:r>
            <a:r>
              <a:rPr lang="en-US" altLang="ko-KR" sz="2800" b="1">
                <a:solidFill>
                  <a:srgbClr val="0070C0"/>
                </a:solidFill>
                <a:latin typeface="나눔고딕" charset="0"/>
                <a:ea typeface="나눔고딕" charset="0"/>
              </a:rPr>
              <a:t>MICE의 개최, 유치 추진</a:t>
            </a:r>
            <a:endParaRPr lang="ko-KR" altLang="en-US" sz="2800" b="1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15265" y="4167505"/>
            <a:ext cx="7315200" cy="39497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800">
                <a:solidFill>
                  <a:srgbClr val="FF0000"/>
                </a:solidFill>
                <a:latin typeface="맑은 고딕" charset="0"/>
                <a:ea typeface="맑은 고딕" charset="0"/>
              </a:rPr>
              <a:t>☞방일 여행객의 증대 ,경제효과, 지역의 국제화 및 활성화 </a:t>
            </a: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0"/>
          <p:cNvSpPr txBox="1"/>
          <p:nvPr/>
        </p:nvSpPr>
        <p:spPr>
          <a:xfrm>
            <a:off x="4721225" y="2336165"/>
            <a:ext cx="634365" cy="476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7265035" y="4375150"/>
            <a:ext cx="2970530" cy="15424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pic>
        <p:nvPicPr>
          <p:cNvPr id="16" name="그림 15" descr="C:/Users/신현국/AppData/Roaming/PolarisOffice/ETemp/12764_16636544/fImage99936392633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p14="http://schemas.microsoft.com/office/powerpoint/2010/main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864870"/>
            <a:ext cx="4326890" cy="2991485"/>
          </a:xfrm>
          <a:prstGeom prst="rect">
            <a:avLst/>
          </a:prstGeom>
          <a:noFill/>
        </p:spPr>
      </p:pic>
      <p:pic>
        <p:nvPicPr>
          <p:cNvPr id="17" name="그림 16" descr="C:/Users/신현국/AppData/Roaming/PolarisOffice/ETemp/12764_16636544/fImage775513946500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p14="http://schemas.microsoft.com/office/powerpoint/2010/main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20" y="846455"/>
            <a:ext cx="4361815" cy="30181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>
            <a:spLocks/>
          </p:cNvSpPr>
          <p:nvPr/>
        </p:nvSpPr>
        <p:spPr>
          <a:xfrm>
            <a:off x="213995" y="285750"/>
            <a:ext cx="432435" cy="379095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384810" y="205105"/>
            <a:ext cx="6410325" cy="45847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>
                <a:solidFill>
                  <a:srgbClr val="0070C0"/>
                </a:solidFill>
                <a:latin typeface="맑은 고딕" charset="0"/>
                <a:ea typeface="맑은 고딕" charset="0"/>
              </a:rPr>
              <a:t>II. </a:t>
            </a:r>
            <a:r>
              <a:rPr lang="en-US" altLang="ko-KR" sz="2800" b="1">
                <a:solidFill>
                  <a:srgbClr val="0070C0"/>
                </a:solidFill>
                <a:latin typeface="나눔고딕" charset="0"/>
                <a:ea typeface="나눔고딕" charset="0"/>
              </a:rPr>
              <a:t>국제관광 호텔정비법</a:t>
            </a:r>
            <a:endParaRPr lang="ko-KR" altLang="en-US" sz="2800" b="1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>
            <a:off x="4721225" y="2336165"/>
            <a:ext cx="635000" cy="4826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7265035" y="4375150"/>
            <a:ext cx="2970530" cy="15424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pic>
        <p:nvPicPr>
          <p:cNvPr id="18" name="그림 17" descr="C:/Users/신현국/AppData/Roaming/PolarisOffice/ETemp/12764_16636544/fImage1950524179169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" y="773430"/>
            <a:ext cx="7526655" cy="44589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>
            <a:spLocks/>
          </p:cNvSpPr>
          <p:nvPr/>
        </p:nvSpPr>
        <p:spPr>
          <a:xfrm>
            <a:off x="213995" y="285750"/>
            <a:ext cx="432435" cy="379095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419735" y="205105"/>
            <a:ext cx="6410325" cy="45847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>
                <a:solidFill>
                  <a:srgbClr val="0070C0"/>
                </a:solidFill>
                <a:latin typeface="맑은 고딕" charset="0"/>
                <a:ea typeface="맑은 고딕" charset="0"/>
              </a:rPr>
              <a:t>II. </a:t>
            </a:r>
            <a:r>
              <a:rPr lang="en-US" altLang="ko-KR" sz="2800" b="1">
                <a:solidFill>
                  <a:srgbClr val="0070C0"/>
                </a:solidFill>
                <a:latin typeface="나눔고딕" charset="0"/>
                <a:ea typeface="나눔고딕" charset="0"/>
              </a:rPr>
              <a:t>관광 인재 육성</a:t>
            </a:r>
            <a:endParaRPr lang="ko-KR" altLang="en-US" sz="2800" b="1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15265" y="4176395"/>
            <a:ext cx="7315200" cy="39497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>
            <a:off x="4721225" y="2336165"/>
            <a:ext cx="635000" cy="4826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7265035" y="4375150"/>
            <a:ext cx="2970530" cy="15424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pic>
        <p:nvPicPr>
          <p:cNvPr id="14" name="그림 13" descr="C:/Users/신현국/AppData/Roaming/PolarisOffice/ETemp/12764_16636544/fImage204447425572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" y="1302385"/>
            <a:ext cx="4286250" cy="2985770"/>
          </a:xfrm>
          <a:prstGeom prst="rect">
            <a:avLst/>
          </a:prstGeom>
          <a:noFill/>
        </p:spPr>
      </p:pic>
      <p:sp>
        <p:nvSpPr>
          <p:cNvPr id="15" name="텍스트 상자 14"/>
          <p:cNvSpPr txBox="1">
            <a:spLocks/>
          </p:cNvSpPr>
          <p:nvPr/>
        </p:nvSpPr>
        <p:spPr>
          <a:xfrm>
            <a:off x="4716145" y="1186815"/>
            <a:ext cx="3375025" cy="276606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>
                <a:solidFill>
                  <a:srgbClr val="FF0000"/>
                </a:solidFill>
                <a:latin typeface="맑은 고딕" charset="0"/>
                <a:ea typeface="맑은 고딕" charset="0"/>
              </a:rPr>
              <a:t>☞</a:t>
            </a:r>
            <a:r>
              <a:rPr lang="en-US" altLang="ko-KR" sz="1700">
                <a:solidFill>
                  <a:srgbClr val="FF0000"/>
                </a:solidFill>
                <a:latin typeface="맑은 고딕" charset="0"/>
                <a:ea typeface="맑은 고딕" charset="0"/>
              </a:rPr>
              <a:t>관광을 성공으로 이끈 노하우</a:t>
            </a:r>
            <a:endParaRPr lang="ko-KR" altLang="en-US" sz="180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>
                <a:solidFill>
                  <a:srgbClr val="FF0000"/>
                </a:solidFill>
                <a:latin typeface="맑은 고딕" charset="0"/>
                <a:ea typeface="맑은 고딕" charset="0"/>
              </a:rPr>
              <a:t>☞</a:t>
            </a:r>
            <a:r>
              <a:rPr lang="en-US" altLang="ko-KR" sz="1700">
                <a:solidFill>
                  <a:srgbClr val="FF0000"/>
                </a:solidFill>
                <a:latin typeface="맑은 고딕" charset="0"/>
                <a:ea typeface="맑은 고딕" charset="0"/>
              </a:rPr>
              <a:t>관광 카리스마 백선 선정위원회</a:t>
            </a:r>
            <a:endParaRPr lang="ko-KR" altLang="en-US" sz="170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70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>
                <a:solidFill>
                  <a:srgbClr val="FF0000"/>
                </a:solidFill>
                <a:latin typeface="맑은 고딕" charset="0"/>
                <a:ea typeface="맑은 고딕" charset="0"/>
              </a:rPr>
              <a:t>☞</a:t>
            </a:r>
            <a:r>
              <a:rPr lang="en-US" altLang="ko-KR" sz="1700">
                <a:solidFill>
                  <a:srgbClr val="FF0000"/>
                </a:solidFill>
                <a:latin typeface="맑은 고딕" charset="0"/>
                <a:ea typeface="맑은 고딕" charset="0"/>
              </a:rPr>
              <a:t>지역별 언어별 자원통역가이드</a:t>
            </a:r>
            <a:endParaRPr lang="ko-KR" altLang="en-US" sz="170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70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>
                <a:solidFill>
                  <a:srgbClr val="FF0000"/>
                </a:solidFill>
                <a:latin typeface="맑은 고딕" charset="0"/>
                <a:ea typeface="맑은 고딕" charset="0"/>
              </a:rPr>
              <a:t>☞외국인 안내원 고용</a:t>
            </a:r>
            <a:endParaRPr lang="ko-KR" altLang="en-US" sz="180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>
            <a:spLocks/>
          </p:cNvSpPr>
          <p:nvPr/>
        </p:nvSpPr>
        <p:spPr>
          <a:xfrm>
            <a:off x="213995" y="285750"/>
            <a:ext cx="432435" cy="379095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419735" y="205105"/>
            <a:ext cx="6410325" cy="45847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>
                <a:solidFill>
                  <a:srgbClr val="0070C0"/>
                </a:solidFill>
                <a:latin typeface="맑은 고딕" charset="0"/>
                <a:ea typeface="맑은 고딕" charset="0"/>
              </a:rPr>
              <a:t>II. </a:t>
            </a:r>
            <a:r>
              <a:rPr lang="en-US" altLang="ko-KR" sz="2800" b="1">
                <a:solidFill>
                  <a:srgbClr val="0070C0"/>
                </a:solidFill>
                <a:latin typeface="나눔고딕" charset="0"/>
                <a:ea typeface="나눔고딕" charset="0"/>
              </a:rPr>
              <a:t>일본의 관광 진흥</a:t>
            </a:r>
            <a:endParaRPr lang="ko-KR" altLang="en-US" sz="2800" b="1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15265" y="4176395"/>
            <a:ext cx="7315200" cy="39497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>
            <a:off x="4721225" y="2336165"/>
            <a:ext cx="635000" cy="4826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7265035" y="4375150"/>
            <a:ext cx="2970530" cy="15424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>
              <a:latin typeface="맑은 고딕" charset="0"/>
              <a:ea typeface="맑은 고딕" charset="0"/>
            </a:endParaRPr>
          </a:p>
        </p:txBody>
      </p:sp>
      <p:sp>
        <p:nvSpPr>
          <p:cNvPr id="15" name="텍스트 상자 14"/>
          <p:cNvSpPr txBox="1">
            <a:spLocks/>
          </p:cNvSpPr>
          <p:nvPr/>
        </p:nvSpPr>
        <p:spPr>
          <a:xfrm>
            <a:off x="1072515" y="1513205"/>
            <a:ext cx="6524625" cy="276606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>
                <a:solidFill>
                  <a:srgbClr val="FF0000"/>
                </a:solidFill>
                <a:latin typeface="맑은 고딕" charset="0"/>
                <a:ea typeface="맑은 고딕" charset="0"/>
                <a:hlinkClick r:id="rId2"/>
              </a:rPr>
              <a:t>https://www.youtube.com/watch?v=rsJv6tW8wyw</a:t>
            </a:r>
            <a:endParaRPr lang="ko-KR" altLang="en-US" sz="180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68935" y="567690"/>
            <a:ext cx="8230235" cy="8578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한국 관광정책과의 차이점</a:t>
            </a:r>
            <a:endParaRPr lang="ko-KR" altLang="en-US" sz="44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Pages>7</Pages>
  <Words>109</Words>
  <Characters>0</Characters>
  <Application>Polaris Office Slide</Application>
  <DocSecurity>0</DocSecurity>
  <PresentationFormat>화면 슬라이드 쇼(16:9)</PresentationFormat>
  <Lines>0</Lines>
  <Paragraphs>39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굴림</vt:lpstr>
      <vt:lpstr>Arial</vt:lpstr>
      <vt:lpstr>맑은 고딕</vt:lpstr>
      <vt:lpstr>나눔고딕</vt:lpstr>
      <vt:lpstr>Calibri</vt:lpstr>
      <vt:lpstr>Office 테마</vt:lpstr>
      <vt:lpstr>일본 관광 정책과 비교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한국 관광정책과의 차이점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User</cp:lastModifiedBy>
  <cp:revision>11</cp:revision>
  <dcterms:modified xsi:type="dcterms:W3CDTF">2019-05-21T00:24:14Z</dcterms:modified>
</cp:coreProperties>
</file>