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0" r:id="rId3"/>
    <p:sldId id="264" r:id="rId4"/>
    <p:sldId id="274" r:id="rId5"/>
    <p:sldId id="275" r:id="rId6"/>
    <p:sldId id="268" r:id="rId7"/>
    <p:sldId id="292" r:id="rId8"/>
    <p:sldId id="273" r:id="rId9"/>
    <p:sldId id="295" r:id="rId10"/>
    <p:sldId id="306" r:id="rId11"/>
    <p:sldId id="293" r:id="rId12"/>
    <p:sldId id="276" r:id="rId13"/>
    <p:sldId id="296" r:id="rId14"/>
    <p:sldId id="297" r:id="rId15"/>
    <p:sldId id="298" r:id="rId16"/>
    <p:sldId id="299" r:id="rId17"/>
    <p:sldId id="301" r:id="rId18"/>
    <p:sldId id="277" r:id="rId19"/>
    <p:sldId id="302" r:id="rId20"/>
    <p:sldId id="278" r:id="rId21"/>
    <p:sldId id="303" r:id="rId22"/>
    <p:sldId id="279" r:id="rId23"/>
    <p:sldId id="304" r:id="rId24"/>
    <p:sldId id="305" r:id="rId25"/>
    <p:sldId id="281" r:id="rId26"/>
    <p:sldId id="282" r:id="rId27"/>
    <p:sldId id="263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B05"/>
    <a:srgbClr val="F0BF0A"/>
    <a:srgbClr val="D8BA3C"/>
    <a:srgbClr val="D3AA2E"/>
    <a:srgbClr val="D3AA2C"/>
    <a:srgbClr val="DCC748"/>
    <a:srgbClr val="DABF4A"/>
    <a:srgbClr val="B8835C"/>
    <a:srgbClr val="E4B79C"/>
    <a:srgbClr val="E6D3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13" autoAdjust="0"/>
    <p:restoredTop sz="94660"/>
  </p:normalViewPr>
  <p:slideViewPr>
    <p:cSldViewPr snapToGrid="0">
      <p:cViewPr varScale="1">
        <p:scale>
          <a:sx n="65" d="100"/>
          <a:sy n="65" d="100"/>
        </p:scale>
        <p:origin x="-54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86E04-AB08-4F4C-A40E-4A98C8670B61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D8A8B-BB35-4B2C-9B37-B4941AB30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9452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671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96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9608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423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8713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338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494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5860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495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117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5467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182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7086600" y="0"/>
            <a:ext cx="5105400" cy="6858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709588" y="2340174"/>
            <a:ext cx="10323315" cy="24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ko-KR" altLang="en-US" sz="6600" spc="300" dirty="0">
                <a:solidFill>
                  <a:srgbClr val="FFCB0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한일 양국의</a:t>
            </a:r>
            <a:r>
              <a:rPr lang="en-US" altLang="ko-KR" sz="6600" spc="300" dirty="0">
                <a:solidFill>
                  <a:srgbClr val="FFCB0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 </a:t>
            </a:r>
            <a:r>
              <a:rPr lang="ko-KR" altLang="en-US" sz="6600" spc="3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정책의 비교     관광 현황</a:t>
            </a:r>
            <a:endParaRPr lang="ru-RU" altLang="ko-KR" sz="6600" spc="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096553" y="2016490"/>
            <a:ext cx="2301541" cy="4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600" b="1" spc="300" dirty="0">
                <a:solidFill>
                  <a:srgbClr val="F0BF0A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presentation</a:t>
            </a:r>
            <a:endParaRPr lang="ru-RU" altLang="ko-KR" sz="1600" b="1" spc="300" dirty="0">
              <a:solidFill>
                <a:srgbClr val="F0BF0A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256484" y="6176977"/>
            <a:ext cx="3150870" cy="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400" spc="3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2**02**0 </a:t>
            </a:r>
            <a:r>
              <a:rPr lang="ko-KR" altLang="en-US" sz="1400" spc="3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정</a:t>
            </a:r>
            <a:r>
              <a:rPr lang="en-US" altLang="ko-KR" sz="1400" spc="30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*</a:t>
            </a:r>
            <a:r>
              <a:rPr lang="ko-KR" altLang="en-US" sz="1400" spc="30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혜</a:t>
            </a:r>
            <a:endParaRPr lang="en-US" altLang="ko-KR" sz="1400" spc="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24242" y="4578574"/>
            <a:ext cx="3150870" cy="34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Calibri" panose="020F0502020204030204" pitchFamily="34" charset="0"/>
              </a:rPr>
              <a:t>2017 – 09 - </a:t>
            </a:r>
            <a:r>
              <a:rPr lang="en-US" altLang="ko-KR" sz="12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Calibri" panose="020F0502020204030204" pitchFamily="34" charset="0"/>
              </a:rPr>
              <a:t>11</a:t>
            </a:r>
            <a:endParaRPr lang="en-US" altLang="ko-KR" sz="1200" spc="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76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8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1478094B-CEE5-40CE-B7D4-CD8541F33566}"/>
              </a:ext>
            </a:extLst>
          </p:cNvPr>
          <p:cNvGrpSpPr/>
          <p:nvPr/>
        </p:nvGrpSpPr>
        <p:grpSpPr>
          <a:xfrm>
            <a:off x="1285873" y="458220"/>
            <a:ext cx="4094112" cy="914162"/>
            <a:chOff x="5087440" y="1349992"/>
            <a:chExt cx="4094112" cy="914162"/>
          </a:xfrm>
        </p:grpSpPr>
        <p:sp>
          <p:nvSpPr>
            <p:cNvPr id="10" name="TextBox 9"/>
            <p:cNvSpPr txBox="1"/>
            <p:nvPr/>
          </p:nvSpPr>
          <p:spPr>
            <a:xfrm>
              <a:off x="5980035" y="1514686"/>
              <a:ext cx="32015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마케팅지원 활동</a:t>
              </a:r>
              <a:endPara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xmlns="" id="{2E1F9B9B-3325-4C03-97F8-12731D2E6072}"/>
                </a:ext>
              </a:extLst>
            </p:cNvPr>
            <p:cNvGrpSpPr/>
            <p:nvPr/>
          </p:nvGrpSpPr>
          <p:grpSpPr>
            <a:xfrm>
              <a:off x="5087440" y="1349992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CF8D48E8-E43D-45AB-8AF1-A76DCD88F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4472" y="1537074"/>
            <a:ext cx="5327644" cy="521619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C454D525-78E8-4514-9E27-977AE72A0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884" y="1537074"/>
            <a:ext cx="5327644" cy="52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67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9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2971918"/>
            <a:ext cx="40015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해외관광마케팅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A60B21C2-7639-4680-8199-7F716642EF31}"/>
              </a:ext>
            </a:extLst>
          </p:cNvPr>
          <p:cNvGrpSpPr/>
          <p:nvPr/>
        </p:nvGrpSpPr>
        <p:grpSpPr>
          <a:xfrm>
            <a:off x="6397190" y="746174"/>
            <a:ext cx="4813606" cy="1110530"/>
            <a:chOff x="6819931" y="2811374"/>
            <a:chExt cx="5991051" cy="1110530"/>
          </a:xfrm>
        </p:grpSpPr>
        <p:sp>
          <p:nvSpPr>
            <p:cNvPr id="25" name="TextBox 24"/>
            <p:cNvSpPr txBox="1"/>
            <p:nvPr/>
          </p:nvSpPr>
          <p:spPr>
            <a:xfrm>
              <a:off x="6819931" y="3398684"/>
              <a:ext cx="59910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19931" y="2811374"/>
              <a:ext cx="2299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Thin" charset="0"/>
                <a:cs typeface="Roboto Thin" charset="0"/>
              </a:endParaRP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F3614407-860D-427C-84F6-984001D68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333" y="768227"/>
            <a:ext cx="7109733" cy="577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064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85826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10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2967797"/>
            <a:ext cx="3506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국제회의 유치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86DB03D3-FAA8-4427-BB5C-82125BEC94D5}"/>
              </a:ext>
            </a:extLst>
          </p:cNvPr>
          <p:cNvGrpSpPr/>
          <p:nvPr/>
        </p:nvGrpSpPr>
        <p:grpSpPr>
          <a:xfrm>
            <a:off x="4592140" y="1560680"/>
            <a:ext cx="6028011" cy="3522120"/>
            <a:chOff x="5078139" y="2085210"/>
            <a:chExt cx="6028011" cy="3522120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B1F1F709-2E91-430A-AA38-4770EB9F4517}"/>
                </a:ext>
              </a:extLst>
            </p:cNvPr>
            <p:cNvGrpSpPr/>
            <p:nvPr/>
          </p:nvGrpSpPr>
          <p:grpSpPr>
            <a:xfrm>
              <a:off x="6240901" y="2085210"/>
              <a:ext cx="4865249" cy="3522120"/>
              <a:chOff x="6819932" y="1659585"/>
              <a:chExt cx="4865249" cy="352212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19932" y="1659585"/>
                <a:ext cx="45768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유치가능 국제회의 발굴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19932" y="2288605"/>
                <a:ext cx="4865249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국제회의 유치의향 조사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국제기구 자료에 의한 유치가능 국제회의 조사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유치가능성이 높은 국내단체에 대한 </a:t>
                </a:r>
                <a:r>
                  <a:rPr lang="ko-KR" alt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세일즈콜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 및 유치권유 활동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유관인사 방한 초청지원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xmlns="" id="{CDC5A01D-5DCD-4DDD-808F-A4B78237E52D}"/>
                </a:ext>
              </a:extLst>
            </p:cNvPr>
            <p:cNvGrpSpPr/>
            <p:nvPr/>
          </p:nvGrpSpPr>
          <p:grpSpPr>
            <a:xfrm>
              <a:off x="5078139" y="2085210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144724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85826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11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2967797"/>
            <a:ext cx="3506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국제회의 유치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809F836E-7C66-4A96-AAED-A2ECEEA87C83}"/>
              </a:ext>
            </a:extLst>
          </p:cNvPr>
          <p:cNvGrpSpPr/>
          <p:nvPr/>
        </p:nvGrpSpPr>
        <p:grpSpPr>
          <a:xfrm>
            <a:off x="4592140" y="1443841"/>
            <a:ext cx="7371257" cy="3970318"/>
            <a:chOff x="4424301" y="1690524"/>
            <a:chExt cx="7371257" cy="3970318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B1F1F709-2E91-430A-AA38-4770EB9F4517}"/>
                </a:ext>
              </a:extLst>
            </p:cNvPr>
            <p:cNvGrpSpPr/>
            <p:nvPr/>
          </p:nvGrpSpPr>
          <p:grpSpPr>
            <a:xfrm>
              <a:off x="5587063" y="1690524"/>
              <a:ext cx="6208495" cy="3970318"/>
              <a:chOff x="6819932" y="1659746"/>
              <a:chExt cx="5990108" cy="397031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19932" y="1659746"/>
                <a:ext cx="416652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국제회의 유치에 대한</a:t>
                </a:r>
                <a:endPara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원스톱서비스 제공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19932" y="2736964"/>
                <a:ext cx="5990108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국제회의 유치절차 안내 및 자문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유치 지지 및 환영 서신 제공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보조금 지원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국제기구 간부 사전답사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기념품 등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한국홍보 간행물 및 영상물 제공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한국홍보데스크 운영 지원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공사 해외 지사망을 통한 유치활동지원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xmlns="" id="{CDC5A01D-5DCD-4DDD-808F-A4B78237E52D}"/>
                </a:ext>
              </a:extLst>
            </p:cNvPr>
            <p:cNvGrpSpPr/>
            <p:nvPr/>
          </p:nvGrpSpPr>
          <p:grpSpPr>
            <a:xfrm>
              <a:off x="4424301" y="1725361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381088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69793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12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2967797"/>
            <a:ext cx="3506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국제회의 유치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3234F4EE-CF75-4D76-AF16-44E42BF55619}"/>
              </a:ext>
            </a:extLst>
          </p:cNvPr>
          <p:cNvGrpSpPr/>
          <p:nvPr/>
        </p:nvGrpSpPr>
        <p:grpSpPr>
          <a:xfrm>
            <a:off x="4592140" y="885696"/>
            <a:ext cx="7399836" cy="5628190"/>
            <a:chOff x="4592140" y="885696"/>
            <a:chExt cx="7399836" cy="5628190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xmlns="" id="{9BE5C8C1-55EE-438E-A5D7-C54812EAE526}"/>
                </a:ext>
              </a:extLst>
            </p:cNvPr>
            <p:cNvGrpSpPr/>
            <p:nvPr/>
          </p:nvGrpSpPr>
          <p:grpSpPr>
            <a:xfrm>
              <a:off x="4592140" y="967224"/>
              <a:ext cx="914162" cy="914162"/>
              <a:chOff x="5731706" y="2971918"/>
              <a:chExt cx="914162" cy="914162"/>
            </a:xfrm>
          </p:grpSpPr>
          <p:sp>
            <p:nvSpPr>
              <p:cNvPr id="29" name="Oval 20">
                <a:extLst>
                  <a:ext uri="{FF2B5EF4-FFF2-40B4-BE49-F238E27FC236}">
                    <a16:creationId xmlns:a16="http://schemas.microsoft.com/office/drawing/2014/main" xmlns="" id="{B4F6B6CF-9099-4F32-8AC7-BEDA97994009}"/>
                  </a:ext>
                </a:extLst>
              </p:cNvPr>
              <p:cNvSpPr/>
              <p:nvPr/>
            </p:nvSpPr>
            <p:spPr>
              <a:xfrm>
                <a:off x="5731706" y="2971918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25F520F2-D10A-4269-AAA0-5BE4F4DBCE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6948" y="3193596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xmlns="" id="{0E70D758-1793-4BDA-99BD-3527E0D584E7}"/>
                </a:ext>
              </a:extLst>
            </p:cNvPr>
            <p:cNvGrpSpPr/>
            <p:nvPr/>
          </p:nvGrpSpPr>
          <p:grpSpPr>
            <a:xfrm>
              <a:off x="5528235" y="885696"/>
              <a:ext cx="6463741" cy="5628190"/>
              <a:chOff x="6837136" y="2971918"/>
              <a:chExt cx="5847051" cy="562819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D29906D3-2B91-45E2-83B4-2B57335438FF}"/>
                  </a:ext>
                </a:extLst>
              </p:cNvPr>
              <p:cNvSpPr txBox="1"/>
              <p:nvPr/>
            </p:nvSpPr>
            <p:spPr>
              <a:xfrm>
                <a:off x="6837136" y="4106570"/>
                <a:ext cx="5847051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당해년도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 개최지원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국제회의 개최관련 정보제공 및 자문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보조금 지원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관광프로그램 운영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문화예술 공연 등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한국홍보 간행물 및 영상물 제공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한국홍보영상물 상영 및 관광안내데스크 운영 지원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참가자 유치증대를 위한 사전홍보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공사 해외 지사망을 통한 홍보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보조금 지원 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기념품 등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한국홍보 간행물 및 영상물 제공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B481D36-860C-4D6C-9F7E-3DD9C7F77AEB}"/>
                  </a:ext>
                </a:extLst>
              </p:cNvPr>
              <p:cNvSpPr txBox="1"/>
              <p:nvPr/>
            </p:nvSpPr>
            <p:spPr>
              <a:xfrm>
                <a:off x="6837137" y="2971918"/>
                <a:ext cx="506024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국내개최가 확정된 국제회의 주관단체에 대한 지원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72636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85826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13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2967797"/>
            <a:ext cx="3506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국제회의 유치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019DFCD9-414D-4511-8CEB-18407D5D0C34}"/>
              </a:ext>
            </a:extLst>
          </p:cNvPr>
          <p:cNvGrpSpPr/>
          <p:nvPr/>
        </p:nvGrpSpPr>
        <p:grpSpPr>
          <a:xfrm>
            <a:off x="4431415" y="1375396"/>
            <a:ext cx="7659666" cy="3819865"/>
            <a:chOff x="4431415" y="1375396"/>
            <a:chExt cx="7659666" cy="3819865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B1F1F709-2E91-430A-AA38-4770EB9F4517}"/>
                </a:ext>
              </a:extLst>
            </p:cNvPr>
            <p:cNvGrpSpPr/>
            <p:nvPr/>
          </p:nvGrpSpPr>
          <p:grpSpPr>
            <a:xfrm>
              <a:off x="5594177" y="1501943"/>
              <a:ext cx="6496904" cy="3693318"/>
              <a:chOff x="7118064" y="2019278"/>
              <a:chExt cx="5843445" cy="369331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118064" y="2019278"/>
                <a:ext cx="34852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MICE </a:t>
                </a:r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마케팅 활동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18064" y="2604053"/>
                <a:ext cx="5843445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MICE 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전문전시회 참가 및 한국 홍보관 운영</a:t>
                </a:r>
                <a:endPara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MICE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전문지 광고 게재 및 기사화</a:t>
                </a:r>
                <a:endPara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해외 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MICE 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로드쇼 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유치 설명회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 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실시 및 </a:t>
                </a:r>
                <a:r>
                  <a:rPr lang="ko-KR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세일즈콜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 실시</a:t>
                </a:r>
                <a:endPara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홍보간행물 제작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배포 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: 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홍보영상물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컨벤션 시설 안내 책자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영어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xmlns="" id="{CDC5A01D-5DCD-4DDD-808F-A4B78237E52D}"/>
                </a:ext>
              </a:extLst>
            </p:cNvPr>
            <p:cNvGrpSpPr/>
            <p:nvPr/>
          </p:nvGrpSpPr>
          <p:grpSpPr>
            <a:xfrm>
              <a:off x="4431415" y="1375396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795139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85826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14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2967797"/>
            <a:ext cx="3506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국제회의 유치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09AF5D1D-131E-4C56-8447-52C0826E8957}"/>
              </a:ext>
            </a:extLst>
          </p:cNvPr>
          <p:cNvGrpSpPr/>
          <p:nvPr/>
        </p:nvGrpSpPr>
        <p:grpSpPr>
          <a:xfrm>
            <a:off x="5139738" y="2207489"/>
            <a:ext cx="6490067" cy="2319911"/>
            <a:chOff x="5139738" y="2207489"/>
            <a:chExt cx="6490067" cy="2319911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xmlns="" id="{32EB0C1F-815A-4404-A3F4-0F2A7F15B5AC}"/>
                </a:ext>
              </a:extLst>
            </p:cNvPr>
            <p:cNvGrpSpPr/>
            <p:nvPr/>
          </p:nvGrpSpPr>
          <p:grpSpPr>
            <a:xfrm>
              <a:off x="5139738" y="2207489"/>
              <a:ext cx="914162" cy="914162"/>
              <a:chOff x="5731706" y="2971918"/>
              <a:chExt cx="914162" cy="914162"/>
            </a:xfrm>
          </p:grpSpPr>
          <p:sp>
            <p:nvSpPr>
              <p:cNvPr id="13" name="Oval 20"/>
              <p:cNvSpPr/>
              <p:nvPr/>
            </p:nvSpPr>
            <p:spPr>
              <a:xfrm>
                <a:off x="5731706" y="2971918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5926948" y="3193596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xmlns="" id="{E28620EA-34BC-4873-A7D8-9A09160D1040}"/>
                </a:ext>
              </a:extLst>
            </p:cNvPr>
            <p:cNvGrpSpPr/>
            <p:nvPr/>
          </p:nvGrpSpPr>
          <p:grpSpPr>
            <a:xfrm>
              <a:off x="6249142" y="2207489"/>
              <a:ext cx="5380663" cy="2319911"/>
              <a:chOff x="6829457" y="3084390"/>
              <a:chExt cx="5380663" cy="231991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851004" y="3711530"/>
                <a:ext cx="535911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MICE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육성협의회 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(Korea MICE Alliance)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운영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Korea Mice Expo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개최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지방 컨벤션 유치세미나 개최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29457" y="3084390"/>
                <a:ext cx="50048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MICE </a:t>
                </a:r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산업 육성 기반 조성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85482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01840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15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2967797"/>
            <a:ext cx="3506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국제회의 유치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2E33707E-DB3F-4230-B34A-04CB6946B7CF}"/>
              </a:ext>
            </a:extLst>
          </p:cNvPr>
          <p:cNvGrpSpPr/>
          <p:nvPr/>
        </p:nvGrpSpPr>
        <p:grpSpPr>
          <a:xfrm>
            <a:off x="4568854" y="1354822"/>
            <a:ext cx="7382095" cy="3818910"/>
            <a:chOff x="4568854" y="1354822"/>
            <a:chExt cx="7382095" cy="3818910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79C1AC4E-42BC-4E48-A8F3-3C67B6167D2A}"/>
                </a:ext>
              </a:extLst>
            </p:cNvPr>
            <p:cNvGrpSpPr/>
            <p:nvPr/>
          </p:nvGrpSpPr>
          <p:grpSpPr>
            <a:xfrm>
              <a:off x="4568854" y="1354822"/>
              <a:ext cx="914162" cy="914162"/>
              <a:chOff x="5731706" y="4569393"/>
              <a:chExt cx="914162" cy="914162"/>
            </a:xfrm>
          </p:grpSpPr>
          <p:sp>
            <p:nvSpPr>
              <p:cNvPr id="17" name="Oval 26"/>
              <p:cNvSpPr/>
              <p:nvPr/>
            </p:nvSpPr>
            <p:spPr>
              <a:xfrm>
                <a:off x="5731706" y="456939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5936473" y="4824125"/>
                <a:ext cx="530951" cy="344590"/>
              </a:xfrm>
              <a:custGeom>
                <a:avLst/>
                <a:gdLst>
                  <a:gd name="T0" fmla="*/ 14 w 229"/>
                  <a:gd name="T1" fmla="*/ 148 h 148"/>
                  <a:gd name="T2" fmla="*/ 6 w 229"/>
                  <a:gd name="T3" fmla="*/ 111 h 148"/>
                  <a:gd name="T4" fmla="*/ 10 w 229"/>
                  <a:gd name="T5" fmla="*/ 102 h 148"/>
                  <a:gd name="T6" fmla="*/ 20 w 229"/>
                  <a:gd name="T7" fmla="*/ 99 h 148"/>
                  <a:gd name="T8" fmla="*/ 48 w 229"/>
                  <a:gd name="T9" fmla="*/ 103 h 148"/>
                  <a:gd name="T10" fmla="*/ 40 w 229"/>
                  <a:gd name="T11" fmla="*/ 148 h 148"/>
                  <a:gd name="T12" fmla="*/ 85 w 229"/>
                  <a:gd name="T13" fmla="*/ 63 h 148"/>
                  <a:gd name="T14" fmla="*/ 81 w 229"/>
                  <a:gd name="T15" fmla="*/ 75 h 148"/>
                  <a:gd name="T16" fmla="*/ 70 w 229"/>
                  <a:gd name="T17" fmla="*/ 84 h 148"/>
                  <a:gd name="T18" fmla="*/ 56 w 229"/>
                  <a:gd name="T19" fmla="*/ 84 h 148"/>
                  <a:gd name="T20" fmla="*/ 46 w 229"/>
                  <a:gd name="T21" fmla="*/ 75 h 148"/>
                  <a:gd name="T22" fmla="*/ 43 w 229"/>
                  <a:gd name="T23" fmla="*/ 69 h 148"/>
                  <a:gd name="T24" fmla="*/ 35 w 229"/>
                  <a:gd name="T25" fmla="*/ 36 h 148"/>
                  <a:gd name="T26" fmla="*/ 44 w 229"/>
                  <a:gd name="T27" fmla="*/ 16 h 148"/>
                  <a:gd name="T28" fmla="*/ 63 w 229"/>
                  <a:gd name="T29" fmla="*/ 8 h 148"/>
                  <a:gd name="T30" fmla="*/ 80 w 229"/>
                  <a:gd name="T31" fmla="*/ 13 h 148"/>
                  <a:gd name="T32" fmla="*/ 78 w 229"/>
                  <a:gd name="T33" fmla="*/ 36 h 148"/>
                  <a:gd name="T34" fmla="*/ 166 w 229"/>
                  <a:gd name="T35" fmla="*/ 97 h 148"/>
                  <a:gd name="T36" fmla="*/ 174 w 229"/>
                  <a:gd name="T37" fmla="*/ 104 h 148"/>
                  <a:gd name="T38" fmla="*/ 182 w 229"/>
                  <a:gd name="T39" fmla="*/ 148 h 148"/>
                  <a:gd name="T40" fmla="*/ 63 w 229"/>
                  <a:gd name="T41" fmla="*/ 148 h 148"/>
                  <a:gd name="T42" fmla="*/ 54 w 229"/>
                  <a:gd name="T43" fmla="*/ 109 h 148"/>
                  <a:gd name="T44" fmla="*/ 59 w 229"/>
                  <a:gd name="T45" fmla="*/ 100 h 148"/>
                  <a:gd name="T46" fmla="*/ 68 w 229"/>
                  <a:gd name="T47" fmla="*/ 96 h 148"/>
                  <a:gd name="T48" fmla="*/ 136 w 229"/>
                  <a:gd name="T49" fmla="*/ 64 h 148"/>
                  <a:gd name="T50" fmla="*/ 134 w 229"/>
                  <a:gd name="T51" fmla="*/ 71 h 148"/>
                  <a:gd name="T52" fmla="*/ 122 w 229"/>
                  <a:gd name="T53" fmla="*/ 80 h 148"/>
                  <a:gd name="T54" fmla="*/ 107 w 229"/>
                  <a:gd name="T55" fmla="*/ 80 h 148"/>
                  <a:gd name="T56" fmla="*/ 96 w 229"/>
                  <a:gd name="T57" fmla="*/ 71 h 148"/>
                  <a:gd name="T58" fmla="*/ 86 w 229"/>
                  <a:gd name="T59" fmla="*/ 37 h 148"/>
                  <a:gd name="T60" fmla="*/ 85 w 229"/>
                  <a:gd name="T61" fmla="*/ 29 h 148"/>
                  <a:gd name="T62" fmla="*/ 94 w 229"/>
                  <a:gd name="T63" fmla="*/ 8 h 148"/>
                  <a:gd name="T64" fmla="*/ 115 w 229"/>
                  <a:gd name="T65" fmla="*/ 0 h 148"/>
                  <a:gd name="T66" fmla="*/ 136 w 229"/>
                  <a:gd name="T67" fmla="*/ 8 h 148"/>
                  <a:gd name="T68" fmla="*/ 145 w 229"/>
                  <a:gd name="T69" fmla="*/ 29 h 148"/>
                  <a:gd name="T70" fmla="*/ 144 w 229"/>
                  <a:gd name="T71" fmla="*/ 37 h 148"/>
                  <a:gd name="T72" fmla="*/ 186 w 229"/>
                  <a:gd name="T73" fmla="*/ 69 h 148"/>
                  <a:gd name="T74" fmla="*/ 179 w 229"/>
                  <a:gd name="T75" fmla="*/ 80 h 148"/>
                  <a:gd name="T76" fmla="*/ 166 w 229"/>
                  <a:gd name="T77" fmla="*/ 85 h 148"/>
                  <a:gd name="T78" fmla="*/ 153 w 229"/>
                  <a:gd name="T79" fmla="*/ 80 h 148"/>
                  <a:gd name="T80" fmla="*/ 146 w 229"/>
                  <a:gd name="T81" fmla="*/ 69 h 148"/>
                  <a:gd name="T82" fmla="*/ 151 w 229"/>
                  <a:gd name="T83" fmla="*/ 36 h 148"/>
                  <a:gd name="T84" fmla="*/ 150 w 229"/>
                  <a:gd name="T85" fmla="*/ 13 h 148"/>
                  <a:gd name="T86" fmla="*/ 166 w 229"/>
                  <a:gd name="T87" fmla="*/ 8 h 148"/>
                  <a:gd name="T88" fmla="*/ 186 w 229"/>
                  <a:gd name="T89" fmla="*/ 16 h 148"/>
                  <a:gd name="T90" fmla="*/ 194 w 229"/>
                  <a:gd name="T91" fmla="*/ 36 h 148"/>
                  <a:gd name="T92" fmla="*/ 186 w 229"/>
                  <a:gd name="T93" fmla="*/ 69 h 148"/>
                  <a:gd name="T94" fmla="*/ 184 w 229"/>
                  <a:gd name="T95" fmla="*/ 109 h 148"/>
                  <a:gd name="T96" fmla="*/ 177 w 229"/>
                  <a:gd name="T97" fmla="*/ 99 h 148"/>
                  <a:gd name="T98" fmla="*/ 215 w 229"/>
                  <a:gd name="T99" fmla="*/ 100 h 148"/>
                  <a:gd name="T100" fmla="*/ 222 w 229"/>
                  <a:gd name="T101" fmla="*/ 106 h 148"/>
                  <a:gd name="T102" fmla="*/ 229 w 229"/>
                  <a:gd name="T103" fmla="*/ 148 h 148"/>
                  <a:gd name="T104" fmla="*/ 189 w 229"/>
                  <a:gd name="T10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9" h="148">
                    <a:moveTo>
                      <a:pt x="40" y="148"/>
                    </a:moveTo>
                    <a:cubicBezTo>
                      <a:pt x="14" y="148"/>
                      <a:pt x="14" y="148"/>
                      <a:pt x="14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6" y="110"/>
                      <a:pt x="6" y="108"/>
                      <a:pt x="7" y="106"/>
                    </a:cubicBezTo>
                    <a:cubicBezTo>
                      <a:pt x="8" y="105"/>
                      <a:pt x="9" y="104"/>
                      <a:pt x="10" y="102"/>
                    </a:cubicBezTo>
                    <a:cubicBezTo>
                      <a:pt x="12" y="101"/>
                      <a:pt x="13" y="100"/>
                      <a:pt x="15" y="100"/>
                    </a:cubicBezTo>
                    <a:cubicBezTo>
                      <a:pt x="16" y="99"/>
                      <a:pt x="18" y="99"/>
                      <a:pt x="20" y="99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0" y="100"/>
                      <a:pt x="49" y="101"/>
                      <a:pt x="48" y="103"/>
                    </a:cubicBezTo>
                    <a:cubicBezTo>
                      <a:pt x="47" y="105"/>
                      <a:pt x="46" y="107"/>
                      <a:pt x="45" y="109"/>
                    </a:cubicBezTo>
                    <a:lnTo>
                      <a:pt x="40" y="148"/>
                    </a:lnTo>
                    <a:close/>
                    <a:moveTo>
                      <a:pt x="78" y="36"/>
                    </a:moveTo>
                    <a:cubicBezTo>
                      <a:pt x="85" y="63"/>
                      <a:pt x="85" y="63"/>
                      <a:pt x="85" y="63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3" y="71"/>
                      <a:pt x="82" y="73"/>
                      <a:pt x="81" y="75"/>
                    </a:cubicBezTo>
                    <a:cubicBezTo>
                      <a:pt x="80" y="77"/>
                      <a:pt x="78" y="79"/>
                      <a:pt x="76" y="80"/>
                    </a:cubicBezTo>
                    <a:cubicBezTo>
                      <a:pt x="75" y="82"/>
                      <a:pt x="73" y="83"/>
                      <a:pt x="70" y="84"/>
                    </a:cubicBezTo>
                    <a:cubicBezTo>
                      <a:pt x="68" y="84"/>
                      <a:pt x="66" y="85"/>
                      <a:pt x="63" y="85"/>
                    </a:cubicBezTo>
                    <a:cubicBezTo>
                      <a:pt x="61" y="85"/>
                      <a:pt x="59" y="84"/>
                      <a:pt x="56" y="84"/>
                    </a:cubicBezTo>
                    <a:cubicBezTo>
                      <a:pt x="54" y="83"/>
                      <a:pt x="52" y="82"/>
                      <a:pt x="50" y="80"/>
                    </a:cubicBezTo>
                    <a:cubicBezTo>
                      <a:pt x="49" y="79"/>
                      <a:pt x="47" y="77"/>
                      <a:pt x="46" y="75"/>
                    </a:cubicBezTo>
                    <a:cubicBezTo>
                      <a:pt x="44" y="73"/>
                      <a:pt x="44" y="71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0"/>
                      <a:pt x="35" y="38"/>
                      <a:pt x="35" y="36"/>
                    </a:cubicBezTo>
                    <a:cubicBezTo>
                      <a:pt x="35" y="32"/>
                      <a:pt x="36" y="28"/>
                      <a:pt x="38" y="25"/>
                    </a:cubicBezTo>
                    <a:cubicBezTo>
                      <a:pt x="39" y="21"/>
                      <a:pt x="41" y="19"/>
                      <a:pt x="44" y="16"/>
                    </a:cubicBezTo>
                    <a:cubicBezTo>
                      <a:pt x="46" y="13"/>
                      <a:pt x="49" y="11"/>
                      <a:pt x="52" y="10"/>
                    </a:cubicBezTo>
                    <a:cubicBezTo>
                      <a:pt x="56" y="8"/>
                      <a:pt x="59" y="8"/>
                      <a:pt x="63" y="8"/>
                    </a:cubicBezTo>
                    <a:cubicBezTo>
                      <a:pt x="66" y="8"/>
                      <a:pt x="69" y="8"/>
                      <a:pt x="72" y="9"/>
                    </a:cubicBezTo>
                    <a:cubicBezTo>
                      <a:pt x="75" y="10"/>
                      <a:pt x="77" y="11"/>
                      <a:pt x="80" y="13"/>
                    </a:cubicBezTo>
                    <a:cubicBezTo>
                      <a:pt x="78" y="18"/>
                      <a:pt x="77" y="22"/>
                      <a:pt x="77" y="27"/>
                    </a:cubicBezTo>
                    <a:cubicBezTo>
                      <a:pt x="77" y="30"/>
                      <a:pt x="77" y="33"/>
                      <a:pt x="78" y="36"/>
                    </a:cubicBezTo>
                    <a:close/>
                    <a:moveTo>
                      <a:pt x="161" y="96"/>
                    </a:moveTo>
                    <a:cubicBezTo>
                      <a:pt x="163" y="96"/>
                      <a:pt x="165" y="96"/>
                      <a:pt x="166" y="97"/>
                    </a:cubicBezTo>
                    <a:cubicBezTo>
                      <a:pt x="168" y="98"/>
                      <a:pt x="170" y="99"/>
                      <a:pt x="171" y="100"/>
                    </a:cubicBezTo>
                    <a:cubicBezTo>
                      <a:pt x="172" y="101"/>
                      <a:pt x="173" y="102"/>
                      <a:pt x="174" y="104"/>
                    </a:cubicBezTo>
                    <a:cubicBezTo>
                      <a:pt x="175" y="106"/>
                      <a:pt x="176" y="107"/>
                      <a:pt x="176" y="109"/>
                    </a:cubicBezTo>
                    <a:cubicBezTo>
                      <a:pt x="182" y="148"/>
                      <a:pt x="182" y="148"/>
                      <a:pt x="182" y="148"/>
                    </a:cubicBezTo>
                    <a:cubicBezTo>
                      <a:pt x="167" y="148"/>
                      <a:pt x="167" y="148"/>
                      <a:pt x="167" y="148"/>
                    </a:cubicBezTo>
                    <a:cubicBezTo>
                      <a:pt x="63" y="148"/>
                      <a:pt x="63" y="148"/>
                      <a:pt x="63" y="148"/>
                    </a:cubicBezTo>
                    <a:cubicBezTo>
                      <a:pt x="48" y="148"/>
                      <a:pt x="48" y="148"/>
                      <a:pt x="48" y="148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07"/>
                      <a:pt x="54" y="106"/>
                      <a:pt x="55" y="104"/>
                    </a:cubicBezTo>
                    <a:cubicBezTo>
                      <a:pt x="56" y="102"/>
                      <a:pt x="57" y="101"/>
                      <a:pt x="59" y="100"/>
                    </a:cubicBezTo>
                    <a:cubicBezTo>
                      <a:pt x="60" y="99"/>
                      <a:pt x="62" y="98"/>
                      <a:pt x="63" y="97"/>
                    </a:cubicBezTo>
                    <a:cubicBezTo>
                      <a:pt x="65" y="96"/>
                      <a:pt x="67" y="96"/>
                      <a:pt x="68" y="96"/>
                    </a:cubicBezTo>
                    <a:lnTo>
                      <a:pt x="161" y="96"/>
                    </a:lnTo>
                    <a:close/>
                    <a:moveTo>
                      <a:pt x="136" y="64"/>
                    </a:moveTo>
                    <a:cubicBezTo>
                      <a:pt x="136" y="64"/>
                      <a:pt x="136" y="64"/>
                      <a:pt x="136" y="64"/>
                    </a:cubicBezTo>
                    <a:cubicBezTo>
                      <a:pt x="136" y="67"/>
                      <a:pt x="135" y="69"/>
                      <a:pt x="134" y="71"/>
                    </a:cubicBezTo>
                    <a:cubicBezTo>
                      <a:pt x="132" y="73"/>
                      <a:pt x="131" y="75"/>
                      <a:pt x="129" y="76"/>
                    </a:cubicBezTo>
                    <a:cubicBezTo>
                      <a:pt x="127" y="78"/>
                      <a:pt x="125" y="79"/>
                      <a:pt x="122" y="80"/>
                    </a:cubicBezTo>
                    <a:cubicBezTo>
                      <a:pt x="120" y="81"/>
                      <a:pt x="117" y="81"/>
                      <a:pt x="115" y="81"/>
                    </a:cubicBezTo>
                    <a:cubicBezTo>
                      <a:pt x="112" y="81"/>
                      <a:pt x="110" y="81"/>
                      <a:pt x="107" y="80"/>
                    </a:cubicBezTo>
                    <a:cubicBezTo>
                      <a:pt x="105" y="79"/>
                      <a:pt x="103" y="78"/>
                      <a:pt x="101" y="76"/>
                    </a:cubicBezTo>
                    <a:cubicBezTo>
                      <a:pt x="99" y="75"/>
                      <a:pt x="98" y="73"/>
                      <a:pt x="96" y="71"/>
                    </a:cubicBezTo>
                    <a:cubicBezTo>
                      <a:pt x="95" y="69"/>
                      <a:pt x="94" y="67"/>
                      <a:pt x="93" y="64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6"/>
                      <a:pt x="86" y="34"/>
                      <a:pt x="85" y="33"/>
                    </a:cubicBezTo>
                    <a:cubicBezTo>
                      <a:pt x="85" y="32"/>
                      <a:pt x="85" y="31"/>
                      <a:pt x="85" y="29"/>
                    </a:cubicBezTo>
                    <a:cubicBezTo>
                      <a:pt x="85" y="25"/>
                      <a:pt x="86" y="21"/>
                      <a:pt x="87" y="18"/>
                    </a:cubicBezTo>
                    <a:cubicBezTo>
                      <a:pt x="89" y="14"/>
                      <a:pt x="91" y="11"/>
                      <a:pt x="94" y="8"/>
                    </a:cubicBezTo>
                    <a:cubicBezTo>
                      <a:pt x="97" y="6"/>
                      <a:pt x="100" y="3"/>
                      <a:pt x="103" y="2"/>
                    </a:cubicBezTo>
                    <a:cubicBezTo>
                      <a:pt x="107" y="0"/>
                      <a:pt x="111" y="0"/>
                      <a:pt x="115" y="0"/>
                    </a:cubicBezTo>
                    <a:cubicBezTo>
                      <a:pt x="119" y="0"/>
                      <a:pt x="123" y="0"/>
                      <a:pt x="126" y="2"/>
                    </a:cubicBezTo>
                    <a:cubicBezTo>
                      <a:pt x="130" y="3"/>
                      <a:pt x="133" y="6"/>
                      <a:pt x="136" y="8"/>
                    </a:cubicBezTo>
                    <a:cubicBezTo>
                      <a:pt x="139" y="11"/>
                      <a:pt x="141" y="14"/>
                      <a:pt x="142" y="18"/>
                    </a:cubicBezTo>
                    <a:cubicBezTo>
                      <a:pt x="144" y="21"/>
                      <a:pt x="145" y="25"/>
                      <a:pt x="145" y="29"/>
                    </a:cubicBezTo>
                    <a:cubicBezTo>
                      <a:pt x="145" y="32"/>
                      <a:pt x="144" y="34"/>
                      <a:pt x="143" y="37"/>
                    </a:cubicBezTo>
                    <a:cubicBezTo>
                      <a:pt x="144" y="37"/>
                      <a:pt x="144" y="37"/>
                      <a:pt x="144" y="37"/>
                    </a:cubicBezTo>
                    <a:lnTo>
                      <a:pt x="136" y="64"/>
                    </a:lnTo>
                    <a:close/>
                    <a:moveTo>
                      <a:pt x="186" y="69"/>
                    </a:moveTo>
                    <a:cubicBezTo>
                      <a:pt x="186" y="71"/>
                      <a:pt x="185" y="73"/>
                      <a:pt x="184" y="75"/>
                    </a:cubicBezTo>
                    <a:cubicBezTo>
                      <a:pt x="182" y="77"/>
                      <a:pt x="181" y="79"/>
                      <a:pt x="179" y="80"/>
                    </a:cubicBezTo>
                    <a:cubicBezTo>
                      <a:pt x="177" y="82"/>
                      <a:pt x="175" y="83"/>
                      <a:pt x="173" y="84"/>
                    </a:cubicBezTo>
                    <a:cubicBezTo>
                      <a:pt x="171" y="84"/>
                      <a:pt x="168" y="85"/>
                      <a:pt x="166" y="85"/>
                    </a:cubicBezTo>
                    <a:cubicBezTo>
                      <a:pt x="163" y="85"/>
                      <a:pt x="161" y="84"/>
                      <a:pt x="159" y="84"/>
                    </a:cubicBezTo>
                    <a:cubicBezTo>
                      <a:pt x="157" y="83"/>
                      <a:pt x="155" y="82"/>
                      <a:pt x="153" y="80"/>
                    </a:cubicBezTo>
                    <a:cubicBezTo>
                      <a:pt x="151" y="79"/>
                      <a:pt x="150" y="77"/>
                      <a:pt x="148" y="75"/>
                    </a:cubicBezTo>
                    <a:cubicBezTo>
                      <a:pt x="147" y="73"/>
                      <a:pt x="146" y="71"/>
                      <a:pt x="146" y="69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2" y="34"/>
                      <a:pt x="153" y="31"/>
                      <a:pt x="153" y="27"/>
                    </a:cubicBezTo>
                    <a:cubicBezTo>
                      <a:pt x="153" y="22"/>
                      <a:pt x="152" y="18"/>
                      <a:pt x="150" y="13"/>
                    </a:cubicBezTo>
                    <a:cubicBezTo>
                      <a:pt x="152" y="11"/>
                      <a:pt x="154" y="10"/>
                      <a:pt x="157" y="9"/>
                    </a:cubicBezTo>
                    <a:cubicBezTo>
                      <a:pt x="160" y="8"/>
                      <a:pt x="163" y="8"/>
                      <a:pt x="166" y="8"/>
                    </a:cubicBezTo>
                    <a:cubicBezTo>
                      <a:pt x="170" y="8"/>
                      <a:pt x="173" y="8"/>
                      <a:pt x="177" y="10"/>
                    </a:cubicBezTo>
                    <a:cubicBezTo>
                      <a:pt x="180" y="11"/>
                      <a:pt x="183" y="13"/>
                      <a:pt x="186" y="16"/>
                    </a:cubicBezTo>
                    <a:cubicBezTo>
                      <a:pt x="188" y="19"/>
                      <a:pt x="190" y="21"/>
                      <a:pt x="192" y="25"/>
                    </a:cubicBezTo>
                    <a:cubicBezTo>
                      <a:pt x="193" y="28"/>
                      <a:pt x="194" y="32"/>
                      <a:pt x="194" y="36"/>
                    </a:cubicBezTo>
                    <a:cubicBezTo>
                      <a:pt x="194" y="38"/>
                      <a:pt x="194" y="40"/>
                      <a:pt x="193" y="43"/>
                    </a:cubicBezTo>
                    <a:lnTo>
                      <a:pt x="186" y="69"/>
                    </a:lnTo>
                    <a:close/>
                    <a:moveTo>
                      <a:pt x="189" y="148"/>
                    </a:move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7"/>
                      <a:pt x="183" y="105"/>
                      <a:pt x="182" y="103"/>
                    </a:cubicBezTo>
                    <a:cubicBezTo>
                      <a:pt x="180" y="101"/>
                      <a:pt x="179" y="100"/>
                      <a:pt x="177" y="99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11" y="99"/>
                      <a:pt x="213" y="99"/>
                      <a:pt x="215" y="100"/>
                    </a:cubicBezTo>
                    <a:cubicBezTo>
                      <a:pt x="216" y="100"/>
                      <a:pt x="218" y="101"/>
                      <a:pt x="219" y="102"/>
                    </a:cubicBezTo>
                    <a:cubicBezTo>
                      <a:pt x="220" y="104"/>
                      <a:pt x="221" y="105"/>
                      <a:pt x="222" y="106"/>
                    </a:cubicBezTo>
                    <a:cubicBezTo>
                      <a:pt x="223" y="108"/>
                      <a:pt x="224" y="110"/>
                      <a:pt x="224" y="111"/>
                    </a:cubicBezTo>
                    <a:cubicBezTo>
                      <a:pt x="229" y="148"/>
                      <a:pt x="229" y="148"/>
                      <a:pt x="229" y="148"/>
                    </a:cubicBezTo>
                    <a:cubicBezTo>
                      <a:pt x="215" y="148"/>
                      <a:pt x="215" y="148"/>
                      <a:pt x="215" y="148"/>
                    </a:cubicBezTo>
                    <a:lnTo>
                      <a:pt x="189" y="1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56146C41-9EE4-4EF6-BA40-64B58E9E4615}"/>
                </a:ext>
              </a:extLst>
            </p:cNvPr>
            <p:cNvGrpSpPr/>
            <p:nvPr/>
          </p:nvGrpSpPr>
          <p:grpSpPr>
            <a:xfrm>
              <a:off x="5577425" y="1519516"/>
              <a:ext cx="6373524" cy="3654216"/>
              <a:chOff x="6096590" y="4912199"/>
              <a:chExt cx="6373524" cy="365421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096590" y="5519427"/>
                <a:ext cx="637352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컨벤션 홍페이지 구축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운영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국문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영문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국제회의 주최기관정보 수집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국제회의 개최실적 및 계획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조사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국내외 컨벤션 전담조직 및 전문시설 조사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MICE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캘린더 책자 발간 배포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 컨벤션 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e-newsletter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제작 발송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096590" y="4912199"/>
                <a:ext cx="48654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컨벤션 정보 수집 및 제공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01570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85826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16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3044741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국제협력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9DAFFCB9-1DF7-4DE2-ADA5-38CDCC026BEB}"/>
              </a:ext>
            </a:extLst>
          </p:cNvPr>
          <p:cNvGrpSpPr/>
          <p:nvPr/>
        </p:nvGrpSpPr>
        <p:grpSpPr>
          <a:xfrm>
            <a:off x="4443195" y="1777627"/>
            <a:ext cx="6708495" cy="3242114"/>
            <a:chOff x="4394559" y="1850651"/>
            <a:chExt cx="6708495" cy="3242114"/>
          </a:xfrm>
        </p:grpSpPr>
        <p:sp>
          <p:nvSpPr>
            <p:cNvPr id="10" name="TextBox 9"/>
            <p:cNvSpPr txBox="1"/>
            <p:nvPr/>
          </p:nvSpPr>
          <p:spPr>
            <a:xfrm>
              <a:off x="5557321" y="2008483"/>
              <a:ext cx="36118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rPr>
                <a:t>국제기구와의 협력</a:t>
              </a:r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Thin" charset="0"/>
                <a:cs typeface="Roboto Thi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57321" y="2599775"/>
              <a:ext cx="5545733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국제기구 유치의향 조사</a:t>
              </a:r>
              <a:endParaRPr lang="en-US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국제기구 자료에 의한 유치가능 국제회의 조사</a:t>
              </a:r>
              <a:endParaRPr lang="en-US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유치가능성이 높은 국내단체에 대한 </a:t>
              </a:r>
              <a:r>
                <a:rPr lang="ko-KR" altLang="en-US" sz="2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세일즈콜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 및 유치권유 활동</a:t>
              </a:r>
              <a:endParaRPr lang="en-US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유관인사 방한초청지원 </a:t>
              </a:r>
              <a:endPara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xmlns="" id="{93929368-02BE-430D-A2D6-5F99CC6FB8AF}"/>
                </a:ext>
              </a:extLst>
            </p:cNvPr>
            <p:cNvGrpSpPr/>
            <p:nvPr/>
          </p:nvGrpSpPr>
          <p:grpSpPr>
            <a:xfrm>
              <a:off x="4394559" y="1850651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44034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85826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17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3044741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국제협력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416DBB74-1B76-413A-BB70-82AB3DD2F8E0}"/>
              </a:ext>
            </a:extLst>
          </p:cNvPr>
          <p:cNvGrpSpPr/>
          <p:nvPr/>
        </p:nvGrpSpPr>
        <p:grpSpPr>
          <a:xfrm>
            <a:off x="4309066" y="1804788"/>
            <a:ext cx="6976754" cy="3248424"/>
            <a:chOff x="4129396" y="2160747"/>
            <a:chExt cx="6976754" cy="3248424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xmlns="" id="{6B66305D-B561-443C-AECC-66EC0FA8A314}"/>
                </a:ext>
              </a:extLst>
            </p:cNvPr>
            <p:cNvGrpSpPr/>
            <p:nvPr/>
          </p:nvGrpSpPr>
          <p:grpSpPr>
            <a:xfrm>
              <a:off x="4129396" y="2160747"/>
              <a:ext cx="914162" cy="914162"/>
              <a:chOff x="5729066" y="4657696"/>
              <a:chExt cx="914162" cy="914162"/>
            </a:xfrm>
          </p:grpSpPr>
          <p:sp>
            <p:nvSpPr>
              <p:cNvPr id="13" name="Oval 20"/>
              <p:cNvSpPr/>
              <p:nvPr/>
            </p:nvSpPr>
            <p:spPr>
              <a:xfrm>
                <a:off x="5729066" y="4657696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5924308" y="4879374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238800" y="2916181"/>
              <a:ext cx="586735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PATA (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아시아태평양관광협회</a:t>
              </a:r>
              <a:r>
                <a: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) : PATA 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이사회</a:t>
              </a:r>
              <a:r>
                <a: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, AGM 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참가</a:t>
              </a:r>
              <a:r>
                <a: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, PATA Travel Mart 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한국 공동 홍보관 운영 등</a:t>
              </a:r>
              <a:endParaRPr lang="en-US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UNWTO(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세계관광기구</a:t>
              </a:r>
              <a:r>
                <a: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) : 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공동 세미나 및 포럼 개최</a:t>
              </a:r>
              <a:r>
                <a: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, 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관광시장동향 및 통계자료 공유 등</a:t>
              </a:r>
              <a:endPara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38800" y="2308042"/>
              <a:ext cx="39004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rPr>
                <a:t>주요 협력 사업 내용</a:t>
              </a:r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Thin" charset="0"/>
                <a:cs typeface="Roboto Thi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26627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33" name="Group 25"/>
          <p:cNvGrpSpPr>
            <a:grpSpLocks/>
          </p:cNvGrpSpPr>
          <p:nvPr/>
        </p:nvGrpSpPr>
        <p:grpSpPr bwMode="auto">
          <a:xfrm>
            <a:off x="7480774" y="1553661"/>
            <a:ext cx="3099914" cy="4022999"/>
            <a:chOff x="-1" y="0"/>
            <a:chExt cx="2500315" cy="3244407"/>
          </a:xfrm>
        </p:grpSpPr>
        <p:pic>
          <p:nvPicPr>
            <p:cNvPr id="34" name="Picture 26" descr="pic5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960" t="11380" r="39871" b="33804"/>
            <a:stretch>
              <a:fillRect/>
            </a:stretch>
          </p:blipFill>
          <p:spPr bwMode="auto">
            <a:xfrm>
              <a:off x="153987" y="241267"/>
              <a:ext cx="2209802" cy="2819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35" name="Group 27"/>
            <p:cNvGrpSpPr>
              <a:grpSpLocks/>
            </p:cNvGrpSpPr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37" name="AutoShape 28"/>
              <p:cNvSpPr>
                <a:spLocks/>
              </p:cNvSpPr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250158 w 21600"/>
                  <a:gd name="T1" fmla="*/ 1622204 h 21600"/>
                  <a:gd name="T2" fmla="*/ 1250158 w 21600"/>
                  <a:gd name="T3" fmla="*/ 1622204 h 21600"/>
                  <a:gd name="T4" fmla="*/ 1250158 w 21600"/>
                  <a:gd name="T5" fmla="*/ 1622204 h 21600"/>
                  <a:gd name="T6" fmla="*/ 1250158 w 21600"/>
                  <a:gd name="T7" fmla="*/ 162220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4798"/>
              </a:p>
            </p:txBody>
          </p:sp>
          <p:sp>
            <p:nvSpPr>
              <p:cNvPr id="38" name="AutoShape 29"/>
              <p:cNvSpPr>
                <a:spLocks/>
              </p:cNvSpPr>
              <p:nvPr/>
            </p:nvSpPr>
            <p:spPr bwMode="auto">
              <a:xfrm>
                <a:off x="1175147" y="3017377"/>
                <a:ext cx="178023" cy="176023"/>
              </a:xfrm>
              <a:custGeom>
                <a:avLst/>
                <a:gdLst>
                  <a:gd name="T0" fmla="*/ 89007 w 19679"/>
                  <a:gd name="T1" fmla="*/ 96603 h 19679"/>
                  <a:gd name="T2" fmla="*/ 89007 w 19679"/>
                  <a:gd name="T3" fmla="*/ 96603 h 19679"/>
                  <a:gd name="T4" fmla="*/ 89007 w 19679"/>
                  <a:gd name="T5" fmla="*/ 96603 h 19679"/>
                  <a:gd name="T6" fmla="*/ 89007 w 19679"/>
                  <a:gd name="T7" fmla="*/ 96603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4798"/>
              </a:p>
            </p:txBody>
          </p:sp>
          <p:sp>
            <p:nvSpPr>
              <p:cNvPr id="39" name="AutoShape 30"/>
              <p:cNvSpPr>
                <a:spLocks/>
              </p:cNvSpPr>
              <p:nvPr/>
            </p:nvSpPr>
            <p:spPr bwMode="auto">
              <a:xfrm>
                <a:off x="1228153" y="110013"/>
                <a:ext cx="50007" cy="48007"/>
              </a:xfrm>
              <a:custGeom>
                <a:avLst/>
                <a:gdLst>
                  <a:gd name="T0" fmla="*/ 25002 w 19679"/>
                  <a:gd name="T1" fmla="*/ 26347 h 19679"/>
                  <a:gd name="T2" fmla="*/ 25002 w 19679"/>
                  <a:gd name="T3" fmla="*/ 26347 h 19679"/>
                  <a:gd name="T4" fmla="*/ 25002 w 19679"/>
                  <a:gd name="T5" fmla="*/ 26347 h 19679"/>
                  <a:gd name="T6" fmla="*/ 25002 w 19679"/>
                  <a:gd name="T7" fmla="*/ 26347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4798"/>
              </a:p>
            </p:txBody>
          </p:sp>
        </p:grpSp>
        <p:sp>
          <p:nvSpPr>
            <p:cNvPr id="36" name="AutoShape 31"/>
            <p:cNvSpPr>
              <a:spLocks/>
            </p:cNvSpPr>
            <p:nvPr/>
          </p:nvSpPr>
          <p:spPr bwMode="auto">
            <a:xfrm rot="10800000">
              <a:off x="1050063" y="11017"/>
              <a:ext cx="1434406" cy="2316481"/>
            </a:xfrm>
            <a:custGeom>
              <a:avLst/>
              <a:gdLst>
                <a:gd name="T0" fmla="*/ 717203 w 21600"/>
                <a:gd name="T1" fmla="*/ 1158241 h 21600"/>
                <a:gd name="T2" fmla="*/ 717203 w 21600"/>
                <a:gd name="T3" fmla="*/ 1158241 h 21600"/>
                <a:gd name="T4" fmla="*/ 717203 w 21600"/>
                <a:gd name="T5" fmla="*/ 1158241 h 21600"/>
                <a:gd name="T6" fmla="*/ 717203 w 21600"/>
                <a:gd name="T7" fmla="*/ 115824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4798"/>
            </a:p>
          </p:txBody>
        </p:sp>
      </p:grpSp>
      <p:sp>
        <p:nvSpPr>
          <p:cNvPr id="41" name="AutoShape 33"/>
          <p:cNvSpPr>
            <a:spLocks/>
          </p:cNvSpPr>
          <p:nvPr/>
        </p:nvSpPr>
        <p:spPr bwMode="auto">
          <a:xfrm>
            <a:off x="7947238" y="4537450"/>
            <a:ext cx="946703" cy="1865853"/>
          </a:xfrm>
          <a:custGeom>
            <a:avLst/>
            <a:gdLst>
              <a:gd name="T0" fmla="*/ 381373 w 21442"/>
              <a:gd name="T1" fmla="*/ 752476 h 21600"/>
              <a:gd name="T2" fmla="*/ 381373 w 21442"/>
              <a:gd name="T3" fmla="*/ 752476 h 21600"/>
              <a:gd name="T4" fmla="*/ 381373 w 21442"/>
              <a:gd name="T5" fmla="*/ 752476 h 21600"/>
              <a:gd name="T6" fmla="*/ 381373 w 21442"/>
              <a:gd name="T7" fmla="*/ 75247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42" h="21600">
                <a:moveTo>
                  <a:pt x="1659" y="11288"/>
                </a:moveTo>
                <a:cubicBezTo>
                  <a:pt x="1659" y="11288"/>
                  <a:pt x="1659" y="11288"/>
                  <a:pt x="1659" y="11288"/>
                </a:cubicBezTo>
                <a:cubicBezTo>
                  <a:pt x="2729" y="13025"/>
                  <a:pt x="2729" y="13025"/>
                  <a:pt x="2729" y="13025"/>
                </a:cubicBezTo>
                <a:cubicBezTo>
                  <a:pt x="4226" y="15250"/>
                  <a:pt x="6792" y="15901"/>
                  <a:pt x="8289" y="16118"/>
                </a:cubicBezTo>
                <a:cubicBezTo>
                  <a:pt x="7647" y="21600"/>
                  <a:pt x="7647" y="21600"/>
                  <a:pt x="7647" y="21600"/>
                </a:cubicBezTo>
                <a:cubicBezTo>
                  <a:pt x="18768" y="21600"/>
                  <a:pt x="18768" y="21600"/>
                  <a:pt x="18768" y="21600"/>
                </a:cubicBezTo>
                <a:cubicBezTo>
                  <a:pt x="17913" y="15901"/>
                  <a:pt x="17913" y="15901"/>
                  <a:pt x="17913" y="15901"/>
                </a:cubicBezTo>
                <a:cubicBezTo>
                  <a:pt x="19838" y="15413"/>
                  <a:pt x="21441" y="14110"/>
                  <a:pt x="21441" y="11234"/>
                </a:cubicBezTo>
                <a:cubicBezTo>
                  <a:pt x="21441" y="8194"/>
                  <a:pt x="21441" y="8194"/>
                  <a:pt x="21441" y="8194"/>
                </a:cubicBezTo>
                <a:cubicBezTo>
                  <a:pt x="21441" y="7597"/>
                  <a:pt x="20479" y="7109"/>
                  <a:pt x="19303" y="7109"/>
                </a:cubicBezTo>
                <a:cubicBezTo>
                  <a:pt x="19089" y="7109"/>
                  <a:pt x="19089" y="7109"/>
                  <a:pt x="19089" y="7109"/>
                </a:cubicBezTo>
                <a:cubicBezTo>
                  <a:pt x="18768" y="7109"/>
                  <a:pt x="18447" y="7218"/>
                  <a:pt x="18234" y="7380"/>
                </a:cubicBezTo>
                <a:cubicBezTo>
                  <a:pt x="18127" y="6892"/>
                  <a:pt x="17378" y="6566"/>
                  <a:pt x="16523" y="6566"/>
                </a:cubicBezTo>
                <a:cubicBezTo>
                  <a:pt x="15026" y="6566"/>
                  <a:pt x="15026" y="6566"/>
                  <a:pt x="15026" y="6566"/>
                </a:cubicBezTo>
                <a:cubicBezTo>
                  <a:pt x="14598" y="6566"/>
                  <a:pt x="14277" y="6675"/>
                  <a:pt x="14063" y="6838"/>
                </a:cubicBezTo>
                <a:cubicBezTo>
                  <a:pt x="13956" y="6512"/>
                  <a:pt x="13422" y="6241"/>
                  <a:pt x="12673" y="6241"/>
                </a:cubicBezTo>
                <a:cubicBezTo>
                  <a:pt x="10855" y="6241"/>
                  <a:pt x="10855" y="6241"/>
                  <a:pt x="10855" y="6241"/>
                </a:cubicBezTo>
                <a:cubicBezTo>
                  <a:pt x="10321" y="6241"/>
                  <a:pt x="10000" y="6404"/>
                  <a:pt x="9893" y="6621"/>
                </a:cubicBezTo>
                <a:cubicBezTo>
                  <a:pt x="9679" y="922"/>
                  <a:pt x="9679" y="922"/>
                  <a:pt x="9679" y="922"/>
                </a:cubicBezTo>
                <a:cubicBezTo>
                  <a:pt x="9679" y="434"/>
                  <a:pt x="9144" y="0"/>
                  <a:pt x="8075" y="0"/>
                </a:cubicBezTo>
                <a:cubicBezTo>
                  <a:pt x="7541" y="0"/>
                  <a:pt x="7541" y="0"/>
                  <a:pt x="7541" y="0"/>
                </a:cubicBezTo>
                <a:cubicBezTo>
                  <a:pt x="6578" y="0"/>
                  <a:pt x="5937" y="434"/>
                  <a:pt x="5937" y="922"/>
                </a:cubicBezTo>
                <a:cubicBezTo>
                  <a:pt x="5723" y="9877"/>
                  <a:pt x="5723" y="9877"/>
                  <a:pt x="5723" y="9877"/>
                </a:cubicBezTo>
                <a:cubicBezTo>
                  <a:pt x="5723" y="10800"/>
                  <a:pt x="5723" y="10800"/>
                  <a:pt x="5723" y="10800"/>
                </a:cubicBezTo>
                <a:cubicBezTo>
                  <a:pt x="4974" y="9660"/>
                  <a:pt x="4974" y="9660"/>
                  <a:pt x="4974" y="9660"/>
                </a:cubicBezTo>
                <a:cubicBezTo>
                  <a:pt x="4440" y="8846"/>
                  <a:pt x="2836" y="8249"/>
                  <a:pt x="1125" y="8249"/>
                </a:cubicBezTo>
                <a:cubicBezTo>
                  <a:pt x="804" y="8249"/>
                  <a:pt x="804" y="8249"/>
                  <a:pt x="804" y="8249"/>
                </a:cubicBezTo>
                <a:cubicBezTo>
                  <a:pt x="269" y="8249"/>
                  <a:pt x="-158" y="8520"/>
                  <a:pt x="55" y="8791"/>
                </a:cubicBezTo>
                <a:lnTo>
                  <a:pt x="1659" y="11288"/>
                </a:lnTo>
                <a:close/>
              </a:path>
            </a:pathLst>
          </a:custGeom>
          <a:solidFill>
            <a:srgbClr val="FFCB05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endParaRPr lang="en-US" sz="4798"/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관광 정책</a:t>
            </a:r>
            <a:endParaRPr lang="en-US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  <a:p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(</a:t>
            </a:r>
            <a:r>
              <a:rPr lang="ko-KR" altLang="en-US" dirty="0"/>
              <a:t>觀光政策</a:t>
            </a:r>
            <a:r>
              <a:rPr lang="en-US" altLang="ko-KR" dirty="0"/>
              <a:t>)</a:t>
            </a:r>
            <a:endParaRPr lang="en-US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hape 388"/>
          <p:cNvSpPr/>
          <p:nvPr/>
        </p:nvSpPr>
        <p:spPr>
          <a:xfrm>
            <a:off x="1189951" y="4220541"/>
            <a:ext cx="5629950" cy="1241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/>
              <a:t>국가 또는 지방 행정 기관이 관광 사업을 위하여 실시하는 정책</a:t>
            </a:r>
            <a:r>
              <a:rPr lang="en-US" altLang="ko-KR" sz="2800" dirty="0"/>
              <a:t>.</a:t>
            </a:r>
            <a:endParaRPr sz="2800" dirty="0"/>
          </a:p>
        </p:txBody>
      </p:sp>
      <p:sp>
        <p:nvSpPr>
          <p:cNvPr id="45" name="AutoShape 34"/>
          <p:cNvSpPr>
            <a:spLocks/>
          </p:cNvSpPr>
          <p:nvPr/>
        </p:nvSpPr>
        <p:spPr bwMode="auto">
          <a:xfrm>
            <a:off x="8230777" y="4569512"/>
            <a:ext cx="113124" cy="127923"/>
          </a:xfrm>
          <a:custGeom>
            <a:avLst/>
            <a:gdLst>
              <a:gd name="T0" fmla="*/ 42070 w 21600"/>
              <a:gd name="T1" fmla="*/ 47626 h 21600"/>
              <a:gd name="T2" fmla="*/ 42070 w 21600"/>
              <a:gd name="T3" fmla="*/ 47626 h 21600"/>
              <a:gd name="T4" fmla="*/ 42070 w 21600"/>
              <a:gd name="T5" fmla="*/ 47626 h 21600"/>
              <a:gd name="T6" fmla="*/ 42070 w 21600"/>
              <a:gd name="T7" fmla="*/ 4762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21600" y="9503"/>
                  <a:pt x="21600" y="9503"/>
                  <a:pt x="21600" y="9503"/>
                </a:cubicBezTo>
                <a:cubicBezTo>
                  <a:pt x="21600" y="4320"/>
                  <a:pt x="17672" y="0"/>
                  <a:pt x="11781" y="0"/>
                </a:cubicBezTo>
                <a:cubicBezTo>
                  <a:pt x="8836" y="0"/>
                  <a:pt x="8836" y="0"/>
                  <a:pt x="8836" y="0"/>
                </a:cubicBezTo>
                <a:cubicBezTo>
                  <a:pt x="2945" y="0"/>
                  <a:pt x="0" y="4320"/>
                  <a:pt x="0" y="9503"/>
                </a:cubicBezTo>
                <a:cubicBezTo>
                  <a:pt x="0" y="21600"/>
                  <a:pt x="0" y="21600"/>
                  <a:pt x="0" y="2160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1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9595"/>
          </a:p>
        </p:txBody>
      </p:sp>
    </p:spTree>
    <p:extLst>
      <p:ext uri="{BB962C8B-B14F-4D97-AF65-F5344CB8AC3E}">
        <p14:creationId xmlns:p14="http://schemas.microsoft.com/office/powerpoint/2010/main" xmlns="" val="29709255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17743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18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259744" y="3075056"/>
            <a:ext cx="38015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관광안내서비스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D261CB86-2531-40A6-BD79-C41C32E059D8}"/>
              </a:ext>
            </a:extLst>
          </p:cNvPr>
          <p:cNvGrpSpPr/>
          <p:nvPr/>
        </p:nvGrpSpPr>
        <p:grpSpPr>
          <a:xfrm>
            <a:off x="5285139" y="952412"/>
            <a:ext cx="6293717" cy="2122644"/>
            <a:chOff x="5285139" y="952412"/>
            <a:chExt cx="6293717" cy="2122644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xmlns="" id="{5A4791D4-4FA0-415E-BF79-15DA020382EB}"/>
                </a:ext>
              </a:extLst>
            </p:cNvPr>
            <p:cNvGrpSpPr/>
            <p:nvPr/>
          </p:nvGrpSpPr>
          <p:grpSpPr>
            <a:xfrm>
              <a:off x="6373366" y="1043731"/>
              <a:ext cx="5205490" cy="2031325"/>
              <a:chOff x="6841198" y="1045284"/>
              <a:chExt cx="5205490" cy="203132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41198" y="1045284"/>
                <a:ext cx="41665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관광정보 사이트 운영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41198" y="1630059"/>
                <a:ext cx="520549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관광통계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시장동향 등 각종 관광 관련 정보 제공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국문 및 외국어 여행정보 제공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xmlns="" id="{5B9227A8-BEEB-43AB-AE38-774921001916}"/>
                </a:ext>
              </a:extLst>
            </p:cNvPr>
            <p:cNvGrpSpPr/>
            <p:nvPr/>
          </p:nvGrpSpPr>
          <p:grpSpPr>
            <a:xfrm>
              <a:off x="5285139" y="952412"/>
              <a:ext cx="914162" cy="914162"/>
              <a:chOff x="5752971" y="953965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52971" y="953965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6001571" y="1132038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9226BC18-E7B3-491A-9706-2D64AB5C71B8}"/>
              </a:ext>
            </a:extLst>
          </p:cNvPr>
          <p:cNvGrpSpPr/>
          <p:nvPr/>
        </p:nvGrpSpPr>
        <p:grpSpPr>
          <a:xfrm>
            <a:off x="5316727" y="3290501"/>
            <a:ext cx="6454363" cy="2691094"/>
            <a:chOff x="819465" y="4608293"/>
            <a:chExt cx="6454363" cy="2691094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16D988C7-5B7E-4E91-9833-8CC4FBFDFFB7}"/>
                </a:ext>
              </a:extLst>
            </p:cNvPr>
            <p:cNvGrpSpPr/>
            <p:nvPr/>
          </p:nvGrpSpPr>
          <p:grpSpPr>
            <a:xfrm>
              <a:off x="819465" y="4694392"/>
              <a:ext cx="914162" cy="914162"/>
              <a:chOff x="819465" y="4694392"/>
              <a:chExt cx="914162" cy="914162"/>
            </a:xfrm>
          </p:grpSpPr>
          <p:sp>
            <p:nvSpPr>
              <p:cNvPr id="13" name="Oval 20"/>
              <p:cNvSpPr/>
              <p:nvPr/>
            </p:nvSpPr>
            <p:spPr>
              <a:xfrm>
                <a:off x="819465" y="4694392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1014707" y="4916070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xmlns="" id="{94D162D6-AC27-43F1-B0A2-C5E9364A1EB9}"/>
                </a:ext>
              </a:extLst>
            </p:cNvPr>
            <p:cNvGrpSpPr/>
            <p:nvPr/>
          </p:nvGrpSpPr>
          <p:grpSpPr>
            <a:xfrm>
              <a:off x="1938394" y="4608293"/>
              <a:ext cx="5335434" cy="2691094"/>
              <a:chOff x="1938394" y="4608293"/>
              <a:chExt cx="5335434" cy="2691094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068338" y="5206506"/>
                <a:ext cx="520549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내국인 대상 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24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시간 관광안내서비스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서비스언어 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: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영어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일본어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중국어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러시아어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베트남어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태국어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말레이인도네시아어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938394" y="4608293"/>
                <a:ext cx="46602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관광안내전화 </a:t>
                </a:r>
                <a:r>
                  <a:rPr lang="en-US" altLang="ko-KR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1330 </a:t>
                </a:r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운영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9025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85826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19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D5FBD14C-6759-4D37-9722-8BA23AF21B18}"/>
              </a:ext>
            </a:extLst>
          </p:cNvPr>
          <p:cNvGrpSpPr/>
          <p:nvPr/>
        </p:nvGrpSpPr>
        <p:grpSpPr>
          <a:xfrm>
            <a:off x="1403709" y="325619"/>
            <a:ext cx="4320446" cy="914162"/>
            <a:chOff x="5726051" y="1832184"/>
            <a:chExt cx="4320446" cy="914162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xmlns="" id="{9ACD96D1-E691-4FC1-951D-297E7549BADF}"/>
                </a:ext>
              </a:extLst>
            </p:cNvPr>
            <p:cNvGrpSpPr/>
            <p:nvPr/>
          </p:nvGrpSpPr>
          <p:grpSpPr>
            <a:xfrm>
              <a:off x="5726051" y="1832184"/>
              <a:ext cx="914162" cy="914162"/>
              <a:chOff x="5726051" y="1832184"/>
              <a:chExt cx="914162" cy="914162"/>
            </a:xfrm>
          </p:grpSpPr>
          <p:sp>
            <p:nvSpPr>
              <p:cNvPr id="31" name="Oval 26">
                <a:extLst>
                  <a:ext uri="{FF2B5EF4-FFF2-40B4-BE49-F238E27FC236}">
                    <a16:creationId xmlns:a16="http://schemas.microsoft.com/office/drawing/2014/main" xmlns="" id="{1A0B083B-B539-45E8-B670-0DB883A3B733}"/>
                  </a:ext>
                </a:extLst>
              </p:cNvPr>
              <p:cNvSpPr/>
              <p:nvPr/>
            </p:nvSpPr>
            <p:spPr>
              <a:xfrm>
                <a:off x="5726051" y="1832184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xmlns="" id="{CA8E1F7E-8811-46B2-A12B-3E2AB2D671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0818" y="2086916"/>
                <a:ext cx="530951" cy="344590"/>
              </a:xfrm>
              <a:custGeom>
                <a:avLst/>
                <a:gdLst>
                  <a:gd name="T0" fmla="*/ 14 w 229"/>
                  <a:gd name="T1" fmla="*/ 148 h 148"/>
                  <a:gd name="T2" fmla="*/ 6 w 229"/>
                  <a:gd name="T3" fmla="*/ 111 h 148"/>
                  <a:gd name="T4" fmla="*/ 10 w 229"/>
                  <a:gd name="T5" fmla="*/ 102 h 148"/>
                  <a:gd name="T6" fmla="*/ 20 w 229"/>
                  <a:gd name="T7" fmla="*/ 99 h 148"/>
                  <a:gd name="T8" fmla="*/ 48 w 229"/>
                  <a:gd name="T9" fmla="*/ 103 h 148"/>
                  <a:gd name="T10" fmla="*/ 40 w 229"/>
                  <a:gd name="T11" fmla="*/ 148 h 148"/>
                  <a:gd name="T12" fmla="*/ 85 w 229"/>
                  <a:gd name="T13" fmla="*/ 63 h 148"/>
                  <a:gd name="T14" fmla="*/ 81 w 229"/>
                  <a:gd name="T15" fmla="*/ 75 h 148"/>
                  <a:gd name="T16" fmla="*/ 70 w 229"/>
                  <a:gd name="T17" fmla="*/ 84 h 148"/>
                  <a:gd name="T18" fmla="*/ 56 w 229"/>
                  <a:gd name="T19" fmla="*/ 84 h 148"/>
                  <a:gd name="T20" fmla="*/ 46 w 229"/>
                  <a:gd name="T21" fmla="*/ 75 h 148"/>
                  <a:gd name="T22" fmla="*/ 43 w 229"/>
                  <a:gd name="T23" fmla="*/ 69 h 148"/>
                  <a:gd name="T24" fmla="*/ 35 w 229"/>
                  <a:gd name="T25" fmla="*/ 36 h 148"/>
                  <a:gd name="T26" fmla="*/ 44 w 229"/>
                  <a:gd name="T27" fmla="*/ 16 h 148"/>
                  <a:gd name="T28" fmla="*/ 63 w 229"/>
                  <a:gd name="T29" fmla="*/ 8 h 148"/>
                  <a:gd name="T30" fmla="*/ 80 w 229"/>
                  <a:gd name="T31" fmla="*/ 13 h 148"/>
                  <a:gd name="T32" fmla="*/ 78 w 229"/>
                  <a:gd name="T33" fmla="*/ 36 h 148"/>
                  <a:gd name="T34" fmla="*/ 166 w 229"/>
                  <a:gd name="T35" fmla="*/ 97 h 148"/>
                  <a:gd name="T36" fmla="*/ 174 w 229"/>
                  <a:gd name="T37" fmla="*/ 104 h 148"/>
                  <a:gd name="T38" fmla="*/ 182 w 229"/>
                  <a:gd name="T39" fmla="*/ 148 h 148"/>
                  <a:gd name="T40" fmla="*/ 63 w 229"/>
                  <a:gd name="T41" fmla="*/ 148 h 148"/>
                  <a:gd name="T42" fmla="*/ 54 w 229"/>
                  <a:gd name="T43" fmla="*/ 109 h 148"/>
                  <a:gd name="T44" fmla="*/ 59 w 229"/>
                  <a:gd name="T45" fmla="*/ 100 h 148"/>
                  <a:gd name="T46" fmla="*/ 68 w 229"/>
                  <a:gd name="T47" fmla="*/ 96 h 148"/>
                  <a:gd name="T48" fmla="*/ 136 w 229"/>
                  <a:gd name="T49" fmla="*/ 64 h 148"/>
                  <a:gd name="T50" fmla="*/ 134 w 229"/>
                  <a:gd name="T51" fmla="*/ 71 h 148"/>
                  <a:gd name="T52" fmla="*/ 122 w 229"/>
                  <a:gd name="T53" fmla="*/ 80 h 148"/>
                  <a:gd name="T54" fmla="*/ 107 w 229"/>
                  <a:gd name="T55" fmla="*/ 80 h 148"/>
                  <a:gd name="T56" fmla="*/ 96 w 229"/>
                  <a:gd name="T57" fmla="*/ 71 h 148"/>
                  <a:gd name="T58" fmla="*/ 86 w 229"/>
                  <a:gd name="T59" fmla="*/ 37 h 148"/>
                  <a:gd name="T60" fmla="*/ 85 w 229"/>
                  <a:gd name="T61" fmla="*/ 29 h 148"/>
                  <a:gd name="T62" fmla="*/ 94 w 229"/>
                  <a:gd name="T63" fmla="*/ 8 h 148"/>
                  <a:gd name="T64" fmla="*/ 115 w 229"/>
                  <a:gd name="T65" fmla="*/ 0 h 148"/>
                  <a:gd name="T66" fmla="*/ 136 w 229"/>
                  <a:gd name="T67" fmla="*/ 8 h 148"/>
                  <a:gd name="T68" fmla="*/ 145 w 229"/>
                  <a:gd name="T69" fmla="*/ 29 h 148"/>
                  <a:gd name="T70" fmla="*/ 144 w 229"/>
                  <a:gd name="T71" fmla="*/ 37 h 148"/>
                  <a:gd name="T72" fmla="*/ 186 w 229"/>
                  <a:gd name="T73" fmla="*/ 69 h 148"/>
                  <a:gd name="T74" fmla="*/ 179 w 229"/>
                  <a:gd name="T75" fmla="*/ 80 h 148"/>
                  <a:gd name="T76" fmla="*/ 166 w 229"/>
                  <a:gd name="T77" fmla="*/ 85 h 148"/>
                  <a:gd name="T78" fmla="*/ 153 w 229"/>
                  <a:gd name="T79" fmla="*/ 80 h 148"/>
                  <a:gd name="T80" fmla="*/ 146 w 229"/>
                  <a:gd name="T81" fmla="*/ 69 h 148"/>
                  <a:gd name="T82" fmla="*/ 151 w 229"/>
                  <a:gd name="T83" fmla="*/ 36 h 148"/>
                  <a:gd name="T84" fmla="*/ 150 w 229"/>
                  <a:gd name="T85" fmla="*/ 13 h 148"/>
                  <a:gd name="T86" fmla="*/ 166 w 229"/>
                  <a:gd name="T87" fmla="*/ 8 h 148"/>
                  <a:gd name="T88" fmla="*/ 186 w 229"/>
                  <a:gd name="T89" fmla="*/ 16 h 148"/>
                  <a:gd name="T90" fmla="*/ 194 w 229"/>
                  <a:gd name="T91" fmla="*/ 36 h 148"/>
                  <a:gd name="T92" fmla="*/ 186 w 229"/>
                  <a:gd name="T93" fmla="*/ 69 h 148"/>
                  <a:gd name="T94" fmla="*/ 184 w 229"/>
                  <a:gd name="T95" fmla="*/ 109 h 148"/>
                  <a:gd name="T96" fmla="*/ 177 w 229"/>
                  <a:gd name="T97" fmla="*/ 99 h 148"/>
                  <a:gd name="T98" fmla="*/ 215 w 229"/>
                  <a:gd name="T99" fmla="*/ 100 h 148"/>
                  <a:gd name="T100" fmla="*/ 222 w 229"/>
                  <a:gd name="T101" fmla="*/ 106 h 148"/>
                  <a:gd name="T102" fmla="*/ 229 w 229"/>
                  <a:gd name="T103" fmla="*/ 148 h 148"/>
                  <a:gd name="T104" fmla="*/ 189 w 229"/>
                  <a:gd name="T10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9" h="148">
                    <a:moveTo>
                      <a:pt x="40" y="148"/>
                    </a:moveTo>
                    <a:cubicBezTo>
                      <a:pt x="14" y="148"/>
                      <a:pt x="14" y="148"/>
                      <a:pt x="14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6" y="110"/>
                      <a:pt x="6" y="108"/>
                      <a:pt x="7" y="106"/>
                    </a:cubicBezTo>
                    <a:cubicBezTo>
                      <a:pt x="8" y="105"/>
                      <a:pt x="9" y="104"/>
                      <a:pt x="10" y="102"/>
                    </a:cubicBezTo>
                    <a:cubicBezTo>
                      <a:pt x="12" y="101"/>
                      <a:pt x="13" y="100"/>
                      <a:pt x="15" y="100"/>
                    </a:cubicBezTo>
                    <a:cubicBezTo>
                      <a:pt x="16" y="99"/>
                      <a:pt x="18" y="99"/>
                      <a:pt x="20" y="99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0" y="100"/>
                      <a:pt x="49" y="101"/>
                      <a:pt x="48" y="103"/>
                    </a:cubicBezTo>
                    <a:cubicBezTo>
                      <a:pt x="47" y="105"/>
                      <a:pt x="46" y="107"/>
                      <a:pt x="45" y="109"/>
                    </a:cubicBezTo>
                    <a:lnTo>
                      <a:pt x="40" y="148"/>
                    </a:lnTo>
                    <a:close/>
                    <a:moveTo>
                      <a:pt x="78" y="36"/>
                    </a:moveTo>
                    <a:cubicBezTo>
                      <a:pt x="85" y="63"/>
                      <a:pt x="85" y="63"/>
                      <a:pt x="85" y="63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3" y="71"/>
                      <a:pt x="82" y="73"/>
                      <a:pt x="81" y="75"/>
                    </a:cubicBezTo>
                    <a:cubicBezTo>
                      <a:pt x="80" y="77"/>
                      <a:pt x="78" y="79"/>
                      <a:pt x="76" y="80"/>
                    </a:cubicBezTo>
                    <a:cubicBezTo>
                      <a:pt x="75" y="82"/>
                      <a:pt x="73" y="83"/>
                      <a:pt x="70" y="84"/>
                    </a:cubicBezTo>
                    <a:cubicBezTo>
                      <a:pt x="68" y="84"/>
                      <a:pt x="66" y="85"/>
                      <a:pt x="63" y="85"/>
                    </a:cubicBezTo>
                    <a:cubicBezTo>
                      <a:pt x="61" y="85"/>
                      <a:pt x="59" y="84"/>
                      <a:pt x="56" y="84"/>
                    </a:cubicBezTo>
                    <a:cubicBezTo>
                      <a:pt x="54" y="83"/>
                      <a:pt x="52" y="82"/>
                      <a:pt x="50" y="80"/>
                    </a:cubicBezTo>
                    <a:cubicBezTo>
                      <a:pt x="49" y="79"/>
                      <a:pt x="47" y="77"/>
                      <a:pt x="46" y="75"/>
                    </a:cubicBezTo>
                    <a:cubicBezTo>
                      <a:pt x="44" y="73"/>
                      <a:pt x="44" y="71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0"/>
                      <a:pt x="35" y="38"/>
                      <a:pt x="35" y="36"/>
                    </a:cubicBezTo>
                    <a:cubicBezTo>
                      <a:pt x="35" y="32"/>
                      <a:pt x="36" y="28"/>
                      <a:pt x="38" y="25"/>
                    </a:cubicBezTo>
                    <a:cubicBezTo>
                      <a:pt x="39" y="21"/>
                      <a:pt x="41" y="19"/>
                      <a:pt x="44" y="16"/>
                    </a:cubicBezTo>
                    <a:cubicBezTo>
                      <a:pt x="46" y="13"/>
                      <a:pt x="49" y="11"/>
                      <a:pt x="52" y="10"/>
                    </a:cubicBezTo>
                    <a:cubicBezTo>
                      <a:pt x="56" y="8"/>
                      <a:pt x="59" y="8"/>
                      <a:pt x="63" y="8"/>
                    </a:cubicBezTo>
                    <a:cubicBezTo>
                      <a:pt x="66" y="8"/>
                      <a:pt x="69" y="8"/>
                      <a:pt x="72" y="9"/>
                    </a:cubicBezTo>
                    <a:cubicBezTo>
                      <a:pt x="75" y="10"/>
                      <a:pt x="77" y="11"/>
                      <a:pt x="80" y="13"/>
                    </a:cubicBezTo>
                    <a:cubicBezTo>
                      <a:pt x="78" y="18"/>
                      <a:pt x="77" y="22"/>
                      <a:pt x="77" y="27"/>
                    </a:cubicBezTo>
                    <a:cubicBezTo>
                      <a:pt x="77" y="30"/>
                      <a:pt x="77" y="33"/>
                      <a:pt x="78" y="36"/>
                    </a:cubicBezTo>
                    <a:close/>
                    <a:moveTo>
                      <a:pt x="161" y="96"/>
                    </a:moveTo>
                    <a:cubicBezTo>
                      <a:pt x="163" y="96"/>
                      <a:pt x="165" y="96"/>
                      <a:pt x="166" y="97"/>
                    </a:cubicBezTo>
                    <a:cubicBezTo>
                      <a:pt x="168" y="98"/>
                      <a:pt x="170" y="99"/>
                      <a:pt x="171" y="100"/>
                    </a:cubicBezTo>
                    <a:cubicBezTo>
                      <a:pt x="172" y="101"/>
                      <a:pt x="173" y="102"/>
                      <a:pt x="174" y="104"/>
                    </a:cubicBezTo>
                    <a:cubicBezTo>
                      <a:pt x="175" y="106"/>
                      <a:pt x="176" y="107"/>
                      <a:pt x="176" y="109"/>
                    </a:cubicBezTo>
                    <a:cubicBezTo>
                      <a:pt x="182" y="148"/>
                      <a:pt x="182" y="148"/>
                      <a:pt x="182" y="148"/>
                    </a:cubicBezTo>
                    <a:cubicBezTo>
                      <a:pt x="167" y="148"/>
                      <a:pt x="167" y="148"/>
                      <a:pt x="167" y="148"/>
                    </a:cubicBezTo>
                    <a:cubicBezTo>
                      <a:pt x="63" y="148"/>
                      <a:pt x="63" y="148"/>
                      <a:pt x="63" y="148"/>
                    </a:cubicBezTo>
                    <a:cubicBezTo>
                      <a:pt x="48" y="148"/>
                      <a:pt x="48" y="148"/>
                      <a:pt x="48" y="148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07"/>
                      <a:pt x="54" y="106"/>
                      <a:pt x="55" y="104"/>
                    </a:cubicBezTo>
                    <a:cubicBezTo>
                      <a:pt x="56" y="102"/>
                      <a:pt x="57" y="101"/>
                      <a:pt x="59" y="100"/>
                    </a:cubicBezTo>
                    <a:cubicBezTo>
                      <a:pt x="60" y="99"/>
                      <a:pt x="62" y="98"/>
                      <a:pt x="63" y="97"/>
                    </a:cubicBezTo>
                    <a:cubicBezTo>
                      <a:pt x="65" y="96"/>
                      <a:pt x="67" y="96"/>
                      <a:pt x="68" y="96"/>
                    </a:cubicBezTo>
                    <a:lnTo>
                      <a:pt x="161" y="96"/>
                    </a:lnTo>
                    <a:close/>
                    <a:moveTo>
                      <a:pt x="136" y="64"/>
                    </a:moveTo>
                    <a:cubicBezTo>
                      <a:pt x="136" y="64"/>
                      <a:pt x="136" y="64"/>
                      <a:pt x="136" y="64"/>
                    </a:cubicBezTo>
                    <a:cubicBezTo>
                      <a:pt x="136" y="67"/>
                      <a:pt x="135" y="69"/>
                      <a:pt x="134" y="71"/>
                    </a:cubicBezTo>
                    <a:cubicBezTo>
                      <a:pt x="132" y="73"/>
                      <a:pt x="131" y="75"/>
                      <a:pt x="129" y="76"/>
                    </a:cubicBezTo>
                    <a:cubicBezTo>
                      <a:pt x="127" y="78"/>
                      <a:pt x="125" y="79"/>
                      <a:pt x="122" y="80"/>
                    </a:cubicBezTo>
                    <a:cubicBezTo>
                      <a:pt x="120" y="81"/>
                      <a:pt x="117" y="81"/>
                      <a:pt x="115" y="81"/>
                    </a:cubicBezTo>
                    <a:cubicBezTo>
                      <a:pt x="112" y="81"/>
                      <a:pt x="110" y="81"/>
                      <a:pt x="107" y="80"/>
                    </a:cubicBezTo>
                    <a:cubicBezTo>
                      <a:pt x="105" y="79"/>
                      <a:pt x="103" y="78"/>
                      <a:pt x="101" y="76"/>
                    </a:cubicBezTo>
                    <a:cubicBezTo>
                      <a:pt x="99" y="75"/>
                      <a:pt x="98" y="73"/>
                      <a:pt x="96" y="71"/>
                    </a:cubicBezTo>
                    <a:cubicBezTo>
                      <a:pt x="95" y="69"/>
                      <a:pt x="94" y="67"/>
                      <a:pt x="93" y="64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6"/>
                      <a:pt x="86" y="34"/>
                      <a:pt x="85" y="33"/>
                    </a:cubicBezTo>
                    <a:cubicBezTo>
                      <a:pt x="85" y="32"/>
                      <a:pt x="85" y="31"/>
                      <a:pt x="85" y="29"/>
                    </a:cubicBezTo>
                    <a:cubicBezTo>
                      <a:pt x="85" y="25"/>
                      <a:pt x="86" y="21"/>
                      <a:pt x="87" y="18"/>
                    </a:cubicBezTo>
                    <a:cubicBezTo>
                      <a:pt x="89" y="14"/>
                      <a:pt x="91" y="11"/>
                      <a:pt x="94" y="8"/>
                    </a:cubicBezTo>
                    <a:cubicBezTo>
                      <a:pt x="97" y="6"/>
                      <a:pt x="100" y="3"/>
                      <a:pt x="103" y="2"/>
                    </a:cubicBezTo>
                    <a:cubicBezTo>
                      <a:pt x="107" y="0"/>
                      <a:pt x="111" y="0"/>
                      <a:pt x="115" y="0"/>
                    </a:cubicBezTo>
                    <a:cubicBezTo>
                      <a:pt x="119" y="0"/>
                      <a:pt x="123" y="0"/>
                      <a:pt x="126" y="2"/>
                    </a:cubicBezTo>
                    <a:cubicBezTo>
                      <a:pt x="130" y="3"/>
                      <a:pt x="133" y="6"/>
                      <a:pt x="136" y="8"/>
                    </a:cubicBezTo>
                    <a:cubicBezTo>
                      <a:pt x="139" y="11"/>
                      <a:pt x="141" y="14"/>
                      <a:pt x="142" y="18"/>
                    </a:cubicBezTo>
                    <a:cubicBezTo>
                      <a:pt x="144" y="21"/>
                      <a:pt x="145" y="25"/>
                      <a:pt x="145" y="29"/>
                    </a:cubicBezTo>
                    <a:cubicBezTo>
                      <a:pt x="145" y="32"/>
                      <a:pt x="144" y="34"/>
                      <a:pt x="143" y="37"/>
                    </a:cubicBezTo>
                    <a:cubicBezTo>
                      <a:pt x="144" y="37"/>
                      <a:pt x="144" y="37"/>
                      <a:pt x="144" y="37"/>
                    </a:cubicBezTo>
                    <a:lnTo>
                      <a:pt x="136" y="64"/>
                    </a:lnTo>
                    <a:close/>
                    <a:moveTo>
                      <a:pt x="186" y="69"/>
                    </a:moveTo>
                    <a:cubicBezTo>
                      <a:pt x="186" y="71"/>
                      <a:pt x="185" y="73"/>
                      <a:pt x="184" y="75"/>
                    </a:cubicBezTo>
                    <a:cubicBezTo>
                      <a:pt x="182" y="77"/>
                      <a:pt x="181" y="79"/>
                      <a:pt x="179" y="80"/>
                    </a:cubicBezTo>
                    <a:cubicBezTo>
                      <a:pt x="177" y="82"/>
                      <a:pt x="175" y="83"/>
                      <a:pt x="173" y="84"/>
                    </a:cubicBezTo>
                    <a:cubicBezTo>
                      <a:pt x="171" y="84"/>
                      <a:pt x="168" y="85"/>
                      <a:pt x="166" y="85"/>
                    </a:cubicBezTo>
                    <a:cubicBezTo>
                      <a:pt x="163" y="85"/>
                      <a:pt x="161" y="84"/>
                      <a:pt x="159" y="84"/>
                    </a:cubicBezTo>
                    <a:cubicBezTo>
                      <a:pt x="157" y="83"/>
                      <a:pt x="155" y="82"/>
                      <a:pt x="153" y="80"/>
                    </a:cubicBezTo>
                    <a:cubicBezTo>
                      <a:pt x="151" y="79"/>
                      <a:pt x="150" y="77"/>
                      <a:pt x="148" y="75"/>
                    </a:cubicBezTo>
                    <a:cubicBezTo>
                      <a:pt x="147" y="73"/>
                      <a:pt x="146" y="71"/>
                      <a:pt x="146" y="69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2" y="34"/>
                      <a:pt x="153" y="31"/>
                      <a:pt x="153" y="27"/>
                    </a:cubicBezTo>
                    <a:cubicBezTo>
                      <a:pt x="153" y="22"/>
                      <a:pt x="152" y="18"/>
                      <a:pt x="150" y="13"/>
                    </a:cubicBezTo>
                    <a:cubicBezTo>
                      <a:pt x="152" y="11"/>
                      <a:pt x="154" y="10"/>
                      <a:pt x="157" y="9"/>
                    </a:cubicBezTo>
                    <a:cubicBezTo>
                      <a:pt x="160" y="8"/>
                      <a:pt x="163" y="8"/>
                      <a:pt x="166" y="8"/>
                    </a:cubicBezTo>
                    <a:cubicBezTo>
                      <a:pt x="170" y="8"/>
                      <a:pt x="173" y="8"/>
                      <a:pt x="177" y="10"/>
                    </a:cubicBezTo>
                    <a:cubicBezTo>
                      <a:pt x="180" y="11"/>
                      <a:pt x="183" y="13"/>
                      <a:pt x="186" y="16"/>
                    </a:cubicBezTo>
                    <a:cubicBezTo>
                      <a:pt x="188" y="19"/>
                      <a:pt x="190" y="21"/>
                      <a:pt x="192" y="25"/>
                    </a:cubicBezTo>
                    <a:cubicBezTo>
                      <a:pt x="193" y="28"/>
                      <a:pt x="194" y="32"/>
                      <a:pt x="194" y="36"/>
                    </a:cubicBezTo>
                    <a:cubicBezTo>
                      <a:pt x="194" y="38"/>
                      <a:pt x="194" y="40"/>
                      <a:pt x="193" y="43"/>
                    </a:cubicBezTo>
                    <a:lnTo>
                      <a:pt x="186" y="69"/>
                    </a:lnTo>
                    <a:close/>
                    <a:moveTo>
                      <a:pt x="189" y="148"/>
                    </a:move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7"/>
                      <a:pt x="183" y="105"/>
                      <a:pt x="182" y="103"/>
                    </a:cubicBezTo>
                    <a:cubicBezTo>
                      <a:pt x="180" y="101"/>
                      <a:pt x="179" y="100"/>
                      <a:pt x="177" y="99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11" y="99"/>
                      <a:pt x="213" y="99"/>
                      <a:pt x="215" y="100"/>
                    </a:cubicBezTo>
                    <a:cubicBezTo>
                      <a:pt x="216" y="100"/>
                      <a:pt x="218" y="101"/>
                      <a:pt x="219" y="102"/>
                    </a:cubicBezTo>
                    <a:cubicBezTo>
                      <a:pt x="220" y="104"/>
                      <a:pt x="221" y="105"/>
                      <a:pt x="222" y="106"/>
                    </a:cubicBezTo>
                    <a:cubicBezTo>
                      <a:pt x="223" y="108"/>
                      <a:pt x="224" y="110"/>
                      <a:pt x="224" y="111"/>
                    </a:cubicBezTo>
                    <a:cubicBezTo>
                      <a:pt x="229" y="148"/>
                      <a:pt x="229" y="148"/>
                      <a:pt x="229" y="148"/>
                    </a:cubicBezTo>
                    <a:cubicBezTo>
                      <a:pt x="215" y="148"/>
                      <a:pt x="215" y="148"/>
                      <a:pt x="215" y="148"/>
                    </a:cubicBezTo>
                    <a:lnTo>
                      <a:pt x="189" y="1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2AC7933-CC0A-4B12-9939-188AAA6A1D4C}"/>
                </a:ext>
              </a:extLst>
            </p:cNvPr>
            <p:cNvSpPr txBox="1"/>
            <p:nvPr/>
          </p:nvSpPr>
          <p:spPr>
            <a:xfrm>
              <a:off x="6844980" y="1981488"/>
              <a:ext cx="32015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rPr>
                <a:t>관광안내소 운영</a:t>
              </a:r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Thin" charset="0"/>
                <a:cs typeface="Roboto Thin" charset="0"/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5757A48F-3B20-47DE-B6E7-7AC4DD3F4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" y="1494513"/>
            <a:ext cx="4400438" cy="462046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6F790BCB-598D-4E3D-A099-9A9E4DE84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5829" y="1707713"/>
            <a:ext cx="6283234" cy="41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39166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85826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20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3088435"/>
            <a:ext cx="5010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지자체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,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유관기관 협력</a:t>
            </a:r>
            <a:endParaRPr lang="ru-RU" altLang="ko-KR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501BAD38-3A01-45C1-9043-5EC596F75D9C}"/>
              </a:ext>
            </a:extLst>
          </p:cNvPr>
          <p:cNvGrpSpPr/>
          <p:nvPr/>
        </p:nvGrpSpPr>
        <p:grpSpPr>
          <a:xfrm>
            <a:off x="5612437" y="525990"/>
            <a:ext cx="5765880" cy="4349420"/>
            <a:chOff x="5731706" y="1374443"/>
            <a:chExt cx="5765880" cy="4349420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DF99AEB6-BF36-4D68-8F83-89E40FACF844}"/>
                </a:ext>
              </a:extLst>
            </p:cNvPr>
            <p:cNvGrpSpPr/>
            <p:nvPr/>
          </p:nvGrpSpPr>
          <p:grpSpPr>
            <a:xfrm>
              <a:off x="6819933" y="1465762"/>
              <a:ext cx="4677653" cy="4258101"/>
              <a:chOff x="6819933" y="1465762"/>
              <a:chExt cx="4677653" cy="425810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19933" y="1465762"/>
                <a:ext cx="2646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지방자치단체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54628" y="2030544"/>
                <a:ext cx="4642958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지자체와의 공동 네트워크 구성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광역지자체와의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 관광협의회 개최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지자체 관광홍보마케팅 지원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지역 축제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.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대형 이벤트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박람회 및 설명회 개최 지원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지역 관광소재 발굴 및 상품화 지원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xmlns="" id="{23ED602A-4D7D-4544-A9EF-742083347A81}"/>
                </a:ext>
              </a:extLst>
            </p:cNvPr>
            <p:cNvGrpSpPr/>
            <p:nvPr/>
          </p:nvGrpSpPr>
          <p:grpSpPr>
            <a:xfrm>
              <a:off x="5731706" y="1374443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F24C1013-A6E9-481E-A814-12B8116A6AF0}"/>
              </a:ext>
            </a:extLst>
          </p:cNvPr>
          <p:cNvGrpSpPr/>
          <p:nvPr/>
        </p:nvGrpSpPr>
        <p:grpSpPr>
          <a:xfrm>
            <a:off x="5612437" y="4875410"/>
            <a:ext cx="5612696" cy="1920113"/>
            <a:chOff x="5731706" y="2971918"/>
            <a:chExt cx="5612696" cy="1920113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xmlns="" id="{42359074-4904-455A-B5AC-48868D655189}"/>
                </a:ext>
              </a:extLst>
            </p:cNvPr>
            <p:cNvGrpSpPr/>
            <p:nvPr/>
          </p:nvGrpSpPr>
          <p:grpSpPr>
            <a:xfrm>
              <a:off x="5731706" y="2971918"/>
              <a:ext cx="914162" cy="914162"/>
              <a:chOff x="5731706" y="2971918"/>
              <a:chExt cx="914162" cy="914162"/>
            </a:xfrm>
          </p:grpSpPr>
          <p:sp>
            <p:nvSpPr>
              <p:cNvPr id="13" name="Oval 20"/>
              <p:cNvSpPr/>
              <p:nvPr/>
            </p:nvSpPr>
            <p:spPr>
              <a:xfrm>
                <a:off x="5731706" y="2971918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5926948" y="3193596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E01A28B9-1E16-4B20-92BA-3E7A0ACCB2A1}"/>
                </a:ext>
              </a:extLst>
            </p:cNvPr>
            <p:cNvGrpSpPr/>
            <p:nvPr/>
          </p:nvGrpSpPr>
          <p:grpSpPr>
            <a:xfrm>
              <a:off x="6829457" y="3084390"/>
              <a:ext cx="4514945" cy="1807641"/>
              <a:chOff x="6829457" y="3084390"/>
              <a:chExt cx="4514945" cy="180764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841110" y="3599369"/>
                <a:ext cx="4503292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관광업계 및 단체와의 공동 협력사업 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업무협정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제휴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공동사업 등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29457" y="3084390"/>
                <a:ext cx="18261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유관기관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714674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85826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21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7253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국내 관광 수용 태세 개선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137CEE72-0C69-4C1B-ACD0-366BA5746BCF}"/>
              </a:ext>
            </a:extLst>
          </p:cNvPr>
          <p:cNvGrpSpPr/>
          <p:nvPr/>
        </p:nvGrpSpPr>
        <p:grpSpPr>
          <a:xfrm>
            <a:off x="5297412" y="1337201"/>
            <a:ext cx="5771728" cy="4469549"/>
            <a:chOff x="5731706" y="1256418"/>
            <a:chExt cx="5771728" cy="4469549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xmlns="" id="{E4A5AEEE-61F4-4B66-BA51-109CE1F2A477}"/>
                </a:ext>
              </a:extLst>
            </p:cNvPr>
            <p:cNvGrpSpPr/>
            <p:nvPr/>
          </p:nvGrpSpPr>
          <p:grpSpPr>
            <a:xfrm>
              <a:off x="6664917" y="1256418"/>
              <a:ext cx="4838517" cy="4469549"/>
              <a:chOff x="6664917" y="1256418"/>
              <a:chExt cx="4838517" cy="446954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19932" y="1256418"/>
                <a:ext cx="36118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/>
                <a:r>
                  <a:rPr lang="ko-KR" altLang="en-US" sz="3200" dirty="0"/>
                  <a:t>국내수용태세 개선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64917" y="1878760"/>
                <a:ext cx="4838517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관광불편신고센터 운영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명예통역안내원 제도 운영</a:t>
                </a:r>
                <a:endParaRPr lang="en-US" altLang="ko-KR" sz="2600" dirty="0"/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관광안내소 표준화</a:t>
                </a:r>
                <a:r>
                  <a:rPr lang="en-US" altLang="ko-KR" sz="2600" dirty="0"/>
                  <a:t>, </a:t>
                </a:r>
                <a:r>
                  <a:rPr lang="ko-KR" altLang="en-US" sz="2600" dirty="0"/>
                  <a:t>관광안내표지판 표준화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외국어 관광안내표기 표준화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지자체 관광수용태세 개선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중저가 숙박시설</a:t>
                </a:r>
                <a:r>
                  <a:rPr lang="en-US" altLang="ko-KR" sz="2600" dirty="0"/>
                  <a:t>/</a:t>
                </a:r>
                <a:r>
                  <a:rPr lang="ko-KR" altLang="en-US" sz="2600" dirty="0"/>
                  <a:t>서비스 인증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중저가 관광호텔 체인화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외래관광객 전문식당 지원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xmlns="" id="{F6847EE1-871E-4D85-AE2D-5E5B96381941}"/>
                </a:ext>
              </a:extLst>
            </p:cNvPr>
            <p:cNvGrpSpPr/>
            <p:nvPr/>
          </p:nvGrpSpPr>
          <p:grpSpPr>
            <a:xfrm>
              <a:off x="5731706" y="1374443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30271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85826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21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7253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국내 관광 수용 태세 개선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F53C91F5-F56B-4FEB-95EE-D62928245D3D}"/>
              </a:ext>
            </a:extLst>
          </p:cNvPr>
          <p:cNvGrpSpPr/>
          <p:nvPr/>
        </p:nvGrpSpPr>
        <p:grpSpPr>
          <a:xfrm>
            <a:off x="4906465" y="1433772"/>
            <a:ext cx="6364395" cy="3990456"/>
            <a:chOff x="5638919" y="912295"/>
            <a:chExt cx="6364395" cy="3990456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xmlns="" id="{146AE7DE-9F97-4FF0-81AD-675AAE00DB0C}"/>
                </a:ext>
              </a:extLst>
            </p:cNvPr>
            <p:cNvGrpSpPr/>
            <p:nvPr/>
          </p:nvGrpSpPr>
          <p:grpSpPr>
            <a:xfrm>
              <a:off x="5638919" y="912295"/>
              <a:ext cx="914162" cy="914162"/>
              <a:chOff x="5638919" y="912295"/>
              <a:chExt cx="914162" cy="914162"/>
            </a:xfrm>
          </p:grpSpPr>
          <p:sp>
            <p:nvSpPr>
              <p:cNvPr id="18" name="Oval 20">
                <a:extLst>
                  <a:ext uri="{FF2B5EF4-FFF2-40B4-BE49-F238E27FC236}">
                    <a16:creationId xmlns:a16="http://schemas.microsoft.com/office/drawing/2014/main" xmlns="" id="{D646C779-8C3E-4C34-94B9-CB6733313184}"/>
                  </a:ext>
                </a:extLst>
              </p:cNvPr>
              <p:cNvSpPr/>
              <p:nvPr/>
            </p:nvSpPr>
            <p:spPr>
              <a:xfrm>
                <a:off x="5638919" y="912295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xmlns="" id="{FADBE653-7A3E-43AD-BBA1-FEB4C0FCD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4161" y="1133973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FAD19C80-15E6-404A-AA78-78CC984C29AF}"/>
                </a:ext>
              </a:extLst>
            </p:cNvPr>
            <p:cNvGrpSpPr/>
            <p:nvPr/>
          </p:nvGrpSpPr>
          <p:grpSpPr>
            <a:xfrm>
              <a:off x="6736670" y="1024767"/>
              <a:ext cx="5266644" cy="3877984"/>
              <a:chOff x="6736670" y="1024767"/>
              <a:chExt cx="5266644" cy="387798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27A22D7-6FD7-4C0F-9E9D-F9F61552BCE6}"/>
                  </a:ext>
                </a:extLst>
              </p:cNvPr>
              <p:cNvSpPr txBox="1"/>
              <p:nvPr/>
            </p:nvSpPr>
            <p:spPr>
              <a:xfrm>
                <a:off x="6736670" y="1609542"/>
                <a:ext cx="5266644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프리미엄 관광통역안내사 교육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문화관광해설사 심화교육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의료관광 코디네이터 교육</a:t>
                </a:r>
                <a:endParaRPr lang="en-US" altLang="ko-KR" sz="2600" dirty="0"/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 err="1"/>
                  <a:t>국외여행인솔자</a:t>
                </a:r>
                <a:r>
                  <a:rPr lang="ko-KR" altLang="en-US" sz="2600" dirty="0"/>
                  <a:t> 소양교육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문화체육관광부 공무원 </a:t>
                </a:r>
                <a:r>
                  <a:rPr lang="ko-KR" altLang="en-US" sz="2600" dirty="0" err="1"/>
                  <a:t>관광소양교육</a:t>
                </a:r>
                <a:endParaRPr lang="ko-KR" altLang="en-US" sz="2600" dirty="0"/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관광학과 대학생 산학협력실습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해외관광인턴십 사업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1B30945-8E70-44C2-876F-3C261BAF4E61}"/>
                  </a:ext>
                </a:extLst>
              </p:cNvPr>
              <p:cNvSpPr txBox="1"/>
              <p:nvPr/>
            </p:nvSpPr>
            <p:spPr>
              <a:xfrm>
                <a:off x="6736670" y="1024767"/>
                <a:ext cx="37561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/>
                <a:r>
                  <a:rPr lang="ko-KR" altLang="en-US" sz="3200" dirty="0"/>
                  <a:t>관광 전문인력 교육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85167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85826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22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2967797"/>
            <a:ext cx="38206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국내 관광 진흥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914046C2-0952-4A26-8248-ECE20BAD4261}"/>
              </a:ext>
            </a:extLst>
          </p:cNvPr>
          <p:cNvGrpSpPr/>
          <p:nvPr/>
        </p:nvGrpSpPr>
        <p:grpSpPr>
          <a:xfrm>
            <a:off x="5731706" y="1087418"/>
            <a:ext cx="5923265" cy="1569660"/>
            <a:chOff x="5731706" y="1364762"/>
            <a:chExt cx="5923265" cy="156966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7A80C7D-83FF-484C-95D8-90675D0A819A}"/>
                </a:ext>
              </a:extLst>
            </p:cNvPr>
            <p:cNvSpPr txBox="1"/>
            <p:nvPr/>
          </p:nvSpPr>
          <p:spPr>
            <a:xfrm>
              <a:off x="6819932" y="1364762"/>
              <a:ext cx="48350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3200" dirty="0"/>
                <a:t>‘쉼표가 있는 삶</a:t>
              </a:r>
              <a:r>
                <a:rPr lang="en-US" altLang="ko-KR" sz="3200" dirty="0"/>
                <a:t>, </a:t>
              </a:r>
              <a:r>
                <a:rPr lang="ko-KR" altLang="en-US" sz="3200" dirty="0"/>
                <a:t>장애물 없는 관광환경 조성을 통한’ 국민 관광복지 확대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xmlns="" id="{0D487DB5-A047-411C-95A6-815A92614B3B}"/>
                </a:ext>
              </a:extLst>
            </p:cNvPr>
            <p:cNvGrpSpPr/>
            <p:nvPr/>
          </p:nvGrpSpPr>
          <p:grpSpPr>
            <a:xfrm>
              <a:off x="5731706" y="1374443"/>
              <a:ext cx="914162" cy="914162"/>
              <a:chOff x="5731706" y="1374443"/>
              <a:chExt cx="914162" cy="914162"/>
            </a:xfrm>
          </p:grpSpPr>
          <p:sp>
            <p:nvSpPr>
              <p:cNvPr id="31" name="Oval 14">
                <a:extLst>
                  <a:ext uri="{FF2B5EF4-FFF2-40B4-BE49-F238E27FC236}">
                    <a16:creationId xmlns:a16="http://schemas.microsoft.com/office/drawing/2014/main" xmlns="" id="{A33820CC-CA9C-4C5B-AA4D-A93C69C79057}"/>
                  </a:ext>
                </a:extLst>
              </p:cNvPr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xmlns="" id="{90109E7C-8C73-49BE-9BC9-343F1D601E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xmlns="" id="{10D99745-A259-4152-B0A1-EFEBFCEC65E0}"/>
              </a:ext>
            </a:extLst>
          </p:cNvPr>
          <p:cNvGrpSpPr/>
          <p:nvPr/>
        </p:nvGrpSpPr>
        <p:grpSpPr>
          <a:xfrm>
            <a:off x="5731706" y="2870733"/>
            <a:ext cx="6049130" cy="1569660"/>
            <a:chOff x="5731706" y="2934422"/>
            <a:chExt cx="6049130" cy="1569660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xmlns="" id="{70609742-E07F-4101-8FC5-6024AF0EB779}"/>
                </a:ext>
              </a:extLst>
            </p:cNvPr>
            <p:cNvGrpSpPr/>
            <p:nvPr/>
          </p:nvGrpSpPr>
          <p:grpSpPr>
            <a:xfrm>
              <a:off x="5731706" y="2971918"/>
              <a:ext cx="914162" cy="914162"/>
              <a:chOff x="5731706" y="2971918"/>
              <a:chExt cx="914162" cy="914162"/>
            </a:xfrm>
          </p:grpSpPr>
          <p:sp>
            <p:nvSpPr>
              <p:cNvPr id="40" name="Oval 20">
                <a:extLst>
                  <a:ext uri="{FF2B5EF4-FFF2-40B4-BE49-F238E27FC236}">
                    <a16:creationId xmlns:a16="http://schemas.microsoft.com/office/drawing/2014/main" xmlns="" id="{22E80957-825D-4224-9117-93BD15D8E02E}"/>
                  </a:ext>
                </a:extLst>
              </p:cNvPr>
              <p:cNvSpPr/>
              <p:nvPr/>
            </p:nvSpPr>
            <p:spPr>
              <a:xfrm>
                <a:off x="5731706" y="2971918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xmlns="" id="{228C8CBD-EFB3-4F05-8F95-BBB466D6DB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6948" y="3193596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CC75874-FF18-4437-B769-38CF73850A59}"/>
                </a:ext>
              </a:extLst>
            </p:cNvPr>
            <p:cNvSpPr txBox="1"/>
            <p:nvPr/>
          </p:nvSpPr>
          <p:spPr>
            <a:xfrm>
              <a:off x="6694065" y="2934422"/>
              <a:ext cx="50867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/>
              <a:r>
                <a:rPr lang="ko-KR" altLang="en-US" sz="3200" dirty="0"/>
                <a:t>‘여행이 있는 일상’ 국내여행 및 휴가확산 캠페인으로 국민 지역관광 참여 확대</a:t>
              </a: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7301CD83-0F11-447E-B03A-C688F82A340B}"/>
              </a:ext>
            </a:extLst>
          </p:cNvPr>
          <p:cNvGrpSpPr/>
          <p:nvPr/>
        </p:nvGrpSpPr>
        <p:grpSpPr>
          <a:xfrm>
            <a:off x="5731706" y="4654049"/>
            <a:ext cx="5718391" cy="1569660"/>
            <a:chOff x="5731706" y="4569393"/>
            <a:chExt cx="5718391" cy="1569660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xmlns="" id="{6C45F196-1147-483E-B339-B1E0CE2303A9}"/>
                </a:ext>
              </a:extLst>
            </p:cNvPr>
            <p:cNvGrpSpPr/>
            <p:nvPr/>
          </p:nvGrpSpPr>
          <p:grpSpPr>
            <a:xfrm>
              <a:off x="5731706" y="4569393"/>
              <a:ext cx="914162" cy="914162"/>
              <a:chOff x="5731706" y="4569393"/>
              <a:chExt cx="914162" cy="914162"/>
            </a:xfrm>
          </p:grpSpPr>
          <p:sp>
            <p:nvSpPr>
              <p:cNvPr id="47" name="Oval 26">
                <a:extLst>
                  <a:ext uri="{FF2B5EF4-FFF2-40B4-BE49-F238E27FC236}">
                    <a16:creationId xmlns:a16="http://schemas.microsoft.com/office/drawing/2014/main" xmlns="" id="{C71448A6-5A2D-48AA-9DE2-EF8D3A68D6BB}"/>
                  </a:ext>
                </a:extLst>
              </p:cNvPr>
              <p:cNvSpPr/>
              <p:nvPr/>
            </p:nvSpPr>
            <p:spPr>
              <a:xfrm>
                <a:off x="5731706" y="456939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xmlns="" id="{51557085-B94F-4DDA-BD23-2E6E3E437A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6473" y="4824125"/>
                <a:ext cx="530951" cy="344590"/>
              </a:xfrm>
              <a:custGeom>
                <a:avLst/>
                <a:gdLst>
                  <a:gd name="T0" fmla="*/ 14 w 229"/>
                  <a:gd name="T1" fmla="*/ 148 h 148"/>
                  <a:gd name="T2" fmla="*/ 6 w 229"/>
                  <a:gd name="T3" fmla="*/ 111 h 148"/>
                  <a:gd name="T4" fmla="*/ 10 w 229"/>
                  <a:gd name="T5" fmla="*/ 102 h 148"/>
                  <a:gd name="T6" fmla="*/ 20 w 229"/>
                  <a:gd name="T7" fmla="*/ 99 h 148"/>
                  <a:gd name="T8" fmla="*/ 48 w 229"/>
                  <a:gd name="T9" fmla="*/ 103 h 148"/>
                  <a:gd name="T10" fmla="*/ 40 w 229"/>
                  <a:gd name="T11" fmla="*/ 148 h 148"/>
                  <a:gd name="T12" fmla="*/ 85 w 229"/>
                  <a:gd name="T13" fmla="*/ 63 h 148"/>
                  <a:gd name="T14" fmla="*/ 81 w 229"/>
                  <a:gd name="T15" fmla="*/ 75 h 148"/>
                  <a:gd name="T16" fmla="*/ 70 w 229"/>
                  <a:gd name="T17" fmla="*/ 84 h 148"/>
                  <a:gd name="T18" fmla="*/ 56 w 229"/>
                  <a:gd name="T19" fmla="*/ 84 h 148"/>
                  <a:gd name="T20" fmla="*/ 46 w 229"/>
                  <a:gd name="T21" fmla="*/ 75 h 148"/>
                  <a:gd name="T22" fmla="*/ 43 w 229"/>
                  <a:gd name="T23" fmla="*/ 69 h 148"/>
                  <a:gd name="T24" fmla="*/ 35 w 229"/>
                  <a:gd name="T25" fmla="*/ 36 h 148"/>
                  <a:gd name="T26" fmla="*/ 44 w 229"/>
                  <a:gd name="T27" fmla="*/ 16 h 148"/>
                  <a:gd name="T28" fmla="*/ 63 w 229"/>
                  <a:gd name="T29" fmla="*/ 8 h 148"/>
                  <a:gd name="T30" fmla="*/ 80 w 229"/>
                  <a:gd name="T31" fmla="*/ 13 h 148"/>
                  <a:gd name="T32" fmla="*/ 78 w 229"/>
                  <a:gd name="T33" fmla="*/ 36 h 148"/>
                  <a:gd name="T34" fmla="*/ 166 w 229"/>
                  <a:gd name="T35" fmla="*/ 97 h 148"/>
                  <a:gd name="T36" fmla="*/ 174 w 229"/>
                  <a:gd name="T37" fmla="*/ 104 h 148"/>
                  <a:gd name="T38" fmla="*/ 182 w 229"/>
                  <a:gd name="T39" fmla="*/ 148 h 148"/>
                  <a:gd name="T40" fmla="*/ 63 w 229"/>
                  <a:gd name="T41" fmla="*/ 148 h 148"/>
                  <a:gd name="T42" fmla="*/ 54 w 229"/>
                  <a:gd name="T43" fmla="*/ 109 h 148"/>
                  <a:gd name="T44" fmla="*/ 59 w 229"/>
                  <a:gd name="T45" fmla="*/ 100 h 148"/>
                  <a:gd name="T46" fmla="*/ 68 w 229"/>
                  <a:gd name="T47" fmla="*/ 96 h 148"/>
                  <a:gd name="T48" fmla="*/ 136 w 229"/>
                  <a:gd name="T49" fmla="*/ 64 h 148"/>
                  <a:gd name="T50" fmla="*/ 134 w 229"/>
                  <a:gd name="T51" fmla="*/ 71 h 148"/>
                  <a:gd name="T52" fmla="*/ 122 w 229"/>
                  <a:gd name="T53" fmla="*/ 80 h 148"/>
                  <a:gd name="T54" fmla="*/ 107 w 229"/>
                  <a:gd name="T55" fmla="*/ 80 h 148"/>
                  <a:gd name="T56" fmla="*/ 96 w 229"/>
                  <a:gd name="T57" fmla="*/ 71 h 148"/>
                  <a:gd name="T58" fmla="*/ 86 w 229"/>
                  <a:gd name="T59" fmla="*/ 37 h 148"/>
                  <a:gd name="T60" fmla="*/ 85 w 229"/>
                  <a:gd name="T61" fmla="*/ 29 h 148"/>
                  <a:gd name="T62" fmla="*/ 94 w 229"/>
                  <a:gd name="T63" fmla="*/ 8 h 148"/>
                  <a:gd name="T64" fmla="*/ 115 w 229"/>
                  <a:gd name="T65" fmla="*/ 0 h 148"/>
                  <a:gd name="T66" fmla="*/ 136 w 229"/>
                  <a:gd name="T67" fmla="*/ 8 h 148"/>
                  <a:gd name="T68" fmla="*/ 145 w 229"/>
                  <a:gd name="T69" fmla="*/ 29 h 148"/>
                  <a:gd name="T70" fmla="*/ 144 w 229"/>
                  <a:gd name="T71" fmla="*/ 37 h 148"/>
                  <a:gd name="T72" fmla="*/ 186 w 229"/>
                  <a:gd name="T73" fmla="*/ 69 h 148"/>
                  <a:gd name="T74" fmla="*/ 179 w 229"/>
                  <a:gd name="T75" fmla="*/ 80 h 148"/>
                  <a:gd name="T76" fmla="*/ 166 w 229"/>
                  <a:gd name="T77" fmla="*/ 85 h 148"/>
                  <a:gd name="T78" fmla="*/ 153 w 229"/>
                  <a:gd name="T79" fmla="*/ 80 h 148"/>
                  <a:gd name="T80" fmla="*/ 146 w 229"/>
                  <a:gd name="T81" fmla="*/ 69 h 148"/>
                  <a:gd name="T82" fmla="*/ 151 w 229"/>
                  <a:gd name="T83" fmla="*/ 36 h 148"/>
                  <a:gd name="T84" fmla="*/ 150 w 229"/>
                  <a:gd name="T85" fmla="*/ 13 h 148"/>
                  <a:gd name="T86" fmla="*/ 166 w 229"/>
                  <a:gd name="T87" fmla="*/ 8 h 148"/>
                  <a:gd name="T88" fmla="*/ 186 w 229"/>
                  <a:gd name="T89" fmla="*/ 16 h 148"/>
                  <a:gd name="T90" fmla="*/ 194 w 229"/>
                  <a:gd name="T91" fmla="*/ 36 h 148"/>
                  <a:gd name="T92" fmla="*/ 186 w 229"/>
                  <a:gd name="T93" fmla="*/ 69 h 148"/>
                  <a:gd name="T94" fmla="*/ 184 w 229"/>
                  <a:gd name="T95" fmla="*/ 109 h 148"/>
                  <a:gd name="T96" fmla="*/ 177 w 229"/>
                  <a:gd name="T97" fmla="*/ 99 h 148"/>
                  <a:gd name="T98" fmla="*/ 215 w 229"/>
                  <a:gd name="T99" fmla="*/ 100 h 148"/>
                  <a:gd name="T100" fmla="*/ 222 w 229"/>
                  <a:gd name="T101" fmla="*/ 106 h 148"/>
                  <a:gd name="T102" fmla="*/ 229 w 229"/>
                  <a:gd name="T103" fmla="*/ 148 h 148"/>
                  <a:gd name="T104" fmla="*/ 189 w 229"/>
                  <a:gd name="T10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9" h="148">
                    <a:moveTo>
                      <a:pt x="40" y="148"/>
                    </a:moveTo>
                    <a:cubicBezTo>
                      <a:pt x="14" y="148"/>
                      <a:pt x="14" y="148"/>
                      <a:pt x="14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6" y="110"/>
                      <a:pt x="6" y="108"/>
                      <a:pt x="7" y="106"/>
                    </a:cubicBezTo>
                    <a:cubicBezTo>
                      <a:pt x="8" y="105"/>
                      <a:pt x="9" y="104"/>
                      <a:pt x="10" y="102"/>
                    </a:cubicBezTo>
                    <a:cubicBezTo>
                      <a:pt x="12" y="101"/>
                      <a:pt x="13" y="100"/>
                      <a:pt x="15" y="100"/>
                    </a:cubicBezTo>
                    <a:cubicBezTo>
                      <a:pt x="16" y="99"/>
                      <a:pt x="18" y="99"/>
                      <a:pt x="20" y="99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0" y="100"/>
                      <a:pt x="49" y="101"/>
                      <a:pt x="48" y="103"/>
                    </a:cubicBezTo>
                    <a:cubicBezTo>
                      <a:pt x="47" y="105"/>
                      <a:pt x="46" y="107"/>
                      <a:pt x="45" y="109"/>
                    </a:cubicBezTo>
                    <a:lnTo>
                      <a:pt x="40" y="148"/>
                    </a:lnTo>
                    <a:close/>
                    <a:moveTo>
                      <a:pt x="78" y="36"/>
                    </a:moveTo>
                    <a:cubicBezTo>
                      <a:pt x="85" y="63"/>
                      <a:pt x="85" y="63"/>
                      <a:pt x="85" y="63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3" y="71"/>
                      <a:pt x="82" y="73"/>
                      <a:pt x="81" y="75"/>
                    </a:cubicBezTo>
                    <a:cubicBezTo>
                      <a:pt x="80" y="77"/>
                      <a:pt x="78" y="79"/>
                      <a:pt x="76" y="80"/>
                    </a:cubicBezTo>
                    <a:cubicBezTo>
                      <a:pt x="75" y="82"/>
                      <a:pt x="73" y="83"/>
                      <a:pt x="70" y="84"/>
                    </a:cubicBezTo>
                    <a:cubicBezTo>
                      <a:pt x="68" y="84"/>
                      <a:pt x="66" y="85"/>
                      <a:pt x="63" y="85"/>
                    </a:cubicBezTo>
                    <a:cubicBezTo>
                      <a:pt x="61" y="85"/>
                      <a:pt x="59" y="84"/>
                      <a:pt x="56" y="84"/>
                    </a:cubicBezTo>
                    <a:cubicBezTo>
                      <a:pt x="54" y="83"/>
                      <a:pt x="52" y="82"/>
                      <a:pt x="50" y="80"/>
                    </a:cubicBezTo>
                    <a:cubicBezTo>
                      <a:pt x="49" y="79"/>
                      <a:pt x="47" y="77"/>
                      <a:pt x="46" y="75"/>
                    </a:cubicBezTo>
                    <a:cubicBezTo>
                      <a:pt x="44" y="73"/>
                      <a:pt x="44" y="71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0"/>
                      <a:pt x="35" y="38"/>
                      <a:pt x="35" y="36"/>
                    </a:cubicBezTo>
                    <a:cubicBezTo>
                      <a:pt x="35" y="32"/>
                      <a:pt x="36" y="28"/>
                      <a:pt x="38" y="25"/>
                    </a:cubicBezTo>
                    <a:cubicBezTo>
                      <a:pt x="39" y="21"/>
                      <a:pt x="41" y="19"/>
                      <a:pt x="44" y="16"/>
                    </a:cubicBezTo>
                    <a:cubicBezTo>
                      <a:pt x="46" y="13"/>
                      <a:pt x="49" y="11"/>
                      <a:pt x="52" y="10"/>
                    </a:cubicBezTo>
                    <a:cubicBezTo>
                      <a:pt x="56" y="8"/>
                      <a:pt x="59" y="8"/>
                      <a:pt x="63" y="8"/>
                    </a:cubicBezTo>
                    <a:cubicBezTo>
                      <a:pt x="66" y="8"/>
                      <a:pt x="69" y="8"/>
                      <a:pt x="72" y="9"/>
                    </a:cubicBezTo>
                    <a:cubicBezTo>
                      <a:pt x="75" y="10"/>
                      <a:pt x="77" y="11"/>
                      <a:pt x="80" y="13"/>
                    </a:cubicBezTo>
                    <a:cubicBezTo>
                      <a:pt x="78" y="18"/>
                      <a:pt x="77" y="22"/>
                      <a:pt x="77" y="27"/>
                    </a:cubicBezTo>
                    <a:cubicBezTo>
                      <a:pt x="77" y="30"/>
                      <a:pt x="77" y="33"/>
                      <a:pt x="78" y="36"/>
                    </a:cubicBezTo>
                    <a:close/>
                    <a:moveTo>
                      <a:pt x="161" y="96"/>
                    </a:moveTo>
                    <a:cubicBezTo>
                      <a:pt x="163" y="96"/>
                      <a:pt x="165" y="96"/>
                      <a:pt x="166" y="97"/>
                    </a:cubicBezTo>
                    <a:cubicBezTo>
                      <a:pt x="168" y="98"/>
                      <a:pt x="170" y="99"/>
                      <a:pt x="171" y="100"/>
                    </a:cubicBezTo>
                    <a:cubicBezTo>
                      <a:pt x="172" y="101"/>
                      <a:pt x="173" y="102"/>
                      <a:pt x="174" y="104"/>
                    </a:cubicBezTo>
                    <a:cubicBezTo>
                      <a:pt x="175" y="106"/>
                      <a:pt x="176" y="107"/>
                      <a:pt x="176" y="109"/>
                    </a:cubicBezTo>
                    <a:cubicBezTo>
                      <a:pt x="182" y="148"/>
                      <a:pt x="182" y="148"/>
                      <a:pt x="182" y="148"/>
                    </a:cubicBezTo>
                    <a:cubicBezTo>
                      <a:pt x="167" y="148"/>
                      <a:pt x="167" y="148"/>
                      <a:pt x="167" y="148"/>
                    </a:cubicBezTo>
                    <a:cubicBezTo>
                      <a:pt x="63" y="148"/>
                      <a:pt x="63" y="148"/>
                      <a:pt x="63" y="148"/>
                    </a:cubicBezTo>
                    <a:cubicBezTo>
                      <a:pt x="48" y="148"/>
                      <a:pt x="48" y="148"/>
                      <a:pt x="48" y="148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07"/>
                      <a:pt x="54" y="106"/>
                      <a:pt x="55" y="104"/>
                    </a:cubicBezTo>
                    <a:cubicBezTo>
                      <a:pt x="56" y="102"/>
                      <a:pt x="57" y="101"/>
                      <a:pt x="59" y="100"/>
                    </a:cubicBezTo>
                    <a:cubicBezTo>
                      <a:pt x="60" y="99"/>
                      <a:pt x="62" y="98"/>
                      <a:pt x="63" y="97"/>
                    </a:cubicBezTo>
                    <a:cubicBezTo>
                      <a:pt x="65" y="96"/>
                      <a:pt x="67" y="96"/>
                      <a:pt x="68" y="96"/>
                    </a:cubicBezTo>
                    <a:lnTo>
                      <a:pt x="161" y="96"/>
                    </a:lnTo>
                    <a:close/>
                    <a:moveTo>
                      <a:pt x="136" y="64"/>
                    </a:moveTo>
                    <a:cubicBezTo>
                      <a:pt x="136" y="64"/>
                      <a:pt x="136" y="64"/>
                      <a:pt x="136" y="64"/>
                    </a:cubicBezTo>
                    <a:cubicBezTo>
                      <a:pt x="136" y="67"/>
                      <a:pt x="135" y="69"/>
                      <a:pt x="134" y="71"/>
                    </a:cubicBezTo>
                    <a:cubicBezTo>
                      <a:pt x="132" y="73"/>
                      <a:pt x="131" y="75"/>
                      <a:pt x="129" y="76"/>
                    </a:cubicBezTo>
                    <a:cubicBezTo>
                      <a:pt x="127" y="78"/>
                      <a:pt x="125" y="79"/>
                      <a:pt x="122" y="80"/>
                    </a:cubicBezTo>
                    <a:cubicBezTo>
                      <a:pt x="120" y="81"/>
                      <a:pt x="117" y="81"/>
                      <a:pt x="115" y="81"/>
                    </a:cubicBezTo>
                    <a:cubicBezTo>
                      <a:pt x="112" y="81"/>
                      <a:pt x="110" y="81"/>
                      <a:pt x="107" y="80"/>
                    </a:cubicBezTo>
                    <a:cubicBezTo>
                      <a:pt x="105" y="79"/>
                      <a:pt x="103" y="78"/>
                      <a:pt x="101" y="76"/>
                    </a:cubicBezTo>
                    <a:cubicBezTo>
                      <a:pt x="99" y="75"/>
                      <a:pt x="98" y="73"/>
                      <a:pt x="96" y="71"/>
                    </a:cubicBezTo>
                    <a:cubicBezTo>
                      <a:pt x="95" y="69"/>
                      <a:pt x="94" y="67"/>
                      <a:pt x="93" y="64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6"/>
                      <a:pt x="86" y="34"/>
                      <a:pt x="85" y="33"/>
                    </a:cubicBezTo>
                    <a:cubicBezTo>
                      <a:pt x="85" y="32"/>
                      <a:pt x="85" y="31"/>
                      <a:pt x="85" y="29"/>
                    </a:cubicBezTo>
                    <a:cubicBezTo>
                      <a:pt x="85" y="25"/>
                      <a:pt x="86" y="21"/>
                      <a:pt x="87" y="18"/>
                    </a:cubicBezTo>
                    <a:cubicBezTo>
                      <a:pt x="89" y="14"/>
                      <a:pt x="91" y="11"/>
                      <a:pt x="94" y="8"/>
                    </a:cubicBezTo>
                    <a:cubicBezTo>
                      <a:pt x="97" y="6"/>
                      <a:pt x="100" y="3"/>
                      <a:pt x="103" y="2"/>
                    </a:cubicBezTo>
                    <a:cubicBezTo>
                      <a:pt x="107" y="0"/>
                      <a:pt x="111" y="0"/>
                      <a:pt x="115" y="0"/>
                    </a:cubicBezTo>
                    <a:cubicBezTo>
                      <a:pt x="119" y="0"/>
                      <a:pt x="123" y="0"/>
                      <a:pt x="126" y="2"/>
                    </a:cubicBezTo>
                    <a:cubicBezTo>
                      <a:pt x="130" y="3"/>
                      <a:pt x="133" y="6"/>
                      <a:pt x="136" y="8"/>
                    </a:cubicBezTo>
                    <a:cubicBezTo>
                      <a:pt x="139" y="11"/>
                      <a:pt x="141" y="14"/>
                      <a:pt x="142" y="18"/>
                    </a:cubicBezTo>
                    <a:cubicBezTo>
                      <a:pt x="144" y="21"/>
                      <a:pt x="145" y="25"/>
                      <a:pt x="145" y="29"/>
                    </a:cubicBezTo>
                    <a:cubicBezTo>
                      <a:pt x="145" y="32"/>
                      <a:pt x="144" y="34"/>
                      <a:pt x="143" y="37"/>
                    </a:cubicBezTo>
                    <a:cubicBezTo>
                      <a:pt x="144" y="37"/>
                      <a:pt x="144" y="37"/>
                      <a:pt x="144" y="37"/>
                    </a:cubicBezTo>
                    <a:lnTo>
                      <a:pt x="136" y="64"/>
                    </a:lnTo>
                    <a:close/>
                    <a:moveTo>
                      <a:pt x="186" y="69"/>
                    </a:moveTo>
                    <a:cubicBezTo>
                      <a:pt x="186" y="71"/>
                      <a:pt x="185" y="73"/>
                      <a:pt x="184" y="75"/>
                    </a:cubicBezTo>
                    <a:cubicBezTo>
                      <a:pt x="182" y="77"/>
                      <a:pt x="181" y="79"/>
                      <a:pt x="179" y="80"/>
                    </a:cubicBezTo>
                    <a:cubicBezTo>
                      <a:pt x="177" y="82"/>
                      <a:pt x="175" y="83"/>
                      <a:pt x="173" y="84"/>
                    </a:cubicBezTo>
                    <a:cubicBezTo>
                      <a:pt x="171" y="84"/>
                      <a:pt x="168" y="85"/>
                      <a:pt x="166" y="85"/>
                    </a:cubicBezTo>
                    <a:cubicBezTo>
                      <a:pt x="163" y="85"/>
                      <a:pt x="161" y="84"/>
                      <a:pt x="159" y="84"/>
                    </a:cubicBezTo>
                    <a:cubicBezTo>
                      <a:pt x="157" y="83"/>
                      <a:pt x="155" y="82"/>
                      <a:pt x="153" y="80"/>
                    </a:cubicBezTo>
                    <a:cubicBezTo>
                      <a:pt x="151" y="79"/>
                      <a:pt x="150" y="77"/>
                      <a:pt x="148" y="75"/>
                    </a:cubicBezTo>
                    <a:cubicBezTo>
                      <a:pt x="147" y="73"/>
                      <a:pt x="146" y="71"/>
                      <a:pt x="146" y="69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2" y="34"/>
                      <a:pt x="153" y="31"/>
                      <a:pt x="153" y="27"/>
                    </a:cubicBezTo>
                    <a:cubicBezTo>
                      <a:pt x="153" y="22"/>
                      <a:pt x="152" y="18"/>
                      <a:pt x="150" y="13"/>
                    </a:cubicBezTo>
                    <a:cubicBezTo>
                      <a:pt x="152" y="11"/>
                      <a:pt x="154" y="10"/>
                      <a:pt x="157" y="9"/>
                    </a:cubicBezTo>
                    <a:cubicBezTo>
                      <a:pt x="160" y="8"/>
                      <a:pt x="163" y="8"/>
                      <a:pt x="166" y="8"/>
                    </a:cubicBezTo>
                    <a:cubicBezTo>
                      <a:pt x="170" y="8"/>
                      <a:pt x="173" y="8"/>
                      <a:pt x="177" y="10"/>
                    </a:cubicBezTo>
                    <a:cubicBezTo>
                      <a:pt x="180" y="11"/>
                      <a:pt x="183" y="13"/>
                      <a:pt x="186" y="16"/>
                    </a:cubicBezTo>
                    <a:cubicBezTo>
                      <a:pt x="188" y="19"/>
                      <a:pt x="190" y="21"/>
                      <a:pt x="192" y="25"/>
                    </a:cubicBezTo>
                    <a:cubicBezTo>
                      <a:pt x="193" y="28"/>
                      <a:pt x="194" y="32"/>
                      <a:pt x="194" y="36"/>
                    </a:cubicBezTo>
                    <a:cubicBezTo>
                      <a:pt x="194" y="38"/>
                      <a:pt x="194" y="40"/>
                      <a:pt x="193" y="43"/>
                    </a:cubicBezTo>
                    <a:lnTo>
                      <a:pt x="186" y="69"/>
                    </a:lnTo>
                    <a:close/>
                    <a:moveTo>
                      <a:pt x="189" y="148"/>
                    </a:move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7"/>
                      <a:pt x="183" y="105"/>
                      <a:pt x="182" y="103"/>
                    </a:cubicBezTo>
                    <a:cubicBezTo>
                      <a:pt x="180" y="101"/>
                      <a:pt x="179" y="100"/>
                      <a:pt x="177" y="99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11" y="99"/>
                      <a:pt x="213" y="99"/>
                      <a:pt x="215" y="100"/>
                    </a:cubicBezTo>
                    <a:cubicBezTo>
                      <a:pt x="216" y="100"/>
                      <a:pt x="218" y="101"/>
                      <a:pt x="219" y="102"/>
                    </a:cubicBezTo>
                    <a:cubicBezTo>
                      <a:pt x="220" y="104"/>
                      <a:pt x="221" y="105"/>
                      <a:pt x="222" y="106"/>
                    </a:cubicBezTo>
                    <a:cubicBezTo>
                      <a:pt x="223" y="108"/>
                      <a:pt x="224" y="110"/>
                      <a:pt x="224" y="111"/>
                    </a:cubicBezTo>
                    <a:cubicBezTo>
                      <a:pt x="229" y="148"/>
                      <a:pt x="229" y="148"/>
                      <a:pt x="229" y="148"/>
                    </a:cubicBezTo>
                    <a:cubicBezTo>
                      <a:pt x="215" y="148"/>
                      <a:pt x="215" y="148"/>
                      <a:pt x="215" y="148"/>
                    </a:cubicBezTo>
                    <a:lnTo>
                      <a:pt x="189" y="1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42219DD-06E4-46AD-AB02-4A6A1FEDF5A6}"/>
                </a:ext>
              </a:extLst>
            </p:cNvPr>
            <p:cNvSpPr txBox="1"/>
            <p:nvPr/>
          </p:nvSpPr>
          <p:spPr>
            <a:xfrm>
              <a:off x="6819932" y="4569393"/>
              <a:ext cx="46301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3200" dirty="0"/>
                <a:t>지역균형발전을 위한 지역거점 특화관광 콘텐츠 집중 육성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61009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885826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23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3056144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남북관광교류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AF7959DD-8286-45EB-916B-2DF57C02AE79}"/>
              </a:ext>
            </a:extLst>
          </p:cNvPr>
          <p:cNvGrpSpPr/>
          <p:nvPr/>
        </p:nvGrpSpPr>
        <p:grpSpPr>
          <a:xfrm>
            <a:off x="5336334" y="1464132"/>
            <a:ext cx="6712267" cy="1168537"/>
            <a:chOff x="5731706" y="1374443"/>
            <a:chExt cx="6088648" cy="1168537"/>
          </a:xfrm>
        </p:grpSpPr>
        <p:sp>
          <p:nvSpPr>
            <p:cNvPr id="10" name="TextBox 9"/>
            <p:cNvSpPr txBox="1"/>
            <p:nvPr/>
          </p:nvSpPr>
          <p:spPr>
            <a:xfrm>
              <a:off x="6819933" y="1465762"/>
              <a:ext cx="50004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3200" dirty="0"/>
                <a:t>남북관광교류협력 환경조성</a:t>
              </a:r>
              <a:r>
                <a:rPr lang="en-US" altLang="ko-KR" sz="3200" dirty="0"/>
                <a:t>, </a:t>
              </a:r>
              <a:r>
                <a:rPr lang="ko-KR" altLang="en-US" sz="3200" dirty="0"/>
                <a:t>남북관광자문위원회 운영</a:t>
              </a: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xmlns="" id="{9E53E2C2-7188-4EF0-A9C9-F8754AA2F605}"/>
                </a:ext>
              </a:extLst>
            </p:cNvPr>
            <p:cNvGrpSpPr/>
            <p:nvPr/>
          </p:nvGrpSpPr>
          <p:grpSpPr>
            <a:xfrm>
              <a:off x="5731706" y="1374443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F079537-63A0-46BC-9165-59F721E0A467}"/>
              </a:ext>
            </a:extLst>
          </p:cNvPr>
          <p:cNvGrpSpPr/>
          <p:nvPr/>
        </p:nvGrpSpPr>
        <p:grpSpPr>
          <a:xfrm>
            <a:off x="5333346" y="3090603"/>
            <a:ext cx="5674203" cy="1111362"/>
            <a:chOff x="5731706" y="2971918"/>
            <a:chExt cx="5674203" cy="1111362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xmlns="" id="{6ED875C1-B658-4534-A0FC-83D3D675B9E3}"/>
                </a:ext>
              </a:extLst>
            </p:cNvPr>
            <p:cNvGrpSpPr/>
            <p:nvPr/>
          </p:nvGrpSpPr>
          <p:grpSpPr>
            <a:xfrm>
              <a:off x="5731706" y="2971918"/>
              <a:ext cx="914162" cy="914162"/>
              <a:chOff x="5731706" y="2971918"/>
              <a:chExt cx="914162" cy="914162"/>
            </a:xfrm>
          </p:grpSpPr>
          <p:sp>
            <p:nvSpPr>
              <p:cNvPr id="13" name="Oval 20"/>
              <p:cNvSpPr/>
              <p:nvPr/>
            </p:nvSpPr>
            <p:spPr>
              <a:xfrm>
                <a:off x="5731706" y="2971918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5926948" y="3193596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841110" y="3006062"/>
              <a:ext cx="45647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3200" dirty="0"/>
                <a:t>국제회의 유치에 대한 원스톱서비스 제공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D2D5C8C0-3234-4BA8-B8B2-D0BC851E8746}"/>
              </a:ext>
            </a:extLst>
          </p:cNvPr>
          <p:cNvGrpSpPr/>
          <p:nvPr/>
        </p:nvGrpSpPr>
        <p:grpSpPr>
          <a:xfrm>
            <a:off x="5333346" y="4525260"/>
            <a:ext cx="6516560" cy="914162"/>
            <a:chOff x="5731706" y="4569393"/>
            <a:chExt cx="6516560" cy="914162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3039C838-D435-4DBB-A94D-5748F1BD0E01}"/>
                </a:ext>
              </a:extLst>
            </p:cNvPr>
            <p:cNvGrpSpPr/>
            <p:nvPr/>
          </p:nvGrpSpPr>
          <p:grpSpPr>
            <a:xfrm>
              <a:off x="5731706" y="4569393"/>
              <a:ext cx="914162" cy="914162"/>
              <a:chOff x="5731706" y="4569393"/>
              <a:chExt cx="914162" cy="914162"/>
            </a:xfrm>
          </p:grpSpPr>
          <p:sp>
            <p:nvSpPr>
              <p:cNvPr id="17" name="Oval 26"/>
              <p:cNvSpPr/>
              <p:nvPr/>
            </p:nvSpPr>
            <p:spPr>
              <a:xfrm>
                <a:off x="5731706" y="456939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5936473" y="4824125"/>
                <a:ext cx="530951" cy="344590"/>
              </a:xfrm>
              <a:custGeom>
                <a:avLst/>
                <a:gdLst>
                  <a:gd name="T0" fmla="*/ 14 w 229"/>
                  <a:gd name="T1" fmla="*/ 148 h 148"/>
                  <a:gd name="T2" fmla="*/ 6 w 229"/>
                  <a:gd name="T3" fmla="*/ 111 h 148"/>
                  <a:gd name="T4" fmla="*/ 10 w 229"/>
                  <a:gd name="T5" fmla="*/ 102 h 148"/>
                  <a:gd name="T6" fmla="*/ 20 w 229"/>
                  <a:gd name="T7" fmla="*/ 99 h 148"/>
                  <a:gd name="T8" fmla="*/ 48 w 229"/>
                  <a:gd name="T9" fmla="*/ 103 h 148"/>
                  <a:gd name="T10" fmla="*/ 40 w 229"/>
                  <a:gd name="T11" fmla="*/ 148 h 148"/>
                  <a:gd name="T12" fmla="*/ 85 w 229"/>
                  <a:gd name="T13" fmla="*/ 63 h 148"/>
                  <a:gd name="T14" fmla="*/ 81 w 229"/>
                  <a:gd name="T15" fmla="*/ 75 h 148"/>
                  <a:gd name="T16" fmla="*/ 70 w 229"/>
                  <a:gd name="T17" fmla="*/ 84 h 148"/>
                  <a:gd name="T18" fmla="*/ 56 w 229"/>
                  <a:gd name="T19" fmla="*/ 84 h 148"/>
                  <a:gd name="T20" fmla="*/ 46 w 229"/>
                  <a:gd name="T21" fmla="*/ 75 h 148"/>
                  <a:gd name="T22" fmla="*/ 43 w 229"/>
                  <a:gd name="T23" fmla="*/ 69 h 148"/>
                  <a:gd name="T24" fmla="*/ 35 w 229"/>
                  <a:gd name="T25" fmla="*/ 36 h 148"/>
                  <a:gd name="T26" fmla="*/ 44 w 229"/>
                  <a:gd name="T27" fmla="*/ 16 h 148"/>
                  <a:gd name="T28" fmla="*/ 63 w 229"/>
                  <a:gd name="T29" fmla="*/ 8 h 148"/>
                  <a:gd name="T30" fmla="*/ 80 w 229"/>
                  <a:gd name="T31" fmla="*/ 13 h 148"/>
                  <a:gd name="T32" fmla="*/ 78 w 229"/>
                  <a:gd name="T33" fmla="*/ 36 h 148"/>
                  <a:gd name="T34" fmla="*/ 166 w 229"/>
                  <a:gd name="T35" fmla="*/ 97 h 148"/>
                  <a:gd name="T36" fmla="*/ 174 w 229"/>
                  <a:gd name="T37" fmla="*/ 104 h 148"/>
                  <a:gd name="T38" fmla="*/ 182 w 229"/>
                  <a:gd name="T39" fmla="*/ 148 h 148"/>
                  <a:gd name="T40" fmla="*/ 63 w 229"/>
                  <a:gd name="T41" fmla="*/ 148 h 148"/>
                  <a:gd name="T42" fmla="*/ 54 w 229"/>
                  <a:gd name="T43" fmla="*/ 109 h 148"/>
                  <a:gd name="T44" fmla="*/ 59 w 229"/>
                  <a:gd name="T45" fmla="*/ 100 h 148"/>
                  <a:gd name="T46" fmla="*/ 68 w 229"/>
                  <a:gd name="T47" fmla="*/ 96 h 148"/>
                  <a:gd name="T48" fmla="*/ 136 w 229"/>
                  <a:gd name="T49" fmla="*/ 64 h 148"/>
                  <a:gd name="T50" fmla="*/ 134 w 229"/>
                  <a:gd name="T51" fmla="*/ 71 h 148"/>
                  <a:gd name="T52" fmla="*/ 122 w 229"/>
                  <a:gd name="T53" fmla="*/ 80 h 148"/>
                  <a:gd name="T54" fmla="*/ 107 w 229"/>
                  <a:gd name="T55" fmla="*/ 80 h 148"/>
                  <a:gd name="T56" fmla="*/ 96 w 229"/>
                  <a:gd name="T57" fmla="*/ 71 h 148"/>
                  <a:gd name="T58" fmla="*/ 86 w 229"/>
                  <a:gd name="T59" fmla="*/ 37 h 148"/>
                  <a:gd name="T60" fmla="*/ 85 w 229"/>
                  <a:gd name="T61" fmla="*/ 29 h 148"/>
                  <a:gd name="T62" fmla="*/ 94 w 229"/>
                  <a:gd name="T63" fmla="*/ 8 h 148"/>
                  <a:gd name="T64" fmla="*/ 115 w 229"/>
                  <a:gd name="T65" fmla="*/ 0 h 148"/>
                  <a:gd name="T66" fmla="*/ 136 w 229"/>
                  <a:gd name="T67" fmla="*/ 8 h 148"/>
                  <a:gd name="T68" fmla="*/ 145 w 229"/>
                  <a:gd name="T69" fmla="*/ 29 h 148"/>
                  <a:gd name="T70" fmla="*/ 144 w 229"/>
                  <a:gd name="T71" fmla="*/ 37 h 148"/>
                  <a:gd name="T72" fmla="*/ 186 w 229"/>
                  <a:gd name="T73" fmla="*/ 69 h 148"/>
                  <a:gd name="T74" fmla="*/ 179 w 229"/>
                  <a:gd name="T75" fmla="*/ 80 h 148"/>
                  <a:gd name="T76" fmla="*/ 166 w 229"/>
                  <a:gd name="T77" fmla="*/ 85 h 148"/>
                  <a:gd name="T78" fmla="*/ 153 w 229"/>
                  <a:gd name="T79" fmla="*/ 80 h 148"/>
                  <a:gd name="T80" fmla="*/ 146 w 229"/>
                  <a:gd name="T81" fmla="*/ 69 h 148"/>
                  <a:gd name="T82" fmla="*/ 151 w 229"/>
                  <a:gd name="T83" fmla="*/ 36 h 148"/>
                  <a:gd name="T84" fmla="*/ 150 w 229"/>
                  <a:gd name="T85" fmla="*/ 13 h 148"/>
                  <a:gd name="T86" fmla="*/ 166 w 229"/>
                  <a:gd name="T87" fmla="*/ 8 h 148"/>
                  <a:gd name="T88" fmla="*/ 186 w 229"/>
                  <a:gd name="T89" fmla="*/ 16 h 148"/>
                  <a:gd name="T90" fmla="*/ 194 w 229"/>
                  <a:gd name="T91" fmla="*/ 36 h 148"/>
                  <a:gd name="T92" fmla="*/ 186 w 229"/>
                  <a:gd name="T93" fmla="*/ 69 h 148"/>
                  <a:gd name="T94" fmla="*/ 184 w 229"/>
                  <a:gd name="T95" fmla="*/ 109 h 148"/>
                  <a:gd name="T96" fmla="*/ 177 w 229"/>
                  <a:gd name="T97" fmla="*/ 99 h 148"/>
                  <a:gd name="T98" fmla="*/ 215 w 229"/>
                  <a:gd name="T99" fmla="*/ 100 h 148"/>
                  <a:gd name="T100" fmla="*/ 222 w 229"/>
                  <a:gd name="T101" fmla="*/ 106 h 148"/>
                  <a:gd name="T102" fmla="*/ 229 w 229"/>
                  <a:gd name="T103" fmla="*/ 148 h 148"/>
                  <a:gd name="T104" fmla="*/ 189 w 229"/>
                  <a:gd name="T10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9" h="148">
                    <a:moveTo>
                      <a:pt x="40" y="148"/>
                    </a:moveTo>
                    <a:cubicBezTo>
                      <a:pt x="14" y="148"/>
                      <a:pt x="14" y="148"/>
                      <a:pt x="14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6" y="110"/>
                      <a:pt x="6" y="108"/>
                      <a:pt x="7" y="106"/>
                    </a:cubicBezTo>
                    <a:cubicBezTo>
                      <a:pt x="8" y="105"/>
                      <a:pt x="9" y="104"/>
                      <a:pt x="10" y="102"/>
                    </a:cubicBezTo>
                    <a:cubicBezTo>
                      <a:pt x="12" y="101"/>
                      <a:pt x="13" y="100"/>
                      <a:pt x="15" y="100"/>
                    </a:cubicBezTo>
                    <a:cubicBezTo>
                      <a:pt x="16" y="99"/>
                      <a:pt x="18" y="99"/>
                      <a:pt x="20" y="99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0" y="100"/>
                      <a:pt x="49" y="101"/>
                      <a:pt x="48" y="103"/>
                    </a:cubicBezTo>
                    <a:cubicBezTo>
                      <a:pt x="47" y="105"/>
                      <a:pt x="46" y="107"/>
                      <a:pt x="45" y="109"/>
                    </a:cubicBezTo>
                    <a:lnTo>
                      <a:pt x="40" y="148"/>
                    </a:lnTo>
                    <a:close/>
                    <a:moveTo>
                      <a:pt x="78" y="36"/>
                    </a:moveTo>
                    <a:cubicBezTo>
                      <a:pt x="85" y="63"/>
                      <a:pt x="85" y="63"/>
                      <a:pt x="85" y="63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3" y="71"/>
                      <a:pt x="82" y="73"/>
                      <a:pt x="81" y="75"/>
                    </a:cubicBezTo>
                    <a:cubicBezTo>
                      <a:pt x="80" y="77"/>
                      <a:pt x="78" y="79"/>
                      <a:pt x="76" y="80"/>
                    </a:cubicBezTo>
                    <a:cubicBezTo>
                      <a:pt x="75" y="82"/>
                      <a:pt x="73" y="83"/>
                      <a:pt x="70" y="84"/>
                    </a:cubicBezTo>
                    <a:cubicBezTo>
                      <a:pt x="68" y="84"/>
                      <a:pt x="66" y="85"/>
                      <a:pt x="63" y="85"/>
                    </a:cubicBezTo>
                    <a:cubicBezTo>
                      <a:pt x="61" y="85"/>
                      <a:pt x="59" y="84"/>
                      <a:pt x="56" y="84"/>
                    </a:cubicBezTo>
                    <a:cubicBezTo>
                      <a:pt x="54" y="83"/>
                      <a:pt x="52" y="82"/>
                      <a:pt x="50" y="80"/>
                    </a:cubicBezTo>
                    <a:cubicBezTo>
                      <a:pt x="49" y="79"/>
                      <a:pt x="47" y="77"/>
                      <a:pt x="46" y="75"/>
                    </a:cubicBezTo>
                    <a:cubicBezTo>
                      <a:pt x="44" y="73"/>
                      <a:pt x="44" y="71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0"/>
                      <a:pt x="35" y="38"/>
                      <a:pt x="35" y="36"/>
                    </a:cubicBezTo>
                    <a:cubicBezTo>
                      <a:pt x="35" y="32"/>
                      <a:pt x="36" y="28"/>
                      <a:pt x="38" y="25"/>
                    </a:cubicBezTo>
                    <a:cubicBezTo>
                      <a:pt x="39" y="21"/>
                      <a:pt x="41" y="19"/>
                      <a:pt x="44" y="16"/>
                    </a:cubicBezTo>
                    <a:cubicBezTo>
                      <a:pt x="46" y="13"/>
                      <a:pt x="49" y="11"/>
                      <a:pt x="52" y="10"/>
                    </a:cubicBezTo>
                    <a:cubicBezTo>
                      <a:pt x="56" y="8"/>
                      <a:pt x="59" y="8"/>
                      <a:pt x="63" y="8"/>
                    </a:cubicBezTo>
                    <a:cubicBezTo>
                      <a:pt x="66" y="8"/>
                      <a:pt x="69" y="8"/>
                      <a:pt x="72" y="9"/>
                    </a:cubicBezTo>
                    <a:cubicBezTo>
                      <a:pt x="75" y="10"/>
                      <a:pt x="77" y="11"/>
                      <a:pt x="80" y="13"/>
                    </a:cubicBezTo>
                    <a:cubicBezTo>
                      <a:pt x="78" y="18"/>
                      <a:pt x="77" y="22"/>
                      <a:pt x="77" y="27"/>
                    </a:cubicBezTo>
                    <a:cubicBezTo>
                      <a:pt x="77" y="30"/>
                      <a:pt x="77" y="33"/>
                      <a:pt x="78" y="36"/>
                    </a:cubicBezTo>
                    <a:close/>
                    <a:moveTo>
                      <a:pt x="161" y="96"/>
                    </a:moveTo>
                    <a:cubicBezTo>
                      <a:pt x="163" y="96"/>
                      <a:pt x="165" y="96"/>
                      <a:pt x="166" y="97"/>
                    </a:cubicBezTo>
                    <a:cubicBezTo>
                      <a:pt x="168" y="98"/>
                      <a:pt x="170" y="99"/>
                      <a:pt x="171" y="100"/>
                    </a:cubicBezTo>
                    <a:cubicBezTo>
                      <a:pt x="172" y="101"/>
                      <a:pt x="173" y="102"/>
                      <a:pt x="174" y="104"/>
                    </a:cubicBezTo>
                    <a:cubicBezTo>
                      <a:pt x="175" y="106"/>
                      <a:pt x="176" y="107"/>
                      <a:pt x="176" y="109"/>
                    </a:cubicBezTo>
                    <a:cubicBezTo>
                      <a:pt x="182" y="148"/>
                      <a:pt x="182" y="148"/>
                      <a:pt x="182" y="148"/>
                    </a:cubicBezTo>
                    <a:cubicBezTo>
                      <a:pt x="167" y="148"/>
                      <a:pt x="167" y="148"/>
                      <a:pt x="167" y="148"/>
                    </a:cubicBezTo>
                    <a:cubicBezTo>
                      <a:pt x="63" y="148"/>
                      <a:pt x="63" y="148"/>
                      <a:pt x="63" y="148"/>
                    </a:cubicBezTo>
                    <a:cubicBezTo>
                      <a:pt x="48" y="148"/>
                      <a:pt x="48" y="148"/>
                      <a:pt x="48" y="148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07"/>
                      <a:pt x="54" y="106"/>
                      <a:pt x="55" y="104"/>
                    </a:cubicBezTo>
                    <a:cubicBezTo>
                      <a:pt x="56" y="102"/>
                      <a:pt x="57" y="101"/>
                      <a:pt x="59" y="100"/>
                    </a:cubicBezTo>
                    <a:cubicBezTo>
                      <a:pt x="60" y="99"/>
                      <a:pt x="62" y="98"/>
                      <a:pt x="63" y="97"/>
                    </a:cubicBezTo>
                    <a:cubicBezTo>
                      <a:pt x="65" y="96"/>
                      <a:pt x="67" y="96"/>
                      <a:pt x="68" y="96"/>
                    </a:cubicBezTo>
                    <a:lnTo>
                      <a:pt x="161" y="96"/>
                    </a:lnTo>
                    <a:close/>
                    <a:moveTo>
                      <a:pt x="136" y="64"/>
                    </a:moveTo>
                    <a:cubicBezTo>
                      <a:pt x="136" y="64"/>
                      <a:pt x="136" y="64"/>
                      <a:pt x="136" y="64"/>
                    </a:cubicBezTo>
                    <a:cubicBezTo>
                      <a:pt x="136" y="67"/>
                      <a:pt x="135" y="69"/>
                      <a:pt x="134" y="71"/>
                    </a:cubicBezTo>
                    <a:cubicBezTo>
                      <a:pt x="132" y="73"/>
                      <a:pt x="131" y="75"/>
                      <a:pt x="129" y="76"/>
                    </a:cubicBezTo>
                    <a:cubicBezTo>
                      <a:pt x="127" y="78"/>
                      <a:pt x="125" y="79"/>
                      <a:pt x="122" y="80"/>
                    </a:cubicBezTo>
                    <a:cubicBezTo>
                      <a:pt x="120" y="81"/>
                      <a:pt x="117" y="81"/>
                      <a:pt x="115" y="81"/>
                    </a:cubicBezTo>
                    <a:cubicBezTo>
                      <a:pt x="112" y="81"/>
                      <a:pt x="110" y="81"/>
                      <a:pt x="107" y="80"/>
                    </a:cubicBezTo>
                    <a:cubicBezTo>
                      <a:pt x="105" y="79"/>
                      <a:pt x="103" y="78"/>
                      <a:pt x="101" y="76"/>
                    </a:cubicBezTo>
                    <a:cubicBezTo>
                      <a:pt x="99" y="75"/>
                      <a:pt x="98" y="73"/>
                      <a:pt x="96" y="71"/>
                    </a:cubicBezTo>
                    <a:cubicBezTo>
                      <a:pt x="95" y="69"/>
                      <a:pt x="94" y="67"/>
                      <a:pt x="93" y="64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6"/>
                      <a:pt x="86" y="34"/>
                      <a:pt x="85" y="33"/>
                    </a:cubicBezTo>
                    <a:cubicBezTo>
                      <a:pt x="85" y="32"/>
                      <a:pt x="85" y="31"/>
                      <a:pt x="85" y="29"/>
                    </a:cubicBezTo>
                    <a:cubicBezTo>
                      <a:pt x="85" y="25"/>
                      <a:pt x="86" y="21"/>
                      <a:pt x="87" y="18"/>
                    </a:cubicBezTo>
                    <a:cubicBezTo>
                      <a:pt x="89" y="14"/>
                      <a:pt x="91" y="11"/>
                      <a:pt x="94" y="8"/>
                    </a:cubicBezTo>
                    <a:cubicBezTo>
                      <a:pt x="97" y="6"/>
                      <a:pt x="100" y="3"/>
                      <a:pt x="103" y="2"/>
                    </a:cubicBezTo>
                    <a:cubicBezTo>
                      <a:pt x="107" y="0"/>
                      <a:pt x="111" y="0"/>
                      <a:pt x="115" y="0"/>
                    </a:cubicBezTo>
                    <a:cubicBezTo>
                      <a:pt x="119" y="0"/>
                      <a:pt x="123" y="0"/>
                      <a:pt x="126" y="2"/>
                    </a:cubicBezTo>
                    <a:cubicBezTo>
                      <a:pt x="130" y="3"/>
                      <a:pt x="133" y="6"/>
                      <a:pt x="136" y="8"/>
                    </a:cubicBezTo>
                    <a:cubicBezTo>
                      <a:pt x="139" y="11"/>
                      <a:pt x="141" y="14"/>
                      <a:pt x="142" y="18"/>
                    </a:cubicBezTo>
                    <a:cubicBezTo>
                      <a:pt x="144" y="21"/>
                      <a:pt x="145" y="25"/>
                      <a:pt x="145" y="29"/>
                    </a:cubicBezTo>
                    <a:cubicBezTo>
                      <a:pt x="145" y="32"/>
                      <a:pt x="144" y="34"/>
                      <a:pt x="143" y="37"/>
                    </a:cubicBezTo>
                    <a:cubicBezTo>
                      <a:pt x="144" y="37"/>
                      <a:pt x="144" y="37"/>
                      <a:pt x="144" y="37"/>
                    </a:cubicBezTo>
                    <a:lnTo>
                      <a:pt x="136" y="64"/>
                    </a:lnTo>
                    <a:close/>
                    <a:moveTo>
                      <a:pt x="186" y="69"/>
                    </a:moveTo>
                    <a:cubicBezTo>
                      <a:pt x="186" y="71"/>
                      <a:pt x="185" y="73"/>
                      <a:pt x="184" y="75"/>
                    </a:cubicBezTo>
                    <a:cubicBezTo>
                      <a:pt x="182" y="77"/>
                      <a:pt x="181" y="79"/>
                      <a:pt x="179" y="80"/>
                    </a:cubicBezTo>
                    <a:cubicBezTo>
                      <a:pt x="177" y="82"/>
                      <a:pt x="175" y="83"/>
                      <a:pt x="173" y="84"/>
                    </a:cubicBezTo>
                    <a:cubicBezTo>
                      <a:pt x="171" y="84"/>
                      <a:pt x="168" y="85"/>
                      <a:pt x="166" y="85"/>
                    </a:cubicBezTo>
                    <a:cubicBezTo>
                      <a:pt x="163" y="85"/>
                      <a:pt x="161" y="84"/>
                      <a:pt x="159" y="84"/>
                    </a:cubicBezTo>
                    <a:cubicBezTo>
                      <a:pt x="157" y="83"/>
                      <a:pt x="155" y="82"/>
                      <a:pt x="153" y="80"/>
                    </a:cubicBezTo>
                    <a:cubicBezTo>
                      <a:pt x="151" y="79"/>
                      <a:pt x="150" y="77"/>
                      <a:pt x="148" y="75"/>
                    </a:cubicBezTo>
                    <a:cubicBezTo>
                      <a:pt x="147" y="73"/>
                      <a:pt x="146" y="71"/>
                      <a:pt x="146" y="69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2" y="34"/>
                      <a:pt x="153" y="31"/>
                      <a:pt x="153" y="27"/>
                    </a:cubicBezTo>
                    <a:cubicBezTo>
                      <a:pt x="153" y="22"/>
                      <a:pt x="152" y="18"/>
                      <a:pt x="150" y="13"/>
                    </a:cubicBezTo>
                    <a:cubicBezTo>
                      <a:pt x="152" y="11"/>
                      <a:pt x="154" y="10"/>
                      <a:pt x="157" y="9"/>
                    </a:cubicBezTo>
                    <a:cubicBezTo>
                      <a:pt x="160" y="8"/>
                      <a:pt x="163" y="8"/>
                      <a:pt x="166" y="8"/>
                    </a:cubicBezTo>
                    <a:cubicBezTo>
                      <a:pt x="170" y="8"/>
                      <a:pt x="173" y="8"/>
                      <a:pt x="177" y="10"/>
                    </a:cubicBezTo>
                    <a:cubicBezTo>
                      <a:pt x="180" y="11"/>
                      <a:pt x="183" y="13"/>
                      <a:pt x="186" y="16"/>
                    </a:cubicBezTo>
                    <a:cubicBezTo>
                      <a:pt x="188" y="19"/>
                      <a:pt x="190" y="21"/>
                      <a:pt x="192" y="25"/>
                    </a:cubicBezTo>
                    <a:cubicBezTo>
                      <a:pt x="193" y="28"/>
                      <a:pt x="194" y="32"/>
                      <a:pt x="194" y="36"/>
                    </a:cubicBezTo>
                    <a:cubicBezTo>
                      <a:pt x="194" y="38"/>
                      <a:pt x="194" y="40"/>
                      <a:pt x="193" y="43"/>
                    </a:cubicBezTo>
                    <a:lnTo>
                      <a:pt x="186" y="69"/>
                    </a:lnTo>
                    <a:close/>
                    <a:moveTo>
                      <a:pt x="189" y="148"/>
                    </a:move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7"/>
                      <a:pt x="183" y="105"/>
                      <a:pt x="182" y="103"/>
                    </a:cubicBezTo>
                    <a:cubicBezTo>
                      <a:pt x="180" y="101"/>
                      <a:pt x="179" y="100"/>
                      <a:pt x="177" y="99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11" y="99"/>
                      <a:pt x="213" y="99"/>
                      <a:pt x="215" y="100"/>
                    </a:cubicBezTo>
                    <a:cubicBezTo>
                      <a:pt x="216" y="100"/>
                      <a:pt x="218" y="101"/>
                      <a:pt x="219" y="102"/>
                    </a:cubicBezTo>
                    <a:cubicBezTo>
                      <a:pt x="220" y="104"/>
                      <a:pt x="221" y="105"/>
                      <a:pt x="222" y="106"/>
                    </a:cubicBezTo>
                    <a:cubicBezTo>
                      <a:pt x="223" y="108"/>
                      <a:pt x="224" y="110"/>
                      <a:pt x="224" y="111"/>
                    </a:cubicBezTo>
                    <a:cubicBezTo>
                      <a:pt x="229" y="148"/>
                      <a:pt x="229" y="148"/>
                      <a:pt x="229" y="148"/>
                    </a:cubicBezTo>
                    <a:cubicBezTo>
                      <a:pt x="215" y="148"/>
                      <a:pt x="215" y="148"/>
                      <a:pt x="215" y="148"/>
                    </a:cubicBezTo>
                    <a:lnTo>
                      <a:pt x="189" y="1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850635" y="4704032"/>
              <a:ext cx="53976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/>
              <a:r>
                <a:rPr lang="ko-KR" altLang="en-US" sz="3200" dirty="0"/>
                <a:t>금강산관광사업 업무 활성화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16077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4733925" cy="6858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625740" y="2831271"/>
            <a:ext cx="5232759" cy="9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ko-KR" altLang="en-US" sz="4800" spc="300" dirty="0">
                <a:solidFill>
                  <a:srgbClr val="FFCB0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감사합니다</a:t>
            </a:r>
            <a:r>
              <a:rPr lang="en-US" altLang="ko-KR" sz="4800" spc="300" dirty="0">
                <a:solidFill>
                  <a:srgbClr val="FFCB0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.</a:t>
            </a:r>
            <a:endParaRPr lang="ru-RU" altLang="ko-KR" sz="4800" spc="300" dirty="0">
              <a:solidFill>
                <a:srgbClr val="FFCB05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43575" y="3762375"/>
            <a:ext cx="3150870" cy="34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Calibri" panose="020F0502020204030204" pitchFamily="34" charset="0"/>
              </a:rPr>
              <a:t>부족하지만 예쁘게 봐주세요 </a:t>
            </a:r>
            <a:r>
              <a:rPr lang="en-US" altLang="ko-KR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Calibri" panose="020F0502020204030204" pitchFamily="34" charset="0"/>
              </a:rPr>
              <a:t>:-)</a:t>
            </a:r>
            <a:endParaRPr lang="en-US" altLang="ko-KR" sz="1200" spc="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6034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556474" y="3302779"/>
            <a:ext cx="1103357" cy="1962880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0" name="Group 121"/>
          <p:cNvGrpSpPr/>
          <p:nvPr/>
        </p:nvGrpSpPr>
        <p:grpSpPr>
          <a:xfrm flipH="1" flipV="1">
            <a:off x="5957936" y="3309795"/>
            <a:ext cx="3804471" cy="1136348"/>
            <a:chOff x="4195316" y="3197237"/>
            <a:chExt cx="3805462" cy="1136644"/>
          </a:xfrm>
          <a:solidFill>
            <a:srgbClr val="FFCB05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897134" y="3774654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0800000">
              <a:off x="5993799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5091634" y="3774654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0800000">
              <a:off x="4195316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</p:grpSp>
      <p:sp>
        <p:nvSpPr>
          <p:cNvPr id="16" name="Freeform 7"/>
          <p:cNvSpPr>
            <a:spLocks/>
          </p:cNvSpPr>
          <p:nvPr/>
        </p:nvSpPr>
        <p:spPr bwMode="auto">
          <a:xfrm rot="10800000">
            <a:off x="5065945" y="2483264"/>
            <a:ext cx="1103357" cy="1962880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3" name="Group 136"/>
          <p:cNvGrpSpPr/>
          <p:nvPr/>
        </p:nvGrpSpPr>
        <p:grpSpPr>
          <a:xfrm rot="16200000" flipH="1">
            <a:off x="6160529" y="4492440"/>
            <a:ext cx="712203" cy="60527"/>
            <a:chOff x="4113369" y="3398728"/>
            <a:chExt cx="712388" cy="60543"/>
          </a:xfrm>
        </p:grpSpPr>
        <p:cxnSp>
          <p:nvCxnSpPr>
            <p:cNvPr id="24" name="Straight Connector 137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38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26" name="Oval 139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29" name="Group 140"/>
          <p:cNvGrpSpPr/>
          <p:nvPr/>
        </p:nvGrpSpPr>
        <p:grpSpPr>
          <a:xfrm rot="16200000" flipH="1">
            <a:off x="7955621" y="4492440"/>
            <a:ext cx="712203" cy="60527"/>
            <a:chOff x="4113369" y="3398728"/>
            <a:chExt cx="712388" cy="60543"/>
          </a:xfrm>
        </p:grpSpPr>
        <p:cxnSp>
          <p:nvCxnSpPr>
            <p:cNvPr id="30" name="Straight Connector 141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142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32" name="Oval 143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35" name="Group 132"/>
          <p:cNvGrpSpPr/>
          <p:nvPr/>
        </p:nvGrpSpPr>
        <p:grpSpPr>
          <a:xfrm rot="16200000" flipH="1">
            <a:off x="7055313" y="3272517"/>
            <a:ext cx="712203" cy="60527"/>
            <a:chOff x="4113369" y="3398728"/>
            <a:chExt cx="712388" cy="60543"/>
          </a:xfrm>
        </p:grpSpPr>
        <p:cxnSp>
          <p:nvCxnSpPr>
            <p:cNvPr id="36" name="Straight Connector 133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134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38" name="Oval 135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40" name="Group 122"/>
          <p:cNvGrpSpPr/>
          <p:nvPr/>
        </p:nvGrpSpPr>
        <p:grpSpPr>
          <a:xfrm rot="16200000" flipH="1">
            <a:off x="8854627" y="3272516"/>
            <a:ext cx="712203" cy="60527"/>
            <a:chOff x="4113369" y="3398728"/>
            <a:chExt cx="712388" cy="60543"/>
          </a:xfrm>
        </p:grpSpPr>
        <p:cxnSp>
          <p:nvCxnSpPr>
            <p:cNvPr id="41" name="Straight Connector 123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124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43" name="Oval 125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sp>
        <p:nvSpPr>
          <p:cNvPr id="45" name="Shape 388"/>
          <p:cNvSpPr/>
          <p:nvPr/>
        </p:nvSpPr>
        <p:spPr>
          <a:xfrm>
            <a:off x="6835843" y="2177851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해외관광마케팅</a:t>
            </a:r>
            <a:endParaRPr dirty="0"/>
          </a:p>
        </p:txBody>
      </p:sp>
      <p:sp>
        <p:nvSpPr>
          <p:cNvPr id="46" name="Shape 388"/>
          <p:cNvSpPr/>
          <p:nvPr/>
        </p:nvSpPr>
        <p:spPr>
          <a:xfrm>
            <a:off x="8659844" y="2177850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국제협력</a:t>
            </a:r>
            <a:endParaRPr dirty="0"/>
          </a:p>
        </p:txBody>
      </p:sp>
      <p:sp>
        <p:nvSpPr>
          <p:cNvPr id="47" name="Shape 388"/>
          <p:cNvSpPr/>
          <p:nvPr/>
        </p:nvSpPr>
        <p:spPr>
          <a:xfrm>
            <a:off x="5893163" y="5034391"/>
            <a:ext cx="123290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사업실명제</a:t>
            </a:r>
            <a:endParaRPr dirty="0"/>
          </a:p>
        </p:txBody>
      </p:sp>
      <p:sp>
        <p:nvSpPr>
          <p:cNvPr id="48" name="Shape 388"/>
          <p:cNvSpPr/>
          <p:nvPr/>
        </p:nvSpPr>
        <p:spPr>
          <a:xfrm>
            <a:off x="7801525" y="5034391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국제회의 유치</a:t>
            </a:r>
            <a:endParaRPr dirty="0"/>
          </a:p>
        </p:txBody>
      </p:sp>
      <p:sp>
        <p:nvSpPr>
          <p:cNvPr id="49" name="Freeform 378"/>
          <p:cNvSpPr>
            <a:spLocks noEditPoints="1"/>
          </p:cNvSpPr>
          <p:nvPr/>
        </p:nvSpPr>
        <p:spPr bwMode="auto">
          <a:xfrm flipH="1">
            <a:off x="5528598" y="3887062"/>
            <a:ext cx="178049" cy="164483"/>
          </a:xfrm>
          <a:custGeom>
            <a:avLst/>
            <a:gdLst>
              <a:gd name="T0" fmla="*/ 158 w 159"/>
              <a:gd name="T1" fmla="*/ 46 h 146"/>
              <a:gd name="T2" fmla="*/ 124 w 159"/>
              <a:gd name="T3" fmla="*/ 141 h 146"/>
              <a:gd name="T4" fmla="*/ 25 w 159"/>
              <a:gd name="T5" fmla="*/ 146 h 146"/>
              <a:gd name="T6" fmla="*/ 2 w 159"/>
              <a:gd name="T7" fmla="*/ 128 h 146"/>
              <a:gd name="T8" fmla="*/ 2 w 159"/>
              <a:gd name="T9" fmla="*/ 113 h 146"/>
              <a:gd name="T10" fmla="*/ 2 w 159"/>
              <a:gd name="T11" fmla="*/ 108 h 146"/>
              <a:gd name="T12" fmla="*/ 3 w 159"/>
              <a:gd name="T13" fmla="*/ 104 h 146"/>
              <a:gd name="T14" fmla="*/ 6 w 159"/>
              <a:gd name="T15" fmla="*/ 100 h 146"/>
              <a:gd name="T16" fmla="*/ 13 w 159"/>
              <a:gd name="T17" fmla="*/ 82 h 146"/>
              <a:gd name="T18" fmla="*/ 13 w 159"/>
              <a:gd name="T19" fmla="*/ 77 h 146"/>
              <a:gd name="T20" fmla="*/ 16 w 159"/>
              <a:gd name="T21" fmla="*/ 72 h 146"/>
              <a:gd name="T22" fmla="*/ 22 w 159"/>
              <a:gd name="T23" fmla="*/ 55 h 146"/>
              <a:gd name="T24" fmla="*/ 22 w 159"/>
              <a:gd name="T25" fmla="*/ 49 h 146"/>
              <a:gd name="T26" fmla="*/ 26 w 159"/>
              <a:gd name="T27" fmla="*/ 44 h 146"/>
              <a:gd name="T28" fmla="*/ 33 w 159"/>
              <a:gd name="T29" fmla="*/ 27 h 146"/>
              <a:gd name="T30" fmla="*/ 33 w 159"/>
              <a:gd name="T31" fmla="*/ 22 h 146"/>
              <a:gd name="T32" fmla="*/ 35 w 159"/>
              <a:gd name="T33" fmla="*/ 18 h 146"/>
              <a:gd name="T34" fmla="*/ 38 w 159"/>
              <a:gd name="T35" fmla="*/ 13 h 146"/>
              <a:gd name="T36" fmla="*/ 41 w 159"/>
              <a:gd name="T37" fmla="*/ 7 h 146"/>
              <a:gd name="T38" fmla="*/ 46 w 159"/>
              <a:gd name="T39" fmla="*/ 1 h 146"/>
              <a:gd name="T40" fmla="*/ 53 w 159"/>
              <a:gd name="T41" fmla="*/ 1 h 146"/>
              <a:gd name="T42" fmla="*/ 58 w 159"/>
              <a:gd name="T43" fmla="*/ 0 h 146"/>
              <a:gd name="T44" fmla="*/ 141 w 159"/>
              <a:gd name="T45" fmla="*/ 6 h 146"/>
              <a:gd name="T46" fmla="*/ 117 w 159"/>
              <a:gd name="T47" fmla="*/ 104 h 146"/>
              <a:gd name="T48" fmla="*/ 98 w 159"/>
              <a:gd name="T49" fmla="*/ 121 h 146"/>
              <a:gd name="T50" fmla="*/ 12 w 159"/>
              <a:gd name="T51" fmla="*/ 123 h 146"/>
              <a:gd name="T52" fmla="*/ 26 w 159"/>
              <a:gd name="T53" fmla="*/ 133 h 146"/>
              <a:gd name="T54" fmla="*/ 118 w 159"/>
              <a:gd name="T55" fmla="*/ 132 h 146"/>
              <a:gd name="T56" fmla="*/ 150 w 159"/>
              <a:gd name="T57" fmla="*/ 35 h 146"/>
              <a:gd name="T58" fmla="*/ 156 w 159"/>
              <a:gd name="T59" fmla="*/ 33 h 146"/>
              <a:gd name="T60" fmla="*/ 48 w 159"/>
              <a:gd name="T61" fmla="*/ 60 h 146"/>
              <a:gd name="T62" fmla="*/ 107 w 159"/>
              <a:gd name="T63" fmla="*/ 61 h 146"/>
              <a:gd name="T64" fmla="*/ 111 w 159"/>
              <a:gd name="T65" fmla="*/ 58 h 146"/>
              <a:gd name="T66" fmla="*/ 113 w 159"/>
              <a:gd name="T67" fmla="*/ 50 h 146"/>
              <a:gd name="T68" fmla="*/ 53 w 159"/>
              <a:gd name="T69" fmla="*/ 49 h 146"/>
              <a:gd name="T70" fmla="*/ 49 w 159"/>
              <a:gd name="T71" fmla="*/ 52 h 146"/>
              <a:gd name="T72" fmla="*/ 55 w 159"/>
              <a:gd name="T73" fmla="*/ 34 h 146"/>
              <a:gd name="T74" fmla="*/ 57 w 159"/>
              <a:gd name="T75" fmla="*/ 37 h 146"/>
              <a:gd name="T76" fmla="*/ 117 w 159"/>
              <a:gd name="T77" fmla="*/ 36 h 146"/>
              <a:gd name="T78" fmla="*/ 121 w 159"/>
              <a:gd name="T79" fmla="*/ 28 h 146"/>
              <a:gd name="T80" fmla="*/ 119 w 159"/>
              <a:gd name="T81" fmla="*/ 25 h 146"/>
              <a:gd name="T82" fmla="*/ 59 w 159"/>
              <a:gd name="T83" fmla="*/ 25 h 146"/>
              <a:gd name="T84" fmla="*/ 55 w 159"/>
              <a:gd name="T85" fmla="*/ 3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9" h="146">
                <a:moveTo>
                  <a:pt x="156" y="33"/>
                </a:moveTo>
                <a:cubicBezTo>
                  <a:pt x="158" y="37"/>
                  <a:pt x="159" y="41"/>
                  <a:pt x="158" y="46"/>
                </a:cubicBezTo>
                <a:cubicBezTo>
                  <a:pt x="132" y="131"/>
                  <a:pt x="132" y="131"/>
                  <a:pt x="132" y="131"/>
                </a:cubicBezTo>
                <a:cubicBezTo>
                  <a:pt x="130" y="135"/>
                  <a:pt x="128" y="139"/>
                  <a:pt x="124" y="141"/>
                </a:cubicBezTo>
                <a:cubicBezTo>
                  <a:pt x="121" y="144"/>
                  <a:pt x="117" y="146"/>
                  <a:pt x="113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1" y="146"/>
                  <a:pt x="16" y="144"/>
                  <a:pt x="11" y="140"/>
                </a:cubicBezTo>
                <a:cubicBezTo>
                  <a:pt x="7" y="137"/>
                  <a:pt x="4" y="133"/>
                  <a:pt x="2" y="128"/>
                </a:cubicBezTo>
                <a:cubicBezTo>
                  <a:pt x="1" y="124"/>
                  <a:pt x="0" y="120"/>
                  <a:pt x="2" y="116"/>
                </a:cubicBezTo>
                <a:cubicBezTo>
                  <a:pt x="2" y="116"/>
                  <a:pt x="2" y="115"/>
                  <a:pt x="2" y="113"/>
                </a:cubicBezTo>
                <a:cubicBezTo>
                  <a:pt x="2" y="112"/>
                  <a:pt x="2" y="111"/>
                  <a:pt x="3" y="110"/>
                </a:cubicBezTo>
                <a:cubicBezTo>
                  <a:pt x="3" y="109"/>
                  <a:pt x="2" y="109"/>
                  <a:pt x="2" y="108"/>
                </a:cubicBezTo>
                <a:cubicBezTo>
                  <a:pt x="2" y="107"/>
                  <a:pt x="2" y="106"/>
                  <a:pt x="2" y="106"/>
                </a:cubicBezTo>
                <a:cubicBezTo>
                  <a:pt x="2" y="105"/>
                  <a:pt x="2" y="105"/>
                  <a:pt x="3" y="104"/>
                </a:cubicBezTo>
                <a:cubicBezTo>
                  <a:pt x="3" y="103"/>
                  <a:pt x="4" y="103"/>
                  <a:pt x="4" y="102"/>
                </a:cubicBezTo>
                <a:cubicBezTo>
                  <a:pt x="5" y="101"/>
                  <a:pt x="5" y="100"/>
                  <a:pt x="6" y="100"/>
                </a:cubicBezTo>
                <a:cubicBezTo>
                  <a:pt x="7" y="97"/>
                  <a:pt x="9" y="94"/>
                  <a:pt x="10" y="91"/>
                </a:cubicBezTo>
                <a:cubicBezTo>
                  <a:pt x="11" y="88"/>
                  <a:pt x="12" y="85"/>
                  <a:pt x="13" y="82"/>
                </a:cubicBezTo>
                <a:cubicBezTo>
                  <a:pt x="13" y="82"/>
                  <a:pt x="13" y="81"/>
                  <a:pt x="13" y="80"/>
                </a:cubicBezTo>
                <a:cubicBezTo>
                  <a:pt x="13" y="78"/>
                  <a:pt x="13" y="77"/>
                  <a:pt x="13" y="77"/>
                </a:cubicBezTo>
                <a:cubicBezTo>
                  <a:pt x="13" y="76"/>
                  <a:pt x="14" y="75"/>
                  <a:pt x="15" y="74"/>
                </a:cubicBezTo>
                <a:cubicBezTo>
                  <a:pt x="15" y="73"/>
                  <a:pt x="16" y="72"/>
                  <a:pt x="16" y="72"/>
                </a:cubicBezTo>
                <a:cubicBezTo>
                  <a:pt x="17" y="70"/>
                  <a:pt x="19" y="67"/>
                  <a:pt x="20" y="63"/>
                </a:cubicBezTo>
                <a:cubicBezTo>
                  <a:pt x="21" y="60"/>
                  <a:pt x="22" y="57"/>
                  <a:pt x="22" y="55"/>
                </a:cubicBezTo>
                <a:cubicBezTo>
                  <a:pt x="23" y="54"/>
                  <a:pt x="22" y="53"/>
                  <a:pt x="22" y="52"/>
                </a:cubicBezTo>
                <a:cubicBezTo>
                  <a:pt x="22" y="50"/>
                  <a:pt x="22" y="49"/>
                  <a:pt x="22" y="49"/>
                </a:cubicBezTo>
                <a:cubicBezTo>
                  <a:pt x="23" y="48"/>
                  <a:pt x="23" y="47"/>
                  <a:pt x="24" y="46"/>
                </a:cubicBezTo>
                <a:cubicBezTo>
                  <a:pt x="25" y="45"/>
                  <a:pt x="26" y="44"/>
                  <a:pt x="26" y="44"/>
                </a:cubicBezTo>
                <a:cubicBezTo>
                  <a:pt x="28" y="43"/>
                  <a:pt x="29" y="40"/>
                  <a:pt x="30" y="36"/>
                </a:cubicBezTo>
                <a:cubicBezTo>
                  <a:pt x="32" y="32"/>
                  <a:pt x="33" y="29"/>
                  <a:pt x="33" y="27"/>
                </a:cubicBezTo>
                <a:cubicBezTo>
                  <a:pt x="33" y="27"/>
                  <a:pt x="33" y="26"/>
                  <a:pt x="33" y="25"/>
                </a:cubicBezTo>
                <a:cubicBezTo>
                  <a:pt x="33" y="24"/>
                  <a:pt x="32" y="23"/>
                  <a:pt x="33" y="22"/>
                </a:cubicBezTo>
                <a:cubicBezTo>
                  <a:pt x="33" y="22"/>
                  <a:pt x="33" y="21"/>
                  <a:pt x="33" y="20"/>
                </a:cubicBezTo>
                <a:cubicBezTo>
                  <a:pt x="34" y="20"/>
                  <a:pt x="34" y="19"/>
                  <a:pt x="35" y="18"/>
                </a:cubicBezTo>
                <a:cubicBezTo>
                  <a:pt x="36" y="17"/>
                  <a:pt x="36" y="17"/>
                  <a:pt x="37" y="16"/>
                </a:cubicBezTo>
                <a:cubicBezTo>
                  <a:pt x="37" y="16"/>
                  <a:pt x="38" y="15"/>
                  <a:pt x="38" y="13"/>
                </a:cubicBezTo>
                <a:cubicBezTo>
                  <a:pt x="39" y="12"/>
                  <a:pt x="39" y="11"/>
                  <a:pt x="40" y="10"/>
                </a:cubicBezTo>
                <a:cubicBezTo>
                  <a:pt x="40" y="9"/>
                  <a:pt x="41" y="8"/>
                  <a:pt x="41" y="7"/>
                </a:cubicBezTo>
                <a:cubicBezTo>
                  <a:pt x="42" y="5"/>
                  <a:pt x="42" y="4"/>
                  <a:pt x="43" y="4"/>
                </a:cubicBezTo>
                <a:cubicBezTo>
                  <a:pt x="44" y="3"/>
                  <a:pt x="45" y="2"/>
                  <a:pt x="46" y="1"/>
                </a:cubicBezTo>
                <a:cubicBezTo>
                  <a:pt x="47" y="1"/>
                  <a:pt x="48" y="0"/>
                  <a:pt x="49" y="0"/>
                </a:cubicBezTo>
                <a:cubicBezTo>
                  <a:pt x="50" y="0"/>
                  <a:pt x="52" y="0"/>
                  <a:pt x="53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6" y="1"/>
                  <a:pt x="57" y="0"/>
                  <a:pt x="58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8" y="2"/>
                  <a:pt x="141" y="6"/>
                </a:cubicBezTo>
                <a:cubicBezTo>
                  <a:pt x="143" y="9"/>
                  <a:pt x="144" y="13"/>
                  <a:pt x="143" y="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4" y="111"/>
                  <a:pt x="112" y="116"/>
                  <a:pt x="110" y="118"/>
                </a:cubicBezTo>
                <a:cubicBezTo>
                  <a:pt x="108" y="120"/>
                  <a:pt x="104" y="121"/>
                  <a:pt x="98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4" y="121"/>
                  <a:pt x="13" y="122"/>
                  <a:pt x="12" y="123"/>
                </a:cubicBezTo>
                <a:cubicBezTo>
                  <a:pt x="11" y="124"/>
                  <a:pt x="11" y="125"/>
                  <a:pt x="12" y="127"/>
                </a:cubicBezTo>
                <a:cubicBezTo>
                  <a:pt x="13" y="131"/>
                  <a:pt x="18" y="133"/>
                  <a:pt x="26" y="133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15" y="133"/>
                  <a:pt x="116" y="133"/>
                  <a:pt x="118" y="132"/>
                </a:cubicBezTo>
                <a:cubicBezTo>
                  <a:pt x="120" y="131"/>
                  <a:pt x="121" y="130"/>
                  <a:pt x="121" y="128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50" y="33"/>
                  <a:pt x="150" y="32"/>
                  <a:pt x="150" y="29"/>
                </a:cubicBezTo>
                <a:cubicBezTo>
                  <a:pt x="153" y="30"/>
                  <a:pt x="155" y="32"/>
                  <a:pt x="156" y="33"/>
                </a:cubicBezTo>
                <a:close/>
                <a:moveTo>
                  <a:pt x="47" y="58"/>
                </a:moveTo>
                <a:cubicBezTo>
                  <a:pt x="47" y="59"/>
                  <a:pt x="47" y="59"/>
                  <a:pt x="48" y="60"/>
                </a:cubicBezTo>
                <a:cubicBezTo>
                  <a:pt x="48" y="61"/>
                  <a:pt x="49" y="61"/>
                  <a:pt x="49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8" y="61"/>
                  <a:pt x="109" y="61"/>
                  <a:pt x="109" y="60"/>
                </a:cubicBezTo>
                <a:cubicBezTo>
                  <a:pt x="110" y="59"/>
                  <a:pt x="111" y="59"/>
                  <a:pt x="111" y="58"/>
                </a:cubicBezTo>
                <a:cubicBezTo>
                  <a:pt x="113" y="52"/>
                  <a:pt x="113" y="52"/>
                  <a:pt x="113" y="52"/>
                </a:cubicBezTo>
                <a:cubicBezTo>
                  <a:pt x="113" y="51"/>
                  <a:pt x="113" y="50"/>
                  <a:pt x="113" y="50"/>
                </a:cubicBezTo>
                <a:cubicBezTo>
                  <a:pt x="112" y="49"/>
                  <a:pt x="112" y="49"/>
                  <a:pt x="111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49"/>
                  <a:pt x="52" y="49"/>
                  <a:pt x="51" y="50"/>
                </a:cubicBezTo>
                <a:cubicBezTo>
                  <a:pt x="50" y="50"/>
                  <a:pt x="50" y="51"/>
                  <a:pt x="49" y="52"/>
                </a:cubicBezTo>
                <a:lnTo>
                  <a:pt x="47" y="58"/>
                </a:lnTo>
                <a:close/>
                <a:moveTo>
                  <a:pt x="55" y="34"/>
                </a:moveTo>
                <a:cubicBezTo>
                  <a:pt x="55" y="34"/>
                  <a:pt x="55" y="35"/>
                  <a:pt x="55" y="36"/>
                </a:cubicBezTo>
                <a:cubicBezTo>
                  <a:pt x="56" y="36"/>
                  <a:pt x="56" y="37"/>
                  <a:pt x="57" y="37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6" y="37"/>
                  <a:pt x="116" y="36"/>
                  <a:pt x="117" y="36"/>
                </a:cubicBezTo>
                <a:cubicBezTo>
                  <a:pt x="118" y="35"/>
                  <a:pt x="119" y="34"/>
                  <a:pt x="119" y="34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7"/>
                  <a:pt x="121" y="26"/>
                  <a:pt x="121" y="25"/>
                </a:cubicBezTo>
                <a:cubicBezTo>
                  <a:pt x="120" y="25"/>
                  <a:pt x="120" y="25"/>
                  <a:pt x="119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5"/>
                  <a:pt x="60" y="25"/>
                  <a:pt x="59" y="25"/>
                </a:cubicBezTo>
                <a:cubicBezTo>
                  <a:pt x="58" y="26"/>
                  <a:pt x="58" y="27"/>
                  <a:pt x="57" y="28"/>
                </a:cubicBezTo>
                <a:lnTo>
                  <a:pt x="55" y="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79"/>
          <p:cNvSpPr>
            <a:spLocks/>
          </p:cNvSpPr>
          <p:nvPr/>
        </p:nvSpPr>
        <p:spPr bwMode="auto">
          <a:xfrm flipH="1">
            <a:off x="6448799" y="3875748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9 w 121"/>
              <a:gd name="T21" fmla="*/ 140 h 143"/>
              <a:gd name="T22" fmla="*/ 11 w 121"/>
              <a:gd name="T23" fmla="*/ 143 h 143"/>
              <a:gd name="T24" fmla="*/ 7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7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2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7" y="143"/>
                </a:cubicBezTo>
                <a:cubicBezTo>
                  <a:pt x="5" y="142"/>
                  <a:pt x="3" y="140"/>
                  <a:pt x="2" y="139"/>
                </a:cubicBezTo>
                <a:cubicBezTo>
                  <a:pt x="1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3" y="3"/>
                  <a:pt x="5" y="2"/>
                  <a:pt x="7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80"/>
          <p:cNvSpPr>
            <a:spLocks noEditPoints="1"/>
          </p:cNvSpPr>
          <p:nvPr/>
        </p:nvSpPr>
        <p:spPr bwMode="auto">
          <a:xfrm flipH="1">
            <a:off x="7350928" y="3873191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8 w 121"/>
              <a:gd name="T21" fmla="*/ 140 h 143"/>
              <a:gd name="T22" fmla="*/ 11 w 121"/>
              <a:gd name="T23" fmla="*/ 143 h 143"/>
              <a:gd name="T24" fmla="*/ 6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6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  <a:gd name="T40" fmla="*/ 109 w 121"/>
              <a:gd name="T41" fmla="*/ 12 h 143"/>
              <a:gd name="T42" fmla="*/ 12 w 121"/>
              <a:gd name="T43" fmla="*/ 12 h 143"/>
              <a:gd name="T44" fmla="*/ 12 w 121"/>
              <a:gd name="T45" fmla="*/ 130 h 143"/>
              <a:gd name="T46" fmla="*/ 52 w 121"/>
              <a:gd name="T47" fmla="*/ 91 h 143"/>
              <a:gd name="T48" fmla="*/ 60 w 121"/>
              <a:gd name="T49" fmla="*/ 83 h 143"/>
              <a:gd name="T50" fmla="*/ 69 w 121"/>
              <a:gd name="T51" fmla="*/ 91 h 143"/>
              <a:gd name="T52" fmla="*/ 109 w 121"/>
              <a:gd name="T53" fmla="*/ 130 h 143"/>
              <a:gd name="T54" fmla="*/ 109 w 121"/>
              <a:gd name="T55" fmla="*/ 1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1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6" y="143"/>
                </a:cubicBezTo>
                <a:cubicBezTo>
                  <a:pt x="4" y="142"/>
                  <a:pt x="3" y="140"/>
                  <a:pt x="2" y="139"/>
                </a:cubicBezTo>
                <a:cubicBezTo>
                  <a:pt x="0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0" y="7"/>
                  <a:pt x="2" y="5"/>
                </a:cubicBezTo>
                <a:cubicBezTo>
                  <a:pt x="3" y="3"/>
                  <a:pt x="4" y="2"/>
                  <a:pt x="6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  <a:moveTo>
                  <a:pt x="109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52" y="91"/>
                  <a:pt x="52" y="91"/>
                  <a:pt x="52" y="91"/>
                </a:cubicBezTo>
                <a:cubicBezTo>
                  <a:pt x="60" y="83"/>
                  <a:pt x="60" y="83"/>
                  <a:pt x="60" y="83"/>
                </a:cubicBezTo>
                <a:cubicBezTo>
                  <a:pt x="69" y="91"/>
                  <a:pt x="69" y="91"/>
                  <a:pt x="69" y="91"/>
                </a:cubicBezTo>
                <a:cubicBezTo>
                  <a:pt x="109" y="130"/>
                  <a:pt x="109" y="130"/>
                  <a:pt x="109" y="130"/>
                </a:cubicBezTo>
                <a:lnTo>
                  <a:pt x="109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81"/>
          <p:cNvSpPr>
            <a:spLocks noEditPoints="1"/>
          </p:cNvSpPr>
          <p:nvPr/>
        </p:nvSpPr>
        <p:spPr bwMode="auto">
          <a:xfrm flipH="1">
            <a:off x="8205153" y="3877537"/>
            <a:ext cx="189918" cy="162786"/>
          </a:xfrm>
          <a:custGeom>
            <a:avLst/>
            <a:gdLst>
              <a:gd name="T0" fmla="*/ 170 w 170"/>
              <a:gd name="T1" fmla="*/ 40 h 145"/>
              <a:gd name="T2" fmla="*/ 170 w 170"/>
              <a:gd name="T3" fmla="*/ 76 h 145"/>
              <a:gd name="T4" fmla="*/ 0 w 170"/>
              <a:gd name="T5" fmla="*/ 76 h 145"/>
              <a:gd name="T6" fmla="*/ 0 w 170"/>
              <a:gd name="T7" fmla="*/ 40 h 145"/>
              <a:gd name="T8" fmla="*/ 5 w 170"/>
              <a:gd name="T9" fmla="*/ 29 h 145"/>
              <a:gd name="T10" fmla="*/ 16 w 170"/>
              <a:gd name="T11" fmla="*/ 24 h 145"/>
              <a:gd name="T12" fmla="*/ 49 w 170"/>
              <a:gd name="T13" fmla="*/ 24 h 145"/>
              <a:gd name="T14" fmla="*/ 49 w 170"/>
              <a:gd name="T15" fmla="*/ 9 h 145"/>
              <a:gd name="T16" fmla="*/ 51 w 170"/>
              <a:gd name="T17" fmla="*/ 3 h 145"/>
              <a:gd name="T18" fmla="*/ 58 w 170"/>
              <a:gd name="T19" fmla="*/ 0 h 145"/>
              <a:gd name="T20" fmla="*/ 112 w 170"/>
              <a:gd name="T21" fmla="*/ 0 h 145"/>
              <a:gd name="T22" fmla="*/ 119 w 170"/>
              <a:gd name="T23" fmla="*/ 3 h 145"/>
              <a:gd name="T24" fmla="*/ 121 w 170"/>
              <a:gd name="T25" fmla="*/ 9 h 145"/>
              <a:gd name="T26" fmla="*/ 121 w 170"/>
              <a:gd name="T27" fmla="*/ 24 h 145"/>
              <a:gd name="T28" fmla="*/ 155 w 170"/>
              <a:gd name="T29" fmla="*/ 24 h 145"/>
              <a:gd name="T30" fmla="*/ 165 w 170"/>
              <a:gd name="T31" fmla="*/ 29 h 145"/>
              <a:gd name="T32" fmla="*/ 170 w 170"/>
              <a:gd name="T33" fmla="*/ 40 h 145"/>
              <a:gd name="T34" fmla="*/ 170 w 170"/>
              <a:gd name="T35" fmla="*/ 85 h 145"/>
              <a:gd name="T36" fmla="*/ 170 w 170"/>
              <a:gd name="T37" fmla="*/ 130 h 145"/>
              <a:gd name="T38" fmla="*/ 165 w 170"/>
              <a:gd name="T39" fmla="*/ 141 h 145"/>
              <a:gd name="T40" fmla="*/ 155 w 170"/>
              <a:gd name="T41" fmla="*/ 145 h 145"/>
              <a:gd name="T42" fmla="*/ 16 w 170"/>
              <a:gd name="T43" fmla="*/ 145 h 145"/>
              <a:gd name="T44" fmla="*/ 5 w 170"/>
              <a:gd name="T45" fmla="*/ 141 h 145"/>
              <a:gd name="T46" fmla="*/ 0 w 170"/>
              <a:gd name="T47" fmla="*/ 130 h 145"/>
              <a:gd name="T48" fmla="*/ 0 w 170"/>
              <a:gd name="T49" fmla="*/ 85 h 145"/>
              <a:gd name="T50" fmla="*/ 64 w 170"/>
              <a:gd name="T51" fmla="*/ 85 h 145"/>
              <a:gd name="T52" fmla="*/ 64 w 170"/>
              <a:gd name="T53" fmla="*/ 100 h 145"/>
              <a:gd name="T54" fmla="*/ 66 w 170"/>
              <a:gd name="T55" fmla="*/ 104 h 145"/>
              <a:gd name="T56" fmla="*/ 70 w 170"/>
              <a:gd name="T57" fmla="*/ 106 h 145"/>
              <a:gd name="T58" fmla="*/ 100 w 170"/>
              <a:gd name="T59" fmla="*/ 106 h 145"/>
              <a:gd name="T60" fmla="*/ 104 w 170"/>
              <a:gd name="T61" fmla="*/ 104 h 145"/>
              <a:gd name="T62" fmla="*/ 106 w 170"/>
              <a:gd name="T63" fmla="*/ 100 h 145"/>
              <a:gd name="T64" fmla="*/ 106 w 170"/>
              <a:gd name="T65" fmla="*/ 85 h 145"/>
              <a:gd name="T66" fmla="*/ 170 w 170"/>
              <a:gd name="T67" fmla="*/ 85 h 145"/>
              <a:gd name="T68" fmla="*/ 61 w 170"/>
              <a:gd name="T69" fmla="*/ 24 h 145"/>
              <a:gd name="T70" fmla="*/ 109 w 170"/>
              <a:gd name="T71" fmla="*/ 24 h 145"/>
              <a:gd name="T72" fmla="*/ 109 w 170"/>
              <a:gd name="T73" fmla="*/ 12 h 145"/>
              <a:gd name="T74" fmla="*/ 61 w 170"/>
              <a:gd name="T75" fmla="*/ 12 h 145"/>
              <a:gd name="T76" fmla="*/ 61 w 170"/>
              <a:gd name="T77" fmla="*/ 24 h 145"/>
              <a:gd name="T78" fmla="*/ 97 w 170"/>
              <a:gd name="T79" fmla="*/ 85 h 145"/>
              <a:gd name="T80" fmla="*/ 97 w 170"/>
              <a:gd name="T81" fmla="*/ 97 h 145"/>
              <a:gd name="T82" fmla="*/ 73 w 170"/>
              <a:gd name="T83" fmla="*/ 97 h 145"/>
              <a:gd name="T84" fmla="*/ 73 w 170"/>
              <a:gd name="T85" fmla="*/ 85 h 145"/>
              <a:gd name="T86" fmla="*/ 97 w 170"/>
              <a:gd name="T87" fmla="*/ 8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0" h="145">
                <a:moveTo>
                  <a:pt x="170" y="40"/>
                </a:moveTo>
                <a:cubicBezTo>
                  <a:pt x="170" y="76"/>
                  <a:pt x="170" y="76"/>
                  <a:pt x="17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5"/>
                  <a:pt x="2" y="32"/>
                  <a:pt x="5" y="29"/>
                </a:cubicBezTo>
                <a:cubicBezTo>
                  <a:pt x="8" y="26"/>
                  <a:pt x="11" y="24"/>
                  <a:pt x="16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9"/>
                  <a:pt x="49" y="9"/>
                  <a:pt x="49" y="9"/>
                </a:cubicBezTo>
                <a:cubicBezTo>
                  <a:pt x="49" y="7"/>
                  <a:pt x="50" y="5"/>
                  <a:pt x="51" y="3"/>
                </a:cubicBezTo>
                <a:cubicBezTo>
                  <a:pt x="53" y="1"/>
                  <a:pt x="55" y="0"/>
                  <a:pt x="5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0"/>
                  <a:pt x="117" y="1"/>
                  <a:pt x="119" y="3"/>
                </a:cubicBezTo>
                <a:cubicBezTo>
                  <a:pt x="121" y="5"/>
                  <a:pt x="121" y="7"/>
                  <a:pt x="121" y="9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9" y="24"/>
                  <a:pt x="162" y="26"/>
                  <a:pt x="165" y="29"/>
                </a:cubicBezTo>
                <a:cubicBezTo>
                  <a:pt x="168" y="32"/>
                  <a:pt x="170" y="35"/>
                  <a:pt x="170" y="40"/>
                </a:cubicBezTo>
                <a:close/>
                <a:moveTo>
                  <a:pt x="170" y="85"/>
                </a:moveTo>
                <a:cubicBezTo>
                  <a:pt x="170" y="130"/>
                  <a:pt x="170" y="130"/>
                  <a:pt x="170" y="130"/>
                </a:cubicBezTo>
                <a:cubicBezTo>
                  <a:pt x="170" y="134"/>
                  <a:pt x="168" y="138"/>
                  <a:pt x="165" y="141"/>
                </a:cubicBezTo>
                <a:cubicBezTo>
                  <a:pt x="162" y="144"/>
                  <a:pt x="159" y="145"/>
                  <a:pt x="155" y="145"/>
                </a:cubicBezTo>
                <a:cubicBezTo>
                  <a:pt x="16" y="145"/>
                  <a:pt x="16" y="145"/>
                  <a:pt x="16" y="145"/>
                </a:cubicBezTo>
                <a:cubicBezTo>
                  <a:pt x="11" y="145"/>
                  <a:pt x="8" y="144"/>
                  <a:pt x="5" y="141"/>
                </a:cubicBezTo>
                <a:cubicBezTo>
                  <a:pt x="2" y="138"/>
                  <a:pt x="0" y="134"/>
                  <a:pt x="0" y="130"/>
                </a:cubicBezTo>
                <a:cubicBezTo>
                  <a:pt x="0" y="85"/>
                  <a:pt x="0" y="85"/>
                  <a:pt x="0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2"/>
                  <a:pt x="65" y="103"/>
                  <a:pt x="66" y="104"/>
                </a:cubicBezTo>
                <a:cubicBezTo>
                  <a:pt x="67" y="105"/>
                  <a:pt x="68" y="106"/>
                  <a:pt x="70" y="106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2" y="106"/>
                  <a:pt x="103" y="105"/>
                  <a:pt x="104" y="104"/>
                </a:cubicBezTo>
                <a:cubicBezTo>
                  <a:pt x="106" y="103"/>
                  <a:pt x="106" y="102"/>
                  <a:pt x="106" y="100"/>
                </a:cubicBezTo>
                <a:cubicBezTo>
                  <a:pt x="106" y="85"/>
                  <a:pt x="106" y="85"/>
                  <a:pt x="106" y="85"/>
                </a:cubicBezTo>
                <a:lnTo>
                  <a:pt x="170" y="85"/>
                </a:lnTo>
                <a:close/>
                <a:moveTo>
                  <a:pt x="61" y="24"/>
                </a:moveTo>
                <a:cubicBezTo>
                  <a:pt x="109" y="24"/>
                  <a:pt x="109" y="24"/>
                  <a:pt x="109" y="24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61" y="12"/>
                  <a:pt x="61" y="12"/>
                  <a:pt x="61" y="12"/>
                </a:cubicBezTo>
                <a:lnTo>
                  <a:pt x="61" y="24"/>
                </a:lnTo>
                <a:close/>
                <a:moveTo>
                  <a:pt x="97" y="85"/>
                </a:moveTo>
                <a:cubicBezTo>
                  <a:pt x="97" y="97"/>
                  <a:pt x="97" y="97"/>
                  <a:pt x="97" y="97"/>
                </a:cubicBezTo>
                <a:cubicBezTo>
                  <a:pt x="73" y="97"/>
                  <a:pt x="73" y="97"/>
                  <a:pt x="73" y="97"/>
                </a:cubicBezTo>
                <a:cubicBezTo>
                  <a:pt x="73" y="85"/>
                  <a:pt x="73" y="85"/>
                  <a:pt x="73" y="85"/>
                </a:cubicBezTo>
                <a:lnTo>
                  <a:pt x="97" y="8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82"/>
          <p:cNvSpPr>
            <a:spLocks noEditPoints="1"/>
          </p:cNvSpPr>
          <p:nvPr/>
        </p:nvSpPr>
        <p:spPr bwMode="auto">
          <a:xfrm flipH="1">
            <a:off x="9137884" y="3868103"/>
            <a:ext cx="169570" cy="167875"/>
          </a:xfrm>
          <a:custGeom>
            <a:avLst/>
            <a:gdLst>
              <a:gd name="T0" fmla="*/ 149 w 151"/>
              <a:gd name="T1" fmla="*/ 81 h 149"/>
              <a:gd name="T2" fmla="*/ 151 w 151"/>
              <a:gd name="T3" fmla="*/ 85 h 149"/>
              <a:gd name="T4" fmla="*/ 149 w 151"/>
              <a:gd name="T5" fmla="*/ 89 h 149"/>
              <a:gd name="T6" fmla="*/ 145 w 151"/>
              <a:gd name="T7" fmla="*/ 91 h 149"/>
              <a:gd name="T8" fmla="*/ 124 w 151"/>
              <a:gd name="T9" fmla="*/ 91 h 149"/>
              <a:gd name="T10" fmla="*/ 117 w 151"/>
              <a:gd name="T11" fmla="*/ 118 h 149"/>
              <a:gd name="T12" fmla="*/ 137 w 151"/>
              <a:gd name="T13" fmla="*/ 138 h 149"/>
              <a:gd name="T14" fmla="*/ 139 w 151"/>
              <a:gd name="T15" fmla="*/ 142 h 149"/>
              <a:gd name="T16" fmla="*/ 137 w 151"/>
              <a:gd name="T17" fmla="*/ 147 h 149"/>
              <a:gd name="T18" fmla="*/ 133 w 151"/>
              <a:gd name="T19" fmla="*/ 149 h 149"/>
              <a:gd name="T20" fmla="*/ 128 w 151"/>
              <a:gd name="T21" fmla="*/ 147 h 149"/>
              <a:gd name="T22" fmla="*/ 110 w 151"/>
              <a:gd name="T23" fmla="*/ 128 h 149"/>
              <a:gd name="T24" fmla="*/ 108 w 151"/>
              <a:gd name="T25" fmla="*/ 129 h 149"/>
              <a:gd name="T26" fmla="*/ 104 w 151"/>
              <a:gd name="T27" fmla="*/ 132 h 149"/>
              <a:gd name="T28" fmla="*/ 98 w 151"/>
              <a:gd name="T29" fmla="*/ 135 h 149"/>
              <a:gd name="T30" fmla="*/ 90 w 151"/>
              <a:gd name="T31" fmla="*/ 138 h 149"/>
              <a:gd name="T32" fmla="*/ 81 w 151"/>
              <a:gd name="T33" fmla="*/ 139 h 149"/>
              <a:gd name="T34" fmla="*/ 81 w 151"/>
              <a:gd name="T35" fmla="*/ 55 h 149"/>
              <a:gd name="T36" fmla="*/ 69 w 151"/>
              <a:gd name="T37" fmla="*/ 55 h 149"/>
              <a:gd name="T38" fmla="*/ 69 w 151"/>
              <a:gd name="T39" fmla="*/ 139 h 149"/>
              <a:gd name="T40" fmla="*/ 60 w 151"/>
              <a:gd name="T41" fmla="*/ 138 h 149"/>
              <a:gd name="T42" fmla="*/ 51 w 151"/>
              <a:gd name="T43" fmla="*/ 135 h 149"/>
              <a:gd name="T44" fmla="*/ 45 w 151"/>
              <a:gd name="T45" fmla="*/ 131 h 149"/>
              <a:gd name="T46" fmla="*/ 41 w 151"/>
              <a:gd name="T47" fmla="*/ 128 h 149"/>
              <a:gd name="T48" fmla="*/ 40 w 151"/>
              <a:gd name="T49" fmla="*/ 127 h 149"/>
              <a:gd name="T50" fmla="*/ 22 w 151"/>
              <a:gd name="T51" fmla="*/ 147 h 149"/>
              <a:gd name="T52" fmla="*/ 18 w 151"/>
              <a:gd name="T53" fmla="*/ 149 h 149"/>
              <a:gd name="T54" fmla="*/ 14 w 151"/>
              <a:gd name="T55" fmla="*/ 147 h 149"/>
              <a:gd name="T56" fmla="*/ 12 w 151"/>
              <a:gd name="T57" fmla="*/ 143 h 149"/>
              <a:gd name="T58" fmla="*/ 13 w 151"/>
              <a:gd name="T59" fmla="*/ 138 h 149"/>
              <a:gd name="T60" fmla="*/ 32 w 151"/>
              <a:gd name="T61" fmla="*/ 117 h 149"/>
              <a:gd name="T62" fmla="*/ 27 w 151"/>
              <a:gd name="T63" fmla="*/ 91 h 149"/>
              <a:gd name="T64" fmla="*/ 6 w 151"/>
              <a:gd name="T65" fmla="*/ 91 h 149"/>
              <a:gd name="T66" fmla="*/ 1 w 151"/>
              <a:gd name="T67" fmla="*/ 89 h 149"/>
              <a:gd name="T68" fmla="*/ 0 w 151"/>
              <a:gd name="T69" fmla="*/ 85 h 149"/>
              <a:gd name="T70" fmla="*/ 1 w 151"/>
              <a:gd name="T71" fmla="*/ 81 h 149"/>
              <a:gd name="T72" fmla="*/ 6 w 151"/>
              <a:gd name="T73" fmla="*/ 79 h 149"/>
              <a:gd name="T74" fmla="*/ 27 w 151"/>
              <a:gd name="T75" fmla="*/ 79 h 149"/>
              <a:gd name="T76" fmla="*/ 27 w 151"/>
              <a:gd name="T77" fmla="*/ 51 h 149"/>
              <a:gd name="T78" fmla="*/ 10 w 151"/>
              <a:gd name="T79" fmla="*/ 35 h 149"/>
              <a:gd name="T80" fmla="*/ 9 w 151"/>
              <a:gd name="T81" fmla="*/ 31 h 149"/>
              <a:gd name="T82" fmla="*/ 10 w 151"/>
              <a:gd name="T83" fmla="*/ 26 h 149"/>
              <a:gd name="T84" fmla="*/ 15 w 151"/>
              <a:gd name="T85" fmla="*/ 24 h 149"/>
              <a:gd name="T86" fmla="*/ 19 w 151"/>
              <a:gd name="T87" fmla="*/ 26 h 149"/>
              <a:gd name="T88" fmla="*/ 35 w 151"/>
              <a:gd name="T89" fmla="*/ 43 h 149"/>
              <a:gd name="T90" fmla="*/ 115 w 151"/>
              <a:gd name="T91" fmla="*/ 43 h 149"/>
              <a:gd name="T92" fmla="*/ 131 w 151"/>
              <a:gd name="T93" fmla="*/ 26 h 149"/>
              <a:gd name="T94" fmla="*/ 136 w 151"/>
              <a:gd name="T95" fmla="*/ 24 h 149"/>
              <a:gd name="T96" fmla="*/ 140 w 151"/>
              <a:gd name="T97" fmla="*/ 26 h 149"/>
              <a:gd name="T98" fmla="*/ 142 w 151"/>
              <a:gd name="T99" fmla="*/ 31 h 149"/>
              <a:gd name="T100" fmla="*/ 140 w 151"/>
              <a:gd name="T101" fmla="*/ 35 h 149"/>
              <a:gd name="T102" fmla="*/ 124 w 151"/>
              <a:gd name="T103" fmla="*/ 51 h 149"/>
              <a:gd name="T104" fmla="*/ 124 w 151"/>
              <a:gd name="T105" fmla="*/ 79 h 149"/>
              <a:gd name="T106" fmla="*/ 145 w 151"/>
              <a:gd name="T107" fmla="*/ 79 h 149"/>
              <a:gd name="T108" fmla="*/ 149 w 151"/>
              <a:gd name="T109" fmla="*/ 81 h 149"/>
              <a:gd name="T110" fmla="*/ 105 w 151"/>
              <a:gd name="T111" fmla="*/ 31 h 149"/>
              <a:gd name="T112" fmla="*/ 45 w 151"/>
              <a:gd name="T113" fmla="*/ 31 h 149"/>
              <a:gd name="T114" fmla="*/ 54 w 151"/>
              <a:gd name="T115" fmla="*/ 9 h 149"/>
              <a:gd name="T116" fmla="*/ 75 w 151"/>
              <a:gd name="T117" fmla="*/ 0 h 149"/>
              <a:gd name="T118" fmla="*/ 97 w 151"/>
              <a:gd name="T119" fmla="*/ 9 h 149"/>
              <a:gd name="T120" fmla="*/ 105 w 151"/>
              <a:gd name="T121" fmla="*/ 3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49">
                <a:moveTo>
                  <a:pt x="149" y="81"/>
                </a:moveTo>
                <a:cubicBezTo>
                  <a:pt x="150" y="82"/>
                  <a:pt x="151" y="83"/>
                  <a:pt x="151" y="85"/>
                </a:cubicBezTo>
                <a:cubicBezTo>
                  <a:pt x="151" y="87"/>
                  <a:pt x="150" y="88"/>
                  <a:pt x="149" y="89"/>
                </a:cubicBezTo>
                <a:cubicBezTo>
                  <a:pt x="148" y="90"/>
                  <a:pt x="146" y="91"/>
                  <a:pt x="145" y="91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102"/>
                  <a:pt x="122" y="111"/>
                  <a:pt x="117" y="118"/>
                </a:cubicBezTo>
                <a:cubicBezTo>
                  <a:pt x="137" y="138"/>
                  <a:pt x="137" y="138"/>
                  <a:pt x="137" y="138"/>
                </a:cubicBezTo>
                <a:cubicBezTo>
                  <a:pt x="138" y="139"/>
                  <a:pt x="139" y="141"/>
                  <a:pt x="139" y="142"/>
                </a:cubicBezTo>
                <a:cubicBezTo>
                  <a:pt x="139" y="144"/>
                  <a:pt x="138" y="146"/>
                  <a:pt x="137" y="147"/>
                </a:cubicBezTo>
                <a:cubicBezTo>
                  <a:pt x="136" y="148"/>
                  <a:pt x="134" y="149"/>
                  <a:pt x="133" y="149"/>
                </a:cubicBezTo>
                <a:cubicBezTo>
                  <a:pt x="131" y="149"/>
                  <a:pt x="130" y="148"/>
                  <a:pt x="128" y="147"/>
                </a:cubicBezTo>
                <a:cubicBezTo>
                  <a:pt x="110" y="128"/>
                  <a:pt x="110" y="128"/>
                  <a:pt x="110" y="128"/>
                </a:cubicBezTo>
                <a:cubicBezTo>
                  <a:pt x="109" y="128"/>
                  <a:pt x="109" y="129"/>
                  <a:pt x="108" y="129"/>
                </a:cubicBezTo>
                <a:cubicBezTo>
                  <a:pt x="108" y="130"/>
                  <a:pt x="106" y="131"/>
                  <a:pt x="104" y="132"/>
                </a:cubicBezTo>
                <a:cubicBezTo>
                  <a:pt x="102" y="133"/>
                  <a:pt x="100" y="134"/>
                  <a:pt x="98" y="135"/>
                </a:cubicBezTo>
                <a:cubicBezTo>
                  <a:pt x="96" y="136"/>
                  <a:pt x="94" y="137"/>
                  <a:pt x="90" y="138"/>
                </a:cubicBezTo>
                <a:cubicBezTo>
                  <a:pt x="87" y="139"/>
                  <a:pt x="84" y="139"/>
                  <a:pt x="81" y="139"/>
                </a:cubicBezTo>
                <a:cubicBezTo>
                  <a:pt x="81" y="55"/>
                  <a:pt x="81" y="55"/>
                  <a:pt x="81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6" y="139"/>
                  <a:pt x="63" y="139"/>
                  <a:pt x="60" y="138"/>
                </a:cubicBezTo>
                <a:cubicBezTo>
                  <a:pt x="56" y="137"/>
                  <a:pt x="54" y="136"/>
                  <a:pt x="51" y="135"/>
                </a:cubicBezTo>
                <a:cubicBezTo>
                  <a:pt x="49" y="134"/>
                  <a:pt x="47" y="133"/>
                  <a:pt x="45" y="131"/>
                </a:cubicBezTo>
                <a:cubicBezTo>
                  <a:pt x="43" y="130"/>
                  <a:pt x="42" y="129"/>
                  <a:pt x="41" y="12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1" y="148"/>
                  <a:pt x="19" y="149"/>
                  <a:pt x="18" y="149"/>
                </a:cubicBezTo>
                <a:cubicBezTo>
                  <a:pt x="16" y="149"/>
                  <a:pt x="15" y="148"/>
                  <a:pt x="14" y="147"/>
                </a:cubicBezTo>
                <a:cubicBezTo>
                  <a:pt x="12" y="146"/>
                  <a:pt x="12" y="144"/>
                  <a:pt x="12" y="143"/>
                </a:cubicBezTo>
                <a:cubicBezTo>
                  <a:pt x="12" y="141"/>
                  <a:pt x="12" y="140"/>
                  <a:pt x="13" y="138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29" y="110"/>
                  <a:pt x="27" y="101"/>
                  <a:pt x="27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4" y="91"/>
                  <a:pt x="3" y="90"/>
                  <a:pt x="1" y="89"/>
                </a:cubicBezTo>
                <a:cubicBezTo>
                  <a:pt x="0" y="88"/>
                  <a:pt x="0" y="87"/>
                  <a:pt x="0" y="85"/>
                </a:cubicBezTo>
                <a:cubicBezTo>
                  <a:pt x="0" y="83"/>
                  <a:pt x="0" y="82"/>
                  <a:pt x="1" y="81"/>
                </a:cubicBezTo>
                <a:cubicBezTo>
                  <a:pt x="3" y="80"/>
                  <a:pt x="4" y="79"/>
                  <a:pt x="6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51"/>
                  <a:pt x="27" y="51"/>
                  <a:pt x="27" y="51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4"/>
                  <a:pt x="9" y="32"/>
                  <a:pt x="9" y="31"/>
                </a:cubicBezTo>
                <a:cubicBezTo>
                  <a:pt x="9" y="29"/>
                  <a:pt x="9" y="27"/>
                  <a:pt x="10" y="26"/>
                </a:cubicBezTo>
                <a:cubicBezTo>
                  <a:pt x="12" y="25"/>
                  <a:pt x="13" y="24"/>
                  <a:pt x="15" y="24"/>
                </a:cubicBezTo>
                <a:cubicBezTo>
                  <a:pt x="16" y="24"/>
                  <a:pt x="18" y="25"/>
                  <a:pt x="19" y="26"/>
                </a:cubicBezTo>
                <a:cubicBezTo>
                  <a:pt x="35" y="43"/>
                  <a:pt x="35" y="43"/>
                  <a:pt x="3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3" y="25"/>
                  <a:pt x="134" y="24"/>
                  <a:pt x="136" y="24"/>
                </a:cubicBezTo>
                <a:cubicBezTo>
                  <a:pt x="137" y="24"/>
                  <a:pt x="139" y="25"/>
                  <a:pt x="140" y="26"/>
                </a:cubicBezTo>
                <a:cubicBezTo>
                  <a:pt x="141" y="27"/>
                  <a:pt x="142" y="29"/>
                  <a:pt x="142" y="31"/>
                </a:cubicBezTo>
                <a:cubicBezTo>
                  <a:pt x="142" y="32"/>
                  <a:pt x="141" y="34"/>
                  <a:pt x="140" y="35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45" y="79"/>
                  <a:pt x="145" y="79"/>
                  <a:pt x="145" y="79"/>
                </a:cubicBezTo>
                <a:cubicBezTo>
                  <a:pt x="146" y="79"/>
                  <a:pt x="148" y="80"/>
                  <a:pt x="149" y="81"/>
                </a:cubicBezTo>
                <a:close/>
                <a:moveTo>
                  <a:pt x="105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5" y="22"/>
                  <a:pt x="48" y="15"/>
                  <a:pt x="54" y="9"/>
                </a:cubicBezTo>
                <a:cubicBezTo>
                  <a:pt x="60" y="3"/>
                  <a:pt x="67" y="0"/>
                  <a:pt x="75" y="0"/>
                </a:cubicBezTo>
                <a:cubicBezTo>
                  <a:pt x="84" y="0"/>
                  <a:pt x="91" y="3"/>
                  <a:pt x="97" y="9"/>
                </a:cubicBezTo>
                <a:cubicBezTo>
                  <a:pt x="103" y="15"/>
                  <a:pt x="105" y="22"/>
                  <a:pt x="105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2"/>
          <p:cNvSpPr>
            <a:spLocks noEditPoints="1"/>
          </p:cNvSpPr>
          <p:nvPr/>
        </p:nvSpPr>
        <p:spPr bwMode="auto">
          <a:xfrm>
            <a:off x="10040002" y="3868103"/>
            <a:ext cx="160196" cy="176580"/>
          </a:xfrm>
          <a:custGeom>
            <a:avLst/>
            <a:gdLst>
              <a:gd name="T0" fmla="*/ 133 w 133"/>
              <a:gd name="T1" fmla="*/ 121 h 146"/>
              <a:gd name="T2" fmla="*/ 126 w 133"/>
              <a:gd name="T3" fmla="*/ 139 h 146"/>
              <a:gd name="T4" fmla="*/ 108 w 133"/>
              <a:gd name="T5" fmla="*/ 146 h 146"/>
              <a:gd name="T6" fmla="*/ 25 w 133"/>
              <a:gd name="T7" fmla="*/ 146 h 146"/>
              <a:gd name="T8" fmla="*/ 7 w 133"/>
              <a:gd name="T9" fmla="*/ 139 h 146"/>
              <a:gd name="T10" fmla="*/ 0 w 133"/>
              <a:gd name="T11" fmla="*/ 121 h 146"/>
              <a:gd name="T12" fmla="*/ 0 w 133"/>
              <a:gd name="T13" fmla="*/ 111 h 146"/>
              <a:gd name="T14" fmla="*/ 2 w 133"/>
              <a:gd name="T15" fmla="*/ 101 h 146"/>
              <a:gd name="T16" fmla="*/ 4 w 133"/>
              <a:gd name="T17" fmla="*/ 91 h 146"/>
              <a:gd name="T18" fmla="*/ 8 w 133"/>
              <a:gd name="T19" fmla="*/ 82 h 146"/>
              <a:gd name="T20" fmla="*/ 14 w 133"/>
              <a:gd name="T21" fmla="*/ 74 h 146"/>
              <a:gd name="T22" fmla="*/ 22 w 133"/>
              <a:gd name="T23" fmla="*/ 69 h 146"/>
              <a:gd name="T24" fmla="*/ 33 w 133"/>
              <a:gd name="T25" fmla="*/ 67 h 146"/>
              <a:gd name="T26" fmla="*/ 37 w 133"/>
              <a:gd name="T27" fmla="*/ 69 h 146"/>
              <a:gd name="T28" fmla="*/ 44 w 133"/>
              <a:gd name="T29" fmla="*/ 73 h 146"/>
              <a:gd name="T30" fmla="*/ 54 w 133"/>
              <a:gd name="T31" fmla="*/ 78 h 146"/>
              <a:gd name="T32" fmla="*/ 66 w 133"/>
              <a:gd name="T33" fmla="*/ 80 h 146"/>
              <a:gd name="T34" fmla="*/ 79 w 133"/>
              <a:gd name="T35" fmla="*/ 78 h 146"/>
              <a:gd name="T36" fmla="*/ 89 w 133"/>
              <a:gd name="T37" fmla="*/ 73 h 146"/>
              <a:gd name="T38" fmla="*/ 96 w 133"/>
              <a:gd name="T39" fmla="*/ 69 h 146"/>
              <a:gd name="T40" fmla="*/ 100 w 133"/>
              <a:gd name="T41" fmla="*/ 67 h 146"/>
              <a:gd name="T42" fmla="*/ 111 w 133"/>
              <a:gd name="T43" fmla="*/ 69 h 146"/>
              <a:gd name="T44" fmla="*/ 119 w 133"/>
              <a:gd name="T45" fmla="*/ 74 h 146"/>
              <a:gd name="T46" fmla="*/ 125 w 133"/>
              <a:gd name="T47" fmla="*/ 82 h 146"/>
              <a:gd name="T48" fmla="*/ 129 w 133"/>
              <a:gd name="T49" fmla="*/ 91 h 146"/>
              <a:gd name="T50" fmla="*/ 131 w 133"/>
              <a:gd name="T51" fmla="*/ 101 h 146"/>
              <a:gd name="T52" fmla="*/ 133 w 133"/>
              <a:gd name="T53" fmla="*/ 111 h 146"/>
              <a:gd name="T54" fmla="*/ 133 w 133"/>
              <a:gd name="T55" fmla="*/ 121 h 146"/>
              <a:gd name="T56" fmla="*/ 92 w 133"/>
              <a:gd name="T57" fmla="*/ 11 h 146"/>
              <a:gd name="T58" fmla="*/ 103 w 133"/>
              <a:gd name="T59" fmla="*/ 37 h 146"/>
              <a:gd name="T60" fmla="*/ 92 w 133"/>
              <a:gd name="T61" fmla="*/ 62 h 146"/>
              <a:gd name="T62" fmla="*/ 66 w 133"/>
              <a:gd name="T63" fmla="*/ 73 h 146"/>
              <a:gd name="T64" fmla="*/ 41 w 133"/>
              <a:gd name="T65" fmla="*/ 62 h 146"/>
              <a:gd name="T66" fmla="*/ 30 w 133"/>
              <a:gd name="T67" fmla="*/ 37 h 146"/>
              <a:gd name="T68" fmla="*/ 41 w 133"/>
              <a:gd name="T69" fmla="*/ 11 h 146"/>
              <a:gd name="T70" fmla="*/ 66 w 133"/>
              <a:gd name="T71" fmla="*/ 0 h 146"/>
              <a:gd name="T72" fmla="*/ 92 w 133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3" h="146">
                <a:moveTo>
                  <a:pt x="133" y="121"/>
                </a:moveTo>
                <a:cubicBezTo>
                  <a:pt x="133" y="129"/>
                  <a:pt x="131" y="135"/>
                  <a:pt x="126" y="139"/>
                </a:cubicBezTo>
                <a:cubicBezTo>
                  <a:pt x="121" y="143"/>
                  <a:pt x="115" y="146"/>
                  <a:pt x="108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17" y="146"/>
                  <a:pt x="11" y="143"/>
                  <a:pt x="7" y="139"/>
                </a:cubicBezTo>
                <a:cubicBezTo>
                  <a:pt x="2" y="135"/>
                  <a:pt x="0" y="129"/>
                  <a:pt x="0" y="121"/>
                </a:cubicBezTo>
                <a:cubicBezTo>
                  <a:pt x="0" y="118"/>
                  <a:pt x="0" y="114"/>
                  <a:pt x="0" y="111"/>
                </a:cubicBezTo>
                <a:cubicBezTo>
                  <a:pt x="0" y="108"/>
                  <a:pt x="1" y="105"/>
                  <a:pt x="2" y="101"/>
                </a:cubicBezTo>
                <a:cubicBezTo>
                  <a:pt x="2" y="97"/>
                  <a:pt x="3" y="94"/>
                  <a:pt x="4" y="91"/>
                </a:cubicBezTo>
                <a:cubicBezTo>
                  <a:pt x="5" y="88"/>
                  <a:pt x="6" y="85"/>
                  <a:pt x="8" y="82"/>
                </a:cubicBezTo>
                <a:cubicBezTo>
                  <a:pt x="10" y="79"/>
                  <a:pt x="12" y="76"/>
                  <a:pt x="14" y="74"/>
                </a:cubicBezTo>
                <a:cubicBezTo>
                  <a:pt x="16" y="72"/>
                  <a:pt x="19" y="70"/>
                  <a:pt x="22" y="69"/>
                </a:cubicBezTo>
                <a:cubicBezTo>
                  <a:pt x="25" y="68"/>
                  <a:pt x="29" y="67"/>
                  <a:pt x="33" y="67"/>
                </a:cubicBezTo>
                <a:cubicBezTo>
                  <a:pt x="33" y="67"/>
                  <a:pt x="34" y="68"/>
                  <a:pt x="37" y="69"/>
                </a:cubicBezTo>
                <a:cubicBezTo>
                  <a:pt x="39" y="70"/>
                  <a:pt x="41" y="72"/>
                  <a:pt x="44" y="73"/>
                </a:cubicBezTo>
                <a:cubicBezTo>
                  <a:pt x="46" y="75"/>
                  <a:pt x="50" y="77"/>
                  <a:pt x="54" y="78"/>
                </a:cubicBezTo>
                <a:cubicBezTo>
                  <a:pt x="58" y="79"/>
                  <a:pt x="62" y="80"/>
                  <a:pt x="66" y="80"/>
                </a:cubicBezTo>
                <a:cubicBezTo>
                  <a:pt x="71" y="80"/>
                  <a:pt x="75" y="79"/>
                  <a:pt x="79" y="78"/>
                </a:cubicBezTo>
                <a:cubicBezTo>
                  <a:pt x="83" y="77"/>
                  <a:pt x="87" y="75"/>
                  <a:pt x="89" y="73"/>
                </a:cubicBezTo>
                <a:cubicBezTo>
                  <a:pt x="92" y="72"/>
                  <a:pt x="94" y="70"/>
                  <a:pt x="96" y="69"/>
                </a:cubicBezTo>
                <a:cubicBezTo>
                  <a:pt x="98" y="68"/>
                  <a:pt x="100" y="67"/>
                  <a:pt x="100" y="67"/>
                </a:cubicBezTo>
                <a:cubicBezTo>
                  <a:pt x="104" y="67"/>
                  <a:pt x="108" y="68"/>
                  <a:pt x="111" y="69"/>
                </a:cubicBezTo>
                <a:cubicBezTo>
                  <a:pt x="114" y="70"/>
                  <a:pt x="117" y="72"/>
                  <a:pt x="119" y="74"/>
                </a:cubicBezTo>
                <a:cubicBezTo>
                  <a:pt x="121" y="76"/>
                  <a:pt x="123" y="79"/>
                  <a:pt x="125" y="82"/>
                </a:cubicBezTo>
                <a:cubicBezTo>
                  <a:pt x="126" y="85"/>
                  <a:pt x="128" y="88"/>
                  <a:pt x="129" y="91"/>
                </a:cubicBezTo>
                <a:cubicBezTo>
                  <a:pt x="130" y="94"/>
                  <a:pt x="131" y="97"/>
                  <a:pt x="131" y="101"/>
                </a:cubicBezTo>
                <a:cubicBezTo>
                  <a:pt x="132" y="105"/>
                  <a:pt x="132" y="108"/>
                  <a:pt x="133" y="111"/>
                </a:cubicBezTo>
                <a:cubicBezTo>
                  <a:pt x="133" y="114"/>
                  <a:pt x="133" y="118"/>
                  <a:pt x="133" y="121"/>
                </a:cubicBezTo>
                <a:close/>
                <a:moveTo>
                  <a:pt x="92" y="11"/>
                </a:moveTo>
                <a:cubicBezTo>
                  <a:pt x="99" y="18"/>
                  <a:pt x="103" y="27"/>
                  <a:pt x="103" y="37"/>
                </a:cubicBezTo>
                <a:cubicBezTo>
                  <a:pt x="103" y="47"/>
                  <a:pt x="99" y="55"/>
                  <a:pt x="92" y="62"/>
                </a:cubicBezTo>
                <a:cubicBezTo>
                  <a:pt x="85" y="69"/>
                  <a:pt x="76" y="73"/>
                  <a:pt x="66" y="73"/>
                </a:cubicBezTo>
                <a:cubicBezTo>
                  <a:pt x="56" y="73"/>
                  <a:pt x="48" y="69"/>
                  <a:pt x="41" y="62"/>
                </a:cubicBezTo>
                <a:cubicBezTo>
                  <a:pt x="34" y="55"/>
                  <a:pt x="30" y="47"/>
                  <a:pt x="30" y="37"/>
                </a:cubicBezTo>
                <a:cubicBezTo>
                  <a:pt x="30" y="27"/>
                  <a:pt x="34" y="18"/>
                  <a:pt x="41" y="11"/>
                </a:cubicBezTo>
                <a:cubicBezTo>
                  <a:pt x="48" y="4"/>
                  <a:pt x="56" y="0"/>
                  <a:pt x="66" y="0"/>
                </a:cubicBezTo>
                <a:cubicBezTo>
                  <a:pt x="76" y="0"/>
                  <a:pt x="85" y="4"/>
                  <a:pt x="92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PROJECT</a:t>
            </a:r>
          </a:p>
          <a:p>
            <a:pPr eaLnBrk="1" hangingPunct="1"/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STEPS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56" name="직선 연결선 55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8630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3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556474" y="3302779"/>
            <a:ext cx="1103357" cy="1962880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0" name="Group 121"/>
          <p:cNvGrpSpPr/>
          <p:nvPr/>
        </p:nvGrpSpPr>
        <p:grpSpPr>
          <a:xfrm flipH="1" flipV="1">
            <a:off x="5957936" y="3309795"/>
            <a:ext cx="3804471" cy="1136348"/>
            <a:chOff x="4195316" y="3197237"/>
            <a:chExt cx="3805462" cy="1136644"/>
          </a:xfrm>
          <a:solidFill>
            <a:srgbClr val="FFCB05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897134" y="3774654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0800000">
              <a:off x="5993799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5091634" y="3774654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0800000">
              <a:off x="4195316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</p:grpSp>
      <p:sp>
        <p:nvSpPr>
          <p:cNvPr id="16" name="Freeform 7"/>
          <p:cNvSpPr>
            <a:spLocks/>
          </p:cNvSpPr>
          <p:nvPr/>
        </p:nvSpPr>
        <p:spPr bwMode="auto">
          <a:xfrm rot="10800000">
            <a:off x="5065945" y="2483264"/>
            <a:ext cx="1103357" cy="1962880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3" name="Group 136"/>
          <p:cNvGrpSpPr/>
          <p:nvPr/>
        </p:nvGrpSpPr>
        <p:grpSpPr>
          <a:xfrm rot="16200000" flipH="1">
            <a:off x="6160529" y="4492440"/>
            <a:ext cx="712203" cy="60527"/>
            <a:chOff x="4113369" y="3398728"/>
            <a:chExt cx="712388" cy="60543"/>
          </a:xfrm>
        </p:grpSpPr>
        <p:cxnSp>
          <p:nvCxnSpPr>
            <p:cNvPr id="24" name="Straight Connector 137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38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26" name="Oval 139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29" name="Group 140"/>
          <p:cNvGrpSpPr/>
          <p:nvPr/>
        </p:nvGrpSpPr>
        <p:grpSpPr>
          <a:xfrm rot="16200000" flipH="1">
            <a:off x="7955621" y="4492440"/>
            <a:ext cx="712203" cy="60527"/>
            <a:chOff x="4113369" y="3398728"/>
            <a:chExt cx="712388" cy="60543"/>
          </a:xfrm>
        </p:grpSpPr>
        <p:cxnSp>
          <p:nvCxnSpPr>
            <p:cNvPr id="30" name="Straight Connector 141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142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32" name="Oval 143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35" name="Group 132"/>
          <p:cNvGrpSpPr/>
          <p:nvPr/>
        </p:nvGrpSpPr>
        <p:grpSpPr>
          <a:xfrm rot="16200000" flipH="1">
            <a:off x="7055313" y="3272517"/>
            <a:ext cx="712203" cy="60527"/>
            <a:chOff x="4113369" y="3398728"/>
            <a:chExt cx="712388" cy="60543"/>
          </a:xfrm>
        </p:grpSpPr>
        <p:cxnSp>
          <p:nvCxnSpPr>
            <p:cNvPr id="36" name="Straight Connector 133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134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38" name="Oval 135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40" name="Group 122"/>
          <p:cNvGrpSpPr/>
          <p:nvPr/>
        </p:nvGrpSpPr>
        <p:grpSpPr>
          <a:xfrm rot="16200000" flipH="1">
            <a:off x="8854627" y="3272516"/>
            <a:ext cx="712203" cy="60527"/>
            <a:chOff x="4113369" y="3398728"/>
            <a:chExt cx="712388" cy="60543"/>
          </a:xfrm>
        </p:grpSpPr>
        <p:cxnSp>
          <p:nvCxnSpPr>
            <p:cNvPr id="41" name="Straight Connector 123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124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43" name="Oval 125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sp>
        <p:nvSpPr>
          <p:cNvPr id="45" name="Shape 388"/>
          <p:cNvSpPr/>
          <p:nvPr/>
        </p:nvSpPr>
        <p:spPr>
          <a:xfrm>
            <a:off x="6479764" y="2072474"/>
            <a:ext cx="1877983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지자체</a:t>
            </a:r>
            <a:r>
              <a:rPr lang="en-US" altLang="ko-KR" dirty="0"/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dirty="0"/>
              <a:t>유관기관 협력</a:t>
            </a:r>
            <a:endParaRPr dirty="0"/>
          </a:p>
        </p:txBody>
      </p:sp>
      <p:sp>
        <p:nvSpPr>
          <p:cNvPr id="46" name="Shape 388"/>
          <p:cNvSpPr/>
          <p:nvPr/>
        </p:nvSpPr>
        <p:spPr>
          <a:xfrm>
            <a:off x="8659844" y="2177850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국내 관광 진흥</a:t>
            </a:r>
            <a:endParaRPr dirty="0"/>
          </a:p>
        </p:txBody>
      </p:sp>
      <p:sp>
        <p:nvSpPr>
          <p:cNvPr id="47" name="Shape 388"/>
          <p:cNvSpPr/>
          <p:nvPr/>
        </p:nvSpPr>
        <p:spPr>
          <a:xfrm>
            <a:off x="5719518" y="5011020"/>
            <a:ext cx="1656785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ko-KR" altLang="en-US"/>
              <a:t>관광안내서비스</a:t>
            </a:r>
            <a:endParaRPr dirty="0"/>
          </a:p>
        </p:txBody>
      </p:sp>
      <p:sp>
        <p:nvSpPr>
          <p:cNvPr id="48" name="Shape 388"/>
          <p:cNvSpPr/>
          <p:nvPr/>
        </p:nvSpPr>
        <p:spPr>
          <a:xfrm>
            <a:off x="7441678" y="4916796"/>
            <a:ext cx="1754949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/>
              <a:t>국내 관광 수용 태세 개선</a:t>
            </a:r>
            <a:endParaRPr dirty="0"/>
          </a:p>
        </p:txBody>
      </p:sp>
      <p:sp>
        <p:nvSpPr>
          <p:cNvPr id="49" name="Freeform 378"/>
          <p:cNvSpPr>
            <a:spLocks noEditPoints="1"/>
          </p:cNvSpPr>
          <p:nvPr/>
        </p:nvSpPr>
        <p:spPr bwMode="auto">
          <a:xfrm flipH="1">
            <a:off x="5528598" y="3887062"/>
            <a:ext cx="178049" cy="164483"/>
          </a:xfrm>
          <a:custGeom>
            <a:avLst/>
            <a:gdLst>
              <a:gd name="T0" fmla="*/ 158 w 159"/>
              <a:gd name="T1" fmla="*/ 46 h 146"/>
              <a:gd name="T2" fmla="*/ 124 w 159"/>
              <a:gd name="T3" fmla="*/ 141 h 146"/>
              <a:gd name="T4" fmla="*/ 25 w 159"/>
              <a:gd name="T5" fmla="*/ 146 h 146"/>
              <a:gd name="T6" fmla="*/ 2 w 159"/>
              <a:gd name="T7" fmla="*/ 128 h 146"/>
              <a:gd name="T8" fmla="*/ 2 w 159"/>
              <a:gd name="T9" fmla="*/ 113 h 146"/>
              <a:gd name="T10" fmla="*/ 2 w 159"/>
              <a:gd name="T11" fmla="*/ 108 h 146"/>
              <a:gd name="T12" fmla="*/ 3 w 159"/>
              <a:gd name="T13" fmla="*/ 104 h 146"/>
              <a:gd name="T14" fmla="*/ 6 w 159"/>
              <a:gd name="T15" fmla="*/ 100 h 146"/>
              <a:gd name="T16" fmla="*/ 13 w 159"/>
              <a:gd name="T17" fmla="*/ 82 h 146"/>
              <a:gd name="T18" fmla="*/ 13 w 159"/>
              <a:gd name="T19" fmla="*/ 77 h 146"/>
              <a:gd name="T20" fmla="*/ 16 w 159"/>
              <a:gd name="T21" fmla="*/ 72 h 146"/>
              <a:gd name="T22" fmla="*/ 22 w 159"/>
              <a:gd name="T23" fmla="*/ 55 h 146"/>
              <a:gd name="T24" fmla="*/ 22 w 159"/>
              <a:gd name="T25" fmla="*/ 49 h 146"/>
              <a:gd name="T26" fmla="*/ 26 w 159"/>
              <a:gd name="T27" fmla="*/ 44 h 146"/>
              <a:gd name="T28" fmla="*/ 33 w 159"/>
              <a:gd name="T29" fmla="*/ 27 h 146"/>
              <a:gd name="T30" fmla="*/ 33 w 159"/>
              <a:gd name="T31" fmla="*/ 22 h 146"/>
              <a:gd name="T32" fmla="*/ 35 w 159"/>
              <a:gd name="T33" fmla="*/ 18 h 146"/>
              <a:gd name="T34" fmla="*/ 38 w 159"/>
              <a:gd name="T35" fmla="*/ 13 h 146"/>
              <a:gd name="T36" fmla="*/ 41 w 159"/>
              <a:gd name="T37" fmla="*/ 7 h 146"/>
              <a:gd name="T38" fmla="*/ 46 w 159"/>
              <a:gd name="T39" fmla="*/ 1 h 146"/>
              <a:gd name="T40" fmla="*/ 53 w 159"/>
              <a:gd name="T41" fmla="*/ 1 h 146"/>
              <a:gd name="T42" fmla="*/ 58 w 159"/>
              <a:gd name="T43" fmla="*/ 0 h 146"/>
              <a:gd name="T44" fmla="*/ 141 w 159"/>
              <a:gd name="T45" fmla="*/ 6 h 146"/>
              <a:gd name="T46" fmla="*/ 117 w 159"/>
              <a:gd name="T47" fmla="*/ 104 h 146"/>
              <a:gd name="T48" fmla="*/ 98 w 159"/>
              <a:gd name="T49" fmla="*/ 121 h 146"/>
              <a:gd name="T50" fmla="*/ 12 w 159"/>
              <a:gd name="T51" fmla="*/ 123 h 146"/>
              <a:gd name="T52" fmla="*/ 26 w 159"/>
              <a:gd name="T53" fmla="*/ 133 h 146"/>
              <a:gd name="T54" fmla="*/ 118 w 159"/>
              <a:gd name="T55" fmla="*/ 132 h 146"/>
              <a:gd name="T56" fmla="*/ 150 w 159"/>
              <a:gd name="T57" fmla="*/ 35 h 146"/>
              <a:gd name="T58" fmla="*/ 156 w 159"/>
              <a:gd name="T59" fmla="*/ 33 h 146"/>
              <a:gd name="T60" fmla="*/ 48 w 159"/>
              <a:gd name="T61" fmla="*/ 60 h 146"/>
              <a:gd name="T62" fmla="*/ 107 w 159"/>
              <a:gd name="T63" fmla="*/ 61 h 146"/>
              <a:gd name="T64" fmla="*/ 111 w 159"/>
              <a:gd name="T65" fmla="*/ 58 h 146"/>
              <a:gd name="T66" fmla="*/ 113 w 159"/>
              <a:gd name="T67" fmla="*/ 50 h 146"/>
              <a:gd name="T68" fmla="*/ 53 w 159"/>
              <a:gd name="T69" fmla="*/ 49 h 146"/>
              <a:gd name="T70" fmla="*/ 49 w 159"/>
              <a:gd name="T71" fmla="*/ 52 h 146"/>
              <a:gd name="T72" fmla="*/ 55 w 159"/>
              <a:gd name="T73" fmla="*/ 34 h 146"/>
              <a:gd name="T74" fmla="*/ 57 w 159"/>
              <a:gd name="T75" fmla="*/ 37 h 146"/>
              <a:gd name="T76" fmla="*/ 117 w 159"/>
              <a:gd name="T77" fmla="*/ 36 h 146"/>
              <a:gd name="T78" fmla="*/ 121 w 159"/>
              <a:gd name="T79" fmla="*/ 28 h 146"/>
              <a:gd name="T80" fmla="*/ 119 w 159"/>
              <a:gd name="T81" fmla="*/ 25 h 146"/>
              <a:gd name="T82" fmla="*/ 59 w 159"/>
              <a:gd name="T83" fmla="*/ 25 h 146"/>
              <a:gd name="T84" fmla="*/ 55 w 159"/>
              <a:gd name="T85" fmla="*/ 3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9" h="146">
                <a:moveTo>
                  <a:pt x="156" y="33"/>
                </a:moveTo>
                <a:cubicBezTo>
                  <a:pt x="158" y="37"/>
                  <a:pt x="159" y="41"/>
                  <a:pt x="158" y="46"/>
                </a:cubicBezTo>
                <a:cubicBezTo>
                  <a:pt x="132" y="131"/>
                  <a:pt x="132" y="131"/>
                  <a:pt x="132" y="131"/>
                </a:cubicBezTo>
                <a:cubicBezTo>
                  <a:pt x="130" y="135"/>
                  <a:pt x="128" y="139"/>
                  <a:pt x="124" y="141"/>
                </a:cubicBezTo>
                <a:cubicBezTo>
                  <a:pt x="121" y="144"/>
                  <a:pt x="117" y="146"/>
                  <a:pt x="113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1" y="146"/>
                  <a:pt x="16" y="144"/>
                  <a:pt x="11" y="140"/>
                </a:cubicBezTo>
                <a:cubicBezTo>
                  <a:pt x="7" y="137"/>
                  <a:pt x="4" y="133"/>
                  <a:pt x="2" y="128"/>
                </a:cubicBezTo>
                <a:cubicBezTo>
                  <a:pt x="1" y="124"/>
                  <a:pt x="0" y="120"/>
                  <a:pt x="2" y="116"/>
                </a:cubicBezTo>
                <a:cubicBezTo>
                  <a:pt x="2" y="116"/>
                  <a:pt x="2" y="115"/>
                  <a:pt x="2" y="113"/>
                </a:cubicBezTo>
                <a:cubicBezTo>
                  <a:pt x="2" y="112"/>
                  <a:pt x="2" y="111"/>
                  <a:pt x="3" y="110"/>
                </a:cubicBezTo>
                <a:cubicBezTo>
                  <a:pt x="3" y="109"/>
                  <a:pt x="2" y="109"/>
                  <a:pt x="2" y="108"/>
                </a:cubicBezTo>
                <a:cubicBezTo>
                  <a:pt x="2" y="107"/>
                  <a:pt x="2" y="106"/>
                  <a:pt x="2" y="106"/>
                </a:cubicBezTo>
                <a:cubicBezTo>
                  <a:pt x="2" y="105"/>
                  <a:pt x="2" y="105"/>
                  <a:pt x="3" y="104"/>
                </a:cubicBezTo>
                <a:cubicBezTo>
                  <a:pt x="3" y="103"/>
                  <a:pt x="4" y="103"/>
                  <a:pt x="4" y="102"/>
                </a:cubicBezTo>
                <a:cubicBezTo>
                  <a:pt x="5" y="101"/>
                  <a:pt x="5" y="100"/>
                  <a:pt x="6" y="100"/>
                </a:cubicBezTo>
                <a:cubicBezTo>
                  <a:pt x="7" y="97"/>
                  <a:pt x="9" y="94"/>
                  <a:pt x="10" y="91"/>
                </a:cubicBezTo>
                <a:cubicBezTo>
                  <a:pt x="11" y="88"/>
                  <a:pt x="12" y="85"/>
                  <a:pt x="13" y="82"/>
                </a:cubicBezTo>
                <a:cubicBezTo>
                  <a:pt x="13" y="82"/>
                  <a:pt x="13" y="81"/>
                  <a:pt x="13" y="80"/>
                </a:cubicBezTo>
                <a:cubicBezTo>
                  <a:pt x="13" y="78"/>
                  <a:pt x="13" y="77"/>
                  <a:pt x="13" y="77"/>
                </a:cubicBezTo>
                <a:cubicBezTo>
                  <a:pt x="13" y="76"/>
                  <a:pt x="14" y="75"/>
                  <a:pt x="15" y="74"/>
                </a:cubicBezTo>
                <a:cubicBezTo>
                  <a:pt x="15" y="73"/>
                  <a:pt x="16" y="72"/>
                  <a:pt x="16" y="72"/>
                </a:cubicBezTo>
                <a:cubicBezTo>
                  <a:pt x="17" y="70"/>
                  <a:pt x="19" y="67"/>
                  <a:pt x="20" y="63"/>
                </a:cubicBezTo>
                <a:cubicBezTo>
                  <a:pt x="21" y="60"/>
                  <a:pt x="22" y="57"/>
                  <a:pt x="22" y="55"/>
                </a:cubicBezTo>
                <a:cubicBezTo>
                  <a:pt x="23" y="54"/>
                  <a:pt x="22" y="53"/>
                  <a:pt x="22" y="52"/>
                </a:cubicBezTo>
                <a:cubicBezTo>
                  <a:pt x="22" y="50"/>
                  <a:pt x="22" y="49"/>
                  <a:pt x="22" y="49"/>
                </a:cubicBezTo>
                <a:cubicBezTo>
                  <a:pt x="23" y="48"/>
                  <a:pt x="23" y="47"/>
                  <a:pt x="24" y="46"/>
                </a:cubicBezTo>
                <a:cubicBezTo>
                  <a:pt x="25" y="45"/>
                  <a:pt x="26" y="44"/>
                  <a:pt x="26" y="44"/>
                </a:cubicBezTo>
                <a:cubicBezTo>
                  <a:pt x="28" y="43"/>
                  <a:pt x="29" y="40"/>
                  <a:pt x="30" y="36"/>
                </a:cubicBezTo>
                <a:cubicBezTo>
                  <a:pt x="32" y="32"/>
                  <a:pt x="33" y="29"/>
                  <a:pt x="33" y="27"/>
                </a:cubicBezTo>
                <a:cubicBezTo>
                  <a:pt x="33" y="27"/>
                  <a:pt x="33" y="26"/>
                  <a:pt x="33" y="25"/>
                </a:cubicBezTo>
                <a:cubicBezTo>
                  <a:pt x="33" y="24"/>
                  <a:pt x="32" y="23"/>
                  <a:pt x="33" y="22"/>
                </a:cubicBezTo>
                <a:cubicBezTo>
                  <a:pt x="33" y="22"/>
                  <a:pt x="33" y="21"/>
                  <a:pt x="33" y="20"/>
                </a:cubicBezTo>
                <a:cubicBezTo>
                  <a:pt x="34" y="20"/>
                  <a:pt x="34" y="19"/>
                  <a:pt x="35" y="18"/>
                </a:cubicBezTo>
                <a:cubicBezTo>
                  <a:pt x="36" y="17"/>
                  <a:pt x="36" y="17"/>
                  <a:pt x="37" y="16"/>
                </a:cubicBezTo>
                <a:cubicBezTo>
                  <a:pt x="37" y="16"/>
                  <a:pt x="38" y="15"/>
                  <a:pt x="38" y="13"/>
                </a:cubicBezTo>
                <a:cubicBezTo>
                  <a:pt x="39" y="12"/>
                  <a:pt x="39" y="11"/>
                  <a:pt x="40" y="10"/>
                </a:cubicBezTo>
                <a:cubicBezTo>
                  <a:pt x="40" y="9"/>
                  <a:pt x="41" y="8"/>
                  <a:pt x="41" y="7"/>
                </a:cubicBezTo>
                <a:cubicBezTo>
                  <a:pt x="42" y="5"/>
                  <a:pt x="42" y="4"/>
                  <a:pt x="43" y="4"/>
                </a:cubicBezTo>
                <a:cubicBezTo>
                  <a:pt x="44" y="3"/>
                  <a:pt x="45" y="2"/>
                  <a:pt x="46" y="1"/>
                </a:cubicBezTo>
                <a:cubicBezTo>
                  <a:pt x="47" y="1"/>
                  <a:pt x="48" y="0"/>
                  <a:pt x="49" y="0"/>
                </a:cubicBezTo>
                <a:cubicBezTo>
                  <a:pt x="50" y="0"/>
                  <a:pt x="52" y="0"/>
                  <a:pt x="53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6" y="1"/>
                  <a:pt x="57" y="0"/>
                  <a:pt x="58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8" y="2"/>
                  <a:pt x="141" y="6"/>
                </a:cubicBezTo>
                <a:cubicBezTo>
                  <a:pt x="143" y="9"/>
                  <a:pt x="144" y="13"/>
                  <a:pt x="143" y="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4" y="111"/>
                  <a:pt x="112" y="116"/>
                  <a:pt x="110" y="118"/>
                </a:cubicBezTo>
                <a:cubicBezTo>
                  <a:pt x="108" y="120"/>
                  <a:pt x="104" y="121"/>
                  <a:pt x="98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4" y="121"/>
                  <a:pt x="13" y="122"/>
                  <a:pt x="12" y="123"/>
                </a:cubicBezTo>
                <a:cubicBezTo>
                  <a:pt x="11" y="124"/>
                  <a:pt x="11" y="125"/>
                  <a:pt x="12" y="127"/>
                </a:cubicBezTo>
                <a:cubicBezTo>
                  <a:pt x="13" y="131"/>
                  <a:pt x="18" y="133"/>
                  <a:pt x="26" y="133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15" y="133"/>
                  <a:pt x="116" y="133"/>
                  <a:pt x="118" y="132"/>
                </a:cubicBezTo>
                <a:cubicBezTo>
                  <a:pt x="120" y="131"/>
                  <a:pt x="121" y="130"/>
                  <a:pt x="121" y="128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50" y="33"/>
                  <a:pt x="150" y="32"/>
                  <a:pt x="150" y="29"/>
                </a:cubicBezTo>
                <a:cubicBezTo>
                  <a:pt x="153" y="30"/>
                  <a:pt x="155" y="32"/>
                  <a:pt x="156" y="33"/>
                </a:cubicBezTo>
                <a:close/>
                <a:moveTo>
                  <a:pt x="47" y="58"/>
                </a:moveTo>
                <a:cubicBezTo>
                  <a:pt x="47" y="59"/>
                  <a:pt x="47" y="59"/>
                  <a:pt x="48" y="60"/>
                </a:cubicBezTo>
                <a:cubicBezTo>
                  <a:pt x="48" y="61"/>
                  <a:pt x="49" y="61"/>
                  <a:pt x="49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8" y="61"/>
                  <a:pt x="109" y="61"/>
                  <a:pt x="109" y="60"/>
                </a:cubicBezTo>
                <a:cubicBezTo>
                  <a:pt x="110" y="59"/>
                  <a:pt x="111" y="59"/>
                  <a:pt x="111" y="58"/>
                </a:cubicBezTo>
                <a:cubicBezTo>
                  <a:pt x="113" y="52"/>
                  <a:pt x="113" y="52"/>
                  <a:pt x="113" y="52"/>
                </a:cubicBezTo>
                <a:cubicBezTo>
                  <a:pt x="113" y="51"/>
                  <a:pt x="113" y="50"/>
                  <a:pt x="113" y="50"/>
                </a:cubicBezTo>
                <a:cubicBezTo>
                  <a:pt x="112" y="49"/>
                  <a:pt x="112" y="49"/>
                  <a:pt x="111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49"/>
                  <a:pt x="52" y="49"/>
                  <a:pt x="51" y="50"/>
                </a:cubicBezTo>
                <a:cubicBezTo>
                  <a:pt x="50" y="50"/>
                  <a:pt x="50" y="51"/>
                  <a:pt x="49" y="52"/>
                </a:cubicBezTo>
                <a:lnTo>
                  <a:pt x="47" y="58"/>
                </a:lnTo>
                <a:close/>
                <a:moveTo>
                  <a:pt x="55" y="34"/>
                </a:moveTo>
                <a:cubicBezTo>
                  <a:pt x="55" y="34"/>
                  <a:pt x="55" y="35"/>
                  <a:pt x="55" y="36"/>
                </a:cubicBezTo>
                <a:cubicBezTo>
                  <a:pt x="56" y="36"/>
                  <a:pt x="56" y="37"/>
                  <a:pt x="57" y="37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6" y="37"/>
                  <a:pt x="116" y="36"/>
                  <a:pt x="117" y="36"/>
                </a:cubicBezTo>
                <a:cubicBezTo>
                  <a:pt x="118" y="35"/>
                  <a:pt x="119" y="34"/>
                  <a:pt x="119" y="34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7"/>
                  <a:pt x="121" y="26"/>
                  <a:pt x="121" y="25"/>
                </a:cubicBezTo>
                <a:cubicBezTo>
                  <a:pt x="120" y="25"/>
                  <a:pt x="120" y="25"/>
                  <a:pt x="119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5"/>
                  <a:pt x="60" y="25"/>
                  <a:pt x="59" y="25"/>
                </a:cubicBezTo>
                <a:cubicBezTo>
                  <a:pt x="58" y="26"/>
                  <a:pt x="58" y="27"/>
                  <a:pt x="57" y="28"/>
                </a:cubicBezTo>
                <a:lnTo>
                  <a:pt x="55" y="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79"/>
          <p:cNvSpPr>
            <a:spLocks/>
          </p:cNvSpPr>
          <p:nvPr/>
        </p:nvSpPr>
        <p:spPr bwMode="auto">
          <a:xfrm flipH="1">
            <a:off x="6448799" y="3875748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9 w 121"/>
              <a:gd name="T21" fmla="*/ 140 h 143"/>
              <a:gd name="T22" fmla="*/ 11 w 121"/>
              <a:gd name="T23" fmla="*/ 143 h 143"/>
              <a:gd name="T24" fmla="*/ 7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7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2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7" y="143"/>
                </a:cubicBezTo>
                <a:cubicBezTo>
                  <a:pt x="5" y="142"/>
                  <a:pt x="3" y="140"/>
                  <a:pt x="2" y="139"/>
                </a:cubicBezTo>
                <a:cubicBezTo>
                  <a:pt x="1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3" y="3"/>
                  <a:pt x="5" y="2"/>
                  <a:pt x="7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80"/>
          <p:cNvSpPr>
            <a:spLocks noEditPoints="1"/>
          </p:cNvSpPr>
          <p:nvPr/>
        </p:nvSpPr>
        <p:spPr bwMode="auto">
          <a:xfrm flipH="1">
            <a:off x="7350928" y="3873191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8 w 121"/>
              <a:gd name="T21" fmla="*/ 140 h 143"/>
              <a:gd name="T22" fmla="*/ 11 w 121"/>
              <a:gd name="T23" fmla="*/ 143 h 143"/>
              <a:gd name="T24" fmla="*/ 6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6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  <a:gd name="T40" fmla="*/ 109 w 121"/>
              <a:gd name="T41" fmla="*/ 12 h 143"/>
              <a:gd name="T42" fmla="*/ 12 w 121"/>
              <a:gd name="T43" fmla="*/ 12 h 143"/>
              <a:gd name="T44" fmla="*/ 12 w 121"/>
              <a:gd name="T45" fmla="*/ 130 h 143"/>
              <a:gd name="T46" fmla="*/ 52 w 121"/>
              <a:gd name="T47" fmla="*/ 91 h 143"/>
              <a:gd name="T48" fmla="*/ 60 w 121"/>
              <a:gd name="T49" fmla="*/ 83 h 143"/>
              <a:gd name="T50" fmla="*/ 69 w 121"/>
              <a:gd name="T51" fmla="*/ 91 h 143"/>
              <a:gd name="T52" fmla="*/ 109 w 121"/>
              <a:gd name="T53" fmla="*/ 130 h 143"/>
              <a:gd name="T54" fmla="*/ 109 w 121"/>
              <a:gd name="T55" fmla="*/ 1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1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6" y="143"/>
                </a:cubicBezTo>
                <a:cubicBezTo>
                  <a:pt x="4" y="142"/>
                  <a:pt x="3" y="140"/>
                  <a:pt x="2" y="139"/>
                </a:cubicBezTo>
                <a:cubicBezTo>
                  <a:pt x="0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0" y="7"/>
                  <a:pt x="2" y="5"/>
                </a:cubicBezTo>
                <a:cubicBezTo>
                  <a:pt x="3" y="3"/>
                  <a:pt x="4" y="2"/>
                  <a:pt x="6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  <a:moveTo>
                  <a:pt x="109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52" y="91"/>
                  <a:pt x="52" y="91"/>
                  <a:pt x="52" y="91"/>
                </a:cubicBezTo>
                <a:cubicBezTo>
                  <a:pt x="60" y="83"/>
                  <a:pt x="60" y="83"/>
                  <a:pt x="60" y="83"/>
                </a:cubicBezTo>
                <a:cubicBezTo>
                  <a:pt x="69" y="91"/>
                  <a:pt x="69" y="91"/>
                  <a:pt x="69" y="91"/>
                </a:cubicBezTo>
                <a:cubicBezTo>
                  <a:pt x="109" y="130"/>
                  <a:pt x="109" y="130"/>
                  <a:pt x="109" y="130"/>
                </a:cubicBezTo>
                <a:lnTo>
                  <a:pt x="109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81"/>
          <p:cNvSpPr>
            <a:spLocks noEditPoints="1"/>
          </p:cNvSpPr>
          <p:nvPr/>
        </p:nvSpPr>
        <p:spPr bwMode="auto">
          <a:xfrm flipH="1">
            <a:off x="8205153" y="3877537"/>
            <a:ext cx="189918" cy="162786"/>
          </a:xfrm>
          <a:custGeom>
            <a:avLst/>
            <a:gdLst>
              <a:gd name="T0" fmla="*/ 170 w 170"/>
              <a:gd name="T1" fmla="*/ 40 h 145"/>
              <a:gd name="T2" fmla="*/ 170 w 170"/>
              <a:gd name="T3" fmla="*/ 76 h 145"/>
              <a:gd name="T4" fmla="*/ 0 w 170"/>
              <a:gd name="T5" fmla="*/ 76 h 145"/>
              <a:gd name="T6" fmla="*/ 0 w 170"/>
              <a:gd name="T7" fmla="*/ 40 h 145"/>
              <a:gd name="T8" fmla="*/ 5 w 170"/>
              <a:gd name="T9" fmla="*/ 29 h 145"/>
              <a:gd name="T10" fmla="*/ 16 w 170"/>
              <a:gd name="T11" fmla="*/ 24 h 145"/>
              <a:gd name="T12" fmla="*/ 49 w 170"/>
              <a:gd name="T13" fmla="*/ 24 h 145"/>
              <a:gd name="T14" fmla="*/ 49 w 170"/>
              <a:gd name="T15" fmla="*/ 9 h 145"/>
              <a:gd name="T16" fmla="*/ 51 w 170"/>
              <a:gd name="T17" fmla="*/ 3 h 145"/>
              <a:gd name="T18" fmla="*/ 58 w 170"/>
              <a:gd name="T19" fmla="*/ 0 h 145"/>
              <a:gd name="T20" fmla="*/ 112 w 170"/>
              <a:gd name="T21" fmla="*/ 0 h 145"/>
              <a:gd name="T22" fmla="*/ 119 w 170"/>
              <a:gd name="T23" fmla="*/ 3 h 145"/>
              <a:gd name="T24" fmla="*/ 121 w 170"/>
              <a:gd name="T25" fmla="*/ 9 h 145"/>
              <a:gd name="T26" fmla="*/ 121 w 170"/>
              <a:gd name="T27" fmla="*/ 24 h 145"/>
              <a:gd name="T28" fmla="*/ 155 w 170"/>
              <a:gd name="T29" fmla="*/ 24 h 145"/>
              <a:gd name="T30" fmla="*/ 165 w 170"/>
              <a:gd name="T31" fmla="*/ 29 h 145"/>
              <a:gd name="T32" fmla="*/ 170 w 170"/>
              <a:gd name="T33" fmla="*/ 40 h 145"/>
              <a:gd name="T34" fmla="*/ 170 w 170"/>
              <a:gd name="T35" fmla="*/ 85 h 145"/>
              <a:gd name="T36" fmla="*/ 170 w 170"/>
              <a:gd name="T37" fmla="*/ 130 h 145"/>
              <a:gd name="T38" fmla="*/ 165 w 170"/>
              <a:gd name="T39" fmla="*/ 141 h 145"/>
              <a:gd name="T40" fmla="*/ 155 w 170"/>
              <a:gd name="T41" fmla="*/ 145 h 145"/>
              <a:gd name="T42" fmla="*/ 16 w 170"/>
              <a:gd name="T43" fmla="*/ 145 h 145"/>
              <a:gd name="T44" fmla="*/ 5 w 170"/>
              <a:gd name="T45" fmla="*/ 141 h 145"/>
              <a:gd name="T46" fmla="*/ 0 w 170"/>
              <a:gd name="T47" fmla="*/ 130 h 145"/>
              <a:gd name="T48" fmla="*/ 0 w 170"/>
              <a:gd name="T49" fmla="*/ 85 h 145"/>
              <a:gd name="T50" fmla="*/ 64 w 170"/>
              <a:gd name="T51" fmla="*/ 85 h 145"/>
              <a:gd name="T52" fmla="*/ 64 w 170"/>
              <a:gd name="T53" fmla="*/ 100 h 145"/>
              <a:gd name="T54" fmla="*/ 66 w 170"/>
              <a:gd name="T55" fmla="*/ 104 h 145"/>
              <a:gd name="T56" fmla="*/ 70 w 170"/>
              <a:gd name="T57" fmla="*/ 106 h 145"/>
              <a:gd name="T58" fmla="*/ 100 w 170"/>
              <a:gd name="T59" fmla="*/ 106 h 145"/>
              <a:gd name="T60" fmla="*/ 104 w 170"/>
              <a:gd name="T61" fmla="*/ 104 h 145"/>
              <a:gd name="T62" fmla="*/ 106 w 170"/>
              <a:gd name="T63" fmla="*/ 100 h 145"/>
              <a:gd name="T64" fmla="*/ 106 w 170"/>
              <a:gd name="T65" fmla="*/ 85 h 145"/>
              <a:gd name="T66" fmla="*/ 170 w 170"/>
              <a:gd name="T67" fmla="*/ 85 h 145"/>
              <a:gd name="T68" fmla="*/ 61 w 170"/>
              <a:gd name="T69" fmla="*/ 24 h 145"/>
              <a:gd name="T70" fmla="*/ 109 w 170"/>
              <a:gd name="T71" fmla="*/ 24 h 145"/>
              <a:gd name="T72" fmla="*/ 109 w 170"/>
              <a:gd name="T73" fmla="*/ 12 h 145"/>
              <a:gd name="T74" fmla="*/ 61 w 170"/>
              <a:gd name="T75" fmla="*/ 12 h 145"/>
              <a:gd name="T76" fmla="*/ 61 w 170"/>
              <a:gd name="T77" fmla="*/ 24 h 145"/>
              <a:gd name="T78" fmla="*/ 97 w 170"/>
              <a:gd name="T79" fmla="*/ 85 h 145"/>
              <a:gd name="T80" fmla="*/ 97 w 170"/>
              <a:gd name="T81" fmla="*/ 97 h 145"/>
              <a:gd name="T82" fmla="*/ 73 w 170"/>
              <a:gd name="T83" fmla="*/ 97 h 145"/>
              <a:gd name="T84" fmla="*/ 73 w 170"/>
              <a:gd name="T85" fmla="*/ 85 h 145"/>
              <a:gd name="T86" fmla="*/ 97 w 170"/>
              <a:gd name="T87" fmla="*/ 8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0" h="145">
                <a:moveTo>
                  <a:pt x="170" y="40"/>
                </a:moveTo>
                <a:cubicBezTo>
                  <a:pt x="170" y="76"/>
                  <a:pt x="170" y="76"/>
                  <a:pt x="17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5"/>
                  <a:pt x="2" y="32"/>
                  <a:pt x="5" y="29"/>
                </a:cubicBezTo>
                <a:cubicBezTo>
                  <a:pt x="8" y="26"/>
                  <a:pt x="11" y="24"/>
                  <a:pt x="16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9"/>
                  <a:pt x="49" y="9"/>
                  <a:pt x="49" y="9"/>
                </a:cubicBezTo>
                <a:cubicBezTo>
                  <a:pt x="49" y="7"/>
                  <a:pt x="50" y="5"/>
                  <a:pt x="51" y="3"/>
                </a:cubicBezTo>
                <a:cubicBezTo>
                  <a:pt x="53" y="1"/>
                  <a:pt x="55" y="0"/>
                  <a:pt x="5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0"/>
                  <a:pt x="117" y="1"/>
                  <a:pt x="119" y="3"/>
                </a:cubicBezTo>
                <a:cubicBezTo>
                  <a:pt x="121" y="5"/>
                  <a:pt x="121" y="7"/>
                  <a:pt x="121" y="9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9" y="24"/>
                  <a:pt x="162" y="26"/>
                  <a:pt x="165" y="29"/>
                </a:cubicBezTo>
                <a:cubicBezTo>
                  <a:pt x="168" y="32"/>
                  <a:pt x="170" y="35"/>
                  <a:pt x="170" y="40"/>
                </a:cubicBezTo>
                <a:close/>
                <a:moveTo>
                  <a:pt x="170" y="85"/>
                </a:moveTo>
                <a:cubicBezTo>
                  <a:pt x="170" y="130"/>
                  <a:pt x="170" y="130"/>
                  <a:pt x="170" y="130"/>
                </a:cubicBezTo>
                <a:cubicBezTo>
                  <a:pt x="170" y="134"/>
                  <a:pt x="168" y="138"/>
                  <a:pt x="165" y="141"/>
                </a:cubicBezTo>
                <a:cubicBezTo>
                  <a:pt x="162" y="144"/>
                  <a:pt x="159" y="145"/>
                  <a:pt x="155" y="145"/>
                </a:cubicBezTo>
                <a:cubicBezTo>
                  <a:pt x="16" y="145"/>
                  <a:pt x="16" y="145"/>
                  <a:pt x="16" y="145"/>
                </a:cubicBezTo>
                <a:cubicBezTo>
                  <a:pt x="11" y="145"/>
                  <a:pt x="8" y="144"/>
                  <a:pt x="5" y="141"/>
                </a:cubicBezTo>
                <a:cubicBezTo>
                  <a:pt x="2" y="138"/>
                  <a:pt x="0" y="134"/>
                  <a:pt x="0" y="130"/>
                </a:cubicBezTo>
                <a:cubicBezTo>
                  <a:pt x="0" y="85"/>
                  <a:pt x="0" y="85"/>
                  <a:pt x="0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2"/>
                  <a:pt x="65" y="103"/>
                  <a:pt x="66" y="104"/>
                </a:cubicBezTo>
                <a:cubicBezTo>
                  <a:pt x="67" y="105"/>
                  <a:pt x="68" y="106"/>
                  <a:pt x="70" y="106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2" y="106"/>
                  <a:pt x="103" y="105"/>
                  <a:pt x="104" y="104"/>
                </a:cubicBezTo>
                <a:cubicBezTo>
                  <a:pt x="106" y="103"/>
                  <a:pt x="106" y="102"/>
                  <a:pt x="106" y="100"/>
                </a:cubicBezTo>
                <a:cubicBezTo>
                  <a:pt x="106" y="85"/>
                  <a:pt x="106" y="85"/>
                  <a:pt x="106" y="85"/>
                </a:cubicBezTo>
                <a:lnTo>
                  <a:pt x="170" y="85"/>
                </a:lnTo>
                <a:close/>
                <a:moveTo>
                  <a:pt x="61" y="24"/>
                </a:moveTo>
                <a:cubicBezTo>
                  <a:pt x="109" y="24"/>
                  <a:pt x="109" y="24"/>
                  <a:pt x="109" y="24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61" y="12"/>
                  <a:pt x="61" y="12"/>
                  <a:pt x="61" y="12"/>
                </a:cubicBezTo>
                <a:lnTo>
                  <a:pt x="61" y="24"/>
                </a:lnTo>
                <a:close/>
                <a:moveTo>
                  <a:pt x="97" y="85"/>
                </a:moveTo>
                <a:cubicBezTo>
                  <a:pt x="97" y="97"/>
                  <a:pt x="97" y="97"/>
                  <a:pt x="97" y="97"/>
                </a:cubicBezTo>
                <a:cubicBezTo>
                  <a:pt x="73" y="97"/>
                  <a:pt x="73" y="97"/>
                  <a:pt x="73" y="97"/>
                </a:cubicBezTo>
                <a:cubicBezTo>
                  <a:pt x="73" y="85"/>
                  <a:pt x="73" y="85"/>
                  <a:pt x="73" y="85"/>
                </a:cubicBezTo>
                <a:lnTo>
                  <a:pt x="97" y="8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82"/>
          <p:cNvSpPr>
            <a:spLocks noEditPoints="1"/>
          </p:cNvSpPr>
          <p:nvPr/>
        </p:nvSpPr>
        <p:spPr bwMode="auto">
          <a:xfrm flipH="1">
            <a:off x="9137884" y="3868103"/>
            <a:ext cx="169570" cy="167875"/>
          </a:xfrm>
          <a:custGeom>
            <a:avLst/>
            <a:gdLst>
              <a:gd name="T0" fmla="*/ 149 w 151"/>
              <a:gd name="T1" fmla="*/ 81 h 149"/>
              <a:gd name="T2" fmla="*/ 151 w 151"/>
              <a:gd name="T3" fmla="*/ 85 h 149"/>
              <a:gd name="T4" fmla="*/ 149 w 151"/>
              <a:gd name="T5" fmla="*/ 89 h 149"/>
              <a:gd name="T6" fmla="*/ 145 w 151"/>
              <a:gd name="T7" fmla="*/ 91 h 149"/>
              <a:gd name="T8" fmla="*/ 124 w 151"/>
              <a:gd name="T9" fmla="*/ 91 h 149"/>
              <a:gd name="T10" fmla="*/ 117 w 151"/>
              <a:gd name="T11" fmla="*/ 118 h 149"/>
              <a:gd name="T12" fmla="*/ 137 w 151"/>
              <a:gd name="T13" fmla="*/ 138 h 149"/>
              <a:gd name="T14" fmla="*/ 139 w 151"/>
              <a:gd name="T15" fmla="*/ 142 h 149"/>
              <a:gd name="T16" fmla="*/ 137 w 151"/>
              <a:gd name="T17" fmla="*/ 147 h 149"/>
              <a:gd name="T18" fmla="*/ 133 w 151"/>
              <a:gd name="T19" fmla="*/ 149 h 149"/>
              <a:gd name="T20" fmla="*/ 128 w 151"/>
              <a:gd name="T21" fmla="*/ 147 h 149"/>
              <a:gd name="T22" fmla="*/ 110 w 151"/>
              <a:gd name="T23" fmla="*/ 128 h 149"/>
              <a:gd name="T24" fmla="*/ 108 w 151"/>
              <a:gd name="T25" fmla="*/ 129 h 149"/>
              <a:gd name="T26" fmla="*/ 104 w 151"/>
              <a:gd name="T27" fmla="*/ 132 h 149"/>
              <a:gd name="T28" fmla="*/ 98 w 151"/>
              <a:gd name="T29" fmla="*/ 135 h 149"/>
              <a:gd name="T30" fmla="*/ 90 w 151"/>
              <a:gd name="T31" fmla="*/ 138 h 149"/>
              <a:gd name="T32" fmla="*/ 81 w 151"/>
              <a:gd name="T33" fmla="*/ 139 h 149"/>
              <a:gd name="T34" fmla="*/ 81 w 151"/>
              <a:gd name="T35" fmla="*/ 55 h 149"/>
              <a:gd name="T36" fmla="*/ 69 w 151"/>
              <a:gd name="T37" fmla="*/ 55 h 149"/>
              <a:gd name="T38" fmla="*/ 69 w 151"/>
              <a:gd name="T39" fmla="*/ 139 h 149"/>
              <a:gd name="T40" fmla="*/ 60 w 151"/>
              <a:gd name="T41" fmla="*/ 138 h 149"/>
              <a:gd name="T42" fmla="*/ 51 w 151"/>
              <a:gd name="T43" fmla="*/ 135 h 149"/>
              <a:gd name="T44" fmla="*/ 45 w 151"/>
              <a:gd name="T45" fmla="*/ 131 h 149"/>
              <a:gd name="T46" fmla="*/ 41 w 151"/>
              <a:gd name="T47" fmla="*/ 128 h 149"/>
              <a:gd name="T48" fmla="*/ 40 w 151"/>
              <a:gd name="T49" fmla="*/ 127 h 149"/>
              <a:gd name="T50" fmla="*/ 22 w 151"/>
              <a:gd name="T51" fmla="*/ 147 h 149"/>
              <a:gd name="T52" fmla="*/ 18 w 151"/>
              <a:gd name="T53" fmla="*/ 149 h 149"/>
              <a:gd name="T54" fmla="*/ 14 w 151"/>
              <a:gd name="T55" fmla="*/ 147 h 149"/>
              <a:gd name="T56" fmla="*/ 12 w 151"/>
              <a:gd name="T57" fmla="*/ 143 h 149"/>
              <a:gd name="T58" fmla="*/ 13 w 151"/>
              <a:gd name="T59" fmla="*/ 138 h 149"/>
              <a:gd name="T60" fmla="*/ 32 w 151"/>
              <a:gd name="T61" fmla="*/ 117 h 149"/>
              <a:gd name="T62" fmla="*/ 27 w 151"/>
              <a:gd name="T63" fmla="*/ 91 h 149"/>
              <a:gd name="T64" fmla="*/ 6 w 151"/>
              <a:gd name="T65" fmla="*/ 91 h 149"/>
              <a:gd name="T66" fmla="*/ 1 w 151"/>
              <a:gd name="T67" fmla="*/ 89 h 149"/>
              <a:gd name="T68" fmla="*/ 0 w 151"/>
              <a:gd name="T69" fmla="*/ 85 h 149"/>
              <a:gd name="T70" fmla="*/ 1 w 151"/>
              <a:gd name="T71" fmla="*/ 81 h 149"/>
              <a:gd name="T72" fmla="*/ 6 w 151"/>
              <a:gd name="T73" fmla="*/ 79 h 149"/>
              <a:gd name="T74" fmla="*/ 27 w 151"/>
              <a:gd name="T75" fmla="*/ 79 h 149"/>
              <a:gd name="T76" fmla="*/ 27 w 151"/>
              <a:gd name="T77" fmla="*/ 51 h 149"/>
              <a:gd name="T78" fmla="*/ 10 w 151"/>
              <a:gd name="T79" fmla="*/ 35 h 149"/>
              <a:gd name="T80" fmla="*/ 9 w 151"/>
              <a:gd name="T81" fmla="*/ 31 h 149"/>
              <a:gd name="T82" fmla="*/ 10 w 151"/>
              <a:gd name="T83" fmla="*/ 26 h 149"/>
              <a:gd name="T84" fmla="*/ 15 w 151"/>
              <a:gd name="T85" fmla="*/ 24 h 149"/>
              <a:gd name="T86" fmla="*/ 19 w 151"/>
              <a:gd name="T87" fmla="*/ 26 h 149"/>
              <a:gd name="T88" fmla="*/ 35 w 151"/>
              <a:gd name="T89" fmla="*/ 43 h 149"/>
              <a:gd name="T90" fmla="*/ 115 w 151"/>
              <a:gd name="T91" fmla="*/ 43 h 149"/>
              <a:gd name="T92" fmla="*/ 131 w 151"/>
              <a:gd name="T93" fmla="*/ 26 h 149"/>
              <a:gd name="T94" fmla="*/ 136 w 151"/>
              <a:gd name="T95" fmla="*/ 24 h 149"/>
              <a:gd name="T96" fmla="*/ 140 w 151"/>
              <a:gd name="T97" fmla="*/ 26 h 149"/>
              <a:gd name="T98" fmla="*/ 142 w 151"/>
              <a:gd name="T99" fmla="*/ 31 h 149"/>
              <a:gd name="T100" fmla="*/ 140 w 151"/>
              <a:gd name="T101" fmla="*/ 35 h 149"/>
              <a:gd name="T102" fmla="*/ 124 w 151"/>
              <a:gd name="T103" fmla="*/ 51 h 149"/>
              <a:gd name="T104" fmla="*/ 124 w 151"/>
              <a:gd name="T105" fmla="*/ 79 h 149"/>
              <a:gd name="T106" fmla="*/ 145 w 151"/>
              <a:gd name="T107" fmla="*/ 79 h 149"/>
              <a:gd name="T108" fmla="*/ 149 w 151"/>
              <a:gd name="T109" fmla="*/ 81 h 149"/>
              <a:gd name="T110" fmla="*/ 105 w 151"/>
              <a:gd name="T111" fmla="*/ 31 h 149"/>
              <a:gd name="T112" fmla="*/ 45 w 151"/>
              <a:gd name="T113" fmla="*/ 31 h 149"/>
              <a:gd name="T114" fmla="*/ 54 w 151"/>
              <a:gd name="T115" fmla="*/ 9 h 149"/>
              <a:gd name="T116" fmla="*/ 75 w 151"/>
              <a:gd name="T117" fmla="*/ 0 h 149"/>
              <a:gd name="T118" fmla="*/ 97 w 151"/>
              <a:gd name="T119" fmla="*/ 9 h 149"/>
              <a:gd name="T120" fmla="*/ 105 w 151"/>
              <a:gd name="T121" fmla="*/ 3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49">
                <a:moveTo>
                  <a:pt x="149" y="81"/>
                </a:moveTo>
                <a:cubicBezTo>
                  <a:pt x="150" y="82"/>
                  <a:pt x="151" y="83"/>
                  <a:pt x="151" y="85"/>
                </a:cubicBezTo>
                <a:cubicBezTo>
                  <a:pt x="151" y="87"/>
                  <a:pt x="150" y="88"/>
                  <a:pt x="149" y="89"/>
                </a:cubicBezTo>
                <a:cubicBezTo>
                  <a:pt x="148" y="90"/>
                  <a:pt x="146" y="91"/>
                  <a:pt x="145" y="91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102"/>
                  <a:pt x="122" y="111"/>
                  <a:pt x="117" y="118"/>
                </a:cubicBezTo>
                <a:cubicBezTo>
                  <a:pt x="137" y="138"/>
                  <a:pt x="137" y="138"/>
                  <a:pt x="137" y="138"/>
                </a:cubicBezTo>
                <a:cubicBezTo>
                  <a:pt x="138" y="139"/>
                  <a:pt x="139" y="141"/>
                  <a:pt x="139" y="142"/>
                </a:cubicBezTo>
                <a:cubicBezTo>
                  <a:pt x="139" y="144"/>
                  <a:pt x="138" y="146"/>
                  <a:pt x="137" y="147"/>
                </a:cubicBezTo>
                <a:cubicBezTo>
                  <a:pt x="136" y="148"/>
                  <a:pt x="134" y="149"/>
                  <a:pt x="133" y="149"/>
                </a:cubicBezTo>
                <a:cubicBezTo>
                  <a:pt x="131" y="149"/>
                  <a:pt x="130" y="148"/>
                  <a:pt x="128" y="147"/>
                </a:cubicBezTo>
                <a:cubicBezTo>
                  <a:pt x="110" y="128"/>
                  <a:pt x="110" y="128"/>
                  <a:pt x="110" y="128"/>
                </a:cubicBezTo>
                <a:cubicBezTo>
                  <a:pt x="109" y="128"/>
                  <a:pt x="109" y="129"/>
                  <a:pt x="108" y="129"/>
                </a:cubicBezTo>
                <a:cubicBezTo>
                  <a:pt x="108" y="130"/>
                  <a:pt x="106" y="131"/>
                  <a:pt x="104" y="132"/>
                </a:cubicBezTo>
                <a:cubicBezTo>
                  <a:pt x="102" y="133"/>
                  <a:pt x="100" y="134"/>
                  <a:pt x="98" y="135"/>
                </a:cubicBezTo>
                <a:cubicBezTo>
                  <a:pt x="96" y="136"/>
                  <a:pt x="94" y="137"/>
                  <a:pt x="90" y="138"/>
                </a:cubicBezTo>
                <a:cubicBezTo>
                  <a:pt x="87" y="139"/>
                  <a:pt x="84" y="139"/>
                  <a:pt x="81" y="139"/>
                </a:cubicBezTo>
                <a:cubicBezTo>
                  <a:pt x="81" y="55"/>
                  <a:pt x="81" y="55"/>
                  <a:pt x="81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6" y="139"/>
                  <a:pt x="63" y="139"/>
                  <a:pt x="60" y="138"/>
                </a:cubicBezTo>
                <a:cubicBezTo>
                  <a:pt x="56" y="137"/>
                  <a:pt x="54" y="136"/>
                  <a:pt x="51" y="135"/>
                </a:cubicBezTo>
                <a:cubicBezTo>
                  <a:pt x="49" y="134"/>
                  <a:pt x="47" y="133"/>
                  <a:pt x="45" y="131"/>
                </a:cubicBezTo>
                <a:cubicBezTo>
                  <a:pt x="43" y="130"/>
                  <a:pt x="42" y="129"/>
                  <a:pt x="41" y="12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1" y="148"/>
                  <a:pt x="19" y="149"/>
                  <a:pt x="18" y="149"/>
                </a:cubicBezTo>
                <a:cubicBezTo>
                  <a:pt x="16" y="149"/>
                  <a:pt x="15" y="148"/>
                  <a:pt x="14" y="147"/>
                </a:cubicBezTo>
                <a:cubicBezTo>
                  <a:pt x="12" y="146"/>
                  <a:pt x="12" y="144"/>
                  <a:pt x="12" y="143"/>
                </a:cubicBezTo>
                <a:cubicBezTo>
                  <a:pt x="12" y="141"/>
                  <a:pt x="12" y="140"/>
                  <a:pt x="13" y="138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29" y="110"/>
                  <a:pt x="27" y="101"/>
                  <a:pt x="27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4" y="91"/>
                  <a:pt x="3" y="90"/>
                  <a:pt x="1" y="89"/>
                </a:cubicBezTo>
                <a:cubicBezTo>
                  <a:pt x="0" y="88"/>
                  <a:pt x="0" y="87"/>
                  <a:pt x="0" y="85"/>
                </a:cubicBezTo>
                <a:cubicBezTo>
                  <a:pt x="0" y="83"/>
                  <a:pt x="0" y="82"/>
                  <a:pt x="1" y="81"/>
                </a:cubicBezTo>
                <a:cubicBezTo>
                  <a:pt x="3" y="80"/>
                  <a:pt x="4" y="79"/>
                  <a:pt x="6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51"/>
                  <a:pt x="27" y="51"/>
                  <a:pt x="27" y="51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4"/>
                  <a:pt x="9" y="32"/>
                  <a:pt x="9" y="31"/>
                </a:cubicBezTo>
                <a:cubicBezTo>
                  <a:pt x="9" y="29"/>
                  <a:pt x="9" y="27"/>
                  <a:pt x="10" y="26"/>
                </a:cubicBezTo>
                <a:cubicBezTo>
                  <a:pt x="12" y="25"/>
                  <a:pt x="13" y="24"/>
                  <a:pt x="15" y="24"/>
                </a:cubicBezTo>
                <a:cubicBezTo>
                  <a:pt x="16" y="24"/>
                  <a:pt x="18" y="25"/>
                  <a:pt x="19" y="26"/>
                </a:cubicBezTo>
                <a:cubicBezTo>
                  <a:pt x="35" y="43"/>
                  <a:pt x="35" y="43"/>
                  <a:pt x="3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3" y="25"/>
                  <a:pt x="134" y="24"/>
                  <a:pt x="136" y="24"/>
                </a:cubicBezTo>
                <a:cubicBezTo>
                  <a:pt x="137" y="24"/>
                  <a:pt x="139" y="25"/>
                  <a:pt x="140" y="26"/>
                </a:cubicBezTo>
                <a:cubicBezTo>
                  <a:pt x="141" y="27"/>
                  <a:pt x="142" y="29"/>
                  <a:pt x="142" y="31"/>
                </a:cubicBezTo>
                <a:cubicBezTo>
                  <a:pt x="142" y="32"/>
                  <a:pt x="141" y="34"/>
                  <a:pt x="140" y="35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45" y="79"/>
                  <a:pt x="145" y="79"/>
                  <a:pt x="145" y="79"/>
                </a:cubicBezTo>
                <a:cubicBezTo>
                  <a:pt x="146" y="79"/>
                  <a:pt x="148" y="80"/>
                  <a:pt x="149" y="81"/>
                </a:cubicBezTo>
                <a:close/>
                <a:moveTo>
                  <a:pt x="105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5" y="22"/>
                  <a:pt x="48" y="15"/>
                  <a:pt x="54" y="9"/>
                </a:cubicBezTo>
                <a:cubicBezTo>
                  <a:pt x="60" y="3"/>
                  <a:pt x="67" y="0"/>
                  <a:pt x="75" y="0"/>
                </a:cubicBezTo>
                <a:cubicBezTo>
                  <a:pt x="84" y="0"/>
                  <a:pt x="91" y="3"/>
                  <a:pt x="97" y="9"/>
                </a:cubicBezTo>
                <a:cubicBezTo>
                  <a:pt x="103" y="15"/>
                  <a:pt x="105" y="22"/>
                  <a:pt x="105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2"/>
          <p:cNvSpPr>
            <a:spLocks noEditPoints="1"/>
          </p:cNvSpPr>
          <p:nvPr/>
        </p:nvSpPr>
        <p:spPr bwMode="auto">
          <a:xfrm>
            <a:off x="10040002" y="3868103"/>
            <a:ext cx="160196" cy="176580"/>
          </a:xfrm>
          <a:custGeom>
            <a:avLst/>
            <a:gdLst>
              <a:gd name="T0" fmla="*/ 133 w 133"/>
              <a:gd name="T1" fmla="*/ 121 h 146"/>
              <a:gd name="T2" fmla="*/ 126 w 133"/>
              <a:gd name="T3" fmla="*/ 139 h 146"/>
              <a:gd name="T4" fmla="*/ 108 w 133"/>
              <a:gd name="T5" fmla="*/ 146 h 146"/>
              <a:gd name="T6" fmla="*/ 25 w 133"/>
              <a:gd name="T7" fmla="*/ 146 h 146"/>
              <a:gd name="T8" fmla="*/ 7 w 133"/>
              <a:gd name="T9" fmla="*/ 139 h 146"/>
              <a:gd name="T10" fmla="*/ 0 w 133"/>
              <a:gd name="T11" fmla="*/ 121 h 146"/>
              <a:gd name="T12" fmla="*/ 0 w 133"/>
              <a:gd name="T13" fmla="*/ 111 h 146"/>
              <a:gd name="T14" fmla="*/ 2 w 133"/>
              <a:gd name="T15" fmla="*/ 101 h 146"/>
              <a:gd name="T16" fmla="*/ 4 w 133"/>
              <a:gd name="T17" fmla="*/ 91 h 146"/>
              <a:gd name="T18" fmla="*/ 8 w 133"/>
              <a:gd name="T19" fmla="*/ 82 h 146"/>
              <a:gd name="T20" fmla="*/ 14 w 133"/>
              <a:gd name="T21" fmla="*/ 74 h 146"/>
              <a:gd name="T22" fmla="*/ 22 w 133"/>
              <a:gd name="T23" fmla="*/ 69 h 146"/>
              <a:gd name="T24" fmla="*/ 33 w 133"/>
              <a:gd name="T25" fmla="*/ 67 h 146"/>
              <a:gd name="T26" fmla="*/ 37 w 133"/>
              <a:gd name="T27" fmla="*/ 69 h 146"/>
              <a:gd name="T28" fmla="*/ 44 w 133"/>
              <a:gd name="T29" fmla="*/ 73 h 146"/>
              <a:gd name="T30" fmla="*/ 54 w 133"/>
              <a:gd name="T31" fmla="*/ 78 h 146"/>
              <a:gd name="T32" fmla="*/ 66 w 133"/>
              <a:gd name="T33" fmla="*/ 80 h 146"/>
              <a:gd name="T34" fmla="*/ 79 w 133"/>
              <a:gd name="T35" fmla="*/ 78 h 146"/>
              <a:gd name="T36" fmla="*/ 89 w 133"/>
              <a:gd name="T37" fmla="*/ 73 h 146"/>
              <a:gd name="T38" fmla="*/ 96 w 133"/>
              <a:gd name="T39" fmla="*/ 69 h 146"/>
              <a:gd name="T40" fmla="*/ 100 w 133"/>
              <a:gd name="T41" fmla="*/ 67 h 146"/>
              <a:gd name="T42" fmla="*/ 111 w 133"/>
              <a:gd name="T43" fmla="*/ 69 h 146"/>
              <a:gd name="T44" fmla="*/ 119 w 133"/>
              <a:gd name="T45" fmla="*/ 74 h 146"/>
              <a:gd name="T46" fmla="*/ 125 w 133"/>
              <a:gd name="T47" fmla="*/ 82 h 146"/>
              <a:gd name="T48" fmla="*/ 129 w 133"/>
              <a:gd name="T49" fmla="*/ 91 h 146"/>
              <a:gd name="T50" fmla="*/ 131 w 133"/>
              <a:gd name="T51" fmla="*/ 101 h 146"/>
              <a:gd name="T52" fmla="*/ 133 w 133"/>
              <a:gd name="T53" fmla="*/ 111 h 146"/>
              <a:gd name="T54" fmla="*/ 133 w 133"/>
              <a:gd name="T55" fmla="*/ 121 h 146"/>
              <a:gd name="T56" fmla="*/ 92 w 133"/>
              <a:gd name="T57" fmla="*/ 11 h 146"/>
              <a:gd name="T58" fmla="*/ 103 w 133"/>
              <a:gd name="T59" fmla="*/ 37 h 146"/>
              <a:gd name="T60" fmla="*/ 92 w 133"/>
              <a:gd name="T61" fmla="*/ 62 h 146"/>
              <a:gd name="T62" fmla="*/ 66 w 133"/>
              <a:gd name="T63" fmla="*/ 73 h 146"/>
              <a:gd name="T64" fmla="*/ 41 w 133"/>
              <a:gd name="T65" fmla="*/ 62 h 146"/>
              <a:gd name="T66" fmla="*/ 30 w 133"/>
              <a:gd name="T67" fmla="*/ 37 h 146"/>
              <a:gd name="T68" fmla="*/ 41 w 133"/>
              <a:gd name="T69" fmla="*/ 11 h 146"/>
              <a:gd name="T70" fmla="*/ 66 w 133"/>
              <a:gd name="T71" fmla="*/ 0 h 146"/>
              <a:gd name="T72" fmla="*/ 92 w 133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3" h="146">
                <a:moveTo>
                  <a:pt x="133" y="121"/>
                </a:moveTo>
                <a:cubicBezTo>
                  <a:pt x="133" y="129"/>
                  <a:pt x="131" y="135"/>
                  <a:pt x="126" y="139"/>
                </a:cubicBezTo>
                <a:cubicBezTo>
                  <a:pt x="121" y="143"/>
                  <a:pt x="115" y="146"/>
                  <a:pt x="108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17" y="146"/>
                  <a:pt x="11" y="143"/>
                  <a:pt x="7" y="139"/>
                </a:cubicBezTo>
                <a:cubicBezTo>
                  <a:pt x="2" y="135"/>
                  <a:pt x="0" y="129"/>
                  <a:pt x="0" y="121"/>
                </a:cubicBezTo>
                <a:cubicBezTo>
                  <a:pt x="0" y="118"/>
                  <a:pt x="0" y="114"/>
                  <a:pt x="0" y="111"/>
                </a:cubicBezTo>
                <a:cubicBezTo>
                  <a:pt x="0" y="108"/>
                  <a:pt x="1" y="105"/>
                  <a:pt x="2" y="101"/>
                </a:cubicBezTo>
                <a:cubicBezTo>
                  <a:pt x="2" y="97"/>
                  <a:pt x="3" y="94"/>
                  <a:pt x="4" y="91"/>
                </a:cubicBezTo>
                <a:cubicBezTo>
                  <a:pt x="5" y="88"/>
                  <a:pt x="6" y="85"/>
                  <a:pt x="8" y="82"/>
                </a:cubicBezTo>
                <a:cubicBezTo>
                  <a:pt x="10" y="79"/>
                  <a:pt x="12" y="76"/>
                  <a:pt x="14" y="74"/>
                </a:cubicBezTo>
                <a:cubicBezTo>
                  <a:pt x="16" y="72"/>
                  <a:pt x="19" y="70"/>
                  <a:pt x="22" y="69"/>
                </a:cubicBezTo>
                <a:cubicBezTo>
                  <a:pt x="25" y="68"/>
                  <a:pt x="29" y="67"/>
                  <a:pt x="33" y="67"/>
                </a:cubicBezTo>
                <a:cubicBezTo>
                  <a:pt x="33" y="67"/>
                  <a:pt x="34" y="68"/>
                  <a:pt x="37" y="69"/>
                </a:cubicBezTo>
                <a:cubicBezTo>
                  <a:pt x="39" y="70"/>
                  <a:pt x="41" y="72"/>
                  <a:pt x="44" y="73"/>
                </a:cubicBezTo>
                <a:cubicBezTo>
                  <a:pt x="46" y="75"/>
                  <a:pt x="50" y="77"/>
                  <a:pt x="54" y="78"/>
                </a:cubicBezTo>
                <a:cubicBezTo>
                  <a:pt x="58" y="79"/>
                  <a:pt x="62" y="80"/>
                  <a:pt x="66" y="80"/>
                </a:cubicBezTo>
                <a:cubicBezTo>
                  <a:pt x="71" y="80"/>
                  <a:pt x="75" y="79"/>
                  <a:pt x="79" y="78"/>
                </a:cubicBezTo>
                <a:cubicBezTo>
                  <a:pt x="83" y="77"/>
                  <a:pt x="87" y="75"/>
                  <a:pt x="89" y="73"/>
                </a:cubicBezTo>
                <a:cubicBezTo>
                  <a:pt x="92" y="72"/>
                  <a:pt x="94" y="70"/>
                  <a:pt x="96" y="69"/>
                </a:cubicBezTo>
                <a:cubicBezTo>
                  <a:pt x="98" y="68"/>
                  <a:pt x="100" y="67"/>
                  <a:pt x="100" y="67"/>
                </a:cubicBezTo>
                <a:cubicBezTo>
                  <a:pt x="104" y="67"/>
                  <a:pt x="108" y="68"/>
                  <a:pt x="111" y="69"/>
                </a:cubicBezTo>
                <a:cubicBezTo>
                  <a:pt x="114" y="70"/>
                  <a:pt x="117" y="72"/>
                  <a:pt x="119" y="74"/>
                </a:cubicBezTo>
                <a:cubicBezTo>
                  <a:pt x="121" y="76"/>
                  <a:pt x="123" y="79"/>
                  <a:pt x="125" y="82"/>
                </a:cubicBezTo>
                <a:cubicBezTo>
                  <a:pt x="126" y="85"/>
                  <a:pt x="128" y="88"/>
                  <a:pt x="129" y="91"/>
                </a:cubicBezTo>
                <a:cubicBezTo>
                  <a:pt x="130" y="94"/>
                  <a:pt x="131" y="97"/>
                  <a:pt x="131" y="101"/>
                </a:cubicBezTo>
                <a:cubicBezTo>
                  <a:pt x="132" y="105"/>
                  <a:pt x="132" y="108"/>
                  <a:pt x="133" y="111"/>
                </a:cubicBezTo>
                <a:cubicBezTo>
                  <a:pt x="133" y="114"/>
                  <a:pt x="133" y="118"/>
                  <a:pt x="133" y="121"/>
                </a:cubicBezTo>
                <a:close/>
                <a:moveTo>
                  <a:pt x="92" y="11"/>
                </a:moveTo>
                <a:cubicBezTo>
                  <a:pt x="99" y="18"/>
                  <a:pt x="103" y="27"/>
                  <a:pt x="103" y="37"/>
                </a:cubicBezTo>
                <a:cubicBezTo>
                  <a:pt x="103" y="47"/>
                  <a:pt x="99" y="55"/>
                  <a:pt x="92" y="62"/>
                </a:cubicBezTo>
                <a:cubicBezTo>
                  <a:pt x="85" y="69"/>
                  <a:pt x="76" y="73"/>
                  <a:pt x="66" y="73"/>
                </a:cubicBezTo>
                <a:cubicBezTo>
                  <a:pt x="56" y="73"/>
                  <a:pt x="48" y="69"/>
                  <a:pt x="41" y="62"/>
                </a:cubicBezTo>
                <a:cubicBezTo>
                  <a:pt x="34" y="55"/>
                  <a:pt x="30" y="47"/>
                  <a:pt x="30" y="37"/>
                </a:cubicBezTo>
                <a:cubicBezTo>
                  <a:pt x="30" y="27"/>
                  <a:pt x="34" y="18"/>
                  <a:pt x="41" y="11"/>
                </a:cubicBezTo>
                <a:cubicBezTo>
                  <a:pt x="48" y="4"/>
                  <a:pt x="56" y="0"/>
                  <a:pt x="66" y="0"/>
                </a:cubicBezTo>
                <a:cubicBezTo>
                  <a:pt x="76" y="0"/>
                  <a:pt x="85" y="4"/>
                  <a:pt x="92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PROJECT</a:t>
            </a:r>
          </a:p>
          <a:p>
            <a:pPr eaLnBrk="1" hangingPunct="1"/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STEPS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56" name="직선 연결선 55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5177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4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556474" y="3302779"/>
            <a:ext cx="1103357" cy="1962880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0" name="Group 121"/>
          <p:cNvGrpSpPr/>
          <p:nvPr/>
        </p:nvGrpSpPr>
        <p:grpSpPr>
          <a:xfrm flipH="1" flipV="1">
            <a:off x="5957936" y="3309795"/>
            <a:ext cx="3804471" cy="1136348"/>
            <a:chOff x="4195316" y="3197237"/>
            <a:chExt cx="3805462" cy="1136644"/>
          </a:xfrm>
          <a:solidFill>
            <a:srgbClr val="FFCB05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897134" y="3774654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0800000">
              <a:off x="5993799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5091634" y="3774654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0800000">
              <a:off x="4195316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</p:grpSp>
      <p:sp>
        <p:nvSpPr>
          <p:cNvPr id="16" name="Freeform 7"/>
          <p:cNvSpPr>
            <a:spLocks/>
          </p:cNvSpPr>
          <p:nvPr/>
        </p:nvSpPr>
        <p:spPr bwMode="auto">
          <a:xfrm rot="10800000">
            <a:off x="5065945" y="2483264"/>
            <a:ext cx="1103357" cy="1962880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3" name="Group 136"/>
          <p:cNvGrpSpPr/>
          <p:nvPr/>
        </p:nvGrpSpPr>
        <p:grpSpPr>
          <a:xfrm rot="16200000" flipH="1">
            <a:off x="6160529" y="4492440"/>
            <a:ext cx="712203" cy="60527"/>
            <a:chOff x="4113369" y="3398728"/>
            <a:chExt cx="712388" cy="60543"/>
          </a:xfrm>
        </p:grpSpPr>
        <p:cxnSp>
          <p:nvCxnSpPr>
            <p:cNvPr id="24" name="Straight Connector 137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38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26" name="Oval 139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sp>
        <p:nvSpPr>
          <p:cNvPr id="47" name="Shape 388"/>
          <p:cNvSpPr/>
          <p:nvPr/>
        </p:nvSpPr>
        <p:spPr>
          <a:xfrm>
            <a:off x="5787744" y="5027448"/>
            <a:ext cx="1457765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/>
              <a:t>남북관광교류</a:t>
            </a:r>
            <a:endParaRPr dirty="0"/>
          </a:p>
        </p:txBody>
      </p:sp>
      <p:sp>
        <p:nvSpPr>
          <p:cNvPr id="49" name="Freeform 378"/>
          <p:cNvSpPr>
            <a:spLocks noEditPoints="1"/>
          </p:cNvSpPr>
          <p:nvPr/>
        </p:nvSpPr>
        <p:spPr bwMode="auto">
          <a:xfrm flipH="1">
            <a:off x="5528598" y="3887062"/>
            <a:ext cx="178049" cy="164483"/>
          </a:xfrm>
          <a:custGeom>
            <a:avLst/>
            <a:gdLst>
              <a:gd name="T0" fmla="*/ 158 w 159"/>
              <a:gd name="T1" fmla="*/ 46 h 146"/>
              <a:gd name="T2" fmla="*/ 124 w 159"/>
              <a:gd name="T3" fmla="*/ 141 h 146"/>
              <a:gd name="T4" fmla="*/ 25 w 159"/>
              <a:gd name="T5" fmla="*/ 146 h 146"/>
              <a:gd name="T6" fmla="*/ 2 w 159"/>
              <a:gd name="T7" fmla="*/ 128 h 146"/>
              <a:gd name="T8" fmla="*/ 2 w 159"/>
              <a:gd name="T9" fmla="*/ 113 h 146"/>
              <a:gd name="T10" fmla="*/ 2 w 159"/>
              <a:gd name="T11" fmla="*/ 108 h 146"/>
              <a:gd name="T12" fmla="*/ 3 w 159"/>
              <a:gd name="T13" fmla="*/ 104 h 146"/>
              <a:gd name="T14" fmla="*/ 6 w 159"/>
              <a:gd name="T15" fmla="*/ 100 h 146"/>
              <a:gd name="T16" fmla="*/ 13 w 159"/>
              <a:gd name="T17" fmla="*/ 82 h 146"/>
              <a:gd name="T18" fmla="*/ 13 w 159"/>
              <a:gd name="T19" fmla="*/ 77 h 146"/>
              <a:gd name="T20" fmla="*/ 16 w 159"/>
              <a:gd name="T21" fmla="*/ 72 h 146"/>
              <a:gd name="T22" fmla="*/ 22 w 159"/>
              <a:gd name="T23" fmla="*/ 55 h 146"/>
              <a:gd name="T24" fmla="*/ 22 w 159"/>
              <a:gd name="T25" fmla="*/ 49 h 146"/>
              <a:gd name="T26" fmla="*/ 26 w 159"/>
              <a:gd name="T27" fmla="*/ 44 h 146"/>
              <a:gd name="T28" fmla="*/ 33 w 159"/>
              <a:gd name="T29" fmla="*/ 27 h 146"/>
              <a:gd name="T30" fmla="*/ 33 w 159"/>
              <a:gd name="T31" fmla="*/ 22 h 146"/>
              <a:gd name="T32" fmla="*/ 35 w 159"/>
              <a:gd name="T33" fmla="*/ 18 h 146"/>
              <a:gd name="T34" fmla="*/ 38 w 159"/>
              <a:gd name="T35" fmla="*/ 13 h 146"/>
              <a:gd name="T36" fmla="*/ 41 w 159"/>
              <a:gd name="T37" fmla="*/ 7 h 146"/>
              <a:gd name="T38" fmla="*/ 46 w 159"/>
              <a:gd name="T39" fmla="*/ 1 h 146"/>
              <a:gd name="T40" fmla="*/ 53 w 159"/>
              <a:gd name="T41" fmla="*/ 1 h 146"/>
              <a:gd name="T42" fmla="*/ 58 w 159"/>
              <a:gd name="T43" fmla="*/ 0 h 146"/>
              <a:gd name="T44" fmla="*/ 141 w 159"/>
              <a:gd name="T45" fmla="*/ 6 h 146"/>
              <a:gd name="T46" fmla="*/ 117 w 159"/>
              <a:gd name="T47" fmla="*/ 104 h 146"/>
              <a:gd name="T48" fmla="*/ 98 w 159"/>
              <a:gd name="T49" fmla="*/ 121 h 146"/>
              <a:gd name="T50" fmla="*/ 12 w 159"/>
              <a:gd name="T51" fmla="*/ 123 h 146"/>
              <a:gd name="T52" fmla="*/ 26 w 159"/>
              <a:gd name="T53" fmla="*/ 133 h 146"/>
              <a:gd name="T54" fmla="*/ 118 w 159"/>
              <a:gd name="T55" fmla="*/ 132 h 146"/>
              <a:gd name="T56" fmla="*/ 150 w 159"/>
              <a:gd name="T57" fmla="*/ 35 h 146"/>
              <a:gd name="T58" fmla="*/ 156 w 159"/>
              <a:gd name="T59" fmla="*/ 33 h 146"/>
              <a:gd name="T60" fmla="*/ 48 w 159"/>
              <a:gd name="T61" fmla="*/ 60 h 146"/>
              <a:gd name="T62" fmla="*/ 107 w 159"/>
              <a:gd name="T63" fmla="*/ 61 h 146"/>
              <a:gd name="T64" fmla="*/ 111 w 159"/>
              <a:gd name="T65" fmla="*/ 58 h 146"/>
              <a:gd name="T66" fmla="*/ 113 w 159"/>
              <a:gd name="T67" fmla="*/ 50 h 146"/>
              <a:gd name="T68" fmla="*/ 53 w 159"/>
              <a:gd name="T69" fmla="*/ 49 h 146"/>
              <a:gd name="T70" fmla="*/ 49 w 159"/>
              <a:gd name="T71" fmla="*/ 52 h 146"/>
              <a:gd name="T72" fmla="*/ 55 w 159"/>
              <a:gd name="T73" fmla="*/ 34 h 146"/>
              <a:gd name="T74" fmla="*/ 57 w 159"/>
              <a:gd name="T75" fmla="*/ 37 h 146"/>
              <a:gd name="T76" fmla="*/ 117 w 159"/>
              <a:gd name="T77" fmla="*/ 36 h 146"/>
              <a:gd name="T78" fmla="*/ 121 w 159"/>
              <a:gd name="T79" fmla="*/ 28 h 146"/>
              <a:gd name="T80" fmla="*/ 119 w 159"/>
              <a:gd name="T81" fmla="*/ 25 h 146"/>
              <a:gd name="T82" fmla="*/ 59 w 159"/>
              <a:gd name="T83" fmla="*/ 25 h 146"/>
              <a:gd name="T84" fmla="*/ 55 w 159"/>
              <a:gd name="T85" fmla="*/ 3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9" h="146">
                <a:moveTo>
                  <a:pt x="156" y="33"/>
                </a:moveTo>
                <a:cubicBezTo>
                  <a:pt x="158" y="37"/>
                  <a:pt x="159" y="41"/>
                  <a:pt x="158" y="46"/>
                </a:cubicBezTo>
                <a:cubicBezTo>
                  <a:pt x="132" y="131"/>
                  <a:pt x="132" y="131"/>
                  <a:pt x="132" y="131"/>
                </a:cubicBezTo>
                <a:cubicBezTo>
                  <a:pt x="130" y="135"/>
                  <a:pt x="128" y="139"/>
                  <a:pt x="124" y="141"/>
                </a:cubicBezTo>
                <a:cubicBezTo>
                  <a:pt x="121" y="144"/>
                  <a:pt x="117" y="146"/>
                  <a:pt x="113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1" y="146"/>
                  <a:pt x="16" y="144"/>
                  <a:pt x="11" y="140"/>
                </a:cubicBezTo>
                <a:cubicBezTo>
                  <a:pt x="7" y="137"/>
                  <a:pt x="4" y="133"/>
                  <a:pt x="2" y="128"/>
                </a:cubicBezTo>
                <a:cubicBezTo>
                  <a:pt x="1" y="124"/>
                  <a:pt x="0" y="120"/>
                  <a:pt x="2" y="116"/>
                </a:cubicBezTo>
                <a:cubicBezTo>
                  <a:pt x="2" y="116"/>
                  <a:pt x="2" y="115"/>
                  <a:pt x="2" y="113"/>
                </a:cubicBezTo>
                <a:cubicBezTo>
                  <a:pt x="2" y="112"/>
                  <a:pt x="2" y="111"/>
                  <a:pt x="3" y="110"/>
                </a:cubicBezTo>
                <a:cubicBezTo>
                  <a:pt x="3" y="109"/>
                  <a:pt x="2" y="109"/>
                  <a:pt x="2" y="108"/>
                </a:cubicBezTo>
                <a:cubicBezTo>
                  <a:pt x="2" y="107"/>
                  <a:pt x="2" y="106"/>
                  <a:pt x="2" y="106"/>
                </a:cubicBezTo>
                <a:cubicBezTo>
                  <a:pt x="2" y="105"/>
                  <a:pt x="2" y="105"/>
                  <a:pt x="3" y="104"/>
                </a:cubicBezTo>
                <a:cubicBezTo>
                  <a:pt x="3" y="103"/>
                  <a:pt x="4" y="103"/>
                  <a:pt x="4" y="102"/>
                </a:cubicBezTo>
                <a:cubicBezTo>
                  <a:pt x="5" y="101"/>
                  <a:pt x="5" y="100"/>
                  <a:pt x="6" y="100"/>
                </a:cubicBezTo>
                <a:cubicBezTo>
                  <a:pt x="7" y="97"/>
                  <a:pt x="9" y="94"/>
                  <a:pt x="10" y="91"/>
                </a:cubicBezTo>
                <a:cubicBezTo>
                  <a:pt x="11" y="88"/>
                  <a:pt x="12" y="85"/>
                  <a:pt x="13" y="82"/>
                </a:cubicBezTo>
                <a:cubicBezTo>
                  <a:pt x="13" y="82"/>
                  <a:pt x="13" y="81"/>
                  <a:pt x="13" y="80"/>
                </a:cubicBezTo>
                <a:cubicBezTo>
                  <a:pt x="13" y="78"/>
                  <a:pt x="13" y="77"/>
                  <a:pt x="13" y="77"/>
                </a:cubicBezTo>
                <a:cubicBezTo>
                  <a:pt x="13" y="76"/>
                  <a:pt x="14" y="75"/>
                  <a:pt x="15" y="74"/>
                </a:cubicBezTo>
                <a:cubicBezTo>
                  <a:pt x="15" y="73"/>
                  <a:pt x="16" y="72"/>
                  <a:pt x="16" y="72"/>
                </a:cubicBezTo>
                <a:cubicBezTo>
                  <a:pt x="17" y="70"/>
                  <a:pt x="19" y="67"/>
                  <a:pt x="20" y="63"/>
                </a:cubicBezTo>
                <a:cubicBezTo>
                  <a:pt x="21" y="60"/>
                  <a:pt x="22" y="57"/>
                  <a:pt x="22" y="55"/>
                </a:cubicBezTo>
                <a:cubicBezTo>
                  <a:pt x="23" y="54"/>
                  <a:pt x="22" y="53"/>
                  <a:pt x="22" y="52"/>
                </a:cubicBezTo>
                <a:cubicBezTo>
                  <a:pt x="22" y="50"/>
                  <a:pt x="22" y="49"/>
                  <a:pt x="22" y="49"/>
                </a:cubicBezTo>
                <a:cubicBezTo>
                  <a:pt x="23" y="48"/>
                  <a:pt x="23" y="47"/>
                  <a:pt x="24" y="46"/>
                </a:cubicBezTo>
                <a:cubicBezTo>
                  <a:pt x="25" y="45"/>
                  <a:pt x="26" y="44"/>
                  <a:pt x="26" y="44"/>
                </a:cubicBezTo>
                <a:cubicBezTo>
                  <a:pt x="28" y="43"/>
                  <a:pt x="29" y="40"/>
                  <a:pt x="30" y="36"/>
                </a:cubicBezTo>
                <a:cubicBezTo>
                  <a:pt x="32" y="32"/>
                  <a:pt x="33" y="29"/>
                  <a:pt x="33" y="27"/>
                </a:cubicBezTo>
                <a:cubicBezTo>
                  <a:pt x="33" y="27"/>
                  <a:pt x="33" y="26"/>
                  <a:pt x="33" y="25"/>
                </a:cubicBezTo>
                <a:cubicBezTo>
                  <a:pt x="33" y="24"/>
                  <a:pt x="32" y="23"/>
                  <a:pt x="33" y="22"/>
                </a:cubicBezTo>
                <a:cubicBezTo>
                  <a:pt x="33" y="22"/>
                  <a:pt x="33" y="21"/>
                  <a:pt x="33" y="20"/>
                </a:cubicBezTo>
                <a:cubicBezTo>
                  <a:pt x="34" y="20"/>
                  <a:pt x="34" y="19"/>
                  <a:pt x="35" y="18"/>
                </a:cubicBezTo>
                <a:cubicBezTo>
                  <a:pt x="36" y="17"/>
                  <a:pt x="36" y="17"/>
                  <a:pt x="37" y="16"/>
                </a:cubicBezTo>
                <a:cubicBezTo>
                  <a:pt x="37" y="16"/>
                  <a:pt x="38" y="15"/>
                  <a:pt x="38" y="13"/>
                </a:cubicBezTo>
                <a:cubicBezTo>
                  <a:pt x="39" y="12"/>
                  <a:pt x="39" y="11"/>
                  <a:pt x="40" y="10"/>
                </a:cubicBezTo>
                <a:cubicBezTo>
                  <a:pt x="40" y="9"/>
                  <a:pt x="41" y="8"/>
                  <a:pt x="41" y="7"/>
                </a:cubicBezTo>
                <a:cubicBezTo>
                  <a:pt x="42" y="5"/>
                  <a:pt x="42" y="4"/>
                  <a:pt x="43" y="4"/>
                </a:cubicBezTo>
                <a:cubicBezTo>
                  <a:pt x="44" y="3"/>
                  <a:pt x="45" y="2"/>
                  <a:pt x="46" y="1"/>
                </a:cubicBezTo>
                <a:cubicBezTo>
                  <a:pt x="47" y="1"/>
                  <a:pt x="48" y="0"/>
                  <a:pt x="49" y="0"/>
                </a:cubicBezTo>
                <a:cubicBezTo>
                  <a:pt x="50" y="0"/>
                  <a:pt x="52" y="0"/>
                  <a:pt x="53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6" y="1"/>
                  <a:pt x="57" y="0"/>
                  <a:pt x="58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8" y="2"/>
                  <a:pt x="141" y="6"/>
                </a:cubicBezTo>
                <a:cubicBezTo>
                  <a:pt x="143" y="9"/>
                  <a:pt x="144" y="13"/>
                  <a:pt x="143" y="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4" y="111"/>
                  <a:pt x="112" y="116"/>
                  <a:pt x="110" y="118"/>
                </a:cubicBezTo>
                <a:cubicBezTo>
                  <a:pt x="108" y="120"/>
                  <a:pt x="104" y="121"/>
                  <a:pt x="98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4" y="121"/>
                  <a:pt x="13" y="122"/>
                  <a:pt x="12" y="123"/>
                </a:cubicBezTo>
                <a:cubicBezTo>
                  <a:pt x="11" y="124"/>
                  <a:pt x="11" y="125"/>
                  <a:pt x="12" y="127"/>
                </a:cubicBezTo>
                <a:cubicBezTo>
                  <a:pt x="13" y="131"/>
                  <a:pt x="18" y="133"/>
                  <a:pt x="26" y="133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15" y="133"/>
                  <a:pt x="116" y="133"/>
                  <a:pt x="118" y="132"/>
                </a:cubicBezTo>
                <a:cubicBezTo>
                  <a:pt x="120" y="131"/>
                  <a:pt x="121" y="130"/>
                  <a:pt x="121" y="128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50" y="33"/>
                  <a:pt x="150" y="32"/>
                  <a:pt x="150" y="29"/>
                </a:cubicBezTo>
                <a:cubicBezTo>
                  <a:pt x="153" y="30"/>
                  <a:pt x="155" y="32"/>
                  <a:pt x="156" y="33"/>
                </a:cubicBezTo>
                <a:close/>
                <a:moveTo>
                  <a:pt x="47" y="58"/>
                </a:moveTo>
                <a:cubicBezTo>
                  <a:pt x="47" y="59"/>
                  <a:pt x="47" y="59"/>
                  <a:pt x="48" y="60"/>
                </a:cubicBezTo>
                <a:cubicBezTo>
                  <a:pt x="48" y="61"/>
                  <a:pt x="49" y="61"/>
                  <a:pt x="49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8" y="61"/>
                  <a:pt x="109" y="61"/>
                  <a:pt x="109" y="60"/>
                </a:cubicBezTo>
                <a:cubicBezTo>
                  <a:pt x="110" y="59"/>
                  <a:pt x="111" y="59"/>
                  <a:pt x="111" y="58"/>
                </a:cubicBezTo>
                <a:cubicBezTo>
                  <a:pt x="113" y="52"/>
                  <a:pt x="113" y="52"/>
                  <a:pt x="113" y="52"/>
                </a:cubicBezTo>
                <a:cubicBezTo>
                  <a:pt x="113" y="51"/>
                  <a:pt x="113" y="50"/>
                  <a:pt x="113" y="50"/>
                </a:cubicBezTo>
                <a:cubicBezTo>
                  <a:pt x="112" y="49"/>
                  <a:pt x="112" y="49"/>
                  <a:pt x="111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49"/>
                  <a:pt x="52" y="49"/>
                  <a:pt x="51" y="50"/>
                </a:cubicBezTo>
                <a:cubicBezTo>
                  <a:pt x="50" y="50"/>
                  <a:pt x="50" y="51"/>
                  <a:pt x="49" y="52"/>
                </a:cubicBezTo>
                <a:lnTo>
                  <a:pt x="47" y="58"/>
                </a:lnTo>
                <a:close/>
                <a:moveTo>
                  <a:pt x="55" y="34"/>
                </a:moveTo>
                <a:cubicBezTo>
                  <a:pt x="55" y="34"/>
                  <a:pt x="55" y="35"/>
                  <a:pt x="55" y="36"/>
                </a:cubicBezTo>
                <a:cubicBezTo>
                  <a:pt x="56" y="36"/>
                  <a:pt x="56" y="37"/>
                  <a:pt x="57" y="37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6" y="37"/>
                  <a:pt x="116" y="36"/>
                  <a:pt x="117" y="36"/>
                </a:cubicBezTo>
                <a:cubicBezTo>
                  <a:pt x="118" y="35"/>
                  <a:pt x="119" y="34"/>
                  <a:pt x="119" y="34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7"/>
                  <a:pt x="121" y="26"/>
                  <a:pt x="121" y="25"/>
                </a:cubicBezTo>
                <a:cubicBezTo>
                  <a:pt x="120" y="25"/>
                  <a:pt x="120" y="25"/>
                  <a:pt x="119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5"/>
                  <a:pt x="60" y="25"/>
                  <a:pt x="59" y="25"/>
                </a:cubicBezTo>
                <a:cubicBezTo>
                  <a:pt x="58" y="26"/>
                  <a:pt x="58" y="27"/>
                  <a:pt x="57" y="28"/>
                </a:cubicBezTo>
                <a:lnTo>
                  <a:pt x="55" y="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79"/>
          <p:cNvSpPr>
            <a:spLocks/>
          </p:cNvSpPr>
          <p:nvPr/>
        </p:nvSpPr>
        <p:spPr bwMode="auto">
          <a:xfrm flipH="1">
            <a:off x="6448799" y="3875748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9 w 121"/>
              <a:gd name="T21" fmla="*/ 140 h 143"/>
              <a:gd name="T22" fmla="*/ 11 w 121"/>
              <a:gd name="T23" fmla="*/ 143 h 143"/>
              <a:gd name="T24" fmla="*/ 7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7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2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7" y="143"/>
                </a:cubicBezTo>
                <a:cubicBezTo>
                  <a:pt x="5" y="142"/>
                  <a:pt x="3" y="140"/>
                  <a:pt x="2" y="139"/>
                </a:cubicBezTo>
                <a:cubicBezTo>
                  <a:pt x="1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3" y="3"/>
                  <a:pt x="5" y="2"/>
                  <a:pt x="7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80"/>
          <p:cNvSpPr>
            <a:spLocks noEditPoints="1"/>
          </p:cNvSpPr>
          <p:nvPr/>
        </p:nvSpPr>
        <p:spPr bwMode="auto">
          <a:xfrm flipH="1">
            <a:off x="7350928" y="3873191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8 w 121"/>
              <a:gd name="T21" fmla="*/ 140 h 143"/>
              <a:gd name="T22" fmla="*/ 11 w 121"/>
              <a:gd name="T23" fmla="*/ 143 h 143"/>
              <a:gd name="T24" fmla="*/ 6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6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  <a:gd name="T40" fmla="*/ 109 w 121"/>
              <a:gd name="T41" fmla="*/ 12 h 143"/>
              <a:gd name="T42" fmla="*/ 12 w 121"/>
              <a:gd name="T43" fmla="*/ 12 h 143"/>
              <a:gd name="T44" fmla="*/ 12 w 121"/>
              <a:gd name="T45" fmla="*/ 130 h 143"/>
              <a:gd name="T46" fmla="*/ 52 w 121"/>
              <a:gd name="T47" fmla="*/ 91 h 143"/>
              <a:gd name="T48" fmla="*/ 60 w 121"/>
              <a:gd name="T49" fmla="*/ 83 h 143"/>
              <a:gd name="T50" fmla="*/ 69 w 121"/>
              <a:gd name="T51" fmla="*/ 91 h 143"/>
              <a:gd name="T52" fmla="*/ 109 w 121"/>
              <a:gd name="T53" fmla="*/ 130 h 143"/>
              <a:gd name="T54" fmla="*/ 109 w 121"/>
              <a:gd name="T55" fmla="*/ 1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1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6" y="143"/>
                </a:cubicBezTo>
                <a:cubicBezTo>
                  <a:pt x="4" y="142"/>
                  <a:pt x="3" y="140"/>
                  <a:pt x="2" y="139"/>
                </a:cubicBezTo>
                <a:cubicBezTo>
                  <a:pt x="0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0" y="7"/>
                  <a:pt x="2" y="5"/>
                </a:cubicBezTo>
                <a:cubicBezTo>
                  <a:pt x="3" y="3"/>
                  <a:pt x="4" y="2"/>
                  <a:pt x="6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  <a:moveTo>
                  <a:pt x="109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52" y="91"/>
                  <a:pt x="52" y="91"/>
                  <a:pt x="52" y="91"/>
                </a:cubicBezTo>
                <a:cubicBezTo>
                  <a:pt x="60" y="83"/>
                  <a:pt x="60" y="83"/>
                  <a:pt x="60" y="83"/>
                </a:cubicBezTo>
                <a:cubicBezTo>
                  <a:pt x="69" y="91"/>
                  <a:pt x="69" y="91"/>
                  <a:pt x="69" y="91"/>
                </a:cubicBezTo>
                <a:cubicBezTo>
                  <a:pt x="109" y="130"/>
                  <a:pt x="109" y="130"/>
                  <a:pt x="109" y="130"/>
                </a:cubicBezTo>
                <a:lnTo>
                  <a:pt x="109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81"/>
          <p:cNvSpPr>
            <a:spLocks noEditPoints="1"/>
          </p:cNvSpPr>
          <p:nvPr/>
        </p:nvSpPr>
        <p:spPr bwMode="auto">
          <a:xfrm flipH="1">
            <a:off x="8205153" y="3877537"/>
            <a:ext cx="189918" cy="162786"/>
          </a:xfrm>
          <a:custGeom>
            <a:avLst/>
            <a:gdLst>
              <a:gd name="T0" fmla="*/ 170 w 170"/>
              <a:gd name="T1" fmla="*/ 40 h 145"/>
              <a:gd name="T2" fmla="*/ 170 w 170"/>
              <a:gd name="T3" fmla="*/ 76 h 145"/>
              <a:gd name="T4" fmla="*/ 0 w 170"/>
              <a:gd name="T5" fmla="*/ 76 h 145"/>
              <a:gd name="T6" fmla="*/ 0 w 170"/>
              <a:gd name="T7" fmla="*/ 40 h 145"/>
              <a:gd name="T8" fmla="*/ 5 w 170"/>
              <a:gd name="T9" fmla="*/ 29 h 145"/>
              <a:gd name="T10" fmla="*/ 16 w 170"/>
              <a:gd name="T11" fmla="*/ 24 h 145"/>
              <a:gd name="T12" fmla="*/ 49 w 170"/>
              <a:gd name="T13" fmla="*/ 24 h 145"/>
              <a:gd name="T14" fmla="*/ 49 w 170"/>
              <a:gd name="T15" fmla="*/ 9 h 145"/>
              <a:gd name="T16" fmla="*/ 51 w 170"/>
              <a:gd name="T17" fmla="*/ 3 h 145"/>
              <a:gd name="T18" fmla="*/ 58 w 170"/>
              <a:gd name="T19" fmla="*/ 0 h 145"/>
              <a:gd name="T20" fmla="*/ 112 w 170"/>
              <a:gd name="T21" fmla="*/ 0 h 145"/>
              <a:gd name="T22" fmla="*/ 119 w 170"/>
              <a:gd name="T23" fmla="*/ 3 h 145"/>
              <a:gd name="T24" fmla="*/ 121 w 170"/>
              <a:gd name="T25" fmla="*/ 9 h 145"/>
              <a:gd name="T26" fmla="*/ 121 w 170"/>
              <a:gd name="T27" fmla="*/ 24 h 145"/>
              <a:gd name="T28" fmla="*/ 155 w 170"/>
              <a:gd name="T29" fmla="*/ 24 h 145"/>
              <a:gd name="T30" fmla="*/ 165 w 170"/>
              <a:gd name="T31" fmla="*/ 29 h 145"/>
              <a:gd name="T32" fmla="*/ 170 w 170"/>
              <a:gd name="T33" fmla="*/ 40 h 145"/>
              <a:gd name="T34" fmla="*/ 170 w 170"/>
              <a:gd name="T35" fmla="*/ 85 h 145"/>
              <a:gd name="T36" fmla="*/ 170 w 170"/>
              <a:gd name="T37" fmla="*/ 130 h 145"/>
              <a:gd name="T38" fmla="*/ 165 w 170"/>
              <a:gd name="T39" fmla="*/ 141 h 145"/>
              <a:gd name="T40" fmla="*/ 155 w 170"/>
              <a:gd name="T41" fmla="*/ 145 h 145"/>
              <a:gd name="T42" fmla="*/ 16 w 170"/>
              <a:gd name="T43" fmla="*/ 145 h 145"/>
              <a:gd name="T44" fmla="*/ 5 w 170"/>
              <a:gd name="T45" fmla="*/ 141 h 145"/>
              <a:gd name="T46" fmla="*/ 0 w 170"/>
              <a:gd name="T47" fmla="*/ 130 h 145"/>
              <a:gd name="T48" fmla="*/ 0 w 170"/>
              <a:gd name="T49" fmla="*/ 85 h 145"/>
              <a:gd name="T50" fmla="*/ 64 w 170"/>
              <a:gd name="T51" fmla="*/ 85 h 145"/>
              <a:gd name="T52" fmla="*/ 64 w 170"/>
              <a:gd name="T53" fmla="*/ 100 h 145"/>
              <a:gd name="T54" fmla="*/ 66 w 170"/>
              <a:gd name="T55" fmla="*/ 104 h 145"/>
              <a:gd name="T56" fmla="*/ 70 w 170"/>
              <a:gd name="T57" fmla="*/ 106 h 145"/>
              <a:gd name="T58" fmla="*/ 100 w 170"/>
              <a:gd name="T59" fmla="*/ 106 h 145"/>
              <a:gd name="T60" fmla="*/ 104 w 170"/>
              <a:gd name="T61" fmla="*/ 104 h 145"/>
              <a:gd name="T62" fmla="*/ 106 w 170"/>
              <a:gd name="T63" fmla="*/ 100 h 145"/>
              <a:gd name="T64" fmla="*/ 106 w 170"/>
              <a:gd name="T65" fmla="*/ 85 h 145"/>
              <a:gd name="T66" fmla="*/ 170 w 170"/>
              <a:gd name="T67" fmla="*/ 85 h 145"/>
              <a:gd name="T68" fmla="*/ 61 w 170"/>
              <a:gd name="T69" fmla="*/ 24 h 145"/>
              <a:gd name="T70" fmla="*/ 109 w 170"/>
              <a:gd name="T71" fmla="*/ 24 h 145"/>
              <a:gd name="T72" fmla="*/ 109 w 170"/>
              <a:gd name="T73" fmla="*/ 12 h 145"/>
              <a:gd name="T74" fmla="*/ 61 w 170"/>
              <a:gd name="T75" fmla="*/ 12 h 145"/>
              <a:gd name="T76" fmla="*/ 61 w 170"/>
              <a:gd name="T77" fmla="*/ 24 h 145"/>
              <a:gd name="T78" fmla="*/ 97 w 170"/>
              <a:gd name="T79" fmla="*/ 85 h 145"/>
              <a:gd name="T80" fmla="*/ 97 w 170"/>
              <a:gd name="T81" fmla="*/ 97 h 145"/>
              <a:gd name="T82" fmla="*/ 73 w 170"/>
              <a:gd name="T83" fmla="*/ 97 h 145"/>
              <a:gd name="T84" fmla="*/ 73 w 170"/>
              <a:gd name="T85" fmla="*/ 85 h 145"/>
              <a:gd name="T86" fmla="*/ 97 w 170"/>
              <a:gd name="T87" fmla="*/ 8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0" h="145">
                <a:moveTo>
                  <a:pt x="170" y="40"/>
                </a:moveTo>
                <a:cubicBezTo>
                  <a:pt x="170" y="76"/>
                  <a:pt x="170" y="76"/>
                  <a:pt x="17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5"/>
                  <a:pt x="2" y="32"/>
                  <a:pt x="5" y="29"/>
                </a:cubicBezTo>
                <a:cubicBezTo>
                  <a:pt x="8" y="26"/>
                  <a:pt x="11" y="24"/>
                  <a:pt x="16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9"/>
                  <a:pt x="49" y="9"/>
                  <a:pt x="49" y="9"/>
                </a:cubicBezTo>
                <a:cubicBezTo>
                  <a:pt x="49" y="7"/>
                  <a:pt x="50" y="5"/>
                  <a:pt x="51" y="3"/>
                </a:cubicBezTo>
                <a:cubicBezTo>
                  <a:pt x="53" y="1"/>
                  <a:pt x="55" y="0"/>
                  <a:pt x="5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0"/>
                  <a:pt x="117" y="1"/>
                  <a:pt x="119" y="3"/>
                </a:cubicBezTo>
                <a:cubicBezTo>
                  <a:pt x="121" y="5"/>
                  <a:pt x="121" y="7"/>
                  <a:pt x="121" y="9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9" y="24"/>
                  <a:pt x="162" y="26"/>
                  <a:pt x="165" y="29"/>
                </a:cubicBezTo>
                <a:cubicBezTo>
                  <a:pt x="168" y="32"/>
                  <a:pt x="170" y="35"/>
                  <a:pt x="170" y="40"/>
                </a:cubicBezTo>
                <a:close/>
                <a:moveTo>
                  <a:pt x="170" y="85"/>
                </a:moveTo>
                <a:cubicBezTo>
                  <a:pt x="170" y="130"/>
                  <a:pt x="170" y="130"/>
                  <a:pt x="170" y="130"/>
                </a:cubicBezTo>
                <a:cubicBezTo>
                  <a:pt x="170" y="134"/>
                  <a:pt x="168" y="138"/>
                  <a:pt x="165" y="141"/>
                </a:cubicBezTo>
                <a:cubicBezTo>
                  <a:pt x="162" y="144"/>
                  <a:pt x="159" y="145"/>
                  <a:pt x="155" y="145"/>
                </a:cubicBezTo>
                <a:cubicBezTo>
                  <a:pt x="16" y="145"/>
                  <a:pt x="16" y="145"/>
                  <a:pt x="16" y="145"/>
                </a:cubicBezTo>
                <a:cubicBezTo>
                  <a:pt x="11" y="145"/>
                  <a:pt x="8" y="144"/>
                  <a:pt x="5" y="141"/>
                </a:cubicBezTo>
                <a:cubicBezTo>
                  <a:pt x="2" y="138"/>
                  <a:pt x="0" y="134"/>
                  <a:pt x="0" y="130"/>
                </a:cubicBezTo>
                <a:cubicBezTo>
                  <a:pt x="0" y="85"/>
                  <a:pt x="0" y="85"/>
                  <a:pt x="0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2"/>
                  <a:pt x="65" y="103"/>
                  <a:pt x="66" y="104"/>
                </a:cubicBezTo>
                <a:cubicBezTo>
                  <a:pt x="67" y="105"/>
                  <a:pt x="68" y="106"/>
                  <a:pt x="70" y="106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2" y="106"/>
                  <a:pt x="103" y="105"/>
                  <a:pt x="104" y="104"/>
                </a:cubicBezTo>
                <a:cubicBezTo>
                  <a:pt x="106" y="103"/>
                  <a:pt x="106" y="102"/>
                  <a:pt x="106" y="100"/>
                </a:cubicBezTo>
                <a:cubicBezTo>
                  <a:pt x="106" y="85"/>
                  <a:pt x="106" y="85"/>
                  <a:pt x="106" y="85"/>
                </a:cubicBezTo>
                <a:lnTo>
                  <a:pt x="170" y="85"/>
                </a:lnTo>
                <a:close/>
                <a:moveTo>
                  <a:pt x="61" y="24"/>
                </a:moveTo>
                <a:cubicBezTo>
                  <a:pt x="109" y="24"/>
                  <a:pt x="109" y="24"/>
                  <a:pt x="109" y="24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61" y="12"/>
                  <a:pt x="61" y="12"/>
                  <a:pt x="61" y="12"/>
                </a:cubicBezTo>
                <a:lnTo>
                  <a:pt x="61" y="24"/>
                </a:lnTo>
                <a:close/>
                <a:moveTo>
                  <a:pt x="97" y="85"/>
                </a:moveTo>
                <a:cubicBezTo>
                  <a:pt x="97" y="97"/>
                  <a:pt x="97" y="97"/>
                  <a:pt x="97" y="97"/>
                </a:cubicBezTo>
                <a:cubicBezTo>
                  <a:pt x="73" y="97"/>
                  <a:pt x="73" y="97"/>
                  <a:pt x="73" y="97"/>
                </a:cubicBezTo>
                <a:cubicBezTo>
                  <a:pt x="73" y="85"/>
                  <a:pt x="73" y="85"/>
                  <a:pt x="73" y="85"/>
                </a:cubicBezTo>
                <a:lnTo>
                  <a:pt x="97" y="8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82"/>
          <p:cNvSpPr>
            <a:spLocks noEditPoints="1"/>
          </p:cNvSpPr>
          <p:nvPr/>
        </p:nvSpPr>
        <p:spPr bwMode="auto">
          <a:xfrm flipH="1">
            <a:off x="9137884" y="3868103"/>
            <a:ext cx="169570" cy="167875"/>
          </a:xfrm>
          <a:custGeom>
            <a:avLst/>
            <a:gdLst>
              <a:gd name="T0" fmla="*/ 149 w 151"/>
              <a:gd name="T1" fmla="*/ 81 h 149"/>
              <a:gd name="T2" fmla="*/ 151 w 151"/>
              <a:gd name="T3" fmla="*/ 85 h 149"/>
              <a:gd name="T4" fmla="*/ 149 w 151"/>
              <a:gd name="T5" fmla="*/ 89 h 149"/>
              <a:gd name="T6" fmla="*/ 145 w 151"/>
              <a:gd name="T7" fmla="*/ 91 h 149"/>
              <a:gd name="T8" fmla="*/ 124 w 151"/>
              <a:gd name="T9" fmla="*/ 91 h 149"/>
              <a:gd name="T10" fmla="*/ 117 w 151"/>
              <a:gd name="T11" fmla="*/ 118 h 149"/>
              <a:gd name="T12" fmla="*/ 137 w 151"/>
              <a:gd name="T13" fmla="*/ 138 h 149"/>
              <a:gd name="T14" fmla="*/ 139 w 151"/>
              <a:gd name="T15" fmla="*/ 142 h 149"/>
              <a:gd name="T16" fmla="*/ 137 w 151"/>
              <a:gd name="T17" fmla="*/ 147 h 149"/>
              <a:gd name="T18" fmla="*/ 133 w 151"/>
              <a:gd name="T19" fmla="*/ 149 h 149"/>
              <a:gd name="T20" fmla="*/ 128 w 151"/>
              <a:gd name="T21" fmla="*/ 147 h 149"/>
              <a:gd name="T22" fmla="*/ 110 w 151"/>
              <a:gd name="T23" fmla="*/ 128 h 149"/>
              <a:gd name="T24" fmla="*/ 108 w 151"/>
              <a:gd name="T25" fmla="*/ 129 h 149"/>
              <a:gd name="T26" fmla="*/ 104 w 151"/>
              <a:gd name="T27" fmla="*/ 132 h 149"/>
              <a:gd name="T28" fmla="*/ 98 w 151"/>
              <a:gd name="T29" fmla="*/ 135 h 149"/>
              <a:gd name="T30" fmla="*/ 90 w 151"/>
              <a:gd name="T31" fmla="*/ 138 h 149"/>
              <a:gd name="T32" fmla="*/ 81 w 151"/>
              <a:gd name="T33" fmla="*/ 139 h 149"/>
              <a:gd name="T34" fmla="*/ 81 w 151"/>
              <a:gd name="T35" fmla="*/ 55 h 149"/>
              <a:gd name="T36" fmla="*/ 69 w 151"/>
              <a:gd name="T37" fmla="*/ 55 h 149"/>
              <a:gd name="T38" fmla="*/ 69 w 151"/>
              <a:gd name="T39" fmla="*/ 139 h 149"/>
              <a:gd name="T40" fmla="*/ 60 w 151"/>
              <a:gd name="T41" fmla="*/ 138 h 149"/>
              <a:gd name="T42" fmla="*/ 51 w 151"/>
              <a:gd name="T43" fmla="*/ 135 h 149"/>
              <a:gd name="T44" fmla="*/ 45 w 151"/>
              <a:gd name="T45" fmla="*/ 131 h 149"/>
              <a:gd name="T46" fmla="*/ 41 w 151"/>
              <a:gd name="T47" fmla="*/ 128 h 149"/>
              <a:gd name="T48" fmla="*/ 40 w 151"/>
              <a:gd name="T49" fmla="*/ 127 h 149"/>
              <a:gd name="T50" fmla="*/ 22 w 151"/>
              <a:gd name="T51" fmla="*/ 147 h 149"/>
              <a:gd name="T52" fmla="*/ 18 w 151"/>
              <a:gd name="T53" fmla="*/ 149 h 149"/>
              <a:gd name="T54" fmla="*/ 14 w 151"/>
              <a:gd name="T55" fmla="*/ 147 h 149"/>
              <a:gd name="T56" fmla="*/ 12 w 151"/>
              <a:gd name="T57" fmla="*/ 143 h 149"/>
              <a:gd name="T58" fmla="*/ 13 w 151"/>
              <a:gd name="T59" fmla="*/ 138 h 149"/>
              <a:gd name="T60" fmla="*/ 32 w 151"/>
              <a:gd name="T61" fmla="*/ 117 h 149"/>
              <a:gd name="T62" fmla="*/ 27 w 151"/>
              <a:gd name="T63" fmla="*/ 91 h 149"/>
              <a:gd name="T64" fmla="*/ 6 w 151"/>
              <a:gd name="T65" fmla="*/ 91 h 149"/>
              <a:gd name="T66" fmla="*/ 1 w 151"/>
              <a:gd name="T67" fmla="*/ 89 h 149"/>
              <a:gd name="T68" fmla="*/ 0 w 151"/>
              <a:gd name="T69" fmla="*/ 85 h 149"/>
              <a:gd name="T70" fmla="*/ 1 w 151"/>
              <a:gd name="T71" fmla="*/ 81 h 149"/>
              <a:gd name="T72" fmla="*/ 6 w 151"/>
              <a:gd name="T73" fmla="*/ 79 h 149"/>
              <a:gd name="T74" fmla="*/ 27 w 151"/>
              <a:gd name="T75" fmla="*/ 79 h 149"/>
              <a:gd name="T76" fmla="*/ 27 w 151"/>
              <a:gd name="T77" fmla="*/ 51 h 149"/>
              <a:gd name="T78" fmla="*/ 10 w 151"/>
              <a:gd name="T79" fmla="*/ 35 h 149"/>
              <a:gd name="T80" fmla="*/ 9 w 151"/>
              <a:gd name="T81" fmla="*/ 31 h 149"/>
              <a:gd name="T82" fmla="*/ 10 w 151"/>
              <a:gd name="T83" fmla="*/ 26 h 149"/>
              <a:gd name="T84" fmla="*/ 15 w 151"/>
              <a:gd name="T85" fmla="*/ 24 h 149"/>
              <a:gd name="T86" fmla="*/ 19 w 151"/>
              <a:gd name="T87" fmla="*/ 26 h 149"/>
              <a:gd name="T88" fmla="*/ 35 w 151"/>
              <a:gd name="T89" fmla="*/ 43 h 149"/>
              <a:gd name="T90" fmla="*/ 115 w 151"/>
              <a:gd name="T91" fmla="*/ 43 h 149"/>
              <a:gd name="T92" fmla="*/ 131 w 151"/>
              <a:gd name="T93" fmla="*/ 26 h 149"/>
              <a:gd name="T94" fmla="*/ 136 w 151"/>
              <a:gd name="T95" fmla="*/ 24 h 149"/>
              <a:gd name="T96" fmla="*/ 140 w 151"/>
              <a:gd name="T97" fmla="*/ 26 h 149"/>
              <a:gd name="T98" fmla="*/ 142 w 151"/>
              <a:gd name="T99" fmla="*/ 31 h 149"/>
              <a:gd name="T100" fmla="*/ 140 w 151"/>
              <a:gd name="T101" fmla="*/ 35 h 149"/>
              <a:gd name="T102" fmla="*/ 124 w 151"/>
              <a:gd name="T103" fmla="*/ 51 h 149"/>
              <a:gd name="T104" fmla="*/ 124 w 151"/>
              <a:gd name="T105" fmla="*/ 79 h 149"/>
              <a:gd name="T106" fmla="*/ 145 w 151"/>
              <a:gd name="T107" fmla="*/ 79 h 149"/>
              <a:gd name="T108" fmla="*/ 149 w 151"/>
              <a:gd name="T109" fmla="*/ 81 h 149"/>
              <a:gd name="T110" fmla="*/ 105 w 151"/>
              <a:gd name="T111" fmla="*/ 31 h 149"/>
              <a:gd name="T112" fmla="*/ 45 w 151"/>
              <a:gd name="T113" fmla="*/ 31 h 149"/>
              <a:gd name="T114" fmla="*/ 54 w 151"/>
              <a:gd name="T115" fmla="*/ 9 h 149"/>
              <a:gd name="T116" fmla="*/ 75 w 151"/>
              <a:gd name="T117" fmla="*/ 0 h 149"/>
              <a:gd name="T118" fmla="*/ 97 w 151"/>
              <a:gd name="T119" fmla="*/ 9 h 149"/>
              <a:gd name="T120" fmla="*/ 105 w 151"/>
              <a:gd name="T121" fmla="*/ 3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49">
                <a:moveTo>
                  <a:pt x="149" y="81"/>
                </a:moveTo>
                <a:cubicBezTo>
                  <a:pt x="150" y="82"/>
                  <a:pt x="151" y="83"/>
                  <a:pt x="151" y="85"/>
                </a:cubicBezTo>
                <a:cubicBezTo>
                  <a:pt x="151" y="87"/>
                  <a:pt x="150" y="88"/>
                  <a:pt x="149" y="89"/>
                </a:cubicBezTo>
                <a:cubicBezTo>
                  <a:pt x="148" y="90"/>
                  <a:pt x="146" y="91"/>
                  <a:pt x="145" y="91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102"/>
                  <a:pt x="122" y="111"/>
                  <a:pt x="117" y="118"/>
                </a:cubicBezTo>
                <a:cubicBezTo>
                  <a:pt x="137" y="138"/>
                  <a:pt x="137" y="138"/>
                  <a:pt x="137" y="138"/>
                </a:cubicBezTo>
                <a:cubicBezTo>
                  <a:pt x="138" y="139"/>
                  <a:pt x="139" y="141"/>
                  <a:pt x="139" y="142"/>
                </a:cubicBezTo>
                <a:cubicBezTo>
                  <a:pt x="139" y="144"/>
                  <a:pt x="138" y="146"/>
                  <a:pt x="137" y="147"/>
                </a:cubicBezTo>
                <a:cubicBezTo>
                  <a:pt x="136" y="148"/>
                  <a:pt x="134" y="149"/>
                  <a:pt x="133" y="149"/>
                </a:cubicBezTo>
                <a:cubicBezTo>
                  <a:pt x="131" y="149"/>
                  <a:pt x="130" y="148"/>
                  <a:pt x="128" y="147"/>
                </a:cubicBezTo>
                <a:cubicBezTo>
                  <a:pt x="110" y="128"/>
                  <a:pt x="110" y="128"/>
                  <a:pt x="110" y="128"/>
                </a:cubicBezTo>
                <a:cubicBezTo>
                  <a:pt x="109" y="128"/>
                  <a:pt x="109" y="129"/>
                  <a:pt x="108" y="129"/>
                </a:cubicBezTo>
                <a:cubicBezTo>
                  <a:pt x="108" y="130"/>
                  <a:pt x="106" y="131"/>
                  <a:pt x="104" y="132"/>
                </a:cubicBezTo>
                <a:cubicBezTo>
                  <a:pt x="102" y="133"/>
                  <a:pt x="100" y="134"/>
                  <a:pt x="98" y="135"/>
                </a:cubicBezTo>
                <a:cubicBezTo>
                  <a:pt x="96" y="136"/>
                  <a:pt x="94" y="137"/>
                  <a:pt x="90" y="138"/>
                </a:cubicBezTo>
                <a:cubicBezTo>
                  <a:pt x="87" y="139"/>
                  <a:pt x="84" y="139"/>
                  <a:pt x="81" y="139"/>
                </a:cubicBezTo>
                <a:cubicBezTo>
                  <a:pt x="81" y="55"/>
                  <a:pt x="81" y="55"/>
                  <a:pt x="81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6" y="139"/>
                  <a:pt x="63" y="139"/>
                  <a:pt x="60" y="138"/>
                </a:cubicBezTo>
                <a:cubicBezTo>
                  <a:pt x="56" y="137"/>
                  <a:pt x="54" y="136"/>
                  <a:pt x="51" y="135"/>
                </a:cubicBezTo>
                <a:cubicBezTo>
                  <a:pt x="49" y="134"/>
                  <a:pt x="47" y="133"/>
                  <a:pt x="45" y="131"/>
                </a:cubicBezTo>
                <a:cubicBezTo>
                  <a:pt x="43" y="130"/>
                  <a:pt x="42" y="129"/>
                  <a:pt x="41" y="12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1" y="148"/>
                  <a:pt x="19" y="149"/>
                  <a:pt x="18" y="149"/>
                </a:cubicBezTo>
                <a:cubicBezTo>
                  <a:pt x="16" y="149"/>
                  <a:pt x="15" y="148"/>
                  <a:pt x="14" y="147"/>
                </a:cubicBezTo>
                <a:cubicBezTo>
                  <a:pt x="12" y="146"/>
                  <a:pt x="12" y="144"/>
                  <a:pt x="12" y="143"/>
                </a:cubicBezTo>
                <a:cubicBezTo>
                  <a:pt x="12" y="141"/>
                  <a:pt x="12" y="140"/>
                  <a:pt x="13" y="138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29" y="110"/>
                  <a:pt x="27" y="101"/>
                  <a:pt x="27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4" y="91"/>
                  <a:pt x="3" y="90"/>
                  <a:pt x="1" y="89"/>
                </a:cubicBezTo>
                <a:cubicBezTo>
                  <a:pt x="0" y="88"/>
                  <a:pt x="0" y="87"/>
                  <a:pt x="0" y="85"/>
                </a:cubicBezTo>
                <a:cubicBezTo>
                  <a:pt x="0" y="83"/>
                  <a:pt x="0" y="82"/>
                  <a:pt x="1" y="81"/>
                </a:cubicBezTo>
                <a:cubicBezTo>
                  <a:pt x="3" y="80"/>
                  <a:pt x="4" y="79"/>
                  <a:pt x="6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51"/>
                  <a:pt x="27" y="51"/>
                  <a:pt x="27" y="51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4"/>
                  <a:pt x="9" y="32"/>
                  <a:pt x="9" y="31"/>
                </a:cubicBezTo>
                <a:cubicBezTo>
                  <a:pt x="9" y="29"/>
                  <a:pt x="9" y="27"/>
                  <a:pt x="10" y="26"/>
                </a:cubicBezTo>
                <a:cubicBezTo>
                  <a:pt x="12" y="25"/>
                  <a:pt x="13" y="24"/>
                  <a:pt x="15" y="24"/>
                </a:cubicBezTo>
                <a:cubicBezTo>
                  <a:pt x="16" y="24"/>
                  <a:pt x="18" y="25"/>
                  <a:pt x="19" y="26"/>
                </a:cubicBezTo>
                <a:cubicBezTo>
                  <a:pt x="35" y="43"/>
                  <a:pt x="35" y="43"/>
                  <a:pt x="3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3" y="25"/>
                  <a:pt x="134" y="24"/>
                  <a:pt x="136" y="24"/>
                </a:cubicBezTo>
                <a:cubicBezTo>
                  <a:pt x="137" y="24"/>
                  <a:pt x="139" y="25"/>
                  <a:pt x="140" y="26"/>
                </a:cubicBezTo>
                <a:cubicBezTo>
                  <a:pt x="141" y="27"/>
                  <a:pt x="142" y="29"/>
                  <a:pt x="142" y="31"/>
                </a:cubicBezTo>
                <a:cubicBezTo>
                  <a:pt x="142" y="32"/>
                  <a:pt x="141" y="34"/>
                  <a:pt x="140" y="35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45" y="79"/>
                  <a:pt x="145" y="79"/>
                  <a:pt x="145" y="79"/>
                </a:cubicBezTo>
                <a:cubicBezTo>
                  <a:pt x="146" y="79"/>
                  <a:pt x="148" y="80"/>
                  <a:pt x="149" y="81"/>
                </a:cubicBezTo>
                <a:close/>
                <a:moveTo>
                  <a:pt x="105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5" y="22"/>
                  <a:pt x="48" y="15"/>
                  <a:pt x="54" y="9"/>
                </a:cubicBezTo>
                <a:cubicBezTo>
                  <a:pt x="60" y="3"/>
                  <a:pt x="67" y="0"/>
                  <a:pt x="75" y="0"/>
                </a:cubicBezTo>
                <a:cubicBezTo>
                  <a:pt x="84" y="0"/>
                  <a:pt x="91" y="3"/>
                  <a:pt x="97" y="9"/>
                </a:cubicBezTo>
                <a:cubicBezTo>
                  <a:pt x="103" y="15"/>
                  <a:pt x="105" y="22"/>
                  <a:pt x="105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2"/>
          <p:cNvSpPr>
            <a:spLocks noEditPoints="1"/>
          </p:cNvSpPr>
          <p:nvPr/>
        </p:nvSpPr>
        <p:spPr bwMode="auto">
          <a:xfrm>
            <a:off x="10040002" y="3868103"/>
            <a:ext cx="160196" cy="176580"/>
          </a:xfrm>
          <a:custGeom>
            <a:avLst/>
            <a:gdLst>
              <a:gd name="T0" fmla="*/ 133 w 133"/>
              <a:gd name="T1" fmla="*/ 121 h 146"/>
              <a:gd name="T2" fmla="*/ 126 w 133"/>
              <a:gd name="T3" fmla="*/ 139 h 146"/>
              <a:gd name="T4" fmla="*/ 108 w 133"/>
              <a:gd name="T5" fmla="*/ 146 h 146"/>
              <a:gd name="T6" fmla="*/ 25 w 133"/>
              <a:gd name="T7" fmla="*/ 146 h 146"/>
              <a:gd name="T8" fmla="*/ 7 w 133"/>
              <a:gd name="T9" fmla="*/ 139 h 146"/>
              <a:gd name="T10" fmla="*/ 0 w 133"/>
              <a:gd name="T11" fmla="*/ 121 h 146"/>
              <a:gd name="T12" fmla="*/ 0 w 133"/>
              <a:gd name="T13" fmla="*/ 111 h 146"/>
              <a:gd name="T14" fmla="*/ 2 w 133"/>
              <a:gd name="T15" fmla="*/ 101 h 146"/>
              <a:gd name="T16" fmla="*/ 4 w 133"/>
              <a:gd name="T17" fmla="*/ 91 h 146"/>
              <a:gd name="T18" fmla="*/ 8 w 133"/>
              <a:gd name="T19" fmla="*/ 82 h 146"/>
              <a:gd name="T20" fmla="*/ 14 w 133"/>
              <a:gd name="T21" fmla="*/ 74 h 146"/>
              <a:gd name="T22" fmla="*/ 22 w 133"/>
              <a:gd name="T23" fmla="*/ 69 h 146"/>
              <a:gd name="T24" fmla="*/ 33 w 133"/>
              <a:gd name="T25" fmla="*/ 67 h 146"/>
              <a:gd name="T26" fmla="*/ 37 w 133"/>
              <a:gd name="T27" fmla="*/ 69 h 146"/>
              <a:gd name="T28" fmla="*/ 44 w 133"/>
              <a:gd name="T29" fmla="*/ 73 h 146"/>
              <a:gd name="T30" fmla="*/ 54 w 133"/>
              <a:gd name="T31" fmla="*/ 78 h 146"/>
              <a:gd name="T32" fmla="*/ 66 w 133"/>
              <a:gd name="T33" fmla="*/ 80 h 146"/>
              <a:gd name="T34" fmla="*/ 79 w 133"/>
              <a:gd name="T35" fmla="*/ 78 h 146"/>
              <a:gd name="T36" fmla="*/ 89 w 133"/>
              <a:gd name="T37" fmla="*/ 73 h 146"/>
              <a:gd name="T38" fmla="*/ 96 w 133"/>
              <a:gd name="T39" fmla="*/ 69 h 146"/>
              <a:gd name="T40" fmla="*/ 100 w 133"/>
              <a:gd name="T41" fmla="*/ 67 h 146"/>
              <a:gd name="T42" fmla="*/ 111 w 133"/>
              <a:gd name="T43" fmla="*/ 69 h 146"/>
              <a:gd name="T44" fmla="*/ 119 w 133"/>
              <a:gd name="T45" fmla="*/ 74 h 146"/>
              <a:gd name="T46" fmla="*/ 125 w 133"/>
              <a:gd name="T47" fmla="*/ 82 h 146"/>
              <a:gd name="T48" fmla="*/ 129 w 133"/>
              <a:gd name="T49" fmla="*/ 91 h 146"/>
              <a:gd name="T50" fmla="*/ 131 w 133"/>
              <a:gd name="T51" fmla="*/ 101 h 146"/>
              <a:gd name="T52" fmla="*/ 133 w 133"/>
              <a:gd name="T53" fmla="*/ 111 h 146"/>
              <a:gd name="T54" fmla="*/ 133 w 133"/>
              <a:gd name="T55" fmla="*/ 121 h 146"/>
              <a:gd name="T56" fmla="*/ 92 w 133"/>
              <a:gd name="T57" fmla="*/ 11 h 146"/>
              <a:gd name="T58" fmla="*/ 103 w 133"/>
              <a:gd name="T59" fmla="*/ 37 h 146"/>
              <a:gd name="T60" fmla="*/ 92 w 133"/>
              <a:gd name="T61" fmla="*/ 62 h 146"/>
              <a:gd name="T62" fmla="*/ 66 w 133"/>
              <a:gd name="T63" fmla="*/ 73 h 146"/>
              <a:gd name="T64" fmla="*/ 41 w 133"/>
              <a:gd name="T65" fmla="*/ 62 h 146"/>
              <a:gd name="T66" fmla="*/ 30 w 133"/>
              <a:gd name="T67" fmla="*/ 37 h 146"/>
              <a:gd name="T68" fmla="*/ 41 w 133"/>
              <a:gd name="T69" fmla="*/ 11 h 146"/>
              <a:gd name="T70" fmla="*/ 66 w 133"/>
              <a:gd name="T71" fmla="*/ 0 h 146"/>
              <a:gd name="T72" fmla="*/ 92 w 133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3" h="146">
                <a:moveTo>
                  <a:pt x="133" y="121"/>
                </a:moveTo>
                <a:cubicBezTo>
                  <a:pt x="133" y="129"/>
                  <a:pt x="131" y="135"/>
                  <a:pt x="126" y="139"/>
                </a:cubicBezTo>
                <a:cubicBezTo>
                  <a:pt x="121" y="143"/>
                  <a:pt x="115" y="146"/>
                  <a:pt x="108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17" y="146"/>
                  <a:pt x="11" y="143"/>
                  <a:pt x="7" y="139"/>
                </a:cubicBezTo>
                <a:cubicBezTo>
                  <a:pt x="2" y="135"/>
                  <a:pt x="0" y="129"/>
                  <a:pt x="0" y="121"/>
                </a:cubicBezTo>
                <a:cubicBezTo>
                  <a:pt x="0" y="118"/>
                  <a:pt x="0" y="114"/>
                  <a:pt x="0" y="111"/>
                </a:cubicBezTo>
                <a:cubicBezTo>
                  <a:pt x="0" y="108"/>
                  <a:pt x="1" y="105"/>
                  <a:pt x="2" y="101"/>
                </a:cubicBezTo>
                <a:cubicBezTo>
                  <a:pt x="2" y="97"/>
                  <a:pt x="3" y="94"/>
                  <a:pt x="4" y="91"/>
                </a:cubicBezTo>
                <a:cubicBezTo>
                  <a:pt x="5" y="88"/>
                  <a:pt x="6" y="85"/>
                  <a:pt x="8" y="82"/>
                </a:cubicBezTo>
                <a:cubicBezTo>
                  <a:pt x="10" y="79"/>
                  <a:pt x="12" y="76"/>
                  <a:pt x="14" y="74"/>
                </a:cubicBezTo>
                <a:cubicBezTo>
                  <a:pt x="16" y="72"/>
                  <a:pt x="19" y="70"/>
                  <a:pt x="22" y="69"/>
                </a:cubicBezTo>
                <a:cubicBezTo>
                  <a:pt x="25" y="68"/>
                  <a:pt x="29" y="67"/>
                  <a:pt x="33" y="67"/>
                </a:cubicBezTo>
                <a:cubicBezTo>
                  <a:pt x="33" y="67"/>
                  <a:pt x="34" y="68"/>
                  <a:pt x="37" y="69"/>
                </a:cubicBezTo>
                <a:cubicBezTo>
                  <a:pt x="39" y="70"/>
                  <a:pt x="41" y="72"/>
                  <a:pt x="44" y="73"/>
                </a:cubicBezTo>
                <a:cubicBezTo>
                  <a:pt x="46" y="75"/>
                  <a:pt x="50" y="77"/>
                  <a:pt x="54" y="78"/>
                </a:cubicBezTo>
                <a:cubicBezTo>
                  <a:pt x="58" y="79"/>
                  <a:pt x="62" y="80"/>
                  <a:pt x="66" y="80"/>
                </a:cubicBezTo>
                <a:cubicBezTo>
                  <a:pt x="71" y="80"/>
                  <a:pt x="75" y="79"/>
                  <a:pt x="79" y="78"/>
                </a:cubicBezTo>
                <a:cubicBezTo>
                  <a:pt x="83" y="77"/>
                  <a:pt x="87" y="75"/>
                  <a:pt x="89" y="73"/>
                </a:cubicBezTo>
                <a:cubicBezTo>
                  <a:pt x="92" y="72"/>
                  <a:pt x="94" y="70"/>
                  <a:pt x="96" y="69"/>
                </a:cubicBezTo>
                <a:cubicBezTo>
                  <a:pt x="98" y="68"/>
                  <a:pt x="100" y="67"/>
                  <a:pt x="100" y="67"/>
                </a:cubicBezTo>
                <a:cubicBezTo>
                  <a:pt x="104" y="67"/>
                  <a:pt x="108" y="68"/>
                  <a:pt x="111" y="69"/>
                </a:cubicBezTo>
                <a:cubicBezTo>
                  <a:pt x="114" y="70"/>
                  <a:pt x="117" y="72"/>
                  <a:pt x="119" y="74"/>
                </a:cubicBezTo>
                <a:cubicBezTo>
                  <a:pt x="121" y="76"/>
                  <a:pt x="123" y="79"/>
                  <a:pt x="125" y="82"/>
                </a:cubicBezTo>
                <a:cubicBezTo>
                  <a:pt x="126" y="85"/>
                  <a:pt x="128" y="88"/>
                  <a:pt x="129" y="91"/>
                </a:cubicBezTo>
                <a:cubicBezTo>
                  <a:pt x="130" y="94"/>
                  <a:pt x="131" y="97"/>
                  <a:pt x="131" y="101"/>
                </a:cubicBezTo>
                <a:cubicBezTo>
                  <a:pt x="132" y="105"/>
                  <a:pt x="132" y="108"/>
                  <a:pt x="133" y="111"/>
                </a:cubicBezTo>
                <a:cubicBezTo>
                  <a:pt x="133" y="114"/>
                  <a:pt x="133" y="118"/>
                  <a:pt x="133" y="121"/>
                </a:cubicBezTo>
                <a:close/>
                <a:moveTo>
                  <a:pt x="92" y="11"/>
                </a:moveTo>
                <a:cubicBezTo>
                  <a:pt x="99" y="18"/>
                  <a:pt x="103" y="27"/>
                  <a:pt x="103" y="37"/>
                </a:cubicBezTo>
                <a:cubicBezTo>
                  <a:pt x="103" y="47"/>
                  <a:pt x="99" y="55"/>
                  <a:pt x="92" y="62"/>
                </a:cubicBezTo>
                <a:cubicBezTo>
                  <a:pt x="85" y="69"/>
                  <a:pt x="76" y="73"/>
                  <a:pt x="66" y="73"/>
                </a:cubicBezTo>
                <a:cubicBezTo>
                  <a:pt x="56" y="73"/>
                  <a:pt x="48" y="69"/>
                  <a:pt x="41" y="62"/>
                </a:cubicBezTo>
                <a:cubicBezTo>
                  <a:pt x="34" y="55"/>
                  <a:pt x="30" y="47"/>
                  <a:pt x="30" y="37"/>
                </a:cubicBezTo>
                <a:cubicBezTo>
                  <a:pt x="30" y="27"/>
                  <a:pt x="34" y="18"/>
                  <a:pt x="41" y="11"/>
                </a:cubicBezTo>
                <a:cubicBezTo>
                  <a:pt x="48" y="4"/>
                  <a:pt x="56" y="0"/>
                  <a:pt x="66" y="0"/>
                </a:cubicBezTo>
                <a:cubicBezTo>
                  <a:pt x="76" y="0"/>
                  <a:pt x="85" y="4"/>
                  <a:pt x="92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PROJECT</a:t>
            </a:r>
          </a:p>
          <a:p>
            <a:pPr eaLnBrk="1" hangingPunct="1"/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STEPS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56" name="직선 연결선 55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08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5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1F314AA0-A3FD-4A8C-85F8-EE509A762A6A}"/>
              </a:ext>
            </a:extLst>
          </p:cNvPr>
          <p:cNvGrpSpPr/>
          <p:nvPr/>
        </p:nvGrpSpPr>
        <p:grpSpPr>
          <a:xfrm>
            <a:off x="1085850" y="2921721"/>
            <a:ext cx="3308709" cy="924549"/>
            <a:chOff x="1085850" y="2921721"/>
            <a:chExt cx="3308709" cy="924549"/>
          </a:xfrm>
        </p:grpSpPr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1085850" y="2921721"/>
              <a:ext cx="33087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r>
                <a:rPr lang="ko-KR" alt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Segoe UI Black" panose="020B0A02040204020203" pitchFamily="34" charset="0"/>
                </a:rPr>
                <a:t>사업실명제</a:t>
              </a:r>
              <a:endParaRPr lang="ru-RU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1259744" y="3846270"/>
              <a:ext cx="16668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DD5EE69D-1DAC-4925-9453-2A89D712F3B2}"/>
              </a:ext>
            </a:extLst>
          </p:cNvPr>
          <p:cNvGrpSpPr/>
          <p:nvPr/>
        </p:nvGrpSpPr>
        <p:grpSpPr>
          <a:xfrm>
            <a:off x="5181838" y="1736017"/>
            <a:ext cx="6359727" cy="1292662"/>
            <a:chOff x="5181838" y="1736017"/>
            <a:chExt cx="6359727" cy="1292662"/>
          </a:xfrm>
        </p:grpSpPr>
        <p:sp>
          <p:nvSpPr>
            <p:cNvPr id="12" name="TextBox 11"/>
            <p:cNvSpPr txBox="1"/>
            <p:nvPr/>
          </p:nvSpPr>
          <p:spPr>
            <a:xfrm>
              <a:off x="6344600" y="1736017"/>
              <a:ext cx="519696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600" dirty="0">
                  <a:ea typeface="Roboto Thin" charset="0"/>
                  <a:cs typeface="Roboto Thin" charset="0"/>
                </a:rPr>
                <a:t>추진사업의 책임성과 투명성을 제고하기 위하여</a:t>
              </a:r>
              <a:r>
                <a:rPr lang="en-US" altLang="ko-KR" sz="2600" dirty="0">
                  <a:ea typeface="Roboto Thin" charset="0"/>
                  <a:cs typeface="Roboto Thin" charset="0"/>
                </a:rPr>
                <a:t>, 2016</a:t>
              </a:r>
              <a:r>
                <a:rPr lang="ko-KR" altLang="en-US" sz="2600" dirty="0">
                  <a:ea typeface="Roboto Thin" charset="0"/>
                  <a:cs typeface="Roboto Thin" charset="0"/>
                </a:rPr>
                <a:t>년부터 </a:t>
              </a:r>
              <a:r>
                <a:rPr lang="en-US" altLang="ko-KR" sz="2600" dirty="0">
                  <a:ea typeface="Roboto Thin" charset="0"/>
                  <a:cs typeface="Roboto Thin" charset="0"/>
                </a:rPr>
                <a:t>“</a:t>
              </a:r>
              <a:r>
                <a:rPr lang="ko-KR" altLang="en-US" sz="2600" dirty="0">
                  <a:ea typeface="Roboto Thin" charset="0"/>
                  <a:cs typeface="Roboto Thin" charset="0"/>
                </a:rPr>
                <a:t>사업실명제</a:t>
              </a:r>
              <a:r>
                <a:rPr lang="en-US" altLang="ko-KR" sz="2600" dirty="0">
                  <a:ea typeface="Roboto Thin" charset="0"/>
                  <a:cs typeface="Roboto Thin" charset="0"/>
                </a:rPr>
                <a:t>”</a:t>
              </a:r>
              <a:r>
                <a:rPr lang="ko-KR" altLang="en-US" sz="2600" dirty="0">
                  <a:ea typeface="Roboto Thin" charset="0"/>
                  <a:cs typeface="Roboto Thin" charset="0"/>
                </a:rPr>
                <a:t>를 도입하여 운영</a:t>
              </a:r>
              <a:endParaRPr lang="en-US" sz="2600" dirty="0">
                <a:ea typeface="Roboto Thin" charset="0"/>
                <a:cs typeface="Roboto Thin" charset="0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3A59D135-19CD-4190-B98C-DEF4A8A8E4E6}"/>
                </a:ext>
              </a:extLst>
            </p:cNvPr>
            <p:cNvGrpSpPr/>
            <p:nvPr/>
          </p:nvGrpSpPr>
          <p:grpSpPr>
            <a:xfrm>
              <a:off x="5181838" y="2009580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19013185-CB34-4714-98E6-F3A896CB7858}"/>
              </a:ext>
            </a:extLst>
          </p:cNvPr>
          <p:cNvGrpSpPr/>
          <p:nvPr/>
        </p:nvGrpSpPr>
        <p:grpSpPr>
          <a:xfrm>
            <a:off x="5181838" y="3659199"/>
            <a:ext cx="5924312" cy="1859266"/>
            <a:chOff x="5181838" y="3659199"/>
            <a:chExt cx="5924312" cy="1859266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xmlns="" id="{892589F8-F908-4AC2-AA04-72C17372E050}"/>
                </a:ext>
              </a:extLst>
            </p:cNvPr>
            <p:cNvGrpSpPr/>
            <p:nvPr/>
          </p:nvGrpSpPr>
          <p:grpSpPr>
            <a:xfrm>
              <a:off x="5181838" y="4225803"/>
              <a:ext cx="914162" cy="914162"/>
              <a:chOff x="5731706" y="2971918"/>
              <a:chExt cx="914162" cy="914162"/>
            </a:xfrm>
          </p:grpSpPr>
          <p:sp>
            <p:nvSpPr>
              <p:cNvPr id="13" name="Oval 20"/>
              <p:cNvSpPr/>
              <p:nvPr/>
            </p:nvSpPr>
            <p:spPr>
              <a:xfrm>
                <a:off x="5731706" y="2971918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5926948" y="3193596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19E221EC-597F-4B59-AC6D-E1C8FE264790}"/>
                </a:ext>
              </a:extLst>
            </p:cNvPr>
            <p:cNvGrpSpPr/>
            <p:nvPr/>
          </p:nvGrpSpPr>
          <p:grpSpPr>
            <a:xfrm>
              <a:off x="6477293" y="3659199"/>
              <a:ext cx="4628857" cy="1859266"/>
              <a:chOff x="6829457" y="3084390"/>
              <a:chExt cx="2577488" cy="185926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829457" y="3650994"/>
                <a:ext cx="2577488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2600" dirty="0"/>
                  <a:t>공공기관 주요사업의 추진내용과 추진자의 실명을 국민에게 공개하는 제도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29457" y="3084390"/>
                <a:ext cx="17982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사업실명제란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?</a:t>
                </a:r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80149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6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2921721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사업실명제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2ECFADD2-D859-41BA-9BD1-DE1DFA24C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5624" y="0"/>
            <a:ext cx="707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971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7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E1EC58AB-785B-4364-825A-F14390AB3281}"/>
              </a:ext>
            </a:extLst>
          </p:cNvPr>
          <p:cNvGrpSpPr/>
          <p:nvPr/>
        </p:nvGrpSpPr>
        <p:grpSpPr>
          <a:xfrm>
            <a:off x="1085850" y="2971918"/>
            <a:ext cx="4001590" cy="874352"/>
            <a:chOff x="1085850" y="2971918"/>
            <a:chExt cx="4001590" cy="874352"/>
          </a:xfrm>
        </p:grpSpPr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1085850" y="2971918"/>
              <a:ext cx="400159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r>
                <a:rPr lang="ko-KR" altLang="en-US" sz="400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Segoe UI Black" panose="020B0A02040204020203" pitchFamily="34" charset="0"/>
                </a:rPr>
                <a:t>해외관광마케팅</a:t>
              </a:r>
              <a:endParaRPr lang="ru-RU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1259744" y="3846270"/>
              <a:ext cx="16668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117E8646-4BE8-49C3-9DAF-1B301D208600}"/>
              </a:ext>
            </a:extLst>
          </p:cNvPr>
          <p:cNvGrpSpPr/>
          <p:nvPr/>
        </p:nvGrpSpPr>
        <p:grpSpPr>
          <a:xfrm>
            <a:off x="4804531" y="1479684"/>
            <a:ext cx="7178362" cy="5378316"/>
            <a:chOff x="4804531" y="1479684"/>
            <a:chExt cx="7178362" cy="5378316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D88D0BCD-718D-45E8-8C15-4636119BB115}"/>
                </a:ext>
              </a:extLst>
            </p:cNvPr>
            <p:cNvGrpSpPr/>
            <p:nvPr/>
          </p:nvGrpSpPr>
          <p:grpSpPr>
            <a:xfrm>
              <a:off x="5718693" y="1644378"/>
              <a:ext cx="6264200" cy="5213622"/>
              <a:chOff x="6819933" y="1465762"/>
              <a:chExt cx="2093235" cy="1130254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19933" y="1465762"/>
                <a:ext cx="1352032" cy="1267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해외관광마케팅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19933" y="3026822"/>
                <a:ext cx="2093235" cy="9741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시장별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 유치전략 수립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방한관광상품 개발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판촉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초청지원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여행업자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언론인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유관인사 등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소비자 대상 홍보이벤트 개최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전시박람회 참가 한국 홍보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신규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잠재시장 개척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MICE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등 대량 인센티브관광객 유치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해외 광고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(TV,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인쇄매체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온라인 등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xmlns="" id="{2E1F9B9B-3325-4C03-97F8-12731D2E6072}"/>
                </a:ext>
              </a:extLst>
            </p:cNvPr>
            <p:cNvGrpSpPr/>
            <p:nvPr/>
          </p:nvGrpSpPr>
          <p:grpSpPr>
            <a:xfrm>
              <a:off x="4804531" y="1479684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46784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8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2971918"/>
            <a:ext cx="40015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해외관광마케팅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1478094B-CEE5-40CE-B7D4-CD8541F33566}"/>
              </a:ext>
            </a:extLst>
          </p:cNvPr>
          <p:cNvGrpSpPr/>
          <p:nvPr/>
        </p:nvGrpSpPr>
        <p:grpSpPr>
          <a:xfrm>
            <a:off x="5087440" y="1636977"/>
            <a:ext cx="6834719" cy="3377768"/>
            <a:chOff x="5087440" y="1349992"/>
            <a:chExt cx="6834719" cy="3377768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D88D0BCD-718D-45E8-8C15-4636119BB115}"/>
                </a:ext>
              </a:extLst>
            </p:cNvPr>
            <p:cNvGrpSpPr/>
            <p:nvPr/>
          </p:nvGrpSpPr>
          <p:grpSpPr>
            <a:xfrm>
              <a:off x="5980035" y="1514686"/>
              <a:ext cx="5942124" cy="3213074"/>
              <a:chOff x="6819933" y="1465762"/>
              <a:chExt cx="2489413" cy="696557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19933" y="1465762"/>
                <a:ext cx="1341254" cy="1267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마케팅지원 활동</a:t>
                </a:r>
                <a:endPara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19933" y="3026822"/>
                <a:ext cx="2489413" cy="540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주요 관광시장 조사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분석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관광통계 및 시장정보 제공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한국관광 홍보 간행물 및 영상물 제작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배포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한국관광 홈페이지 운영 및 정보제공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관광사진 공모전 실시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xmlns="" id="{2E1F9B9B-3325-4C03-97F8-12731D2E6072}"/>
                </a:ext>
              </a:extLst>
            </p:cNvPr>
            <p:cNvGrpSpPr/>
            <p:nvPr/>
          </p:nvGrpSpPr>
          <p:grpSpPr>
            <a:xfrm>
              <a:off x="5087440" y="1349992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582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사용자 지정</PresentationFormat>
  <Paragraphs>172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User</cp:lastModifiedBy>
  <cp:revision>49</cp:revision>
  <dcterms:created xsi:type="dcterms:W3CDTF">2017-09-09T13:40:14Z</dcterms:created>
  <dcterms:modified xsi:type="dcterms:W3CDTF">2019-05-21T00:21:59Z</dcterms:modified>
</cp:coreProperties>
</file>