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70" r:id="rId4"/>
    <p:sldId id="273" r:id="rId5"/>
    <p:sldId id="274" r:id="rId6"/>
    <p:sldId id="276" r:id="rId7"/>
    <p:sldId id="275" r:id="rId8"/>
    <p:sldId id="277" r:id="rId9"/>
    <p:sldId id="278" r:id="rId10"/>
    <p:sldId id="263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5"/>
    <a:srgbClr val="F0BF0A"/>
    <a:srgbClr val="D8BA3C"/>
    <a:srgbClr val="D3AA2E"/>
    <a:srgbClr val="D3AA2C"/>
    <a:srgbClr val="DCC748"/>
    <a:srgbClr val="DABF4A"/>
    <a:srgbClr val="B8835C"/>
    <a:srgbClr val="E4B79C"/>
    <a:srgbClr val="E6D3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668" y="-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86E04-AB08-4F4C-A40E-4A98C8670B61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D8A8B-BB35-4B2C-9B37-B4941AB30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9452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671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968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9608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4235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8713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3385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494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5860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4957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117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5467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7266-5F83-43E5-8B4C-B854B0D57007}" type="datetimeFigureOut">
              <a:rPr lang="ko-KR" altLang="en-US" smtClean="0"/>
              <a:pPr/>
              <a:t>2019-05-21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182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7086600" y="0"/>
            <a:ext cx="5105400" cy="6858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007360" y="2363371"/>
            <a:ext cx="9591399" cy="12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ko-KR" altLang="en-US" sz="6600" spc="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일본의 소비문화 </a:t>
            </a:r>
            <a:endParaRPr lang="ru-RU" altLang="ko-KR" sz="6600" spc="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89495" y="5467224"/>
            <a:ext cx="3150870" cy="59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2400" b="1" spc="3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2**02**0 </a:t>
            </a:r>
            <a:r>
              <a:rPr lang="ko-KR" altLang="en-US" sz="2400" b="1" spc="3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김</a:t>
            </a:r>
            <a:r>
              <a:rPr lang="en-US" altLang="ko-KR" sz="2400" b="1" spc="30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*</a:t>
            </a:r>
            <a:r>
              <a:rPr lang="ko-KR" altLang="en-US" sz="2400" b="1" spc="30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연</a:t>
            </a:r>
            <a:endParaRPr lang="en-US" altLang="ko-KR" sz="2400" b="1" spc="300" dirty="0" smtClean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46950" y="3429000"/>
            <a:ext cx="3150870" cy="109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4800" spc="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Calibri" panose="020F0502020204030204" pitchFamily="34" charset="0"/>
              </a:rPr>
              <a:t>경제</a:t>
            </a:r>
            <a:endParaRPr lang="en-US" altLang="ko-KR" sz="4800" spc="3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7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4733925" cy="6858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625740" y="2831271"/>
            <a:ext cx="5232759" cy="9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ko-KR" altLang="en-US" sz="4800" spc="300" dirty="0" smtClean="0">
                <a:solidFill>
                  <a:srgbClr val="FFCB0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감사합니다</a:t>
            </a:r>
            <a:r>
              <a:rPr lang="en-US" altLang="ko-KR" sz="4800" spc="300" dirty="0" smtClean="0">
                <a:solidFill>
                  <a:srgbClr val="FFCB0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.</a:t>
            </a:r>
            <a:endParaRPr lang="ru-RU" altLang="ko-KR" sz="4800" spc="300" dirty="0">
              <a:solidFill>
                <a:srgbClr val="FFCB05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6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 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10574349" y="3302779"/>
            <a:ext cx="1103357" cy="1962880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0" name="Group 121"/>
          <p:cNvGrpSpPr/>
          <p:nvPr/>
        </p:nvGrpSpPr>
        <p:grpSpPr>
          <a:xfrm flipH="1" flipV="1">
            <a:off x="5185111" y="3309795"/>
            <a:ext cx="5586145" cy="1136348"/>
            <a:chOff x="2413177" y="3197237"/>
            <a:chExt cx="5587601" cy="1136644"/>
          </a:xfrm>
          <a:solidFill>
            <a:srgbClr val="FFCB05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897134" y="3774654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0800000">
              <a:off x="5993799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5091634" y="3774654"/>
              <a:ext cx="1103645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0800000">
              <a:off x="4195316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3291536" y="3774654"/>
              <a:ext cx="1103646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0800000">
              <a:off x="2413177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</p:grpSp>
      <p:sp>
        <p:nvSpPr>
          <p:cNvPr id="16" name="Freeform 7"/>
          <p:cNvSpPr>
            <a:spLocks/>
          </p:cNvSpPr>
          <p:nvPr/>
        </p:nvSpPr>
        <p:spPr bwMode="auto">
          <a:xfrm rot="10800000">
            <a:off x="4293120" y="2483264"/>
            <a:ext cx="1103357" cy="1962880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3" name="Group 136"/>
          <p:cNvGrpSpPr/>
          <p:nvPr/>
        </p:nvGrpSpPr>
        <p:grpSpPr>
          <a:xfrm rot="16200000" flipH="1">
            <a:off x="5387704" y="4492440"/>
            <a:ext cx="712203" cy="60527"/>
            <a:chOff x="4113369" y="3398728"/>
            <a:chExt cx="712388" cy="60543"/>
          </a:xfrm>
        </p:grpSpPr>
        <p:cxnSp>
          <p:nvCxnSpPr>
            <p:cNvPr id="24" name="Straight Connector 137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38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26" name="Oval 139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29" name="Group 140"/>
          <p:cNvGrpSpPr/>
          <p:nvPr/>
        </p:nvGrpSpPr>
        <p:grpSpPr>
          <a:xfrm rot="16200000" flipH="1">
            <a:off x="7182796" y="4492440"/>
            <a:ext cx="712203" cy="60527"/>
            <a:chOff x="4113369" y="3398728"/>
            <a:chExt cx="712388" cy="60543"/>
          </a:xfrm>
        </p:grpSpPr>
        <p:cxnSp>
          <p:nvCxnSpPr>
            <p:cNvPr id="30" name="Straight Connector 141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142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32" name="Oval 143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35" name="Group 132"/>
          <p:cNvGrpSpPr/>
          <p:nvPr/>
        </p:nvGrpSpPr>
        <p:grpSpPr>
          <a:xfrm rot="16200000" flipH="1">
            <a:off x="6282488" y="3272517"/>
            <a:ext cx="712203" cy="60527"/>
            <a:chOff x="4113369" y="3398728"/>
            <a:chExt cx="712388" cy="60543"/>
          </a:xfrm>
        </p:grpSpPr>
        <p:cxnSp>
          <p:nvCxnSpPr>
            <p:cNvPr id="36" name="Straight Connector 133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134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38" name="Oval 135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40" name="Group 122"/>
          <p:cNvGrpSpPr/>
          <p:nvPr/>
        </p:nvGrpSpPr>
        <p:grpSpPr>
          <a:xfrm rot="16200000" flipH="1">
            <a:off x="8081802" y="3272516"/>
            <a:ext cx="712203" cy="60527"/>
            <a:chOff x="4113369" y="3398728"/>
            <a:chExt cx="712388" cy="60543"/>
          </a:xfrm>
        </p:grpSpPr>
        <p:cxnSp>
          <p:nvCxnSpPr>
            <p:cNvPr id="41" name="Straight Connector 123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124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43" name="Oval 125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sp>
        <p:nvSpPr>
          <p:cNvPr id="45" name="Shape 388"/>
          <p:cNvSpPr/>
          <p:nvPr/>
        </p:nvSpPr>
        <p:spPr>
          <a:xfrm>
            <a:off x="6063018" y="2177851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1960</a:t>
            </a:r>
            <a:r>
              <a:rPr lang="ko-KR" altLang="en-US" dirty="0" smtClean="0"/>
              <a:t>년대</a:t>
            </a:r>
            <a:endParaRPr dirty="0"/>
          </a:p>
        </p:txBody>
      </p:sp>
      <p:sp>
        <p:nvSpPr>
          <p:cNvPr id="46" name="Shape 388"/>
          <p:cNvSpPr/>
          <p:nvPr/>
        </p:nvSpPr>
        <p:spPr>
          <a:xfrm>
            <a:off x="7887019" y="2177850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 smtClean="0"/>
              <a:t>1980</a:t>
            </a:r>
            <a:r>
              <a:rPr lang="ko-KR" altLang="en-US" dirty="0" smtClean="0"/>
              <a:t>년대</a:t>
            </a:r>
            <a:endParaRPr lang="en-US" altLang="ko-KR" dirty="0" smtClean="0"/>
          </a:p>
        </p:txBody>
      </p:sp>
      <p:sp>
        <p:nvSpPr>
          <p:cNvPr id="47" name="Shape 388"/>
          <p:cNvSpPr/>
          <p:nvPr/>
        </p:nvSpPr>
        <p:spPr>
          <a:xfrm>
            <a:off x="5204699" y="5034392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1960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algn="ctr">
              <a:lnSpc>
                <a:spcPct val="150000"/>
              </a:lnSpc>
            </a:pPr>
            <a:r>
              <a:rPr lang="ko-KR" altLang="en-US" dirty="0" smtClean="0"/>
              <a:t>이전</a:t>
            </a:r>
            <a:endParaRPr dirty="0"/>
          </a:p>
        </p:txBody>
      </p:sp>
      <p:sp>
        <p:nvSpPr>
          <p:cNvPr id="48" name="Shape 388"/>
          <p:cNvSpPr/>
          <p:nvPr/>
        </p:nvSpPr>
        <p:spPr>
          <a:xfrm>
            <a:off x="7028700" y="5034391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1970</a:t>
            </a:r>
            <a:r>
              <a:rPr lang="ko-KR" altLang="en-US" dirty="0" smtClean="0"/>
              <a:t>년대</a:t>
            </a:r>
            <a:endParaRPr dirty="0"/>
          </a:p>
        </p:txBody>
      </p:sp>
      <p:sp>
        <p:nvSpPr>
          <p:cNvPr id="50" name="Freeform 379"/>
          <p:cNvSpPr>
            <a:spLocks/>
          </p:cNvSpPr>
          <p:nvPr/>
        </p:nvSpPr>
        <p:spPr bwMode="auto">
          <a:xfrm flipH="1">
            <a:off x="5675974" y="3875748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9 w 121"/>
              <a:gd name="T21" fmla="*/ 140 h 143"/>
              <a:gd name="T22" fmla="*/ 11 w 121"/>
              <a:gd name="T23" fmla="*/ 143 h 143"/>
              <a:gd name="T24" fmla="*/ 7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7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2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7" y="143"/>
                </a:cubicBezTo>
                <a:cubicBezTo>
                  <a:pt x="5" y="142"/>
                  <a:pt x="3" y="140"/>
                  <a:pt x="2" y="139"/>
                </a:cubicBezTo>
                <a:cubicBezTo>
                  <a:pt x="1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3" y="3"/>
                  <a:pt x="5" y="2"/>
                  <a:pt x="7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80"/>
          <p:cNvSpPr>
            <a:spLocks noEditPoints="1"/>
          </p:cNvSpPr>
          <p:nvPr/>
        </p:nvSpPr>
        <p:spPr bwMode="auto">
          <a:xfrm flipH="1">
            <a:off x="6578103" y="3873191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8 w 121"/>
              <a:gd name="T21" fmla="*/ 140 h 143"/>
              <a:gd name="T22" fmla="*/ 11 w 121"/>
              <a:gd name="T23" fmla="*/ 143 h 143"/>
              <a:gd name="T24" fmla="*/ 6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6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  <a:gd name="T40" fmla="*/ 109 w 121"/>
              <a:gd name="T41" fmla="*/ 12 h 143"/>
              <a:gd name="T42" fmla="*/ 12 w 121"/>
              <a:gd name="T43" fmla="*/ 12 h 143"/>
              <a:gd name="T44" fmla="*/ 12 w 121"/>
              <a:gd name="T45" fmla="*/ 130 h 143"/>
              <a:gd name="T46" fmla="*/ 52 w 121"/>
              <a:gd name="T47" fmla="*/ 91 h 143"/>
              <a:gd name="T48" fmla="*/ 60 w 121"/>
              <a:gd name="T49" fmla="*/ 83 h 143"/>
              <a:gd name="T50" fmla="*/ 69 w 121"/>
              <a:gd name="T51" fmla="*/ 91 h 143"/>
              <a:gd name="T52" fmla="*/ 109 w 121"/>
              <a:gd name="T53" fmla="*/ 130 h 143"/>
              <a:gd name="T54" fmla="*/ 109 w 121"/>
              <a:gd name="T55" fmla="*/ 1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1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6" y="143"/>
                </a:cubicBezTo>
                <a:cubicBezTo>
                  <a:pt x="4" y="142"/>
                  <a:pt x="3" y="140"/>
                  <a:pt x="2" y="139"/>
                </a:cubicBezTo>
                <a:cubicBezTo>
                  <a:pt x="0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0" y="7"/>
                  <a:pt x="2" y="5"/>
                </a:cubicBezTo>
                <a:cubicBezTo>
                  <a:pt x="3" y="3"/>
                  <a:pt x="4" y="2"/>
                  <a:pt x="6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  <a:moveTo>
                  <a:pt x="109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52" y="91"/>
                  <a:pt x="52" y="91"/>
                  <a:pt x="52" y="91"/>
                </a:cubicBezTo>
                <a:cubicBezTo>
                  <a:pt x="60" y="83"/>
                  <a:pt x="60" y="83"/>
                  <a:pt x="60" y="83"/>
                </a:cubicBezTo>
                <a:cubicBezTo>
                  <a:pt x="69" y="91"/>
                  <a:pt x="69" y="91"/>
                  <a:pt x="69" y="91"/>
                </a:cubicBezTo>
                <a:cubicBezTo>
                  <a:pt x="109" y="130"/>
                  <a:pt x="109" y="130"/>
                  <a:pt x="109" y="130"/>
                </a:cubicBezTo>
                <a:lnTo>
                  <a:pt x="109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2"/>
          <p:cNvSpPr>
            <a:spLocks noEditPoints="1"/>
          </p:cNvSpPr>
          <p:nvPr/>
        </p:nvSpPr>
        <p:spPr bwMode="auto">
          <a:xfrm>
            <a:off x="11057877" y="3868103"/>
            <a:ext cx="160196" cy="176580"/>
          </a:xfrm>
          <a:custGeom>
            <a:avLst/>
            <a:gdLst>
              <a:gd name="T0" fmla="*/ 133 w 133"/>
              <a:gd name="T1" fmla="*/ 121 h 146"/>
              <a:gd name="T2" fmla="*/ 126 w 133"/>
              <a:gd name="T3" fmla="*/ 139 h 146"/>
              <a:gd name="T4" fmla="*/ 108 w 133"/>
              <a:gd name="T5" fmla="*/ 146 h 146"/>
              <a:gd name="T6" fmla="*/ 25 w 133"/>
              <a:gd name="T7" fmla="*/ 146 h 146"/>
              <a:gd name="T8" fmla="*/ 7 w 133"/>
              <a:gd name="T9" fmla="*/ 139 h 146"/>
              <a:gd name="T10" fmla="*/ 0 w 133"/>
              <a:gd name="T11" fmla="*/ 121 h 146"/>
              <a:gd name="T12" fmla="*/ 0 w 133"/>
              <a:gd name="T13" fmla="*/ 111 h 146"/>
              <a:gd name="T14" fmla="*/ 2 w 133"/>
              <a:gd name="T15" fmla="*/ 101 h 146"/>
              <a:gd name="T16" fmla="*/ 4 w 133"/>
              <a:gd name="T17" fmla="*/ 91 h 146"/>
              <a:gd name="T18" fmla="*/ 8 w 133"/>
              <a:gd name="T19" fmla="*/ 82 h 146"/>
              <a:gd name="T20" fmla="*/ 14 w 133"/>
              <a:gd name="T21" fmla="*/ 74 h 146"/>
              <a:gd name="T22" fmla="*/ 22 w 133"/>
              <a:gd name="T23" fmla="*/ 69 h 146"/>
              <a:gd name="T24" fmla="*/ 33 w 133"/>
              <a:gd name="T25" fmla="*/ 67 h 146"/>
              <a:gd name="T26" fmla="*/ 37 w 133"/>
              <a:gd name="T27" fmla="*/ 69 h 146"/>
              <a:gd name="T28" fmla="*/ 44 w 133"/>
              <a:gd name="T29" fmla="*/ 73 h 146"/>
              <a:gd name="T30" fmla="*/ 54 w 133"/>
              <a:gd name="T31" fmla="*/ 78 h 146"/>
              <a:gd name="T32" fmla="*/ 66 w 133"/>
              <a:gd name="T33" fmla="*/ 80 h 146"/>
              <a:gd name="T34" fmla="*/ 79 w 133"/>
              <a:gd name="T35" fmla="*/ 78 h 146"/>
              <a:gd name="T36" fmla="*/ 89 w 133"/>
              <a:gd name="T37" fmla="*/ 73 h 146"/>
              <a:gd name="T38" fmla="*/ 96 w 133"/>
              <a:gd name="T39" fmla="*/ 69 h 146"/>
              <a:gd name="T40" fmla="*/ 100 w 133"/>
              <a:gd name="T41" fmla="*/ 67 h 146"/>
              <a:gd name="T42" fmla="*/ 111 w 133"/>
              <a:gd name="T43" fmla="*/ 69 h 146"/>
              <a:gd name="T44" fmla="*/ 119 w 133"/>
              <a:gd name="T45" fmla="*/ 74 h 146"/>
              <a:gd name="T46" fmla="*/ 125 w 133"/>
              <a:gd name="T47" fmla="*/ 82 h 146"/>
              <a:gd name="T48" fmla="*/ 129 w 133"/>
              <a:gd name="T49" fmla="*/ 91 h 146"/>
              <a:gd name="T50" fmla="*/ 131 w 133"/>
              <a:gd name="T51" fmla="*/ 101 h 146"/>
              <a:gd name="T52" fmla="*/ 133 w 133"/>
              <a:gd name="T53" fmla="*/ 111 h 146"/>
              <a:gd name="T54" fmla="*/ 133 w 133"/>
              <a:gd name="T55" fmla="*/ 121 h 146"/>
              <a:gd name="T56" fmla="*/ 92 w 133"/>
              <a:gd name="T57" fmla="*/ 11 h 146"/>
              <a:gd name="T58" fmla="*/ 103 w 133"/>
              <a:gd name="T59" fmla="*/ 37 h 146"/>
              <a:gd name="T60" fmla="*/ 92 w 133"/>
              <a:gd name="T61" fmla="*/ 62 h 146"/>
              <a:gd name="T62" fmla="*/ 66 w 133"/>
              <a:gd name="T63" fmla="*/ 73 h 146"/>
              <a:gd name="T64" fmla="*/ 41 w 133"/>
              <a:gd name="T65" fmla="*/ 62 h 146"/>
              <a:gd name="T66" fmla="*/ 30 w 133"/>
              <a:gd name="T67" fmla="*/ 37 h 146"/>
              <a:gd name="T68" fmla="*/ 41 w 133"/>
              <a:gd name="T69" fmla="*/ 11 h 146"/>
              <a:gd name="T70" fmla="*/ 66 w 133"/>
              <a:gd name="T71" fmla="*/ 0 h 146"/>
              <a:gd name="T72" fmla="*/ 92 w 133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3" h="146">
                <a:moveTo>
                  <a:pt x="133" y="121"/>
                </a:moveTo>
                <a:cubicBezTo>
                  <a:pt x="133" y="129"/>
                  <a:pt x="131" y="135"/>
                  <a:pt x="126" y="139"/>
                </a:cubicBezTo>
                <a:cubicBezTo>
                  <a:pt x="121" y="143"/>
                  <a:pt x="115" y="146"/>
                  <a:pt x="108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17" y="146"/>
                  <a:pt x="11" y="143"/>
                  <a:pt x="7" y="139"/>
                </a:cubicBezTo>
                <a:cubicBezTo>
                  <a:pt x="2" y="135"/>
                  <a:pt x="0" y="129"/>
                  <a:pt x="0" y="121"/>
                </a:cubicBezTo>
                <a:cubicBezTo>
                  <a:pt x="0" y="118"/>
                  <a:pt x="0" y="114"/>
                  <a:pt x="0" y="111"/>
                </a:cubicBezTo>
                <a:cubicBezTo>
                  <a:pt x="0" y="108"/>
                  <a:pt x="1" y="105"/>
                  <a:pt x="2" y="101"/>
                </a:cubicBezTo>
                <a:cubicBezTo>
                  <a:pt x="2" y="97"/>
                  <a:pt x="3" y="94"/>
                  <a:pt x="4" y="91"/>
                </a:cubicBezTo>
                <a:cubicBezTo>
                  <a:pt x="5" y="88"/>
                  <a:pt x="6" y="85"/>
                  <a:pt x="8" y="82"/>
                </a:cubicBezTo>
                <a:cubicBezTo>
                  <a:pt x="10" y="79"/>
                  <a:pt x="12" y="76"/>
                  <a:pt x="14" y="74"/>
                </a:cubicBezTo>
                <a:cubicBezTo>
                  <a:pt x="16" y="72"/>
                  <a:pt x="19" y="70"/>
                  <a:pt x="22" y="69"/>
                </a:cubicBezTo>
                <a:cubicBezTo>
                  <a:pt x="25" y="68"/>
                  <a:pt x="29" y="67"/>
                  <a:pt x="33" y="67"/>
                </a:cubicBezTo>
                <a:cubicBezTo>
                  <a:pt x="33" y="67"/>
                  <a:pt x="34" y="68"/>
                  <a:pt x="37" y="69"/>
                </a:cubicBezTo>
                <a:cubicBezTo>
                  <a:pt x="39" y="70"/>
                  <a:pt x="41" y="72"/>
                  <a:pt x="44" y="73"/>
                </a:cubicBezTo>
                <a:cubicBezTo>
                  <a:pt x="46" y="75"/>
                  <a:pt x="50" y="77"/>
                  <a:pt x="54" y="78"/>
                </a:cubicBezTo>
                <a:cubicBezTo>
                  <a:pt x="58" y="79"/>
                  <a:pt x="62" y="80"/>
                  <a:pt x="66" y="80"/>
                </a:cubicBezTo>
                <a:cubicBezTo>
                  <a:pt x="71" y="80"/>
                  <a:pt x="75" y="79"/>
                  <a:pt x="79" y="78"/>
                </a:cubicBezTo>
                <a:cubicBezTo>
                  <a:pt x="83" y="77"/>
                  <a:pt x="87" y="75"/>
                  <a:pt x="89" y="73"/>
                </a:cubicBezTo>
                <a:cubicBezTo>
                  <a:pt x="92" y="72"/>
                  <a:pt x="94" y="70"/>
                  <a:pt x="96" y="69"/>
                </a:cubicBezTo>
                <a:cubicBezTo>
                  <a:pt x="98" y="68"/>
                  <a:pt x="100" y="67"/>
                  <a:pt x="100" y="67"/>
                </a:cubicBezTo>
                <a:cubicBezTo>
                  <a:pt x="104" y="67"/>
                  <a:pt x="108" y="68"/>
                  <a:pt x="111" y="69"/>
                </a:cubicBezTo>
                <a:cubicBezTo>
                  <a:pt x="114" y="70"/>
                  <a:pt x="117" y="72"/>
                  <a:pt x="119" y="74"/>
                </a:cubicBezTo>
                <a:cubicBezTo>
                  <a:pt x="121" y="76"/>
                  <a:pt x="123" y="79"/>
                  <a:pt x="125" y="82"/>
                </a:cubicBezTo>
                <a:cubicBezTo>
                  <a:pt x="126" y="85"/>
                  <a:pt x="128" y="88"/>
                  <a:pt x="129" y="91"/>
                </a:cubicBezTo>
                <a:cubicBezTo>
                  <a:pt x="130" y="94"/>
                  <a:pt x="131" y="97"/>
                  <a:pt x="131" y="101"/>
                </a:cubicBezTo>
                <a:cubicBezTo>
                  <a:pt x="132" y="105"/>
                  <a:pt x="132" y="108"/>
                  <a:pt x="133" y="111"/>
                </a:cubicBezTo>
                <a:cubicBezTo>
                  <a:pt x="133" y="114"/>
                  <a:pt x="133" y="118"/>
                  <a:pt x="133" y="121"/>
                </a:cubicBezTo>
                <a:close/>
                <a:moveTo>
                  <a:pt x="92" y="11"/>
                </a:moveTo>
                <a:cubicBezTo>
                  <a:pt x="99" y="18"/>
                  <a:pt x="103" y="27"/>
                  <a:pt x="103" y="37"/>
                </a:cubicBezTo>
                <a:cubicBezTo>
                  <a:pt x="103" y="47"/>
                  <a:pt x="99" y="55"/>
                  <a:pt x="92" y="62"/>
                </a:cubicBezTo>
                <a:cubicBezTo>
                  <a:pt x="85" y="69"/>
                  <a:pt x="76" y="73"/>
                  <a:pt x="66" y="73"/>
                </a:cubicBezTo>
                <a:cubicBezTo>
                  <a:pt x="56" y="73"/>
                  <a:pt x="48" y="69"/>
                  <a:pt x="41" y="62"/>
                </a:cubicBezTo>
                <a:cubicBezTo>
                  <a:pt x="34" y="55"/>
                  <a:pt x="30" y="47"/>
                  <a:pt x="30" y="37"/>
                </a:cubicBezTo>
                <a:cubicBezTo>
                  <a:pt x="30" y="27"/>
                  <a:pt x="34" y="18"/>
                  <a:pt x="41" y="11"/>
                </a:cubicBezTo>
                <a:cubicBezTo>
                  <a:pt x="48" y="4"/>
                  <a:pt x="56" y="0"/>
                  <a:pt x="66" y="0"/>
                </a:cubicBezTo>
                <a:cubicBezTo>
                  <a:pt x="76" y="0"/>
                  <a:pt x="85" y="4"/>
                  <a:pt x="92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시대별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  <a:p>
            <a:pPr eaLnBrk="1" hangingPunct="1"/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일본 경제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56" name="직선 연결선 55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Freeform 379"/>
          <p:cNvSpPr>
            <a:spLocks/>
          </p:cNvSpPr>
          <p:nvPr/>
        </p:nvSpPr>
        <p:spPr bwMode="auto">
          <a:xfrm flipH="1">
            <a:off x="7466315" y="3875748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9 w 121"/>
              <a:gd name="T21" fmla="*/ 140 h 143"/>
              <a:gd name="T22" fmla="*/ 11 w 121"/>
              <a:gd name="T23" fmla="*/ 143 h 143"/>
              <a:gd name="T24" fmla="*/ 7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7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2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7" y="143"/>
                </a:cubicBezTo>
                <a:cubicBezTo>
                  <a:pt x="5" y="142"/>
                  <a:pt x="3" y="140"/>
                  <a:pt x="2" y="139"/>
                </a:cubicBezTo>
                <a:cubicBezTo>
                  <a:pt x="1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3" y="3"/>
                  <a:pt x="5" y="2"/>
                  <a:pt x="7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80"/>
          <p:cNvSpPr>
            <a:spLocks noEditPoints="1"/>
          </p:cNvSpPr>
          <p:nvPr/>
        </p:nvSpPr>
        <p:spPr bwMode="auto">
          <a:xfrm flipH="1">
            <a:off x="8395009" y="3873191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8 w 121"/>
              <a:gd name="T21" fmla="*/ 140 h 143"/>
              <a:gd name="T22" fmla="*/ 11 w 121"/>
              <a:gd name="T23" fmla="*/ 143 h 143"/>
              <a:gd name="T24" fmla="*/ 6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6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  <a:gd name="T40" fmla="*/ 109 w 121"/>
              <a:gd name="T41" fmla="*/ 12 h 143"/>
              <a:gd name="T42" fmla="*/ 12 w 121"/>
              <a:gd name="T43" fmla="*/ 12 h 143"/>
              <a:gd name="T44" fmla="*/ 12 w 121"/>
              <a:gd name="T45" fmla="*/ 130 h 143"/>
              <a:gd name="T46" fmla="*/ 52 w 121"/>
              <a:gd name="T47" fmla="*/ 91 h 143"/>
              <a:gd name="T48" fmla="*/ 60 w 121"/>
              <a:gd name="T49" fmla="*/ 83 h 143"/>
              <a:gd name="T50" fmla="*/ 69 w 121"/>
              <a:gd name="T51" fmla="*/ 91 h 143"/>
              <a:gd name="T52" fmla="*/ 109 w 121"/>
              <a:gd name="T53" fmla="*/ 130 h 143"/>
              <a:gd name="T54" fmla="*/ 109 w 121"/>
              <a:gd name="T55" fmla="*/ 1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1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6" y="143"/>
                </a:cubicBezTo>
                <a:cubicBezTo>
                  <a:pt x="4" y="142"/>
                  <a:pt x="3" y="140"/>
                  <a:pt x="2" y="139"/>
                </a:cubicBezTo>
                <a:cubicBezTo>
                  <a:pt x="0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0" y="7"/>
                  <a:pt x="2" y="5"/>
                </a:cubicBezTo>
                <a:cubicBezTo>
                  <a:pt x="3" y="3"/>
                  <a:pt x="4" y="2"/>
                  <a:pt x="6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  <a:moveTo>
                  <a:pt x="109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52" y="91"/>
                  <a:pt x="52" y="91"/>
                  <a:pt x="52" y="91"/>
                </a:cubicBezTo>
                <a:cubicBezTo>
                  <a:pt x="60" y="83"/>
                  <a:pt x="60" y="83"/>
                  <a:pt x="60" y="83"/>
                </a:cubicBezTo>
                <a:cubicBezTo>
                  <a:pt x="69" y="91"/>
                  <a:pt x="69" y="91"/>
                  <a:pt x="69" y="91"/>
                </a:cubicBezTo>
                <a:cubicBezTo>
                  <a:pt x="109" y="130"/>
                  <a:pt x="109" y="130"/>
                  <a:pt x="109" y="130"/>
                </a:cubicBezTo>
                <a:lnTo>
                  <a:pt x="109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8" name="Group 140"/>
          <p:cNvGrpSpPr/>
          <p:nvPr/>
        </p:nvGrpSpPr>
        <p:grpSpPr>
          <a:xfrm rot="16200000" flipH="1">
            <a:off x="8968746" y="4492440"/>
            <a:ext cx="712203" cy="60527"/>
            <a:chOff x="4113369" y="3398728"/>
            <a:chExt cx="712388" cy="60543"/>
          </a:xfrm>
        </p:grpSpPr>
        <p:cxnSp>
          <p:nvCxnSpPr>
            <p:cNvPr id="59" name="Straight Connector 141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142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61" name="Oval 143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sp>
        <p:nvSpPr>
          <p:cNvPr id="62" name="Shape 388"/>
          <p:cNvSpPr/>
          <p:nvPr/>
        </p:nvSpPr>
        <p:spPr>
          <a:xfrm>
            <a:off x="8814650" y="5034391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1990</a:t>
            </a:r>
            <a:r>
              <a:rPr lang="ko-KR" altLang="en-US" dirty="0" smtClean="0"/>
              <a:t>년대</a:t>
            </a:r>
            <a:endParaRPr dirty="0"/>
          </a:p>
        </p:txBody>
      </p:sp>
      <p:sp>
        <p:nvSpPr>
          <p:cNvPr id="63" name="Freeform 379"/>
          <p:cNvSpPr>
            <a:spLocks/>
          </p:cNvSpPr>
          <p:nvPr/>
        </p:nvSpPr>
        <p:spPr bwMode="auto">
          <a:xfrm flipH="1">
            <a:off x="9252265" y="3875748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9 w 121"/>
              <a:gd name="T21" fmla="*/ 140 h 143"/>
              <a:gd name="T22" fmla="*/ 11 w 121"/>
              <a:gd name="T23" fmla="*/ 143 h 143"/>
              <a:gd name="T24" fmla="*/ 7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7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2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7" y="143"/>
                </a:cubicBezTo>
                <a:cubicBezTo>
                  <a:pt x="5" y="142"/>
                  <a:pt x="3" y="140"/>
                  <a:pt x="2" y="139"/>
                </a:cubicBezTo>
                <a:cubicBezTo>
                  <a:pt x="1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3" y="3"/>
                  <a:pt x="5" y="2"/>
                  <a:pt x="7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" name="Group 122"/>
          <p:cNvGrpSpPr/>
          <p:nvPr/>
        </p:nvGrpSpPr>
        <p:grpSpPr>
          <a:xfrm rot="16200000" flipH="1">
            <a:off x="9862683" y="3272516"/>
            <a:ext cx="712203" cy="60527"/>
            <a:chOff x="4113369" y="3398728"/>
            <a:chExt cx="712388" cy="60543"/>
          </a:xfrm>
        </p:grpSpPr>
        <p:cxnSp>
          <p:nvCxnSpPr>
            <p:cNvPr id="66" name="Straight Connector 123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124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68" name="Oval 125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sp>
        <p:nvSpPr>
          <p:cNvPr id="69" name="Shape 388"/>
          <p:cNvSpPr/>
          <p:nvPr/>
        </p:nvSpPr>
        <p:spPr>
          <a:xfrm>
            <a:off x="9667900" y="2177850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 smtClean="0"/>
              <a:t>2000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algn="ctr">
              <a:lnSpc>
                <a:spcPct val="150000"/>
              </a:lnSpc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년대</a:t>
            </a:r>
            <a:endParaRPr lang="en-US" altLang="ko-KR" dirty="0" smtClean="0"/>
          </a:p>
        </p:txBody>
      </p:sp>
      <p:sp>
        <p:nvSpPr>
          <p:cNvPr id="70" name="Freeform 380"/>
          <p:cNvSpPr>
            <a:spLocks noEditPoints="1"/>
          </p:cNvSpPr>
          <p:nvPr/>
        </p:nvSpPr>
        <p:spPr bwMode="auto">
          <a:xfrm flipH="1">
            <a:off x="10175890" y="3873191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8 w 121"/>
              <a:gd name="T21" fmla="*/ 140 h 143"/>
              <a:gd name="T22" fmla="*/ 11 w 121"/>
              <a:gd name="T23" fmla="*/ 143 h 143"/>
              <a:gd name="T24" fmla="*/ 6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6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  <a:gd name="T40" fmla="*/ 109 w 121"/>
              <a:gd name="T41" fmla="*/ 12 h 143"/>
              <a:gd name="T42" fmla="*/ 12 w 121"/>
              <a:gd name="T43" fmla="*/ 12 h 143"/>
              <a:gd name="T44" fmla="*/ 12 w 121"/>
              <a:gd name="T45" fmla="*/ 130 h 143"/>
              <a:gd name="T46" fmla="*/ 52 w 121"/>
              <a:gd name="T47" fmla="*/ 91 h 143"/>
              <a:gd name="T48" fmla="*/ 60 w 121"/>
              <a:gd name="T49" fmla="*/ 83 h 143"/>
              <a:gd name="T50" fmla="*/ 69 w 121"/>
              <a:gd name="T51" fmla="*/ 91 h 143"/>
              <a:gd name="T52" fmla="*/ 109 w 121"/>
              <a:gd name="T53" fmla="*/ 130 h 143"/>
              <a:gd name="T54" fmla="*/ 109 w 121"/>
              <a:gd name="T55" fmla="*/ 1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1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6" y="143"/>
                </a:cubicBezTo>
                <a:cubicBezTo>
                  <a:pt x="4" y="142"/>
                  <a:pt x="3" y="140"/>
                  <a:pt x="2" y="139"/>
                </a:cubicBezTo>
                <a:cubicBezTo>
                  <a:pt x="0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0" y="7"/>
                  <a:pt x="2" y="5"/>
                </a:cubicBezTo>
                <a:cubicBezTo>
                  <a:pt x="3" y="3"/>
                  <a:pt x="4" y="2"/>
                  <a:pt x="6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  <a:moveTo>
                  <a:pt x="109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52" y="91"/>
                  <a:pt x="52" y="91"/>
                  <a:pt x="52" y="91"/>
                </a:cubicBezTo>
                <a:cubicBezTo>
                  <a:pt x="60" y="83"/>
                  <a:pt x="60" y="83"/>
                  <a:pt x="60" y="83"/>
                </a:cubicBezTo>
                <a:cubicBezTo>
                  <a:pt x="69" y="91"/>
                  <a:pt x="69" y="91"/>
                  <a:pt x="69" y="91"/>
                </a:cubicBezTo>
                <a:cubicBezTo>
                  <a:pt x="109" y="130"/>
                  <a:pt x="109" y="130"/>
                  <a:pt x="109" y="130"/>
                </a:cubicBezTo>
                <a:lnTo>
                  <a:pt x="109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86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 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1950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년대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4" y="32687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hape 388"/>
          <p:cNvSpPr/>
          <p:nvPr/>
        </p:nvSpPr>
        <p:spPr>
          <a:xfrm>
            <a:off x="265926" y="3460146"/>
            <a:ext cx="5629950" cy="1241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- </a:t>
            </a:r>
            <a:r>
              <a:rPr lang="ko-KR" altLang="en-US" sz="2800" dirty="0" smtClean="0"/>
              <a:t>미국의 경제 지원과 산업화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en-US" altLang="ko-KR" sz="2800" dirty="0" smtClean="0"/>
              <a:t>- 1950 </a:t>
            </a:r>
            <a:r>
              <a:rPr lang="ko-KR" altLang="en-US" sz="2800" dirty="0" smtClean="0"/>
              <a:t>한국 전쟁 발발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318" y="1284338"/>
            <a:ext cx="5941630" cy="444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02131" y="5515275"/>
            <a:ext cx="614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CB05"/>
                </a:solidFill>
              </a:rPr>
              <a:t>1950 </a:t>
            </a:r>
            <a:r>
              <a:rPr lang="ko-KR" altLang="en-US" sz="2800" b="1" dirty="0" smtClean="0">
                <a:solidFill>
                  <a:srgbClr val="FFCB05"/>
                </a:solidFill>
              </a:rPr>
              <a:t>후반부터 일본 경제 고도성장기</a:t>
            </a:r>
            <a:endParaRPr lang="ko-KR" altLang="en-US" sz="2800" b="1" dirty="0">
              <a:solidFill>
                <a:srgbClr val="FFCB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3 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1960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년대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4" y="32687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hape 388"/>
          <p:cNvSpPr/>
          <p:nvPr/>
        </p:nvSpPr>
        <p:spPr>
          <a:xfrm>
            <a:off x="679812" y="3479396"/>
            <a:ext cx="4498579" cy="1241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- 1960</a:t>
            </a:r>
            <a:r>
              <a:rPr lang="ko-KR" altLang="en-US" sz="2800" dirty="0" smtClean="0"/>
              <a:t>년대 중반 이후 무역수지 흑자 기록</a:t>
            </a:r>
            <a:endParaRPr lang="en-US" altLang="ko-KR" sz="2800" dirty="0" smtClean="0"/>
          </a:p>
        </p:txBody>
      </p:sp>
      <p:pic>
        <p:nvPicPr>
          <p:cNvPr id="2050" name="Picture 2" descr="https://mblogthumb-phinf.pstatic.net/MjAxODA0MDlfMjU2/MDAxNTIzMjg1MDgxMjQ3.egQ7wmZDp0d-7dMPRCdGQJvKqzJvUq_5o9SSMTLQCfYg.1kDPyeWRATiEi96zHNqmCfzPBj3PBtafd8LMsvtxvWYg.JPEG.football_01/%EB%8B%A4%EC%9A%B4%EB%A1%9C%EB%93%9C_%2830%29.jpg?type=w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5681" y="970865"/>
            <a:ext cx="6003242" cy="4442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58038" y="5582653"/>
            <a:ext cx="433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1960</a:t>
            </a:r>
            <a:r>
              <a:rPr lang="ko-KR" altLang="en-US" dirty="0" smtClean="0"/>
              <a:t>년대 일본 공장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7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4 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1970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년대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4" y="32687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hape 388"/>
          <p:cNvSpPr/>
          <p:nvPr/>
        </p:nvSpPr>
        <p:spPr>
          <a:xfrm>
            <a:off x="679812" y="3479396"/>
            <a:ext cx="4498579" cy="1241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800" dirty="0" smtClean="0"/>
              <a:t>1971</a:t>
            </a:r>
            <a:r>
              <a:rPr lang="ko-KR" altLang="en-US" sz="2800" dirty="0" smtClean="0"/>
              <a:t>년 국제통화위기</a:t>
            </a:r>
            <a:r>
              <a:rPr lang="en-US" altLang="ko-KR" sz="2800" dirty="0" smtClean="0"/>
              <a:t>, 1</a:t>
            </a:r>
            <a:r>
              <a:rPr lang="ko-KR" altLang="en-US" sz="2800" dirty="0" smtClean="0"/>
              <a:t>차 오일 쇼크</a:t>
            </a:r>
            <a:endParaRPr lang="en-US" altLang="ko-KR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2800" dirty="0" smtClean="0"/>
          </a:p>
        </p:txBody>
      </p:sp>
      <p:pic>
        <p:nvPicPr>
          <p:cNvPr id="2050" name="Picture 2" descr="https://mblogthumb-phinf.pstatic.net/MjAxODA0MDlfMjU2/MDAxNTIzMjg1MDgxMjQ3.egQ7wmZDp0d-7dMPRCdGQJvKqzJvUq_5o9SSMTLQCfYg.1kDPyeWRATiEi96zHNqmCfzPBj3PBtafd8LMsvtxvWYg.JPEG.football_01/%EB%8B%A4%EC%9A%B4%EB%A1%9C%EB%93%9C_%2830%29.jpg?type=w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5681" y="970865"/>
            <a:ext cx="6003242" cy="4442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58038" y="5582653"/>
            <a:ext cx="433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1960</a:t>
            </a:r>
            <a:r>
              <a:rPr lang="ko-KR" altLang="en-US" dirty="0" smtClean="0"/>
              <a:t>년대 일본 공장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7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5 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1980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년대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4" y="32687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hape 388"/>
          <p:cNvSpPr/>
          <p:nvPr/>
        </p:nvSpPr>
        <p:spPr>
          <a:xfrm>
            <a:off x="679812" y="3479396"/>
            <a:ext cx="4498579" cy="1241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800" dirty="0" smtClean="0"/>
              <a:t> </a:t>
            </a:r>
            <a:r>
              <a:rPr lang="ko-KR" altLang="en-US" sz="2800" dirty="0" smtClean="0"/>
              <a:t>버블경제</a:t>
            </a:r>
            <a:endParaRPr lang="en-US" altLang="ko-KR" sz="28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409" y="1428049"/>
            <a:ext cx="7369332" cy="444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8522" y="5515275"/>
            <a:ext cx="2951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rgbClr val="FFCB05"/>
                </a:solidFill>
              </a:rPr>
              <a:t>일본 경제 호황기</a:t>
            </a:r>
            <a:endParaRPr lang="ko-KR" altLang="en-US" sz="2800" b="1" dirty="0">
              <a:solidFill>
                <a:srgbClr val="FFCB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6 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1990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년대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4" y="32687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hape 388"/>
          <p:cNvSpPr/>
          <p:nvPr/>
        </p:nvSpPr>
        <p:spPr>
          <a:xfrm>
            <a:off x="679812" y="3479396"/>
            <a:ext cx="4498579" cy="1241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800" dirty="0" smtClean="0"/>
              <a:t> </a:t>
            </a:r>
            <a:r>
              <a:rPr lang="ko-KR" altLang="en-US" sz="2800" dirty="0" smtClean="0"/>
              <a:t>버블 경제 붕괴</a:t>
            </a:r>
            <a:endParaRPr lang="en-US" altLang="ko-KR" sz="28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800" dirty="0" smtClean="0"/>
              <a:t> </a:t>
            </a:r>
            <a:r>
              <a:rPr lang="ko-KR" altLang="en-US" sz="2800" b="1" dirty="0" smtClean="0">
                <a:solidFill>
                  <a:srgbClr val="FFCB05"/>
                </a:solidFill>
              </a:rPr>
              <a:t>잃어버린 </a:t>
            </a:r>
            <a:r>
              <a:rPr lang="en-US" altLang="ko-KR" sz="2800" b="1" dirty="0" smtClean="0">
                <a:solidFill>
                  <a:srgbClr val="FFCB05"/>
                </a:solidFill>
              </a:rPr>
              <a:t>10</a:t>
            </a:r>
            <a:r>
              <a:rPr lang="ko-KR" altLang="en-US" sz="2800" b="1" dirty="0" smtClean="0">
                <a:solidFill>
                  <a:srgbClr val="FFCB05"/>
                </a:solidFill>
              </a:rPr>
              <a:t>년</a:t>
            </a:r>
            <a:endParaRPr lang="en-US" altLang="ko-KR" sz="2800" b="1" dirty="0" smtClean="0">
              <a:solidFill>
                <a:srgbClr val="FFCB05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800" dirty="0" smtClean="0"/>
          </a:p>
        </p:txBody>
      </p:sp>
      <p:pic>
        <p:nvPicPr>
          <p:cNvPr id="21508" name="Picture 4" descr="http://cfile217.uf.daum.net/R320x0/2742014254281E2323A3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9150" y="1163369"/>
            <a:ext cx="6867475" cy="444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7 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0" y="1696770"/>
            <a:ext cx="3308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2000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년대</a:t>
            </a:r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 ~</a:t>
            </a:r>
          </a:p>
          <a:p>
            <a:pPr eaLnBrk="1" hangingPunct="1"/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2010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년대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4" y="32687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hape 388"/>
          <p:cNvSpPr/>
          <p:nvPr/>
        </p:nvSpPr>
        <p:spPr>
          <a:xfrm>
            <a:off x="679812" y="3479396"/>
            <a:ext cx="4498579" cy="1241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800" dirty="0" smtClean="0"/>
              <a:t> </a:t>
            </a:r>
            <a:r>
              <a:rPr lang="ko-KR" altLang="en-US" sz="2800" dirty="0" err="1" smtClean="0"/>
              <a:t>아베노믹스</a:t>
            </a:r>
            <a:endParaRPr lang="en-US" altLang="ko-KR" sz="28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800" dirty="0" smtClean="0"/>
              <a:t> </a:t>
            </a:r>
            <a:r>
              <a:rPr lang="ko-KR" altLang="en-US" sz="2800" dirty="0" smtClean="0">
                <a:solidFill>
                  <a:srgbClr val="FFCB05"/>
                </a:solidFill>
              </a:rPr>
              <a:t>잃어버린 </a:t>
            </a:r>
            <a:r>
              <a:rPr lang="en-US" altLang="ko-KR" sz="2800" dirty="0" smtClean="0">
                <a:solidFill>
                  <a:srgbClr val="FFCB05"/>
                </a:solidFill>
              </a:rPr>
              <a:t>20</a:t>
            </a:r>
            <a:r>
              <a:rPr lang="ko-KR" altLang="en-US" sz="2800" dirty="0" smtClean="0">
                <a:solidFill>
                  <a:srgbClr val="FFCB05"/>
                </a:solidFill>
              </a:rPr>
              <a:t>년</a:t>
            </a:r>
            <a:endParaRPr lang="en-US" altLang="ko-KR" sz="2800" dirty="0" smtClean="0">
              <a:solidFill>
                <a:srgbClr val="FFCB05"/>
              </a:solidFill>
            </a:endParaRPr>
          </a:p>
        </p:txBody>
      </p:sp>
      <p:pic>
        <p:nvPicPr>
          <p:cNvPr id="24578" name="Picture 2" descr="ìë² ë¸ë¯¹ì¤ì ëí ì´ë¯¸ì§ ê²ìê²°ê³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5327" y="1336139"/>
            <a:ext cx="4192395" cy="444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8 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0" y="1696770"/>
            <a:ext cx="3308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실질 </a:t>
            </a:r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GDP</a:t>
            </a:r>
          </a:p>
          <a:p>
            <a:pPr eaLnBrk="1" hangingPunct="1"/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성장률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4" y="32687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578" name="Picture 2" descr="ìë² ë¸ë¯¹ì¤ì ëí ì´ë¯¸ì§ ê²ìê²°ê³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5327" y="1336139"/>
            <a:ext cx="4192395" cy="4442400"/>
          </a:xfrm>
          <a:prstGeom prst="rect">
            <a:avLst/>
          </a:prstGeom>
          <a:noFill/>
        </p:spPr>
      </p:pic>
      <p:pic>
        <p:nvPicPr>
          <p:cNvPr id="1026" name="Picture 2" descr="https://upload.wikimedia.org/wikipedia/commons/4/46/Real_GDP_growth_rate_in_Japan_%281956-2008%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7277" y="1092383"/>
            <a:ext cx="7191375" cy="5067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123</Words>
  <Application>Microsoft Office PowerPoint</Application>
  <PresentationFormat>사용자 지정</PresentationFormat>
  <Paragraphs>44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User</cp:lastModifiedBy>
  <cp:revision>34</cp:revision>
  <dcterms:created xsi:type="dcterms:W3CDTF">2017-09-09T13:40:14Z</dcterms:created>
  <dcterms:modified xsi:type="dcterms:W3CDTF">2019-05-21T00:20:04Z</dcterms:modified>
</cp:coreProperties>
</file>