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</p:sldIdLst>
  <p:sldSz cx="12192000" cy="6858000"/>
  <p:notesSz cx="6858000" cy="9144000"/>
  <p:embeddedFontLst>
    <p:embeddedFont>
      <p:font typeface="나눔스퀘어" pitchFamily="50" charset="-127"/>
      <p:regular r:id="rId18"/>
    </p:embeddedFont>
    <p:embeddedFont>
      <p:font typeface="맑은 고딕" pitchFamily="50" charset="-127"/>
      <p:regular r:id="rId19"/>
      <p:bold r:id="rId20"/>
    </p:embeddedFont>
    <p:embeddedFont>
      <p:font typeface="游ゴシック" charset="-128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43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z.net/clip/691480" TargetMode="External"/><Relationship Id="rId3" Type="http://schemas.openxmlformats.org/officeDocument/2006/relationships/hyperlink" Target="https://www.jacar.go.jp/glossary/tochikiko-henten/qa/qa01.html" TargetMode="External"/><Relationship Id="rId7" Type="http://schemas.openxmlformats.org/officeDocument/2006/relationships/hyperlink" Target="http://visla.kr/?p=5026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.maybugs.com/news/articleView.html?idxno=565100" TargetMode="External"/><Relationship Id="rId11" Type="http://schemas.openxmlformats.org/officeDocument/2006/relationships/hyperlink" Target="https://blog.naver.com/sawme2001/10147361389" TargetMode="External"/><Relationship Id="rId5" Type="http://schemas.openxmlformats.org/officeDocument/2006/relationships/hyperlink" Target="https://www.jsce.or.jp/committee/21vision/after50.htm" TargetMode="External"/><Relationship Id="rId10" Type="http://schemas.openxmlformats.org/officeDocument/2006/relationships/hyperlink" Target="http://www.fashionbiz.co.kr/TN/?cate=2&amp;recom=2&amp;idx=164827" TargetMode="External"/><Relationship Id="rId4" Type="http://schemas.openxmlformats.org/officeDocument/2006/relationships/hyperlink" Target="https://www.jacar.go.jp/glossary/tochikiko-henten/qa/qa02.html" TargetMode="External"/><Relationship Id="rId9" Type="http://schemas.openxmlformats.org/officeDocument/2006/relationships/hyperlink" Target="https://entertain.naver.com/read?oid=076&amp;aid=00030900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22FDD-4961-41E5-BE29-D40509B41078}"/>
              </a:ext>
            </a:extLst>
          </p:cNvPr>
          <p:cNvSpPr txBox="1"/>
          <p:nvPr/>
        </p:nvSpPr>
        <p:spPr>
          <a:xfrm>
            <a:off x="4910421" y="2174033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전후 일본의 소비 문화</a:t>
            </a:r>
            <a:endParaRPr lang="ko-KR" altLang="en-US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F5DB2-F274-4F9A-96B1-19E9EFA08B0B}"/>
              </a:ext>
            </a:extLst>
          </p:cNvPr>
          <p:cNvSpPr txBox="1"/>
          <p:nvPr/>
        </p:nvSpPr>
        <p:spPr>
          <a:xfrm>
            <a:off x="4772560" y="2635992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b="1" dirty="0" smtClean="0">
                <a:solidFill>
                  <a:schemeClr val="bg1"/>
                </a:solidFill>
              </a:rPr>
              <a:t>의복</a:t>
            </a:r>
            <a:endParaRPr lang="ko-KR" altLang="en-US" sz="9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769172-60AC-47A1-BB08-6B0C45114191}"/>
              </a:ext>
            </a:extLst>
          </p:cNvPr>
          <p:cNvSpPr txBox="1"/>
          <p:nvPr/>
        </p:nvSpPr>
        <p:spPr>
          <a:xfrm>
            <a:off x="5584718" y="4479489"/>
            <a:ext cx="1552028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2**2**9 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김</a:t>
            </a:r>
            <a:r>
              <a:rPr lang="en-US" altLang="ko-KR" sz="2000" smtClean="0">
                <a:solidFill>
                  <a:schemeClr val="bg1"/>
                </a:solidFill>
                <a:latin typeface="나눔스퀘어" panose="020B0600000101010101" pitchFamily="50" charset="-127"/>
                <a:ea typeface="+mj-ea"/>
              </a:rPr>
              <a:t>*</a:t>
            </a:r>
            <a:endParaRPr lang="ko-KR" altLang="en-US" sz="20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6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3" y="2069212"/>
            <a:ext cx="2597124" cy="3563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2" y="2332406"/>
            <a:ext cx="2802562" cy="292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3" y="2069212"/>
            <a:ext cx="5524500" cy="346706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59123" y="5818628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하와이안</a:t>
            </a:r>
            <a:r>
              <a:rPr lang="ko-KR" altLang="en-US" dirty="0" smtClean="0"/>
              <a:t> 셔츠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36941" y="5478801"/>
            <a:ext cx="2597124" cy="3075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맥아더 선글라스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7397304" y="5703105"/>
            <a:ext cx="2985107" cy="6483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에나멜 신발 및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A</a:t>
            </a:r>
            <a:r>
              <a:rPr lang="ko-KR" altLang="en-US" dirty="0"/>
              <a:t>라인</a:t>
            </a:r>
            <a:r>
              <a:rPr lang="en-US" altLang="ko-KR" dirty="0"/>
              <a:t>,H</a:t>
            </a:r>
            <a:r>
              <a:rPr lang="ko-KR" altLang="en-US" dirty="0" err="1"/>
              <a:t>라인등</a:t>
            </a:r>
            <a:r>
              <a:rPr lang="ko-KR" altLang="en-US" dirty="0"/>
              <a:t> </a:t>
            </a:r>
            <a:r>
              <a:rPr lang="ko-KR" altLang="en-US" dirty="0" err="1" smtClean="0"/>
              <a:t>라인열풍</a:t>
            </a:r>
            <a:r>
              <a:rPr lang="ko-KR" altLang="en-US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1360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21723" y="1154239"/>
            <a:ext cx="8404167" cy="280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경제 부흥기</a:t>
            </a:r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양재의 붐</a:t>
            </a:r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가정용 재봉틀의 보급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82980" y="4150976"/>
            <a:ext cx="9773689" cy="21114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ko-KR" altLang="en-US" sz="6000" dirty="0" smtClean="0">
                <a:solidFill>
                  <a:schemeClr val="tx1"/>
                </a:solidFill>
                <a:sym typeface="Wingdings" panose="05000000000000000000" pitchFamily="2" charset="2"/>
              </a:rPr>
              <a:t>패션으로 옷을 정착함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21971" y="1155468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시대별 다양한 의복 유행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1067C291-3816-4EC4-8D80-D0DE5A63D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00" b="45114"/>
          <a:stretch/>
        </p:blipFill>
        <p:spPr>
          <a:xfrm>
            <a:off x="300313" y="1928660"/>
            <a:ext cx="3540977" cy="30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357447" y="5284925"/>
            <a:ext cx="3532909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아이비</a:t>
            </a:r>
            <a:r>
              <a:rPr lang="ko-KR" altLang="en-US" dirty="0" smtClean="0"/>
              <a:t> 패션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(1960~1970</a:t>
            </a:r>
            <a:r>
              <a:rPr lang="ko-KR" altLang="en-US" dirty="0" smtClean="0"/>
              <a:t>년대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26" y="1928371"/>
            <a:ext cx="2019300" cy="304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411490" y="5271092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DC</a:t>
            </a:r>
            <a:r>
              <a:rPr lang="ko-KR" altLang="en-US" dirty="0" smtClean="0"/>
              <a:t>브랜드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(1980~1990</a:t>
            </a:r>
            <a:r>
              <a:rPr lang="ko-KR" altLang="en-US" dirty="0" smtClean="0"/>
              <a:t>년대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2990DC5D-4E96-4731-A044-78D14967D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754" y="1839005"/>
            <a:ext cx="4756404" cy="32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8165685" y="5284925"/>
            <a:ext cx="2708971" cy="67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버블경제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(1980~1990</a:t>
            </a:r>
            <a:r>
              <a:rPr lang="ko-KR" altLang="en-US" dirty="0" smtClean="0"/>
              <a:t>년대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189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68790" y="1254843"/>
            <a:ext cx="8994371" cy="9812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 붕괴시기 ( 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1990 </a:t>
            </a:r>
            <a:r>
              <a:rPr lang="x-none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 현재)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8101" y="2630982"/>
            <a:ext cx="8611985" cy="11596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버블경제때에 비해 의류에 대한 과소비가 줄며 차분해진 경향 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38101" y="4366770"/>
            <a:ext cx="8611985" cy="7980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자신을 표현하는 방법들 중 큰 비중을 차지함 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5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현대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54727" y="1125509"/>
            <a:ext cx="8304414" cy="6400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 다양한 의복 유행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2" y="1872950"/>
            <a:ext cx="2660904" cy="399426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73084" y="6051665"/>
            <a:ext cx="2942705" cy="548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스트릿</a:t>
            </a:r>
            <a:r>
              <a:rPr lang="ko-KR" altLang="en-US" dirty="0" smtClean="0"/>
              <a:t> 패션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84" y="1872950"/>
            <a:ext cx="2857500" cy="392933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048298" y="6051665"/>
            <a:ext cx="3117273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뉴 로맨틱 보헤미안 패션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83" y="1872950"/>
            <a:ext cx="3814503" cy="381450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544492" y="5959430"/>
            <a:ext cx="3664528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톰보이</a:t>
            </a:r>
            <a:r>
              <a:rPr lang="ko-KR" altLang="en-US" dirty="0" smtClean="0"/>
              <a:t> 룩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73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지금은 옷을 입는 것이 당연하지만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 변화는 불과 수십 년 전에 있었다는 것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그것도 전쟁이 계기였다 것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</a:p>
          <a:p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배고프다가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갑자기 여유가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있어질 때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돈이라고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하는 것은 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인간의 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감성과 철학을 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둔화시키는 것 같다</a:t>
            </a:r>
            <a:r>
              <a:rPr lang="en-US" altLang="ko-K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ko-KR" altLang="en-US" sz="2400" dirty="0"/>
          </a:p>
          <a:p>
            <a:pPr algn="ctr"/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79" y="1115908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4392717" y="213360"/>
            <a:ext cx="251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끝으로</a:t>
            </a:r>
            <a:endParaRPr lang="ko-KR" altLang="en-US" sz="5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109991-27CE-4B0B-AE28-2AC5509F9C8C}"/>
              </a:ext>
            </a:extLst>
          </p:cNvPr>
          <p:cNvSpPr txBox="1"/>
          <p:nvPr/>
        </p:nvSpPr>
        <p:spPr>
          <a:xfrm>
            <a:off x="2072745" y="27301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3600" b="1" dirty="0">
              <a:solidFill>
                <a:srgbClr val="8F433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A85479-A1DD-47A0-9A10-6AB92E03BEB9}"/>
              </a:ext>
            </a:extLst>
          </p:cNvPr>
          <p:cNvSpPr txBox="1"/>
          <p:nvPr/>
        </p:nvSpPr>
        <p:spPr>
          <a:xfrm>
            <a:off x="6645188" y="2521059"/>
            <a:ext cx="263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800" b="1" dirty="0"/>
          </a:p>
          <a:p>
            <a:endParaRPr lang="en-US" altLang="ko-KR" sz="2800" dirty="0"/>
          </a:p>
          <a:p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739833" y="1629295"/>
            <a:ext cx="10407534" cy="1584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29542" y="4098175"/>
            <a:ext cx="9127374" cy="1637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8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724101" y="1479666"/>
            <a:ext cx="4123113" cy="931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참고 자료 및 출처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1105592" y="2840173"/>
            <a:ext cx="9360132" cy="312005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hlinkClick r:id="rId3"/>
            </a:endParaRPr>
          </a:p>
          <a:p>
            <a:pPr algn="ctr"/>
            <a:endParaRPr lang="en-US" altLang="ko-KR" dirty="0">
              <a:hlinkClick r:id="rId3"/>
            </a:endParaRPr>
          </a:p>
          <a:p>
            <a:pPr algn="ctr"/>
            <a:r>
              <a:rPr lang="en-US" altLang="ko-KR" dirty="0" smtClean="0">
                <a:hlinkClick r:id="rId3"/>
              </a:rPr>
              <a:t>https://www.jacar.go.jp/glossary/tochikiko-henten/qa/qa01.html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4"/>
              </a:rPr>
              <a:t>https://www.jacar.go.jp/glossary/tochikiko-henten/qa/qa02.html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5"/>
              </a:rPr>
              <a:t>https://www.jsce.or.jp/committee/21vision/after50.htm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6"/>
              </a:rPr>
              <a:t>http://m.maybugs.com/news/articleView.html?idxno=565100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7"/>
              </a:rPr>
              <a:t>http://visla.kr/?p=50266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8"/>
              </a:rPr>
              <a:t>https://www.instiz.net/clip/691480</a:t>
            </a:r>
            <a:endParaRPr lang="en-US" altLang="ko-KR" dirty="0" smtClean="0">
              <a:hlinkClick r:id="rId9"/>
            </a:endParaRPr>
          </a:p>
          <a:p>
            <a:pPr algn="ctr"/>
            <a:r>
              <a:rPr lang="en-US" altLang="ko-KR" dirty="0" smtClean="0">
                <a:hlinkClick r:id="rId9"/>
              </a:rPr>
              <a:t>https://entertain.naver.com/read?oid=076&amp;aid=0003090082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10"/>
              </a:rPr>
              <a:t>http://www.fashionbiz.co.kr/TN/?cate=2&amp;recom=2&amp;idx=164827</a:t>
            </a:r>
            <a:endParaRPr lang="en-US" altLang="ko-KR" dirty="0" smtClean="0"/>
          </a:p>
          <a:p>
            <a:pPr algn="ctr"/>
            <a:r>
              <a:rPr lang="en-US" altLang="ko-KR" dirty="0">
                <a:hlinkClick r:id="rId11"/>
              </a:rPr>
              <a:t>https://</a:t>
            </a:r>
            <a:r>
              <a:rPr lang="en-US" altLang="ko-KR" dirty="0" smtClean="0">
                <a:hlinkClick r:id="rId11"/>
              </a:rPr>
              <a:t>blog.naver.com/sawme2001/10147361389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4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="" xmlns:a16="http://schemas.microsoft.com/office/drawing/2014/main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C2B46EEB-222A-4113-A5D3-DC2C9DDF77DC}"/>
              </a:ext>
            </a:extLst>
          </p:cNvPr>
          <p:cNvSpPr/>
          <p:nvPr/>
        </p:nvSpPr>
        <p:spPr>
          <a:xfrm>
            <a:off x="-83128" y="-36058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40405E-6D7E-47BC-8FA7-07C4BED38FCD}"/>
              </a:ext>
            </a:extLst>
          </p:cNvPr>
          <p:cNvSpPr txBox="1"/>
          <p:nvPr/>
        </p:nvSpPr>
        <p:spPr>
          <a:xfrm>
            <a:off x="769620" y="762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endParaRPr lang="ko-KR" altLang="en-US" sz="28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C826117-788D-4C51-8914-C612DC310662}"/>
              </a:ext>
            </a:extLst>
          </p:cNvPr>
          <p:cNvSpPr txBox="1"/>
          <p:nvPr/>
        </p:nvSpPr>
        <p:spPr>
          <a:xfrm>
            <a:off x="769620" y="1677448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Ⅰ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과거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전전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FDCABF-160E-4927-9845-8D7538BFFADA}"/>
              </a:ext>
            </a:extLst>
          </p:cNvPr>
          <p:cNvSpPr txBox="1"/>
          <p:nvPr/>
        </p:nvSpPr>
        <p:spPr>
          <a:xfrm>
            <a:off x="769620" y="2645343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Ⅱ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개전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660751-6686-458A-93CE-C03D745B71DE}"/>
              </a:ext>
            </a:extLst>
          </p:cNvPr>
          <p:cNvSpPr txBox="1"/>
          <p:nvPr/>
        </p:nvSpPr>
        <p:spPr>
          <a:xfrm>
            <a:off x="769620" y="4722536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Ⅳ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현대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48F9B1-A334-4281-B239-C5F088A631A2}"/>
              </a:ext>
            </a:extLst>
          </p:cNvPr>
          <p:cNvSpPr txBox="1"/>
          <p:nvPr/>
        </p:nvSpPr>
        <p:spPr>
          <a:xfrm>
            <a:off x="10865022" y="6394723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별별교수</a:t>
            </a:r>
            <a:r>
              <a:rPr lang="ko-KR" altLang="en-US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13</a:t>
            </a:r>
            <a:endParaRPr lang="ko-KR" altLang="en-US" sz="1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660751-6686-458A-93CE-C03D745B71DE}"/>
              </a:ext>
            </a:extLst>
          </p:cNvPr>
          <p:cNvSpPr txBox="1"/>
          <p:nvPr/>
        </p:nvSpPr>
        <p:spPr>
          <a:xfrm>
            <a:off x="769620" y="3683939"/>
            <a:ext cx="614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Ⅲ</a:t>
            </a:r>
            <a:r>
              <a:rPr lang="ja-JP" altLang="en-US" sz="2400" dirty="0" smtClean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전후 의복 소비문화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06086" y="294729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85840" y="2273027"/>
            <a:ext cx="6409113" cy="6535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공장에서 대량 생산 될 때까지 옷은 모두 수작업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485839" y="3876675"/>
            <a:ext cx="6409113" cy="7255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기성품은 없기 때문에 일일이 치수를 측정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원단부터 바느질</a:t>
            </a:r>
            <a:endParaRPr lang="ko-KR" altLang="en-US" dirty="0">
              <a:ln w="0"/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6" y="2249568"/>
            <a:ext cx="3810000" cy="235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2" y="1515013"/>
            <a:ext cx="2928769" cy="397138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339241" y="3063750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옷을 가질 수 있는 사람 한정</a:t>
            </a:r>
            <a:r>
              <a:rPr lang="en-US" altLang="ko-KR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대부분의 사람은 헌 옷을 지어 다시 착용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339240" y="4397228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벼룩시장과 비슷한 헌 옷을 모아 파는</a:t>
            </a:r>
            <a:r>
              <a:rPr lang="ko-KR" altLang="en-US" b="1" i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장사가 번성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339240" y="1730272"/>
            <a:ext cx="6458989" cy="8063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b="1" i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여자가 일반적인 기모노 한 벌 짜는데 걸리는 시간  </a:t>
            </a:r>
            <a:r>
              <a:rPr lang="en-US" altLang="ko-K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endParaRPr lang="ko-KR" altLang="en-US" b="1" u="sng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6582" y="1637607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메이지 시대 후기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양행에서 돌아온 남자들 사이에서 중절모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하이 컬러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길이 높은 칼라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셔츠 스타일이 유행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35" y="1452301"/>
            <a:ext cx="1564178" cy="17688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950" y="1031825"/>
            <a:ext cx="1905000" cy="240436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06582" y="4425141"/>
            <a:ext cx="6999316" cy="10723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다이쇼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시대에 들어서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콘티넨탈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영국에서 본 유럽 대륙의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스타일의 정장이 유행하면서 점차 날씬한 아메리칸 스타일이 인기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65" y="4136708"/>
            <a:ext cx="3293085" cy="1649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23454" y="135201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전쟁이 시작되자 화를 자제하는 풍조가 확산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패션에 대한 제한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23454" y="3070490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물자 통제의 관점에서 옷의 합리화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간소화가 국책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국가는 패션에 대한 통제를 강화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23454" y="4886315"/>
            <a:ext cx="6018414" cy="12884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1940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월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 복령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＇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에서 일반 남성이 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모든 장소에서 착용 가능한 옷으로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카키색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국방색 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국민복이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결정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88" y="1014660"/>
            <a:ext cx="4143375" cy="5400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0109" y="1378288"/>
            <a:ext cx="6999316" cy="12319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</a:t>
            </a:r>
            <a:r>
              <a:rPr lang="ko-KR" altLang="en-US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중일 전쟁에서 「사치는 </a:t>
            </a:r>
            <a:r>
              <a:rPr lang="ko-KR" altLang="en-US" sz="1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적이다」는</a:t>
            </a:r>
            <a:r>
              <a:rPr lang="ko-KR" altLang="en-US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슬로건 된 화려한 패션은 규제</a:t>
            </a:r>
            <a:endParaRPr lang="en-US" altLang="ko-KR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02466" y="4512533"/>
            <a:ext cx="6758247" cy="147589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▶전시 체제를 특징 짓는 여성의 패션 등장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1" y="1166887"/>
            <a:ext cx="3985433" cy="27366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9" y="2955496"/>
            <a:ext cx="2900536" cy="3647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5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82980" y="1620982"/>
            <a:ext cx="9798627" cy="46966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극단적인 물자 부족</a:t>
            </a:r>
            <a:endParaRPr lang="en-US" altLang="ko-KR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▶갱생 옷이라고 부르는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소지의 양복과 기모노 원단을 지어 다시 한 옷을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만듬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▶재향 인양이 시작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재향 의류를 입은 병사와 </a:t>
            </a:r>
            <a:r>
              <a:rPr lang="ko-KR" alt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국민복을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입은 외지 거주자가 귀국하여 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도시는 카키색 옷으로 붐빔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80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181148" y="294731"/>
            <a:ext cx="11779826" cy="648531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435356" y="294731"/>
            <a:ext cx="46612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6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전후 의복 소비문화</a:t>
            </a:r>
            <a:endParaRPr lang="ko-KR" altLang="en-US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46415" y="1295555"/>
            <a:ext cx="7980218" cy="6068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부흥기 (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~ 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55 </a:t>
            </a:r>
            <a:r>
              <a:rPr lang="x-none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전후)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28958" y="2113251"/>
            <a:ext cx="7980218" cy="128570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엄청난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부흥기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맞으며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패션에도 </a:t>
            </a:r>
            <a:r>
              <a:rPr lang="ko-KR" altLang="ko-KR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엄청난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영향을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줌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기존의 의복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규정이 사라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짐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→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서양에서 </a:t>
            </a:r>
            <a:r>
              <a:rPr lang="ko-KR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유행하는 많은 스타일들이 일본으로 </a:t>
            </a:r>
            <a:r>
              <a:rPr lang="ko-KR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흘러</a:t>
            </a:r>
            <a:r>
              <a:rPr lang="en-US" altLang="ko-K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들어옴</a:t>
            </a:r>
            <a:endParaRPr lang="ko-KR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8958" y="4098175"/>
            <a:ext cx="7980218" cy="17041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젊은이를 중심으로 다양하고 다채로운 패션 스타일이 생김</a:t>
            </a:r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첫번째는 젊은이들 사이에서 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유행 한 향락적인 아메리칸 스타일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13" y="1674572"/>
            <a:ext cx="1905000" cy="4391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4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474</Words>
  <Application>Microsoft Office PowerPoint</Application>
  <PresentationFormat>사용자 지정</PresentationFormat>
  <Paragraphs>111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굴림</vt:lpstr>
      <vt:lpstr>Arial</vt:lpstr>
      <vt:lpstr>나눔스퀘어</vt:lpstr>
      <vt:lpstr>맑은 고딕</vt:lpstr>
      <vt:lpstr>游ゴシック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Windows User</cp:lastModifiedBy>
  <cp:revision>49</cp:revision>
  <dcterms:created xsi:type="dcterms:W3CDTF">2018-09-04T06:33:27Z</dcterms:created>
  <dcterms:modified xsi:type="dcterms:W3CDTF">2019-05-21T00:16:42Z</dcterms:modified>
</cp:coreProperties>
</file>