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71" r:id="rId3"/>
    <p:sldId id="257" r:id="rId4"/>
    <p:sldId id="262" r:id="rId5"/>
    <p:sldId id="263" r:id="rId6"/>
    <p:sldId id="260" r:id="rId7"/>
    <p:sldId id="261" r:id="rId8"/>
    <p:sldId id="258" r:id="rId9"/>
    <p:sldId id="269" r:id="rId10"/>
    <p:sldId id="270" r:id="rId11"/>
    <p:sldId id="268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5" autoAdjust="0"/>
    <p:restoredTop sz="95827"/>
  </p:normalViewPr>
  <p:slideViewPr>
    <p:cSldViewPr snapToGrid="0" snapToObjects="1">
      <p:cViewPr varScale="1">
        <p:scale>
          <a:sx n="114" d="100"/>
          <a:sy n="114" d="100"/>
        </p:scale>
        <p:origin x="7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건축방법에 따른 점유율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D-A340-9B71-A3EF1B55FE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7-4733-8504-D1F1D9032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D-A340-9B71-A3EF1B55F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단독주택</c:v>
                </c:pt>
                <c:pt idx="1">
                  <c:v>공동주택(다세대)</c:v>
                </c:pt>
                <c:pt idx="2">
                  <c:v>공동주택(아파트)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37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7-4733-8504-D1F1D9032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6411164113586"/>
          <c:y val="0.26793956975544386"/>
          <c:w val="0.35993591739357073"/>
          <c:h val="0.35043908173062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주거형태에 따른 점유율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주거형태에 따른 점유율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E9-1C45-8074-57989DEB0A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E9-1C45-8074-57989DEB0A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E9-1C45-8074-57989DEB0A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E9-1C45-8074-57989DEB0A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자가</c:v>
                </c:pt>
                <c:pt idx="1">
                  <c:v>민영임대</c:v>
                </c:pt>
                <c:pt idx="2">
                  <c:v>공영등의 임대</c:v>
                </c:pt>
                <c:pt idx="3">
                  <c:v>사택등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28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2-484F-BC24-3B36709A76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4860072956856"/>
          <c:y val="0.82283808613888332"/>
          <c:w val="0.62124880718334308"/>
          <c:h val="0.15995085134904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14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7101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26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5953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09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150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541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1313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795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8967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635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8678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443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2551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401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464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572-4FF7-E04F-B331-614E71381641}" type="datetimeFigureOut">
              <a:rPr kumimoji="1" lang="ko-KR" altLang="en-US" smtClean="0"/>
              <a:pPr/>
              <a:t>2019-05-21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DFB1EC-CF7A-C74E-B784-2B9D52DCEE9D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0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_YH8h9Ihm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ko.wikipedia.org/w/index.ph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A%B1%B4%EC%B6%95%EB%AC%BC" TargetMode="External"/><Relationship Id="rId5" Type="http://schemas.openxmlformats.org/officeDocument/2006/relationships/hyperlink" Target="https://ko.wikipedia.org/wiki/%EC%97%90%EB%8F%84_%EC%8B%9C%EB%8C%80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B259BD-C952-0F45-92C8-0A803D60D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</a:rPr>
              <a:t>일본문화</a:t>
            </a:r>
            <a:br>
              <a:rPr kumimoji="1" lang="en-US" altLang="ko-KR" dirty="0">
                <a:solidFill>
                  <a:schemeClr val="tx1"/>
                </a:solidFill>
              </a:rPr>
            </a:br>
            <a:r>
              <a:rPr kumimoji="1" lang="en-US" altLang="ko-KR" dirty="0">
                <a:solidFill>
                  <a:schemeClr val="tx1"/>
                </a:solidFill>
              </a:rPr>
              <a:t>-</a:t>
            </a:r>
            <a:r>
              <a:rPr kumimoji="1" lang="ko-KR" altLang="en-US" dirty="0">
                <a:solidFill>
                  <a:schemeClr val="tx1"/>
                </a:solidFill>
              </a:rPr>
              <a:t>에도시대</a:t>
            </a:r>
            <a:r>
              <a:rPr kumimoji="1" lang="en-US" altLang="ko-KR" dirty="0">
                <a:solidFill>
                  <a:schemeClr val="tx1"/>
                </a:solidFill>
              </a:rPr>
              <a:t>~</a:t>
            </a:r>
            <a:r>
              <a:rPr kumimoji="1" lang="ko-KR" altLang="en-US" dirty="0">
                <a:solidFill>
                  <a:schemeClr val="tx1"/>
                </a:solidFill>
              </a:rPr>
              <a:t>현대의 주택</a:t>
            </a:r>
            <a:r>
              <a:rPr kumimoji="1" lang="en-US" altLang="ko-KR" dirty="0">
                <a:solidFill>
                  <a:schemeClr val="tx1"/>
                </a:solidFill>
              </a:rPr>
              <a:t>-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EB2B13-3AEB-234D-99DE-D07E3645E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sz="1900" dirty="0"/>
              <a:t>21*02*76 </a:t>
            </a:r>
            <a:r>
              <a:rPr kumimoji="1" lang="ko-KR" altLang="en-US" sz="1900" dirty="0"/>
              <a:t>문</a:t>
            </a:r>
            <a:r>
              <a:rPr kumimoji="1" lang="en-US" altLang="ko-KR" sz="1900" dirty="0"/>
              <a:t>*</a:t>
            </a:r>
            <a:r>
              <a:rPr kumimoji="1" lang="ko-KR" altLang="en-US" sz="1900" dirty="0"/>
              <a:t>원</a:t>
            </a:r>
          </a:p>
        </p:txBody>
      </p:sp>
    </p:spTree>
    <p:extLst>
      <p:ext uri="{BB962C8B-B14F-4D97-AF65-F5344CB8AC3E}">
        <p14:creationId xmlns:p14="http://schemas.microsoft.com/office/powerpoint/2010/main" val="4835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74919-1FAC-7646-BC44-6751D44F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8" y="499888"/>
            <a:ext cx="8596668" cy="1320800"/>
          </a:xfrm>
        </p:spPr>
        <p:txBody>
          <a:bodyPr/>
          <a:lstStyle/>
          <a:p>
            <a:r>
              <a:rPr kumimoji="1" lang="en-US" altLang="ko-KR" dirty="0"/>
              <a:t>4.</a:t>
            </a:r>
            <a:r>
              <a:rPr kumimoji="1" lang="ko-KR" altLang="en-US" dirty="0" err="1"/>
              <a:t>코타츠</a:t>
            </a:r>
            <a:endParaRPr kumimoji="1" lang="ko-KR" altLang="en-US" dirty="0"/>
          </a:p>
        </p:txBody>
      </p:sp>
      <p:pic>
        <p:nvPicPr>
          <p:cNvPr id="1026" name="Picture 2" descr="ìëì¤ë¹ë ì½íì¸ ë¡!!">
            <a:extLst>
              <a:ext uri="{FF2B5EF4-FFF2-40B4-BE49-F238E27FC236}">
                <a16:creationId xmlns:a16="http://schemas.microsoft.com/office/drawing/2014/main" id="{E4989691-25A1-4904-AF94-F64B0792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36" y="306923"/>
            <a:ext cx="4283550" cy="25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002EC-7A4E-403F-B1E7-6890B538EBC5}"/>
              </a:ext>
            </a:extLst>
          </p:cNvPr>
          <p:cNvSpPr txBox="1"/>
          <p:nvPr/>
        </p:nvSpPr>
        <p:spPr>
          <a:xfrm>
            <a:off x="166381" y="2459468"/>
            <a:ext cx="44074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온열기구</a:t>
            </a:r>
            <a:endParaRPr lang="en-US" altLang="ko-KR" sz="2300" dirty="0"/>
          </a:p>
          <a:p>
            <a:r>
              <a:rPr lang="ko-KR" altLang="en-US" sz="2300" dirty="0"/>
              <a:t>상 아래에</a:t>
            </a:r>
            <a:r>
              <a:rPr lang="en-US" altLang="ko-KR" sz="2300" dirty="0"/>
              <a:t> </a:t>
            </a:r>
            <a:r>
              <a:rPr lang="ko-KR" altLang="en-US" sz="2300" dirty="0"/>
              <a:t>전기와 석탄 두 종류인 화덕이나 난로가 있다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790A0B-11DA-4AF2-A2AE-D140D73F5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51" y="3052542"/>
            <a:ext cx="4407427" cy="33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EA75756-24C4-594C-9BB9-903353C9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53" y="376193"/>
            <a:ext cx="6456634" cy="7771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kumimoji="1" lang="en-US" altLang="ko-KR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</a:t>
            </a:r>
            <a:r>
              <a:rPr kumimoji="1" lang="ko-KR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현재 일본의 </a:t>
            </a:r>
            <a:r>
              <a:rPr kumimoji="1" lang="ko-KR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주택상황</a:t>
            </a:r>
            <a:endParaRPr kumimoji="1" lang="en-US" altLang="ko-KR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5AB7BDBE-832F-49AF-8948-A1A699C8A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050802"/>
              </p:ext>
            </p:extLst>
          </p:nvPr>
        </p:nvGraphicFramePr>
        <p:xfrm>
          <a:off x="1" y="1604682"/>
          <a:ext cx="562087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0835E086-B562-40EC-A769-3AF1BAE62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908540"/>
              </p:ext>
            </p:extLst>
          </p:nvPr>
        </p:nvGraphicFramePr>
        <p:xfrm>
          <a:off x="4955987" y="1604682"/>
          <a:ext cx="6088530" cy="442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웃는 얼굴[S] 4">
            <a:hlinkClick r:id="rId2"/>
            <a:extLst>
              <a:ext uri="{FF2B5EF4-FFF2-40B4-BE49-F238E27FC236}">
                <a16:creationId xmlns:a16="http://schemas.microsoft.com/office/drawing/2014/main" id="{B4066E1D-0E17-844C-8F93-3B8A128933CE}"/>
              </a:ext>
            </a:extLst>
          </p:cNvPr>
          <p:cNvSpPr/>
          <p:nvPr/>
        </p:nvSpPr>
        <p:spPr>
          <a:xfrm>
            <a:off x="4583875" y="2383971"/>
            <a:ext cx="2149434" cy="209005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263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2C3FD-2B09-0A4A-88C4-DF03DD3B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914" y="2895600"/>
            <a:ext cx="5863880" cy="984422"/>
          </a:xfrm>
        </p:spPr>
        <p:txBody>
          <a:bodyPr>
            <a:normAutofit/>
          </a:bodyPr>
          <a:lstStyle/>
          <a:p>
            <a:pPr algn="ctr"/>
            <a:r>
              <a:rPr kumimoji="1" lang="ko-KR" altLang="en-US" sz="4300" dirty="0">
                <a:solidFill>
                  <a:schemeClr val="tx1"/>
                </a:solidFill>
              </a:rPr>
              <a:t>감사합니다</a:t>
            </a:r>
            <a:r>
              <a:rPr kumimoji="1" lang="en-US" altLang="ko-KR" sz="4300" dirty="0">
                <a:solidFill>
                  <a:schemeClr val="tx1"/>
                </a:solidFill>
              </a:rPr>
              <a:t>!</a:t>
            </a:r>
            <a:endParaRPr kumimoji="1" lang="ko-KR" altLang="en-US" sz="4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2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9A833-7268-DA47-A0CE-B7085741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38" y="621475"/>
            <a:ext cx="8596668" cy="1320800"/>
          </a:xfrm>
        </p:spPr>
        <p:txBody>
          <a:bodyPr/>
          <a:lstStyle/>
          <a:p>
            <a:pPr algn="ctr"/>
            <a:r>
              <a:rPr kumimoji="1"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EEF339-8B91-094B-88C4-1745011A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8172"/>
            <a:ext cx="8596668" cy="4782578"/>
          </a:xfrm>
        </p:spPr>
        <p:txBody>
          <a:bodyPr/>
          <a:lstStyle/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 err="1"/>
              <a:t>주택양식</a:t>
            </a:r>
            <a:endParaRPr kumimoji="1" lang="en-US" altLang="ko-KR" dirty="0"/>
          </a:p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/>
              <a:t>지역에 따른 주택</a:t>
            </a:r>
            <a:endParaRPr kumimoji="1" lang="en-US" altLang="ko-KR" dirty="0"/>
          </a:p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/>
              <a:t>에도시대 관련 주택 박물관</a:t>
            </a:r>
            <a:endParaRPr kumimoji="1" lang="en-US" altLang="ko-KR" dirty="0"/>
          </a:p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/>
              <a:t>내부 양식</a:t>
            </a:r>
            <a:endParaRPr kumimoji="1" lang="en-US" altLang="ko-KR" dirty="0"/>
          </a:p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/>
              <a:t>주택 점유율</a:t>
            </a:r>
            <a:endParaRPr kumimoji="1" lang="en-US" altLang="ko-KR" dirty="0"/>
          </a:p>
          <a:p>
            <a:pPr algn="ctr">
              <a:lnSpc>
                <a:spcPct val="200000"/>
              </a:lnSpc>
              <a:buFont typeface="+mj-lt"/>
              <a:buAutoNum type="arabicPeriod"/>
            </a:pPr>
            <a:r>
              <a:rPr kumimoji="1" lang="ko-KR" altLang="en-US" dirty="0"/>
              <a:t>에도시대 거리</a:t>
            </a:r>
            <a:endParaRPr kumimoji="1" lang="en-US" altLang="ko-KR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endParaRPr kumimoji="1" lang="en-US" altLang="ko-KR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endParaRPr kumimoji="1" lang="en-US" altLang="ko-KR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992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4C358F-EBB6-BA41-93EB-E5F568DD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주택 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B7A904-9278-CF4F-BBCD-2DF4CBB8B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5512278" cy="2054804"/>
          </a:xfrm>
        </p:spPr>
        <p:txBody>
          <a:bodyPr>
            <a:normAutofit/>
          </a:bodyPr>
          <a:lstStyle/>
          <a:p>
            <a:r>
              <a:rPr kumimoji="1" lang="ko-KR" altLang="en-US" sz="2000" dirty="0"/>
              <a:t>나가야</a:t>
            </a:r>
            <a:endParaRPr kumimoji="1" lang="en-US" altLang="ko-KR" sz="2000" dirty="0"/>
          </a:p>
          <a:p>
            <a:r>
              <a:rPr lang="ko-KR" altLang="en-US" sz="2000" dirty="0"/>
              <a:t>일본식 연립 주택 또는 다세대 주택의 일종</a:t>
            </a:r>
            <a:endParaRPr lang="en-US" altLang="ko-KR" sz="2000" dirty="0"/>
          </a:p>
          <a:p>
            <a:r>
              <a:rPr lang="ko-KR" altLang="en-US" sz="2000" dirty="0"/>
              <a:t>오늘날의 일본인 특유의 집단의식과 상호 협력의 뿌리는 에도시대의 생활 양식인 </a:t>
            </a:r>
            <a:r>
              <a:rPr lang="ko-KR" altLang="en-US" sz="2000" dirty="0" err="1"/>
              <a:t>나가야에서</a:t>
            </a:r>
            <a:r>
              <a:rPr lang="ko-KR" altLang="en-US" sz="2000" dirty="0"/>
              <a:t> 유래</a:t>
            </a:r>
          </a:p>
          <a:p>
            <a:endParaRPr kumimoji="1" lang="ko-KR" altLang="en-US" sz="2000" dirty="0"/>
          </a:p>
        </p:txBody>
      </p:sp>
      <p:pic>
        <p:nvPicPr>
          <p:cNvPr id="9" name="그림 8" descr="그림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3" y="3533196"/>
            <a:ext cx="4577017" cy="2788810"/>
          </a:xfrm>
          <a:prstGeom prst="rect">
            <a:avLst/>
          </a:prstGeom>
        </p:spPr>
      </p:pic>
      <p:pic>
        <p:nvPicPr>
          <p:cNvPr id="10" name="그림 9" descr="그림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78" y="870015"/>
            <a:ext cx="3985947" cy="2367247"/>
          </a:xfrm>
          <a:prstGeom prst="rect">
            <a:avLst/>
          </a:prstGeom>
        </p:spPr>
      </p:pic>
      <p:pic>
        <p:nvPicPr>
          <p:cNvPr id="11" name="그림 10" descr="그림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055" y="3620738"/>
            <a:ext cx="3985947" cy="27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8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88418-8B78-094B-BE20-A519DD81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339002" cy="1136822"/>
          </a:xfrm>
        </p:spPr>
        <p:txBody>
          <a:bodyPr anchor="ctr">
            <a:normAutofit fontScale="90000"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 err="1"/>
              <a:t>야마노테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F9776-64B7-934D-BB83-0E4C1FC1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94" y="1492975"/>
            <a:ext cx="5351731" cy="2164625"/>
          </a:xfrm>
        </p:spPr>
        <p:txBody>
          <a:bodyPr>
            <a:noAutofit/>
          </a:bodyPr>
          <a:lstStyle/>
          <a:p>
            <a:r>
              <a:rPr kumimoji="1" lang="ko-KR" altLang="en-US" sz="2000" dirty="0" err="1"/>
              <a:t>시나가와</a:t>
            </a:r>
            <a:r>
              <a:rPr kumimoji="1" lang="ko-KR" altLang="en-US" sz="2000" dirty="0"/>
              <a:t> 구</a:t>
            </a:r>
            <a:r>
              <a:rPr kumimoji="1" lang="en-US" altLang="ko-KR" sz="2000" dirty="0"/>
              <a:t>,</a:t>
            </a:r>
            <a:r>
              <a:rPr kumimoji="1" lang="ko-KR" altLang="en-US" sz="2000" dirty="0"/>
              <a:t> </a:t>
            </a:r>
            <a:r>
              <a:rPr kumimoji="1" lang="ko-KR" altLang="en-US" sz="2000" dirty="0" err="1"/>
              <a:t>미나코토</a:t>
            </a:r>
            <a:r>
              <a:rPr kumimoji="1" lang="ko-KR" altLang="en-US" sz="2000" dirty="0"/>
              <a:t> 구</a:t>
            </a:r>
            <a:endParaRPr kumimoji="1" lang="en-US" altLang="ko-KR" sz="2000" dirty="0"/>
          </a:p>
          <a:p>
            <a:r>
              <a:rPr lang="ko-KR" altLang="en-US" sz="2000" dirty="0" err="1"/>
              <a:t>야마노테</a:t>
            </a:r>
            <a:r>
              <a:rPr lang="ko-KR" altLang="en-US" sz="2000" dirty="0"/>
              <a:t> 지역은 지금의 </a:t>
            </a:r>
            <a:r>
              <a:rPr lang="ko-KR" altLang="en-US" sz="2000" dirty="0" err="1"/>
              <a:t>시나가와</a:t>
            </a:r>
            <a:r>
              <a:rPr lang="ko-KR" altLang="en-US" sz="2000" dirty="0"/>
              <a:t> 구나 </a:t>
            </a:r>
            <a:r>
              <a:rPr lang="ko-KR" altLang="en-US" sz="2000" dirty="0" err="1"/>
              <a:t>미나토</a:t>
            </a:r>
            <a:r>
              <a:rPr lang="ko-KR" altLang="en-US" sz="2000" dirty="0"/>
              <a:t> 구와 같이 지대가 높은 지역</a:t>
            </a:r>
            <a:endParaRPr lang="en-US" altLang="ko-KR" sz="2000" dirty="0"/>
          </a:p>
          <a:p>
            <a:r>
              <a:rPr lang="ko-KR" altLang="en-US" sz="2000" dirty="0"/>
              <a:t>무사의 저택</a:t>
            </a:r>
          </a:p>
          <a:p>
            <a:endParaRPr lang="ko-KR" altLang="en-US" sz="2000" dirty="0"/>
          </a:p>
          <a:p>
            <a:endParaRPr kumimoji="1" lang="ko-KR" altLang="en-US" sz="2000" dirty="0"/>
          </a:p>
        </p:txBody>
      </p:sp>
      <p:pic>
        <p:nvPicPr>
          <p:cNvPr id="7" name="그림 6" descr="그림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552" y="3827708"/>
            <a:ext cx="3959072" cy="2657566"/>
          </a:xfrm>
          <a:prstGeom prst="rect">
            <a:avLst/>
          </a:prstGeom>
        </p:spPr>
      </p:pic>
      <p:pic>
        <p:nvPicPr>
          <p:cNvPr id="8" name="그림 7" descr="그림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65" y="470451"/>
            <a:ext cx="3962033" cy="2958549"/>
          </a:xfrm>
          <a:prstGeom prst="rect">
            <a:avLst/>
          </a:prstGeom>
        </p:spPr>
      </p:pic>
      <p:pic>
        <p:nvPicPr>
          <p:cNvPr id="9" name="그림 8" descr="그림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17" y="3863994"/>
            <a:ext cx="418795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4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63ADF-571E-D948-B97C-83DF13B8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2.</a:t>
            </a:r>
            <a:r>
              <a:rPr kumimoji="1" lang="ko-KR" altLang="en-US" dirty="0" err="1"/>
              <a:t>시타마치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0DD6D3-61C2-A140-B1FF-CCAAE6CD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3679038" cy="2159000"/>
          </a:xfrm>
        </p:spPr>
        <p:txBody>
          <a:bodyPr>
            <a:normAutofit/>
          </a:bodyPr>
          <a:lstStyle/>
          <a:p>
            <a:r>
              <a:rPr kumimoji="1" lang="ko-KR" altLang="en-US" sz="2000" dirty="0" err="1"/>
              <a:t>다이코</a:t>
            </a:r>
            <a:r>
              <a:rPr kumimoji="1" lang="ko-KR" altLang="en-US" sz="2000" dirty="0"/>
              <a:t> 구</a:t>
            </a:r>
            <a:endParaRPr kumimoji="1" lang="en-US" altLang="ko-KR" sz="2000" dirty="0"/>
          </a:p>
          <a:p>
            <a:r>
              <a:rPr lang="ko-KR" altLang="en-US" dirty="0" err="1"/>
              <a:t>시타마치는</a:t>
            </a:r>
            <a:r>
              <a:rPr lang="ko-KR" altLang="en-US" dirty="0"/>
              <a:t> </a:t>
            </a:r>
            <a:r>
              <a:rPr lang="ko-KR" altLang="en-US" dirty="0" err="1"/>
              <a:t>다이토</a:t>
            </a:r>
            <a:r>
              <a:rPr lang="ko-KR" altLang="en-US" dirty="0"/>
              <a:t> 구와 같이 지대가 낮은 지역</a:t>
            </a:r>
          </a:p>
          <a:p>
            <a:r>
              <a:rPr lang="ko-KR" altLang="en-US" dirty="0"/>
              <a:t>서민의 생활 공간이 발달</a:t>
            </a:r>
          </a:p>
          <a:p>
            <a:endParaRPr kumimoji="1" lang="ko-KR" altLang="en-US" sz="2000" dirty="0"/>
          </a:p>
        </p:txBody>
      </p:sp>
      <p:pic>
        <p:nvPicPr>
          <p:cNvPr id="7" name="그림 6" descr="그림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79" y="3565097"/>
            <a:ext cx="3959822" cy="2639881"/>
          </a:xfrm>
          <a:prstGeom prst="rect">
            <a:avLst/>
          </a:prstGeom>
        </p:spPr>
      </p:pic>
      <p:pic>
        <p:nvPicPr>
          <p:cNvPr id="9" name="그림 8" descr="그림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79" y="764956"/>
            <a:ext cx="3998322" cy="2629034"/>
          </a:xfrm>
          <a:prstGeom prst="rect">
            <a:avLst/>
          </a:prstGeom>
        </p:spPr>
      </p:pic>
      <p:pic>
        <p:nvPicPr>
          <p:cNvPr id="10" name="그림 9" descr="그림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85" y="3933126"/>
            <a:ext cx="3922487" cy="25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C96B98-8D88-3949-AB5E-5618566C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60" y="479029"/>
            <a:ext cx="8596668" cy="1320800"/>
          </a:xfrm>
        </p:spPr>
        <p:txBody>
          <a:bodyPr/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오사카 시립 주택 박물관</a:t>
            </a:r>
          </a:p>
        </p:txBody>
      </p:sp>
      <p:pic>
        <p:nvPicPr>
          <p:cNvPr id="9" name="그림 8" descr="그림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90" y="1721341"/>
            <a:ext cx="3600000" cy="2412766"/>
          </a:xfrm>
          <a:prstGeom prst="rect">
            <a:avLst/>
          </a:prstGeom>
        </p:spPr>
      </p:pic>
      <p:pic>
        <p:nvPicPr>
          <p:cNvPr id="11" name="그림 10" descr="그림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49" y="1721341"/>
            <a:ext cx="3600000" cy="2371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4E23-1DDF-4B59-A058-85F3CA97D0A3}"/>
              </a:ext>
            </a:extLst>
          </p:cNvPr>
          <p:cNvSpPr txBox="1"/>
          <p:nvPr/>
        </p:nvSpPr>
        <p:spPr>
          <a:xfrm>
            <a:off x="360948" y="4326820"/>
            <a:ext cx="94436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/>
              <a:t>역사와 문화를 테마로 한 오사카에 있는 박물관</a:t>
            </a:r>
            <a:endParaRPr lang="en-US" altLang="ko-KR" sz="2300" dirty="0"/>
          </a:p>
          <a:p>
            <a:r>
              <a:rPr lang="ko-KR" altLang="en-US" sz="2300" dirty="0"/>
              <a:t>에도시대 후기부터 전후에 걸쳐 주거에 관한 건축물들이 전시되어 있다</a:t>
            </a:r>
          </a:p>
        </p:txBody>
      </p:sp>
    </p:spTree>
    <p:extLst>
      <p:ext uri="{BB962C8B-B14F-4D97-AF65-F5344CB8AC3E}">
        <p14:creationId xmlns:p14="http://schemas.microsoft.com/office/powerpoint/2010/main" val="48040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74919-1FAC-7646-BC44-6751D44F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66" y="539413"/>
            <a:ext cx="8596668" cy="1320800"/>
          </a:xfrm>
        </p:spPr>
        <p:txBody>
          <a:bodyPr/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에도 도쿄 건축 박물관</a:t>
            </a:r>
          </a:p>
        </p:txBody>
      </p:sp>
      <p:pic>
        <p:nvPicPr>
          <p:cNvPr id="9" name="그림 8" descr="그림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086"/>
            <a:ext cx="4000873" cy="2520000"/>
          </a:xfrm>
          <a:prstGeom prst="rect">
            <a:avLst/>
          </a:prstGeom>
        </p:spPr>
      </p:pic>
      <p:pic>
        <p:nvPicPr>
          <p:cNvPr id="11" name="그림 10" descr="그림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20" y="1889069"/>
            <a:ext cx="3600000" cy="2500493"/>
          </a:xfrm>
          <a:prstGeom prst="rect">
            <a:avLst/>
          </a:prstGeom>
        </p:spPr>
      </p:pic>
      <p:pic>
        <p:nvPicPr>
          <p:cNvPr id="12" name="그림 11" descr="그림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99" y="1912086"/>
            <a:ext cx="3556595" cy="25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C7431-8A98-4238-B714-B9D829C8DF45}"/>
              </a:ext>
            </a:extLst>
          </p:cNvPr>
          <p:cNvSpPr txBox="1"/>
          <p:nvPr/>
        </p:nvSpPr>
        <p:spPr>
          <a:xfrm>
            <a:off x="502942" y="4787058"/>
            <a:ext cx="96985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에도</a:t>
            </a:r>
            <a:r>
              <a:rPr lang="en-US" altLang="ko-KR" sz="23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23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시대</a:t>
            </a:r>
            <a:r>
              <a:rPr lang="en-US" altLang="ko-KR" sz="2300" dirty="0" err="1"/>
              <a:t>의</a:t>
            </a:r>
            <a:r>
              <a:rPr lang="en-US" altLang="ko-KR" sz="2300" dirty="0"/>
              <a:t> </a:t>
            </a:r>
            <a:r>
              <a:rPr lang="en-US" altLang="ko-KR" sz="2300" dirty="0" err="1"/>
              <a:t>역사적</a:t>
            </a:r>
            <a:r>
              <a:rPr lang="en-US" altLang="ko-KR" sz="2300" dirty="0"/>
              <a:t> </a:t>
            </a:r>
            <a:r>
              <a:rPr lang="en-US" altLang="ko-KR" sz="23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건축물</a:t>
            </a:r>
            <a:r>
              <a:rPr lang="en-US" altLang="ko-KR" sz="2300" dirty="0" err="1"/>
              <a:t>들을</a:t>
            </a:r>
            <a:r>
              <a:rPr lang="en-US" altLang="ko-KR" sz="2300" dirty="0"/>
              <a:t> </a:t>
            </a:r>
            <a:r>
              <a:rPr lang="en-US" altLang="ko-KR" sz="2300" dirty="0" err="1"/>
              <a:t>보존하기</a:t>
            </a:r>
            <a:r>
              <a:rPr lang="en-US" altLang="ko-KR" sz="2300" dirty="0"/>
              <a:t> </a:t>
            </a:r>
            <a:r>
              <a:rPr lang="en-US" altLang="ko-KR" sz="2300" dirty="0" err="1"/>
              <a:t>위해</a:t>
            </a:r>
            <a:r>
              <a:rPr lang="en-US" altLang="ko-KR" sz="2300" dirty="0"/>
              <a:t> </a:t>
            </a:r>
            <a:r>
              <a:rPr lang="en-US" altLang="ko-KR" sz="2300" dirty="0" err="1"/>
              <a:t>설립한</a:t>
            </a:r>
            <a:r>
              <a:rPr lang="en-US" altLang="ko-KR" sz="2300" dirty="0"/>
              <a:t> </a:t>
            </a:r>
            <a:r>
              <a:rPr lang="en-US" altLang="ko-KR" sz="23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야외</a:t>
            </a:r>
            <a:r>
              <a:rPr lang="en-US" altLang="ko-KR" sz="23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23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박물관</a:t>
            </a:r>
            <a:endParaRPr lang="en-US" altLang="ko-KR" sz="2300" dirty="0"/>
          </a:p>
          <a:p>
            <a:r>
              <a:rPr lang="ko-KR" altLang="en-US" sz="2300" dirty="0"/>
              <a:t>나가야 주택방식</a:t>
            </a:r>
            <a:r>
              <a:rPr lang="en-US" altLang="ko-KR" sz="2300" dirty="0"/>
              <a:t>, </a:t>
            </a:r>
            <a:r>
              <a:rPr lang="ko-KR" altLang="en-US" sz="2300" dirty="0"/>
              <a:t>간판 건축 양식</a:t>
            </a:r>
            <a:r>
              <a:rPr lang="en-US" altLang="ko-KR" sz="2300" dirty="0"/>
              <a:t>, </a:t>
            </a:r>
            <a:r>
              <a:rPr lang="ko-KR" altLang="en-US" sz="2300" dirty="0"/>
              <a:t>작은 골목 </a:t>
            </a:r>
            <a:r>
              <a:rPr lang="ko-KR" altLang="en-US" sz="2300" dirty="0" err="1"/>
              <a:t>로지</a:t>
            </a:r>
            <a:r>
              <a:rPr lang="ko-KR" altLang="en-US" sz="2300" dirty="0"/>
              <a:t> 등이 있다</a:t>
            </a:r>
            <a:r>
              <a:rPr lang="en-US" altLang="ko-KR" sz="2300" dirty="0"/>
              <a:t>.</a:t>
            </a:r>
          </a:p>
          <a:p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45931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6CCABF-2BA9-7D43-B312-3333654A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4.</a:t>
            </a:r>
            <a:r>
              <a:rPr kumimoji="1" lang="ko-KR" altLang="en-US" dirty="0"/>
              <a:t>화장실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E1236D-B4B1-D84E-A12F-069DB919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32" y="1295151"/>
            <a:ext cx="5250225" cy="927767"/>
          </a:xfrm>
        </p:spPr>
        <p:txBody>
          <a:bodyPr>
            <a:normAutofit/>
          </a:bodyPr>
          <a:lstStyle/>
          <a:p>
            <a:r>
              <a:rPr lang="ko-KR" altLang="en-US" dirty="0"/>
              <a:t>재래식 화장실에 거의 </a:t>
            </a:r>
            <a:r>
              <a:rPr lang="ko-KR" altLang="en-US" dirty="0" err="1"/>
              <a:t>남녀공용</a:t>
            </a:r>
            <a:r>
              <a:rPr lang="ko-KR" altLang="en-US" dirty="0"/>
              <a:t> </a:t>
            </a:r>
            <a:r>
              <a:rPr lang="ko-KR" altLang="en-US" dirty="0" err="1"/>
              <a:t>화장실이였다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kumimoji="1" lang="ko-KR" altLang="en-US" sz="2000" dirty="0"/>
          </a:p>
        </p:txBody>
      </p:sp>
      <p:pic>
        <p:nvPicPr>
          <p:cNvPr id="9" name="그림 8" descr="그림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12" y="1830439"/>
            <a:ext cx="3509010" cy="2514600"/>
          </a:xfrm>
          <a:prstGeom prst="rect">
            <a:avLst/>
          </a:prstGeom>
        </p:spPr>
      </p:pic>
      <p:pic>
        <p:nvPicPr>
          <p:cNvPr id="13" name="그림 12" descr="그림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43" y="4495874"/>
            <a:ext cx="2826646" cy="2133950"/>
          </a:xfrm>
          <a:prstGeom prst="rect">
            <a:avLst/>
          </a:prstGeom>
        </p:spPr>
      </p:pic>
      <p:pic>
        <p:nvPicPr>
          <p:cNvPr id="14" name="그림 13" descr="그림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714" y="3690211"/>
            <a:ext cx="4539727" cy="3184264"/>
          </a:xfrm>
          <a:prstGeom prst="rect">
            <a:avLst/>
          </a:prstGeom>
        </p:spPr>
      </p:pic>
      <p:pic>
        <p:nvPicPr>
          <p:cNvPr id="11" name="그림 10" descr="그림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213" y="549893"/>
            <a:ext cx="3919870" cy="29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74919-1FAC-7646-BC44-6751D44F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66" y="443741"/>
            <a:ext cx="8596668" cy="1320800"/>
          </a:xfrm>
        </p:spPr>
        <p:txBody>
          <a:bodyPr/>
          <a:lstStyle/>
          <a:p>
            <a:r>
              <a:rPr kumimoji="1" lang="en-US" altLang="ko-KR" dirty="0"/>
              <a:t>4.</a:t>
            </a:r>
            <a:r>
              <a:rPr kumimoji="1" lang="ko-KR" altLang="en-US" dirty="0" err="1"/>
              <a:t>후스마</a:t>
            </a:r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081745-85AB-4933-ACE4-C5C7B8A5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010770"/>
            <a:ext cx="4004835" cy="5339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A83DA-8F9B-4947-B185-E8E250DA05F4}"/>
              </a:ext>
            </a:extLst>
          </p:cNvPr>
          <p:cNvSpPr txBox="1"/>
          <p:nvPr/>
        </p:nvSpPr>
        <p:spPr>
          <a:xfrm>
            <a:off x="311766" y="2501153"/>
            <a:ext cx="446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두꺼운 헝겊이나 종이를 바른 문</a:t>
            </a:r>
            <a:endParaRPr lang="en-US" altLang="ko-KR" sz="2300" dirty="0"/>
          </a:p>
          <a:p>
            <a:r>
              <a:rPr lang="ko-KR" altLang="en-US" sz="2300" dirty="0"/>
              <a:t>습기와 통풍 조절</a:t>
            </a:r>
            <a:endParaRPr lang="en-US" altLang="ko-KR" sz="2300" dirty="0"/>
          </a:p>
        </p:txBody>
      </p:sp>
    </p:spTree>
    <p:extLst>
      <p:ext uri="{BB962C8B-B14F-4D97-AF65-F5344CB8AC3E}">
        <p14:creationId xmlns:p14="http://schemas.microsoft.com/office/powerpoint/2010/main" val="4274696089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노랑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패싯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kumimoji="1" dirty="0">
            <a:highlight>
              <a:srgbClr val="000080"/>
            </a:highligh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176</Words>
  <Application>Microsoft Office PowerPoint</Application>
  <PresentationFormat>와이드스크린</PresentationFormat>
  <Paragraphs>40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패싯</vt:lpstr>
      <vt:lpstr>일본문화 -에도시대~현대의 주택-</vt:lpstr>
      <vt:lpstr>목차</vt:lpstr>
      <vt:lpstr>1.주택 양식</vt:lpstr>
      <vt:lpstr>2.야마노테</vt:lpstr>
      <vt:lpstr>2.시타마치</vt:lpstr>
      <vt:lpstr>3.오사카 시립 주택 박물관</vt:lpstr>
      <vt:lpstr>3.에도 도쿄 건축 박물관</vt:lpstr>
      <vt:lpstr>4.화장실</vt:lpstr>
      <vt:lpstr>4.후스마</vt:lpstr>
      <vt:lpstr>4.코타츠</vt:lpstr>
      <vt:lpstr>5.현재 일본의 주택상황</vt:lpstr>
      <vt:lpstr>PowerPoint 프레젠테이션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일본문화 -에도시대~현대의 주택-</dc:title>
  <dc:creator>문예원</dc:creator>
  <cp:lastModifiedBy>이 동현</cp:lastModifiedBy>
  <cp:revision>17</cp:revision>
  <dcterms:created xsi:type="dcterms:W3CDTF">2019-03-28T09:13:13Z</dcterms:created>
  <dcterms:modified xsi:type="dcterms:W3CDTF">2019-05-21T07:45:29Z</dcterms:modified>
</cp:coreProperties>
</file>