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64" r:id="rId3"/>
    <p:sldId id="273" r:id="rId4"/>
    <p:sldId id="321" r:id="rId5"/>
    <p:sldId id="268" r:id="rId6"/>
    <p:sldId id="276" r:id="rId7"/>
    <p:sldId id="272" r:id="rId8"/>
    <p:sldId id="279" r:id="rId9"/>
    <p:sldId id="280" r:id="rId10"/>
    <p:sldId id="281" r:id="rId11"/>
  </p:sldIdLst>
  <p:sldSz cx="12192000" cy="6858000"/>
  <p:notesSz cx="6858000" cy="9144000"/>
  <p:embeddedFontLst>
    <p:embeddedFont>
      <p:font typeface="맑은 고딕" panose="020B0503020000020004" pitchFamily="50" charset="-127"/>
      <p:regular r:id="rId12"/>
      <p:bold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595"/>
    <a:srgbClr val="BFACAC"/>
    <a:srgbClr val="DCEAF4"/>
    <a:srgbClr val="A5A595"/>
    <a:srgbClr val="FF99CC"/>
    <a:srgbClr val="FF6699"/>
    <a:srgbClr val="FF99FF"/>
    <a:srgbClr val="FFCCFF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7" autoAdjust="0"/>
    <p:restoredTop sz="94151" autoAdjust="0"/>
  </p:normalViewPr>
  <p:slideViewPr>
    <p:cSldViewPr>
      <p:cViewPr varScale="1">
        <p:scale>
          <a:sx n="85" d="100"/>
          <a:sy n="85" d="100"/>
        </p:scale>
        <p:origin x="59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https://images.unsplash.com/photo-1493976040374-85c8e12f0c0e?ixlib=rb-0.3.5&amp;ixid=eyJhcHBfaWQiOjEyMDd9&amp;s=ebd34ddde3f2b4ea6dcdc9b7d329b774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r="5" b="15675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753325" y="6495147"/>
            <a:ext cx="26853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3971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35360" y="260648"/>
            <a:ext cx="11521280" cy="633670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753324" y="6611779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05949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branch, cherry blossom, environm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t="15678" r="5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3923944" cy="2556000"/>
          </a:xfrm>
          <a:prstGeom prst="rect">
            <a:avLst/>
          </a:prstGeom>
          <a:blipFill dpi="0" rotWithShape="1">
            <a:blip r:embed="rId4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711280" y="3717032"/>
            <a:ext cx="6480720" cy="3132000"/>
          </a:xfrm>
          <a:prstGeom prst="rect">
            <a:avLst/>
          </a:prstGeom>
          <a:blipFill dpi="0" rotWithShape="1"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" r="-66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276431" y="2143016"/>
            <a:ext cx="36391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B</a:t>
            </a:r>
            <a:r>
              <a:rPr lang="en-US" altLang="ko-KR" sz="88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i</a:t>
            </a:r>
            <a:r>
              <a:rPr lang="en-US" altLang="ko-KR" sz="11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포천 막걸리체" panose="02030503000000000000" pitchFamily="18" charset="-127"/>
                <a:ea typeface="포천 막걸리체" panose="02030503000000000000" pitchFamily="18" charset="-127"/>
              </a:rPr>
              <a:t>Book</a:t>
            </a:r>
            <a:endParaRPr lang="ko-KR" altLang="en-US" sz="115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포천 막걸리체" panose="02030503000000000000" pitchFamily="18" charset="-127"/>
              <a:ea typeface="포천 막걸리체" panose="02030503000000000000" pitchFamily="18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350000" y="3655184"/>
            <a:ext cx="34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Bible &amp; Book and PPT</a:t>
            </a:r>
          </a:p>
        </p:txBody>
      </p:sp>
    </p:spTree>
    <p:extLst>
      <p:ext uri="{BB962C8B-B14F-4D97-AF65-F5344CB8AC3E}">
        <p14:creationId xmlns:p14="http://schemas.microsoft.com/office/powerpoint/2010/main" val="66195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44370" y="6495147"/>
            <a:ext cx="24352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900" kern="12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62841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Grayscale Photo of Sumo Wrestling Surrounded With Peop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53" r="14852"/>
          <a:stretch>
            <a:fillRect/>
          </a:stretch>
        </p:blipFill>
        <p:spPr bwMode="auto">
          <a:xfrm>
            <a:off x="7536160" y="0"/>
            <a:ext cx="4655840" cy="6858000"/>
          </a:xfrm>
          <a:custGeom>
            <a:avLst/>
            <a:gdLst>
              <a:gd name="connsiteX0" fmla="*/ 0 w 4655840"/>
              <a:gd name="connsiteY0" fmla="*/ 0 h 6858000"/>
              <a:gd name="connsiteX1" fmla="*/ 4655840 w 4655840"/>
              <a:gd name="connsiteY1" fmla="*/ 0 h 6858000"/>
              <a:gd name="connsiteX2" fmla="*/ 4655840 w 4655840"/>
              <a:gd name="connsiteY2" fmla="*/ 6858000 h 6858000"/>
              <a:gd name="connsiteX3" fmla="*/ 0 w 465584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5840" h="6858000">
                <a:moveTo>
                  <a:pt x="0" y="0"/>
                </a:moveTo>
                <a:lnTo>
                  <a:pt x="4655840" y="0"/>
                </a:lnTo>
                <a:lnTo>
                  <a:pt x="465584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9408368" y="6495147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7734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oman carrying umbrellas in elegant purple and pink Japanese geisha robes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7041"/>
          <a:stretch/>
        </p:blipFill>
        <p:spPr bwMode="auto">
          <a:xfrm>
            <a:off x="0" y="0"/>
            <a:ext cx="2855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2855640" cy="6858000"/>
          </a:xfrm>
          <a:prstGeom prst="rect">
            <a:avLst/>
          </a:prstGeom>
          <a:gradFill flip="none" rotWithShape="1">
            <a:gsLst>
              <a:gs pos="0">
                <a:srgbClr val="7030A0">
                  <a:alpha val="50000"/>
                </a:srgbClr>
              </a:gs>
              <a:gs pos="100000">
                <a:schemeClr val="accent4">
                  <a:lumMod val="75000"/>
                  <a:alpha val="5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9335" y="6495147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4525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3508" y="1217616"/>
            <a:ext cx="3683132" cy="56677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4753324" y="6495147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>
                <a:ln>
                  <a:solidFill>
                    <a:schemeClr val="tx1">
                      <a:lumMod val="85000"/>
                      <a:lumOff val="15000"/>
                      <a:alpha val="2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3477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unsplash.com/photo-1488511142310-87b864cffdd6?ixlib=rb-0.3.5&amp;ixid=eyJhcHBfaWQiOjEyMDd9&amp;s=c16aadf4b7779be68812e7baee278716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림 12" descr="https://images.unsplash.com/photo-1513883984234-090bca395671?ixlib=rb-0.3.5&amp;ixid=eyJhcHBfaWQiOjEyMDd9&amp;s=d75249963a37bd0d99b37f6d95861ce8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9" r="4724"/>
          <a:stretch>
            <a:fillRect/>
          </a:stretch>
        </p:blipFill>
        <p:spPr bwMode="auto">
          <a:xfrm>
            <a:off x="4038000" y="0"/>
            <a:ext cx="4116000" cy="6858000"/>
          </a:xfrm>
          <a:custGeom>
            <a:avLst/>
            <a:gdLst>
              <a:gd name="connsiteX0" fmla="*/ 0 w 4116000"/>
              <a:gd name="connsiteY0" fmla="*/ 0 h 6858000"/>
              <a:gd name="connsiteX1" fmla="*/ 4116000 w 4116000"/>
              <a:gd name="connsiteY1" fmla="*/ 0 h 6858000"/>
              <a:gd name="connsiteX2" fmla="*/ 4116000 w 4116000"/>
              <a:gd name="connsiteY2" fmla="*/ 6858000 h 6858000"/>
              <a:gd name="connsiteX3" fmla="*/ 0 w 411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000" h="6858000">
                <a:moveTo>
                  <a:pt x="0" y="0"/>
                </a:moveTo>
                <a:lnTo>
                  <a:pt x="4116000" y="0"/>
                </a:lnTo>
                <a:lnTo>
                  <a:pt x="4116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11" descr="https://images.unsplash.com/photo-1443170412500-d04323a4eb57?ixlib=rb-0.3.5&amp;ixid=eyJhcHBfaWQiOjEyMDd9&amp;s=fe85e0e4ce34bcf213aececc2df46be7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42"/>
          <a:stretch>
            <a:fillRect/>
          </a:stretch>
        </p:blipFill>
        <p:spPr bwMode="auto">
          <a:xfrm>
            <a:off x="8154000" y="0"/>
            <a:ext cx="4038000" cy="6858000"/>
          </a:xfrm>
          <a:custGeom>
            <a:avLst/>
            <a:gdLst>
              <a:gd name="connsiteX0" fmla="*/ 0 w 4026000"/>
              <a:gd name="connsiteY0" fmla="*/ 0 h 6858000"/>
              <a:gd name="connsiteX1" fmla="*/ 4026000 w 4026000"/>
              <a:gd name="connsiteY1" fmla="*/ 0 h 6858000"/>
              <a:gd name="connsiteX2" fmla="*/ 4026000 w 4026000"/>
              <a:gd name="connsiteY2" fmla="*/ 6858000 h 6858000"/>
              <a:gd name="connsiteX3" fmla="*/ 0 w 402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6000" h="6858000">
                <a:moveTo>
                  <a:pt x="0" y="0"/>
                </a:moveTo>
                <a:lnTo>
                  <a:pt x="4026000" y="0"/>
                </a:lnTo>
                <a:lnTo>
                  <a:pt x="40260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753324" y="6495147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44229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https://images.unsplash.com/photo-1499125562588-29fb8a56b5d5?ixlib=rb-0.3.5&amp;ixid=eyJhcHBfaWQiOjEyMDd9&amp;s=be54d2b29df678372688979bc43f3529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t="49" r="5" b="49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753324" y="6495147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0217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https://images.unsplash.com/photo-1516684542079-927175cedbb0?ixlib=rb-0.3.5&amp;ixid=eyJhcHBfaWQiOjEyMDd9&amp;s=45104e535faacb9b6da0bd6eae539d3c&amp;dpr=1&amp;auto=format&amp;fit=crop&amp;w=1000&amp;q=80&amp;cs=tinys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t="7838" r="5" b="7838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직사각형 1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75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9335" y="6495147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8510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branch, cherry blossom, environm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" t="15678" r="5"/>
          <a:stretch>
            <a:fillRect/>
          </a:stretch>
        </p:blipFill>
        <p:spPr bwMode="auto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3923944" cy="2556000"/>
          </a:xfrm>
          <a:prstGeom prst="rect">
            <a:avLst/>
          </a:prstGeom>
          <a:blipFill dpi="0" rotWithShape="1">
            <a:blip r:embed="rId4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28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5711280" y="3717032"/>
            <a:ext cx="6480720" cy="3132000"/>
          </a:xfrm>
          <a:prstGeom prst="rect">
            <a:avLst/>
          </a:prstGeom>
          <a:blipFill dpi="0" rotWithShape="1"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" r="-66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753324" y="6495147"/>
            <a:ext cx="26853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914400" rtl="0" eaLnBrk="1" latinLnBrk="1" hangingPunct="1"/>
            <a:r>
              <a:rPr lang="en-US" altLang="ko-KR" sz="1000" kern="12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Copyright 2018. BiBook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88692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861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8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59" r:id="rId9"/>
    <p:sldLayoutId id="2147483660" r:id="rId10"/>
    <p:sldLayoutId id="214748366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o.kr/url?sa=i&amp;rct=j&amp;q=&amp;esrc=s&amp;source=images&amp;cd=&amp;cad=rja&amp;uact=8&amp;ved=2ahUKEwjWutDM2prhAhULO3AKHdMdAA0QjRx6BAgBEAU&amp;url=https://www.instiz.net/pt/3044731?n&amp;mbok&amp;loginview=1&amp;join=1&amp;psig=AOvVaw0nNowpmVQjLmUrLyZ4sT1d&amp;ust=155351447710579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wBLeo4ZknI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kr/url?sa=i&amp;rct=j&amp;q=&amp;esrc=s&amp;source=images&amp;cd=&amp;cad=rja&amp;uact=8&amp;ved=2ahUKEwiu_M-k55rhAhWGVLwKHRsKBG0QjRx6BAgBEAU&amp;url=http://steveearhart.info/81524d-%EB%9D%BC%EC%BF%A0%EA%B3%A0.php5&amp;psig=AOvVaw0B2hJT-xjWO2hRoc_plT5L&amp;ust=1553516028004757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관련 이미지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35000"/>
          </a:blip>
          <a:srcRect/>
          <a:stretch>
            <a:fillRect/>
          </a:stretch>
        </p:blipFill>
        <p:spPr bwMode="auto">
          <a:xfrm>
            <a:off x="0" y="0"/>
            <a:ext cx="12192000" cy="6851905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3881422" y="1891223"/>
            <a:ext cx="4442243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6600" dirty="0" err="1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SemiBold" panose="02020600000000000000" pitchFamily="18" charset="-127"/>
                <a:ea typeface="Noto Serif CJK JP SemiBold" panose="02020600000000000000" pitchFamily="18" charset="-127"/>
              </a:rPr>
              <a:t>落語</a:t>
            </a:r>
            <a:endParaRPr lang="ko-KR" altLang="en-US" sz="166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SemiBold" panose="02020600000000000000" pitchFamily="18" charset="-127"/>
              <a:ea typeface="Noto Serif CJK JP SemiBold" panose="02020600000000000000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936000" y="4714884"/>
            <a:ext cx="432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ko-KR" altLang="en-US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Light" panose="02020300000000000000" pitchFamily="18" charset="-127"/>
                <a:ea typeface="Noto Serif CJK JP Light" panose="02020300000000000000" pitchFamily="18" charset="-127"/>
              </a:rPr>
              <a:t>일본의 예능과 무대 예술</a:t>
            </a:r>
            <a:endParaRPr lang="en-US" altLang="ko-KR" sz="20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Light" panose="02020300000000000000" pitchFamily="18" charset="-127"/>
              <a:ea typeface="Noto Serif CJK JP Light" panose="02020300000000000000" pitchFamily="18" charset="-127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3936000" y="4500570"/>
            <a:ext cx="432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/>
          <p:cNvGrpSpPr/>
          <p:nvPr/>
        </p:nvGrpSpPr>
        <p:grpSpPr>
          <a:xfrm>
            <a:off x="10447982" y="5214950"/>
            <a:ext cx="1402876" cy="1402876"/>
            <a:chOff x="5466000" y="656832"/>
            <a:chExt cx="1260000" cy="1260000"/>
          </a:xfrm>
        </p:grpSpPr>
        <p:sp>
          <p:nvSpPr>
            <p:cNvPr id="17" name="타원 16"/>
            <p:cNvSpPr>
              <a:spLocks noChangeAspect="1"/>
            </p:cNvSpPr>
            <p:nvPr/>
          </p:nvSpPr>
          <p:spPr>
            <a:xfrm>
              <a:off x="5466000" y="656832"/>
              <a:ext cx="1260000" cy="126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5645039" y="967661"/>
              <a:ext cx="952536" cy="799477"/>
              <a:chOff x="5645039" y="967661"/>
              <a:chExt cx="952536" cy="799477"/>
            </a:xfrm>
          </p:grpSpPr>
          <p:sp>
            <p:nvSpPr>
              <p:cNvPr id="19" name="직사각형 18"/>
              <p:cNvSpPr/>
              <p:nvPr/>
            </p:nvSpPr>
            <p:spPr>
              <a:xfrm rot="16200000">
                <a:off x="5900162" y="712538"/>
                <a:ext cx="442290" cy="952536"/>
              </a:xfrm>
              <a:prstGeom prst="rect">
                <a:avLst/>
              </a:prstGeom>
            </p:spPr>
            <p:txBody>
              <a:bodyPr vert="eaVert" wrap="none">
                <a:spAutoFit/>
              </a:bodyPr>
              <a:lstStyle/>
              <a:p>
                <a:pPr algn="ctr"/>
                <a:r>
                  <a:rPr lang="en-US" altLang="ko-KR" sz="2000" dirty="0">
                    <a:ln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bg1"/>
                    </a:solidFill>
                    <a:latin typeface="Noto Serif CJK JP Light" panose="02020300000000000000" pitchFamily="18" charset="-127"/>
                    <a:ea typeface="Noto Serif CJK JP Light" panose="02020300000000000000" pitchFamily="18" charset="-127"/>
                  </a:rPr>
                  <a:t>21*****0</a:t>
                </a:r>
                <a:endParaRPr lang="ko-KR" altLang="en-US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Light" panose="02020300000000000000" pitchFamily="18" charset="-127"/>
                  <a:ea typeface="Noto Serif CJK JP Light" panose="02020300000000000000" pitchFamily="18" charset="-127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 rot="16200000">
                <a:off x="5890056" y="1225218"/>
                <a:ext cx="442290" cy="641550"/>
              </a:xfrm>
              <a:prstGeom prst="rect">
                <a:avLst/>
              </a:prstGeom>
            </p:spPr>
            <p:txBody>
              <a:bodyPr vert="eaVert" wrap="none" anchor="t">
                <a:spAutoFit/>
              </a:bodyPr>
              <a:lstStyle/>
              <a:p>
                <a:pPr algn="ctr"/>
                <a:r>
                  <a:rPr lang="ko-KR" altLang="en-US" sz="2000" dirty="0">
                    <a:ln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bg1"/>
                    </a:solidFill>
                    <a:latin typeface="Noto Serif CJK JP Light" panose="02020300000000000000" pitchFamily="18" charset="-127"/>
                    <a:ea typeface="Noto Serif CJK JP Light" panose="02020300000000000000" pitchFamily="18" charset="-127"/>
                  </a:rPr>
                  <a:t>이</a:t>
                </a:r>
                <a:r>
                  <a:rPr lang="en-US" altLang="ko-KR" sz="2000">
                    <a:ln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bg1"/>
                    </a:solidFill>
                    <a:latin typeface="Noto Serif CJK JP Light" panose="02020300000000000000" pitchFamily="18" charset="-127"/>
                    <a:ea typeface="Noto Serif CJK JP Light" panose="02020300000000000000" pitchFamily="18" charset="-127"/>
                  </a:rPr>
                  <a:t>*</a:t>
                </a:r>
                <a:r>
                  <a:rPr lang="ko-KR" altLang="en-US" sz="2000">
                    <a:ln>
                      <a:solidFill>
                        <a:schemeClr val="bg1">
                          <a:alpha val="20000"/>
                        </a:schemeClr>
                      </a:solidFill>
                    </a:ln>
                    <a:solidFill>
                      <a:schemeClr val="bg1"/>
                    </a:solidFill>
                    <a:latin typeface="Noto Serif CJK JP Light" panose="02020300000000000000" pitchFamily="18" charset="-127"/>
                    <a:ea typeface="Noto Serif CJK JP Light" panose="02020300000000000000" pitchFamily="18" charset="-127"/>
                  </a:rPr>
                  <a:t>형</a:t>
                </a:r>
                <a:endParaRPr lang="en-US" altLang="ko-KR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Light" panose="02020300000000000000" pitchFamily="18" charset="-127"/>
                  <a:ea typeface="Noto Serif CJK JP Light" panose="02020300000000000000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2728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738678" y="6643710"/>
            <a:ext cx="2643206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238612" y="571480"/>
            <a:ext cx="3373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b="1" dirty="0" err="1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라쿠고</a:t>
            </a:r>
            <a:r>
              <a:rPr lang="ko-KR" altLang="en-US" sz="4000" b="1" dirty="0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동영상</a:t>
            </a:r>
            <a:endParaRPr lang="ja-JP" altLang="en-US" sz="4000" b="1" dirty="0"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5604" y="300037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https://www.youtube.com/watch?v=kwBLeo4ZknI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38480" y="1214422"/>
            <a:ext cx="28809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</a:t>
            </a:r>
            <a:r>
              <a:rPr lang="en-US" altLang="ko-KR" sz="3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1. </a:t>
            </a:r>
            <a:r>
              <a:rPr lang="ko-KR" altLang="en-US" sz="3500" dirty="0" err="1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라쿠고란</a:t>
            </a:r>
            <a:r>
              <a:rPr lang="en-US" altLang="ko-KR" sz="3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?</a:t>
            </a:r>
            <a:endParaRPr lang="ko-KR" altLang="en-US" sz="35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17583" y="1629000"/>
            <a:ext cx="1661993" cy="36000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ko-KR" altLang="en-US" sz="96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SemiBold" panose="02020600000000000000" pitchFamily="18" charset="-127"/>
                <a:ea typeface="Noto Serif CJK JP SemiBold" panose="02020600000000000000" pitchFamily="18" charset="-127"/>
              </a:rPr>
              <a:t>目次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238084" y="6500834"/>
            <a:ext cx="2428892" cy="2143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3238480" y="2000240"/>
            <a:ext cx="365997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</a:t>
            </a:r>
            <a:r>
              <a:rPr lang="en-US" altLang="ko-KR" sz="3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2. </a:t>
            </a:r>
            <a:r>
              <a:rPr lang="ko-KR" altLang="en-US" sz="3500" dirty="0" err="1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라쿠고의</a:t>
            </a:r>
            <a:r>
              <a:rPr lang="ko-KR" altLang="en-US" sz="3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역사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3238480" y="2786058"/>
            <a:ext cx="365997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</a:t>
            </a:r>
            <a:r>
              <a:rPr lang="en-US" altLang="ko-KR" sz="3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3. </a:t>
            </a:r>
            <a:r>
              <a:rPr lang="ko-KR" altLang="en-US" sz="3500" dirty="0" err="1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라쿠고의</a:t>
            </a:r>
            <a:r>
              <a:rPr lang="ko-KR" altLang="en-US" sz="3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구성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3238480" y="4357694"/>
            <a:ext cx="365997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</a:t>
            </a:r>
            <a:r>
              <a:rPr lang="en-US" altLang="ko-KR" sz="3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5. </a:t>
            </a:r>
            <a:r>
              <a:rPr lang="ko-KR" altLang="en-US" sz="3500" dirty="0" err="1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라쿠고의</a:t>
            </a:r>
            <a:r>
              <a:rPr lang="ko-KR" altLang="en-US" sz="3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종류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3238480" y="3571876"/>
            <a:ext cx="365997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</a:t>
            </a:r>
            <a:r>
              <a:rPr lang="en-US" altLang="ko-KR" sz="3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4. </a:t>
            </a:r>
            <a:r>
              <a:rPr lang="ko-KR" altLang="en-US" sz="3500" dirty="0" err="1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라쿠고의</a:t>
            </a:r>
            <a:r>
              <a:rPr lang="ko-KR" altLang="en-US" sz="3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도구</a:t>
            </a:r>
          </a:p>
        </p:txBody>
      </p:sp>
      <p:sp>
        <p:nvSpPr>
          <p:cNvPr id="49" name="직사각형 48"/>
          <p:cNvSpPr/>
          <p:nvPr/>
        </p:nvSpPr>
        <p:spPr>
          <a:xfrm>
            <a:off x="3238480" y="5143512"/>
            <a:ext cx="560441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</a:t>
            </a:r>
            <a:r>
              <a:rPr lang="en-US" altLang="ko-KR" sz="3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6. </a:t>
            </a:r>
            <a:r>
              <a:rPr lang="ko-KR" altLang="en-US" sz="3500" dirty="0" err="1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라쿠고를</a:t>
            </a:r>
            <a:r>
              <a:rPr lang="ko-KR" altLang="en-US" sz="3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</a:t>
            </a:r>
            <a:r>
              <a:rPr lang="ko-KR" altLang="en-US" sz="3500" dirty="0" err="1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소재로한</a:t>
            </a:r>
            <a:r>
              <a:rPr lang="ko-KR" altLang="en-US" sz="35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작품</a:t>
            </a:r>
          </a:p>
        </p:txBody>
      </p:sp>
    </p:spTree>
    <p:extLst>
      <p:ext uri="{BB962C8B-B14F-4D97-AF65-F5344CB8AC3E}">
        <p14:creationId xmlns:p14="http://schemas.microsoft.com/office/powerpoint/2010/main" val="2536935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30y9cdsu7xlg0.cloudfront.net/png/1297191-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957" y="1296492"/>
            <a:ext cx="918062" cy="91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952596" y="1285860"/>
            <a:ext cx="307007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ko-KR" altLang="en-US" sz="5000" b="1" dirty="0" err="1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라쿠고란</a:t>
            </a:r>
            <a:r>
              <a:rPr lang="en-US" altLang="ko-KR" sz="5000" b="1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?</a:t>
            </a:r>
            <a:endParaRPr lang="ko-KR" altLang="en-US" sz="5000" b="1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pic>
        <p:nvPicPr>
          <p:cNvPr id="10242" name="Picture 2" descr="라쿠고(落語) 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6096000" y="1"/>
            <a:ext cx="6095999" cy="6857999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1095340" y="2285992"/>
            <a:ext cx="5057795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ko-KR" altLang="en-US" sz="3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해학적인 독백 형식을 지닌 </a:t>
            </a:r>
            <a:endParaRPr lang="en-US" altLang="ko-KR" sz="30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  <a:p>
            <a:pPr algn="dist"/>
            <a:r>
              <a:rPr lang="ko-KR" altLang="en-US" sz="3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대화 형식의</a:t>
            </a:r>
            <a:r>
              <a:rPr lang="en-US" altLang="ko-KR" sz="3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</a:t>
            </a:r>
            <a:r>
              <a:rPr lang="ko-KR" altLang="en-US" sz="3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서민 예술이다</a:t>
            </a:r>
            <a:r>
              <a:rPr lang="en-US" altLang="ko-KR" sz="3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.</a:t>
            </a:r>
          </a:p>
          <a:p>
            <a:pPr algn="dist"/>
            <a:endParaRPr lang="en-US" altLang="ko-KR" sz="30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  <a:p>
            <a:pPr algn="dist"/>
            <a:r>
              <a:rPr lang="en-US" altLang="ko-KR" sz="3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‘</a:t>
            </a:r>
            <a:r>
              <a:rPr lang="ko-KR" altLang="en-US" sz="3000" dirty="0" err="1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라쿠고카</a:t>
            </a:r>
            <a:r>
              <a:rPr lang="en-US" altLang="ko-KR" sz="3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’</a:t>
            </a:r>
            <a:r>
              <a:rPr lang="ko-KR" altLang="en-US" sz="3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라 불리는 사람이 </a:t>
            </a:r>
            <a:endParaRPr lang="en-US" altLang="ko-KR" sz="30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  <a:p>
            <a:pPr algn="dist"/>
            <a:r>
              <a:rPr lang="ko-KR" altLang="en-US" sz="3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부채를 들고 무대 위에 앉아</a:t>
            </a:r>
            <a:endParaRPr lang="en-US" altLang="ko-KR" sz="30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  <a:p>
            <a:pPr algn="dist"/>
            <a:r>
              <a:rPr lang="ko-KR" altLang="en-US" sz="3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청중들을 대상으로 이야기를</a:t>
            </a:r>
            <a:endParaRPr lang="en-US" altLang="ko-KR" sz="3000" dirty="0">
              <a:ln>
                <a:solidFill>
                  <a:schemeClr val="bg1">
                    <a:alpha val="20000"/>
                  </a:schemeClr>
                </a:solidFill>
              </a:ln>
              <a:solidFill>
                <a:schemeClr val="bg1"/>
              </a:solidFill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  <a:p>
            <a:pPr algn="dist"/>
            <a:r>
              <a:rPr lang="ko-KR" altLang="en-US" sz="3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풀어가는 형식</a:t>
            </a:r>
            <a:r>
              <a:rPr lang="en-US" altLang="ko-KR" sz="3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214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30y9cdsu7xlg0.cloudfront.net/png/1297191-2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12" y="1296492"/>
            <a:ext cx="918062" cy="91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595406" y="1285860"/>
            <a:ext cx="417454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000" b="1" i="0" u="none" strike="noStrike" kern="1200" cap="none" spc="0" normalizeH="0" baseline="0" noProof="0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라쿠고의</a:t>
            </a:r>
            <a:r>
              <a:rPr kumimoji="0" lang="ko-KR" altLang="en-US" sz="5000" b="1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역사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666712" y="2248154"/>
            <a:ext cx="6567824" cy="49244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16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세기말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아즈치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安土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)·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모모야마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桃山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) </a:t>
            </a:r>
          </a:p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시대의 전국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戦国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)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다이묘오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측근에 </a:t>
            </a:r>
            <a:endParaRPr kumimoji="0" lang="en-US" altLang="ko-KR" sz="2400" b="0" i="0" u="none" strike="noStrike" kern="1200" cap="none" spc="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Noto Serif CJK JP Medium" panose="02020500000000000000" pitchFamily="18" charset="-127"/>
              <a:ea typeface="Noto Serif CJK JP Medium" panose="02020500000000000000" pitchFamily="18" charset="-127"/>
              <a:cs typeface="+mn-cs"/>
            </a:endParaRPr>
          </a:p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오토기슈우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お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伽衆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)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라고 불리는 주군 옆에서 </a:t>
            </a:r>
            <a:endParaRPr kumimoji="0" lang="en-US" altLang="ko-KR" sz="2400" b="0" i="0" u="none" strike="noStrike" kern="1200" cap="none" spc="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Noto Serif CJK JP Medium" panose="02020500000000000000" pitchFamily="18" charset="-127"/>
              <a:ea typeface="Noto Serif CJK JP Medium" panose="02020500000000000000" pitchFamily="18" charset="-127"/>
              <a:cs typeface="+mn-cs"/>
            </a:endParaRPr>
          </a:p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이야기꾼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역할을 하는 사람들이 있었다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.</a:t>
            </a:r>
          </a:p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Noto Serif CJK JP Medium" panose="02020500000000000000" pitchFamily="18" charset="-127"/>
              <a:ea typeface="Noto Serif CJK JP Medium" panose="02020500000000000000" pitchFamily="18" charset="-127"/>
              <a:cs typeface="+mn-cs"/>
            </a:endParaRPr>
          </a:p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당시에는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츠지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바나시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辻噺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)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라고 해서 </a:t>
            </a:r>
            <a:endParaRPr kumimoji="0" lang="en-US" altLang="ko-KR" sz="2400" b="0" i="0" u="none" strike="noStrike" kern="1200" cap="none" spc="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Noto Serif CJK JP Medium" panose="02020500000000000000" pitchFamily="18" charset="-127"/>
              <a:ea typeface="Noto Serif CJK JP Medium" panose="02020500000000000000" pitchFamily="18" charset="-127"/>
              <a:cs typeface="+mn-cs"/>
            </a:endParaRPr>
          </a:p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길거리에서행인을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청중으로 </a:t>
            </a:r>
            <a:endParaRPr kumimoji="0" lang="en-US" altLang="ko-KR" sz="2400" b="0" i="0" u="none" strike="noStrike" kern="1200" cap="none" spc="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Noto Serif CJK JP Medium" panose="02020500000000000000" pitchFamily="18" charset="-127"/>
              <a:ea typeface="Noto Serif CJK JP Medium" panose="02020500000000000000" pitchFamily="18" charset="-127"/>
              <a:cs typeface="+mn-cs"/>
            </a:endParaRPr>
          </a:p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군담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軍談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)·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강담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講談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)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등을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하며 동전을 </a:t>
            </a:r>
            <a:endParaRPr kumimoji="0" lang="en-US" altLang="ko-KR" sz="2400" b="0" i="0" u="none" strike="noStrike" kern="1200" cap="none" spc="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Noto Serif CJK JP Medium" panose="02020500000000000000" pitchFamily="18" charset="-127"/>
              <a:ea typeface="Noto Serif CJK JP Medium" panose="02020500000000000000" pitchFamily="18" charset="-127"/>
              <a:cs typeface="+mn-cs"/>
            </a:endParaRPr>
          </a:p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구걸 하는 사람이 있었는데</a:t>
            </a:r>
            <a:endParaRPr kumimoji="0" lang="en-US" altLang="ko-KR" sz="2400" b="0" i="0" u="none" strike="noStrike" kern="1200" cap="none" spc="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Noto Serif CJK JP Medium" panose="02020500000000000000" pitchFamily="18" charset="-127"/>
              <a:ea typeface="Noto Serif CJK JP Medium" panose="02020500000000000000" pitchFamily="18" charset="-127"/>
              <a:cs typeface="+mn-cs"/>
            </a:endParaRPr>
          </a:p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이를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츠지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고오샤쿠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辻講釈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)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라고도 했으며</a:t>
            </a:r>
            <a:endParaRPr kumimoji="0" lang="en-US" altLang="ko-KR" sz="2400" b="0" i="0" u="none" strike="noStrike" kern="1200" cap="none" spc="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Noto Serif CJK JP Medium" panose="02020500000000000000" pitchFamily="18" charset="-127"/>
              <a:ea typeface="Noto Serif CJK JP Medium" panose="02020500000000000000" pitchFamily="18" charset="-127"/>
              <a:cs typeface="+mn-cs"/>
            </a:endParaRPr>
          </a:p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라쿠고의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 원조가 된다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alpha val="2000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Noto Serif CJK JP Medium" panose="02020500000000000000" pitchFamily="18" charset="-127"/>
                <a:ea typeface="Noto Serif CJK JP Medium" panose="02020500000000000000" pitchFamily="18" charset="-127"/>
                <a:cs typeface="+mn-cs"/>
              </a:rPr>
              <a:t>.</a:t>
            </a:r>
            <a:endParaRPr kumimoji="0" lang="ko-KR" altLang="en-US" sz="2400" b="0" i="0" u="none" strike="noStrike" kern="1200" cap="none" spc="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Noto Serif CJK JP Medium" panose="02020500000000000000" pitchFamily="18" charset="-127"/>
              <a:ea typeface="Noto Serif CJK JP Medium" panose="02020500000000000000" pitchFamily="18" charset="-127"/>
              <a:cs typeface="+mn-cs"/>
            </a:endParaRPr>
          </a:p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0" i="0" u="none" strike="noStrike" kern="1200" cap="none" spc="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Noto Serif CJK JP Medium" panose="02020500000000000000" pitchFamily="18" charset="-127"/>
              <a:ea typeface="Noto Serif CJK JP Medium" panose="02020500000000000000" pitchFamily="18" charset="-127"/>
              <a:cs typeface="+mn-cs"/>
            </a:endParaRPr>
          </a:p>
          <a:p>
            <a:pPr marL="0" marR="0" lvl="0" indent="0" algn="di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500" b="0" i="0" u="none" strike="noStrike" kern="1200" cap="none" spc="0" normalizeH="0" baseline="0" noProof="0" dirty="0">
              <a:ln>
                <a:solidFill>
                  <a:prstClr val="white">
                    <a:alpha val="2000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Noto Serif CJK JP Medium" panose="02020500000000000000" pitchFamily="18" charset="-127"/>
              <a:ea typeface="Noto Serif CJK JP Medium" panose="02020500000000000000" pitchFamily="18" charset="-127"/>
              <a:cs typeface="+mn-cs"/>
            </a:endParaRPr>
          </a:p>
        </p:txBody>
      </p:sp>
      <p:pic>
        <p:nvPicPr>
          <p:cNvPr id="1026" name="Picture 2" descr="[라쿠고와 로쿄쿠/시사일본어사] 사람의 입으로 모든 것을 표현한다! 라쿠고와 로쿄쿠의 세계로~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1004" y="0"/>
            <a:ext cx="499099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718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935760" y="1268760"/>
            <a:ext cx="3433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b="1" dirty="0" err="1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라쿠고의</a:t>
            </a:r>
            <a:r>
              <a:rPr lang="ko-KR" altLang="en-US" sz="4000" b="1" dirty="0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구성</a:t>
            </a:r>
            <a:endParaRPr lang="ja-JP" altLang="en-US" sz="4000" b="1" dirty="0"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998471" y="1959223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/>
              <a:t>落語</a:t>
            </a:r>
            <a:r>
              <a:rPr lang="ja-JP" altLang="en-US" sz="2400" b="1" dirty="0"/>
              <a:t>の</a:t>
            </a:r>
            <a:r>
              <a:rPr lang="ko-KR" altLang="en-US" sz="2400" b="1" dirty="0"/>
              <a:t>構成</a:t>
            </a:r>
            <a:endParaRPr lang="ko-KR" altLang="en-US" sz="2400" b="1" dirty="0">
              <a:latin typeface="Noto Serif CJK JP Light" panose="02020300000000000000" pitchFamily="18" charset="-127"/>
              <a:ea typeface="Noto Serif CJK JP Light" panose="02020300000000000000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080024" y="2564904"/>
            <a:ext cx="1800000" cy="0"/>
          </a:xfrm>
          <a:prstGeom prst="line">
            <a:avLst/>
          </a:prstGeom>
          <a:ln w="38100" cap="rnd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4024298" y="3500438"/>
            <a:ext cx="1928826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まくら </a:t>
            </a:r>
            <a:r>
              <a:rPr lang="en-US" altLang="ja-JP" dirty="0">
                <a:solidFill>
                  <a:schemeClr val="tx1"/>
                </a:solidFill>
              </a:rPr>
              <a:t>[</a:t>
            </a:r>
            <a:r>
              <a:rPr lang="ko-KR" altLang="en-US" dirty="0">
                <a:solidFill>
                  <a:schemeClr val="tx1"/>
                </a:solidFill>
              </a:rPr>
              <a:t>枕</a:t>
            </a:r>
            <a:r>
              <a:rPr lang="en-US" altLang="ko-KR" dirty="0">
                <a:solidFill>
                  <a:schemeClr val="tx1"/>
                </a:solidFill>
              </a:rPr>
              <a:t>]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667504" y="3500438"/>
            <a:ext cx="1928826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본문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9310710" y="3500438"/>
            <a:ext cx="1928826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落ち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6096000" y="4357694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8739206" y="4357694"/>
            <a:ext cx="42862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관련 이미지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lum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4166" cy="685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546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7381884" y="642918"/>
            <a:ext cx="4810116" cy="6215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695400" y="1268760"/>
            <a:ext cx="3433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b="1" dirty="0" err="1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라쿠고의</a:t>
            </a:r>
            <a:r>
              <a:rPr lang="ko-KR" altLang="en-US" sz="4000" b="1" dirty="0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도구</a:t>
            </a:r>
            <a:endParaRPr lang="ja-JP" altLang="en-US" sz="4000" b="1" dirty="0"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839736" y="2505671"/>
            <a:ext cx="1980000" cy="0"/>
          </a:xfrm>
          <a:prstGeom prst="lin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4667240" y="6429396"/>
            <a:ext cx="278608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 descr="일본유학, 일본문화, 일본의 라쿠고의 세계!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0" y="2714620"/>
            <a:ext cx="4762500" cy="3571875"/>
          </a:xfrm>
          <a:prstGeom prst="rect">
            <a:avLst/>
          </a:prstGeom>
          <a:noFill/>
        </p:spPr>
      </p:pic>
      <p:sp>
        <p:nvSpPr>
          <p:cNvPr id="9" name="직사각형 8"/>
          <p:cNvSpPr/>
          <p:nvPr/>
        </p:nvSpPr>
        <p:spPr>
          <a:xfrm>
            <a:off x="809588" y="2000240"/>
            <a:ext cx="1728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err="1"/>
              <a:t>落語</a:t>
            </a:r>
            <a:r>
              <a:rPr lang="ja-JP" altLang="en-US" sz="2400" b="1" dirty="0"/>
              <a:t>の道具</a:t>
            </a:r>
            <a:endParaRPr lang="ko-KR" altLang="en-US" sz="2400" b="1" dirty="0">
              <a:latin typeface="Noto Serif CJK JP Light" panose="02020300000000000000" pitchFamily="18" charset="-127"/>
              <a:ea typeface="Noto Serif CJK JP Light" panose="02020300000000000000" pitchFamily="18" charset="-127"/>
            </a:endParaRPr>
          </a:p>
        </p:txBody>
      </p:sp>
      <p:cxnSp>
        <p:nvCxnSpPr>
          <p:cNvPr id="11" name="직선 화살표 연결선 10"/>
          <p:cNvCxnSpPr/>
          <p:nvPr/>
        </p:nvCxnSpPr>
        <p:spPr>
          <a:xfrm flipV="1">
            <a:off x="3381356" y="2214554"/>
            <a:ext cx="2571768" cy="1214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V="1">
            <a:off x="4810116" y="3929066"/>
            <a:ext cx="2143140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24562" y="178592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손수건</a:t>
            </a:r>
            <a:r>
              <a:rPr lang="en-US" altLang="ko-KR" b="1" dirty="0"/>
              <a:t>(</a:t>
            </a:r>
            <a:r>
              <a:rPr lang="ja-JP" altLang="en-US" b="1" dirty="0"/>
              <a:t>手巾</a:t>
            </a:r>
            <a:r>
              <a:rPr lang="en-US" altLang="ja-JP" b="1" dirty="0"/>
              <a:t>=</a:t>
            </a:r>
            <a:r>
              <a:rPr lang="ja-JP" altLang="en-US" b="1" dirty="0"/>
              <a:t>しゅきん</a:t>
            </a:r>
            <a:r>
              <a:rPr lang="en-US" altLang="ja-JP" b="1" dirty="0"/>
              <a:t>)</a:t>
            </a:r>
            <a:endParaRPr lang="ko-KR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24694" y="371475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부채</a:t>
            </a:r>
            <a:r>
              <a:rPr lang="en-US" altLang="ko-KR" b="1" dirty="0"/>
              <a:t>(</a:t>
            </a:r>
            <a:r>
              <a:rPr lang="ko-KR" altLang="en-US" b="1" dirty="0"/>
              <a:t>扇子</a:t>
            </a:r>
            <a:r>
              <a:rPr lang="en-US" altLang="ko-KR" b="1" dirty="0"/>
              <a:t>=</a:t>
            </a:r>
            <a:r>
              <a:rPr lang="ja-JP" altLang="en-US" b="1" dirty="0"/>
              <a:t>せんす</a:t>
            </a:r>
            <a:r>
              <a:rPr lang="en-US" altLang="ko-KR" b="1" dirty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0167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738150" y="428604"/>
            <a:ext cx="2643206" cy="5945452"/>
            <a:chOff x="738150" y="2620720"/>
            <a:chExt cx="2643206" cy="5945452"/>
          </a:xfrm>
        </p:grpSpPr>
        <p:sp>
          <p:nvSpPr>
            <p:cNvPr id="2" name="직사각형 1"/>
            <p:cNvSpPr/>
            <p:nvPr/>
          </p:nvSpPr>
          <p:spPr>
            <a:xfrm>
              <a:off x="881026" y="2620720"/>
              <a:ext cx="2286016" cy="553998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ko-KR" altLang="en-US" sz="3000" dirty="0" err="1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SemiBold" panose="02020600000000000000" pitchFamily="18" charset="-127"/>
                  <a:ea typeface="Noto Serif CJK JP SemiBold" panose="02020600000000000000" pitchFamily="18" charset="-127"/>
                </a:rPr>
                <a:t>에도라쿠고</a:t>
              </a:r>
              <a:endParaRPr lang="en-US" altLang="ja-JP" sz="3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SemiBold" panose="02020600000000000000" pitchFamily="18" charset="-127"/>
                <a:ea typeface="Noto Serif CJK JP SemiBold" panose="02020600000000000000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38150" y="3549414"/>
              <a:ext cx="2643206" cy="501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ko-KR" altLang="en-US" sz="2000" dirty="0" err="1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간토</a:t>
              </a:r>
              <a:r>
                <a:rPr lang="ko-KR" altLang="en-US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 지방을 중심</a:t>
              </a: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ko-KR" altLang="en-US" sz="2000" dirty="0" err="1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부채정도를</a:t>
              </a:r>
              <a:r>
                <a:rPr lang="ko-KR" altLang="en-US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 소도구로 이용하는 말 중심</a:t>
              </a: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/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en-US" altLang="ko-KR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4</a:t>
              </a:r>
              <a:r>
                <a:rPr lang="ko-KR" altLang="en-US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단계의 등급</a:t>
              </a: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/>
              <a:r>
                <a:rPr lang="en-US" altLang="ko-KR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(</a:t>
              </a:r>
              <a:r>
                <a:rPr lang="ko-KR" altLang="en-US" sz="2000" dirty="0" err="1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미나라이</a:t>
              </a:r>
              <a:r>
                <a:rPr lang="en-US" altLang="ko-KR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en-US" altLang="ko-KR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(</a:t>
              </a:r>
              <a:r>
                <a:rPr lang="ko-KR" altLang="en-US" sz="2000" dirty="0" err="1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젠자</a:t>
              </a:r>
              <a:r>
                <a:rPr lang="en-US" altLang="ko-KR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en-US" altLang="ko-KR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(</a:t>
              </a:r>
              <a:r>
                <a:rPr lang="ko-KR" altLang="en-US" sz="2000" dirty="0" err="1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후타쓰메</a:t>
              </a:r>
              <a:r>
                <a:rPr lang="en-US" altLang="ko-KR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)</a:t>
              </a:r>
            </a:p>
            <a:p>
              <a:pPr algn="ctr"/>
              <a:r>
                <a:rPr lang="en-US" altLang="ko-KR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(</a:t>
              </a:r>
              <a:r>
                <a:rPr lang="ko-KR" altLang="en-US" sz="2000" dirty="0" err="1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신우치</a:t>
              </a:r>
              <a:r>
                <a:rPr lang="en-US" altLang="ko-KR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)</a:t>
              </a:r>
              <a:endParaRPr lang="ko-KR" altLang="en-US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310050" y="428605"/>
            <a:ext cx="3500462" cy="5401337"/>
            <a:chOff x="4310050" y="428605"/>
            <a:chExt cx="3357586" cy="4169315"/>
          </a:xfrm>
        </p:grpSpPr>
        <p:sp>
          <p:nvSpPr>
            <p:cNvPr id="3" name="직사각형 2"/>
            <p:cNvSpPr/>
            <p:nvPr/>
          </p:nvSpPr>
          <p:spPr>
            <a:xfrm>
              <a:off x="4667240" y="428605"/>
              <a:ext cx="2928958" cy="427634"/>
            </a:xfrm>
            <a:prstGeom prst="rect">
              <a:avLst/>
            </a:prstGeom>
            <a:ln w="25400"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dist"/>
              <a:r>
                <a:rPr lang="ko-KR" altLang="en-US" sz="3000" dirty="0" err="1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  <a:latin typeface="Noto Serif CJK JP SemiBold" panose="02020600000000000000" pitchFamily="18" charset="-127"/>
                  <a:ea typeface="Noto Serif CJK JP SemiBold" panose="02020600000000000000" pitchFamily="18" charset="-127"/>
                </a:rPr>
                <a:t>가미가타라쿠고</a:t>
              </a:r>
              <a:endParaRPr lang="en-US" altLang="ja-JP" sz="3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  <a:latin typeface="Noto Serif CJK JP SemiBold" panose="02020600000000000000" pitchFamily="18" charset="-127"/>
                <a:ea typeface="Noto Serif CJK JP SemiBold" panose="02020600000000000000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310050" y="1200611"/>
              <a:ext cx="3357586" cy="3397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ko-KR" altLang="en-US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오사카 및 </a:t>
              </a:r>
              <a:r>
                <a:rPr lang="ko-KR" altLang="en-US" sz="2000" dirty="0" err="1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교토</a:t>
              </a:r>
              <a:r>
                <a:rPr lang="ko-KR" altLang="en-US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ko-KR" altLang="en-US" sz="2000" dirty="0" err="1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시지방을</a:t>
              </a:r>
              <a:r>
                <a:rPr lang="ko-KR" altLang="en-US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 중심</a:t>
              </a: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/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ko-KR" altLang="en-US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책상 등의 소도구 등을 </a:t>
              </a: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ko-KR" altLang="en-US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적절히 사용</a:t>
              </a: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endParaRPr lang="en-US" altLang="ko-KR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  <a:p>
              <a:pPr algn="ctr">
                <a:buFont typeface="Arial" pitchFamily="34" charset="0"/>
                <a:buChar char="•"/>
              </a:pPr>
              <a:r>
                <a:rPr lang="ko-KR" altLang="en-US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등급제</a:t>
              </a:r>
              <a:r>
                <a:rPr lang="en-US" altLang="ko-KR" sz="2000" dirty="0">
                  <a:ln>
                    <a:solidFill>
                      <a:schemeClr val="bg1">
                        <a:alpha val="20000"/>
                      </a:schemeClr>
                    </a:solidFill>
                  </a:ln>
                  <a:solidFill>
                    <a:schemeClr val="bg1"/>
                  </a:solidFill>
                </a:rPr>
                <a:t>X</a:t>
              </a:r>
              <a:endParaRPr lang="ko-KR" altLang="en-US" sz="2000" dirty="0">
                <a:ln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8167702" y="0"/>
            <a:ext cx="402429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739338" y="642918"/>
            <a:ext cx="954107" cy="55721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5000" b="1" dirty="0"/>
              <a:t>라 </a:t>
            </a:r>
            <a:r>
              <a:rPr lang="ko-KR" altLang="en-US" sz="5000" b="1" dirty="0" err="1"/>
              <a:t>쿠</a:t>
            </a:r>
            <a:r>
              <a:rPr lang="ko-KR" altLang="en-US" sz="5000" b="1" dirty="0"/>
              <a:t> 고 의 종 류</a:t>
            </a:r>
            <a:endParaRPr lang="en-US" altLang="ko-KR" sz="5000" b="1" dirty="0"/>
          </a:p>
        </p:txBody>
      </p:sp>
    </p:spTree>
    <p:extLst>
      <p:ext uri="{BB962C8B-B14F-4D97-AF65-F5344CB8AC3E}">
        <p14:creationId xmlns:p14="http://schemas.microsoft.com/office/powerpoint/2010/main" val="396841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738678" y="6643710"/>
            <a:ext cx="2643206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238480" y="428604"/>
            <a:ext cx="5554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b="1" dirty="0" err="1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라쿠고를</a:t>
            </a:r>
            <a:r>
              <a:rPr lang="ko-KR" altLang="en-US" sz="4000" b="1" dirty="0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</a:t>
            </a:r>
            <a:r>
              <a:rPr lang="ko-KR" altLang="en-US" sz="4000" b="1" dirty="0" err="1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소재로한</a:t>
            </a:r>
            <a:r>
              <a:rPr lang="ko-KR" altLang="en-US" sz="4000" b="1" dirty="0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작품</a:t>
            </a:r>
            <a:endParaRPr lang="ja-JP" altLang="en-US" sz="4000" b="1" dirty="0"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pic>
        <p:nvPicPr>
          <p:cNvPr id="25602" name="Picture 2" descr="최신애니메이션은 아닙니다. 그러나 조심스럽게 추천 애니메이션 라쿠고천녀 오유이를 추천 합니다 !!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274" y="1500174"/>
            <a:ext cx="3429024" cy="2047869"/>
          </a:xfrm>
          <a:prstGeom prst="rect">
            <a:avLst/>
          </a:prstGeom>
          <a:noFill/>
        </p:spPr>
      </p:pic>
      <p:pic>
        <p:nvPicPr>
          <p:cNvPr id="25604" name="Picture 4" descr="죠시라쿠 (じょしらく) ED - ニッポン笑顔百景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802" y="1500174"/>
            <a:ext cx="3165817" cy="1981189"/>
          </a:xfrm>
          <a:prstGeom prst="rect">
            <a:avLst/>
          </a:prstGeom>
          <a:noFill/>
        </p:spPr>
      </p:pic>
      <p:pic>
        <p:nvPicPr>
          <p:cNvPr id="25606" name="Picture 6" descr="타이거 &amp; 드래곤 (2005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0578" y="1500174"/>
            <a:ext cx="2786082" cy="1950257"/>
          </a:xfrm>
          <a:prstGeom prst="rect">
            <a:avLst/>
          </a:prstGeom>
          <a:noFill/>
        </p:spPr>
      </p:pic>
      <p:pic>
        <p:nvPicPr>
          <p:cNvPr id="25608" name="Picture 8" descr="애니추천 쇼와 겐로쿠 라쿠고 심중 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596" y="4286256"/>
            <a:ext cx="3357586" cy="1888642"/>
          </a:xfrm>
          <a:prstGeom prst="rect">
            <a:avLst/>
          </a:prstGeom>
          <a:noFill/>
        </p:spPr>
      </p:pic>
      <p:pic>
        <p:nvPicPr>
          <p:cNvPr id="8" name="그림 7" descr="nhk_or_jp_20190325_15075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496" y="4143380"/>
            <a:ext cx="2179492" cy="2362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6778" y="364331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라쿠고</a:t>
            </a:r>
            <a:r>
              <a:rPr lang="ko-KR" altLang="en-US" dirty="0"/>
              <a:t> 천녀 </a:t>
            </a:r>
            <a:r>
              <a:rPr lang="ko-KR" altLang="en-US" dirty="0" err="1"/>
              <a:t>오우이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4430" y="364331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죠시라쿠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810644" y="364331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타이거</a:t>
            </a:r>
            <a:r>
              <a:rPr lang="en-US" altLang="ko-KR" dirty="0"/>
              <a:t>&amp;</a:t>
            </a:r>
            <a:r>
              <a:rPr lang="ko-KR" altLang="en-US" dirty="0" err="1"/>
              <a:t>드래곤</a:t>
            </a:r>
            <a:endParaRPr lang="en-US" altLang="ko-KR" dirty="0"/>
          </a:p>
        </p:txBody>
      </p:sp>
      <p:sp>
        <p:nvSpPr>
          <p:cNvPr id="13" name="TextBox 12"/>
          <p:cNvSpPr txBox="1"/>
          <p:nvPr/>
        </p:nvSpPr>
        <p:spPr>
          <a:xfrm>
            <a:off x="8239140" y="492919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쇼와 </a:t>
            </a:r>
            <a:r>
              <a:rPr lang="ko-KR" altLang="en-US" b="1" dirty="0" err="1"/>
              <a:t>겐로쿠</a:t>
            </a:r>
            <a:r>
              <a:rPr lang="ko-KR" altLang="en-US" b="1" dirty="0"/>
              <a:t> </a:t>
            </a:r>
            <a:r>
              <a:rPr lang="ko-KR" altLang="en-US" b="1" dirty="0" err="1"/>
              <a:t>라쿠고</a:t>
            </a:r>
            <a:r>
              <a:rPr lang="ko-KR" altLang="en-US" b="1" dirty="0"/>
              <a:t> 심중</a:t>
            </a:r>
          </a:p>
        </p:txBody>
      </p:sp>
      <p:sp>
        <p:nvSpPr>
          <p:cNvPr id="14" name="포인트가 5개인 별 13"/>
          <p:cNvSpPr/>
          <p:nvPr/>
        </p:nvSpPr>
        <p:spPr>
          <a:xfrm>
            <a:off x="8024826" y="4643446"/>
            <a:ext cx="357190" cy="35719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738678" y="6643710"/>
            <a:ext cx="2643206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3238480" y="428604"/>
            <a:ext cx="5554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b="1" dirty="0" err="1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라쿠고를</a:t>
            </a:r>
            <a:r>
              <a:rPr lang="ko-KR" altLang="en-US" sz="4000" b="1" dirty="0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</a:t>
            </a:r>
            <a:r>
              <a:rPr lang="ko-KR" altLang="en-US" sz="4000" b="1" dirty="0" err="1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소재로한</a:t>
            </a:r>
            <a:r>
              <a:rPr lang="ko-KR" altLang="en-US" sz="4000" b="1" dirty="0">
                <a:latin typeface="Noto Serif CJK JP Medium" panose="02020500000000000000" pitchFamily="18" charset="-127"/>
                <a:ea typeface="Noto Serif CJK JP Medium" panose="02020500000000000000" pitchFamily="18" charset="-127"/>
              </a:rPr>
              <a:t> 작품</a:t>
            </a:r>
            <a:endParaRPr lang="ja-JP" altLang="en-US" sz="4000" b="1" dirty="0">
              <a:latin typeface="Noto Serif CJK JP Medium" panose="02020500000000000000" pitchFamily="18" charset="-127"/>
              <a:ea typeface="Noto Serif CJK JP Medium" panose="02020500000000000000" pitchFamily="18" charset="-127"/>
            </a:endParaRPr>
          </a:p>
        </p:txBody>
      </p:sp>
      <p:pic>
        <p:nvPicPr>
          <p:cNvPr id="26626" name="Picture 2" descr="50년 장수 예능 笑点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902" y="2214554"/>
            <a:ext cx="4483645" cy="2714644"/>
          </a:xfrm>
          <a:prstGeom prst="rect">
            <a:avLst/>
          </a:prstGeom>
          <a:noFill/>
        </p:spPr>
      </p:pic>
      <p:pic>
        <p:nvPicPr>
          <p:cNvPr id="26628" name="Picture 4" descr="가키노츠카이  절대로 웃으면 안되는 과학박사편 - 다나카가 열일했음 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214554"/>
            <a:ext cx="4857784" cy="273086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452662" y="542926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/>
              <a:t>쇼우텐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출연진 모두가 </a:t>
            </a:r>
            <a:r>
              <a:rPr lang="en-US" altLang="ko-KR" dirty="0"/>
              <a:t>‘</a:t>
            </a:r>
            <a:r>
              <a:rPr lang="ko-KR" altLang="en-US" dirty="0" err="1"/>
              <a:t>라쿠고카</a:t>
            </a:r>
            <a:r>
              <a:rPr lang="en-US" altLang="ko-KR" dirty="0"/>
              <a:t>’</a:t>
            </a:r>
            <a:r>
              <a:rPr lang="ko-KR" altLang="en-US" dirty="0"/>
              <a:t>이고 일본의 장수 예능이다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266</Words>
  <Application>Microsoft Office PowerPoint</Application>
  <PresentationFormat>와이드스크린</PresentationFormat>
  <Paragraphs>81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Noto Serif CJK JP SemiBold</vt:lpstr>
      <vt:lpstr>Noto Serif CJK JP Medium</vt:lpstr>
      <vt:lpstr>포천 막걸리체</vt:lpstr>
      <vt:lpstr>Noto Serif CJK JP Light</vt:lpstr>
      <vt:lpstr>Arial</vt:lpstr>
      <vt:lpstr>맑은 고딕</vt:lpstr>
      <vt:lpstr>나눔스퀘어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박종찬</dc:creator>
  <cp:lastModifiedBy>민우 이</cp:lastModifiedBy>
  <cp:revision>71</cp:revision>
  <dcterms:created xsi:type="dcterms:W3CDTF">2018-03-18T19:14:26Z</dcterms:created>
  <dcterms:modified xsi:type="dcterms:W3CDTF">2019-05-22T14:26:17Z</dcterms:modified>
</cp:coreProperties>
</file>