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62"/>
  </p:notesMasterIdLst>
  <p:sldIdLst>
    <p:sldId id="256" r:id="rId2"/>
    <p:sldId id="280" r:id="rId3"/>
    <p:sldId id="282" r:id="rId4"/>
    <p:sldId id="283" r:id="rId5"/>
    <p:sldId id="284" r:id="rId6"/>
    <p:sldId id="285" r:id="rId7"/>
    <p:sldId id="341" r:id="rId8"/>
    <p:sldId id="342" r:id="rId9"/>
    <p:sldId id="288" r:id="rId10"/>
    <p:sldId id="289" r:id="rId11"/>
    <p:sldId id="339" r:id="rId12"/>
    <p:sldId id="301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9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30" r:id="rId51"/>
    <p:sldId id="331" r:id="rId52"/>
    <p:sldId id="332" r:id="rId53"/>
    <p:sldId id="281" r:id="rId54"/>
    <p:sldId id="333" r:id="rId55"/>
    <p:sldId id="334" r:id="rId56"/>
    <p:sldId id="335" r:id="rId57"/>
    <p:sldId id="290" r:id="rId58"/>
    <p:sldId id="336" r:id="rId59"/>
    <p:sldId id="337" r:id="rId60"/>
    <p:sldId id="33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6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27414-A58D-4859-8460-73370FF53E3B}" type="datetimeFigureOut">
              <a:rPr lang="ko-KR" altLang="en-US" smtClean="0"/>
              <a:pPr/>
              <a:t>2019-05-27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F5B1-DA5E-4F17-BA55-CF8A3161E4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035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51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1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dnjDRVROLg" TargetMode="External"/><Relationship Id="rId2" Type="http://schemas.openxmlformats.org/officeDocument/2006/relationships/hyperlink" Target="https://youtu.be/NH41rObTM2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5cEQbwa9RGuNrWE063Dkw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_t1KvFMUNw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asianhd&amp;logNo=129153408&amp;proxyReferer=https://www.google.com/" TargetMode="External"/><Relationship Id="rId2" Type="http://schemas.openxmlformats.org/officeDocument/2006/relationships/hyperlink" Target="http://www.cdjapan.co.jp/product/NEOBK-22263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nasia.hankyung.com/archives/1317317" TargetMode="External"/><Relationship Id="rId5" Type="http://schemas.openxmlformats.org/officeDocument/2006/relationships/hyperlink" Target="https://m.blog.naver.com/PostView.nhn?blogId=vvvinho&amp;logNo=220298728387&amp;proxyReferer=https://www.google.com/" TargetMode="External"/><Relationship Id="rId4" Type="http://schemas.openxmlformats.org/officeDocument/2006/relationships/hyperlink" Target="http://www.cine21.com/news/view/?mag_id=276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japan.com/ko/article-a0000956/" TargetMode="External"/><Relationship Id="rId3" Type="http://schemas.openxmlformats.org/officeDocument/2006/relationships/hyperlink" Target="https://ja.wikipedia.org/wiki/%E6%88%A6%E5%BE%8C%E6%B7%B7%E4%B9%B1%E6%9C%9F" TargetMode="External"/><Relationship Id="rId7" Type="http://schemas.openxmlformats.org/officeDocument/2006/relationships/hyperlink" Target="https://jopus.net/column/5-wierd-things-in-job-hunting.html" TargetMode="External"/><Relationship Id="rId2" Type="http://schemas.openxmlformats.org/officeDocument/2006/relationships/hyperlink" Target="https://namu.wiki/w/%EB%8B%88%ED%8A%B8%EC%A1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.goo.ne.jp/column/article/3249.html" TargetMode="External"/><Relationship Id="rId5" Type="http://schemas.openxmlformats.org/officeDocument/2006/relationships/hyperlink" Target="http://blog.naver.com/PostView.nhn?blogId=aibb1233&amp;logNo=220151267712&amp;parentCategoryNo=&amp;categoryNo=25&amp;viewDate=&amp;isShowPopularPosts=true&amp;from=search" TargetMode="External"/><Relationship Id="rId4" Type="http://schemas.openxmlformats.org/officeDocument/2006/relationships/hyperlink" Target="https://www.nikkei.com/article/DGXMZO30672610Y8A510C1MM0000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naver.com/main/read.nhn?mode=LPOD&amp;mid=tvh&amp;oid=214&amp;aid=000051151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imnews.imbc.com/replay/2016/nw1800/article/3991576_19830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1847245&amp;cid=43667&amp;categoryId=43667" TargetMode="External"/><Relationship Id="rId7" Type="http://schemas.openxmlformats.org/officeDocument/2006/relationships/hyperlink" Target="https://terms.naver.com/entry.nhn?docId=4294498&amp;cid=42107&amp;categoryId=42107" TargetMode="External"/><Relationship Id="rId2" Type="http://schemas.openxmlformats.org/officeDocument/2006/relationships/hyperlink" Target="https://namu.wiki/w/%EC%82%AC%ED%86%A0%EB%A6%AC%20%EC%84%B8%EB%8C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news.imbc.com/replay/2016/nw1800/article/3991576_19830.html" TargetMode="External"/><Relationship Id="rId5" Type="http://schemas.openxmlformats.org/officeDocument/2006/relationships/hyperlink" Target="https://namu.wiki/w/%EC%9C%A0%ED%86%A0%EB%A6%AC%20%EA%B5%90%EC%9C%A1" TargetMode="External"/><Relationship Id="rId4" Type="http://schemas.openxmlformats.org/officeDocument/2006/relationships/hyperlink" Target="https://news.naver.com/main/read.nhn?mode=LPOD&amp;mid=tvh&amp;oid=214&amp;aid=000051151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49C9573-DD8D-480F-8A47-5FCD4953E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일본 문화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6000" b="1" dirty="0"/>
              <a:t>6</a:t>
            </a:r>
            <a:r>
              <a:rPr lang="ko-KR" altLang="en-US" sz="6000" b="1" dirty="0"/>
              <a:t>조 전후 일본 젊은이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C1F0AE10-42A5-4D86-94A6-29A911D5A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6018" y="5657671"/>
            <a:ext cx="4452730" cy="1200329"/>
          </a:xfrm>
        </p:spPr>
        <p:txBody>
          <a:bodyPr>
            <a:normAutofit/>
          </a:bodyPr>
          <a:lstStyle/>
          <a:p>
            <a:r>
              <a:rPr lang="ko-KR" altLang="en-US" sz="1700" b="1" dirty="0">
                <a:latin typeface="+mn-ea"/>
              </a:rPr>
              <a:t>일본어일본학과 </a:t>
            </a:r>
            <a:r>
              <a:rPr lang="en-US" altLang="ko-KR" sz="1700" b="1" dirty="0" smtClean="0">
                <a:latin typeface="+mn-ea"/>
              </a:rPr>
              <a:t>21*01**7 </a:t>
            </a:r>
            <a:r>
              <a:rPr lang="ko-KR" altLang="en-US" sz="1700" b="1" dirty="0" smtClean="0">
                <a:latin typeface="+mn-ea"/>
              </a:rPr>
              <a:t>손</a:t>
            </a:r>
            <a:r>
              <a:rPr lang="en-US" altLang="ko-KR" sz="1700" b="1" dirty="0" smtClean="0">
                <a:latin typeface="+mn-ea"/>
              </a:rPr>
              <a:t>*</a:t>
            </a:r>
            <a:r>
              <a:rPr lang="ko-KR" altLang="en-US" sz="1700" b="1" dirty="0" smtClean="0">
                <a:latin typeface="+mn-ea"/>
              </a:rPr>
              <a:t>호</a:t>
            </a:r>
            <a:endParaRPr lang="en-US" altLang="ko-KR" sz="1700" b="1" dirty="0">
              <a:latin typeface="+mn-ea"/>
            </a:endParaRPr>
          </a:p>
          <a:p>
            <a:r>
              <a:rPr lang="ko-KR" altLang="en-US" sz="1700" b="1" dirty="0">
                <a:latin typeface="+mn-ea"/>
              </a:rPr>
              <a:t>일본어일본학과 </a:t>
            </a:r>
            <a:r>
              <a:rPr lang="en-US" altLang="ko-KR" sz="1700" b="1" dirty="0" smtClean="0">
                <a:latin typeface="+mn-ea"/>
              </a:rPr>
              <a:t>21*02**8 </a:t>
            </a:r>
            <a:r>
              <a:rPr lang="ko-KR" altLang="en-US" sz="1700" b="1" dirty="0" smtClean="0">
                <a:latin typeface="+mn-ea"/>
              </a:rPr>
              <a:t>권</a:t>
            </a:r>
            <a:r>
              <a:rPr lang="en-US" altLang="ko-KR" sz="1700" b="1" dirty="0" smtClean="0">
                <a:latin typeface="+mn-ea"/>
              </a:rPr>
              <a:t>*</a:t>
            </a:r>
            <a:r>
              <a:rPr lang="ko-KR" altLang="en-US" sz="1700" b="1" dirty="0" smtClean="0">
                <a:latin typeface="+mn-ea"/>
              </a:rPr>
              <a:t>휘</a:t>
            </a:r>
            <a:endParaRPr lang="en-US" altLang="ko-KR" sz="1700" b="1" dirty="0">
              <a:latin typeface="+mn-ea"/>
            </a:endParaRPr>
          </a:p>
          <a:p>
            <a:r>
              <a:rPr lang="ko-KR" altLang="en-US" sz="1700" b="1" dirty="0">
                <a:latin typeface="+mn-ea"/>
              </a:rPr>
              <a:t>무역학과 </a:t>
            </a:r>
            <a:r>
              <a:rPr lang="en-US" altLang="ko-KR" sz="1700" b="1" dirty="0" smtClean="0">
                <a:latin typeface="+mn-ea"/>
              </a:rPr>
              <a:t>21*08**8 </a:t>
            </a:r>
            <a:r>
              <a:rPr lang="ko-KR" altLang="en-US" sz="1700" b="1" dirty="0" smtClean="0">
                <a:latin typeface="+mn-ea"/>
              </a:rPr>
              <a:t>최</a:t>
            </a:r>
            <a:r>
              <a:rPr lang="en-US" altLang="ko-KR" sz="1700" b="1" dirty="0" smtClean="0">
                <a:latin typeface="+mn-ea"/>
              </a:rPr>
              <a:t>*</a:t>
            </a:r>
            <a:r>
              <a:rPr lang="ko-KR" altLang="en-US" sz="1700" b="1" dirty="0" smtClean="0">
                <a:latin typeface="+mn-ea"/>
              </a:rPr>
              <a:t>민</a:t>
            </a:r>
            <a:endParaRPr lang="en-US" altLang="ko-KR" sz="1700" b="1" dirty="0">
              <a:latin typeface="+mn-ea"/>
            </a:endParaRPr>
          </a:p>
          <a:p>
            <a:r>
              <a:rPr lang="ko-KR" altLang="en-US" sz="1700" b="1" dirty="0">
                <a:latin typeface="+mn-ea"/>
              </a:rPr>
              <a:t>일본어일본학과 </a:t>
            </a:r>
            <a:r>
              <a:rPr lang="en-US" altLang="ko-KR" sz="1700" b="1" dirty="0" smtClean="0">
                <a:latin typeface="+mn-ea"/>
              </a:rPr>
              <a:t>21*02**5 </a:t>
            </a:r>
            <a:r>
              <a:rPr lang="ko-KR" altLang="en-US" sz="1700" b="1" dirty="0" smtClean="0">
                <a:latin typeface="+mn-ea"/>
              </a:rPr>
              <a:t>최</a:t>
            </a:r>
            <a:r>
              <a:rPr lang="en-US" altLang="ko-KR" sz="1700" b="1" dirty="0" smtClean="0">
                <a:latin typeface="+mn-ea"/>
              </a:rPr>
              <a:t>*</a:t>
            </a:r>
            <a:r>
              <a:rPr lang="ko-KR" altLang="en-US" sz="1700" b="1" dirty="0" smtClean="0">
                <a:latin typeface="+mn-ea"/>
              </a:rPr>
              <a:t>선</a:t>
            </a:r>
            <a:endParaRPr lang="en-US" altLang="ko-KR" sz="1700" b="1" dirty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0126C1-51CB-4C4F-8274-4446946A17D3}"/>
              </a:ext>
            </a:extLst>
          </p:cNvPr>
          <p:cNvSpPr txBox="1"/>
          <p:nvPr/>
        </p:nvSpPr>
        <p:spPr>
          <a:xfrm>
            <a:off x="3048000" y="5796170"/>
            <a:ext cx="467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</a:rPr>
              <a:t>6</a:t>
            </a:r>
            <a:r>
              <a:rPr lang="ko-KR" altLang="en-US" b="1" dirty="0">
                <a:latin typeface="+mn-ea"/>
              </a:rPr>
              <a:t>조 일본어일본학과 </a:t>
            </a:r>
            <a:r>
              <a:rPr lang="en-US" altLang="ko-KR" b="1" dirty="0" smtClean="0">
                <a:latin typeface="+mn-ea"/>
              </a:rPr>
              <a:t>21*01**4 </a:t>
            </a:r>
            <a:r>
              <a:rPr lang="ko-KR" altLang="en-US" b="1" dirty="0" smtClean="0">
                <a:latin typeface="+mn-ea"/>
              </a:rPr>
              <a:t>윤</a:t>
            </a:r>
            <a:r>
              <a:rPr lang="en-US" altLang="ko-KR" b="1" dirty="0" smtClean="0">
                <a:latin typeface="+mn-ea"/>
              </a:rPr>
              <a:t>*</a:t>
            </a:r>
            <a:r>
              <a:rPr lang="ko-KR" altLang="en-US" b="1" dirty="0" err="1" smtClean="0">
                <a:latin typeface="+mn-ea"/>
              </a:rPr>
              <a:t>섭</a:t>
            </a:r>
            <a:r>
              <a:rPr lang="ko-KR" altLang="en-US" b="1" dirty="0" smtClean="0">
                <a:latin typeface="+mn-ea"/>
              </a:rPr>
              <a:t> </a:t>
            </a:r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일본어일본학과 </a:t>
            </a:r>
            <a:r>
              <a:rPr lang="en-US" altLang="ko-KR" b="1" dirty="0" smtClean="0">
                <a:latin typeface="+mn-ea"/>
              </a:rPr>
              <a:t>21*80**5 </a:t>
            </a:r>
            <a:r>
              <a:rPr lang="ko-KR" altLang="en-US" b="1" dirty="0" smtClean="0">
                <a:latin typeface="+mn-ea"/>
              </a:rPr>
              <a:t>오</a:t>
            </a:r>
            <a:r>
              <a:rPr lang="en-US" altLang="ko-KR" b="1" dirty="0" smtClean="0">
                <a:latin typeface="+mn-ea"/>
              </a:rPr>
              <a:t>*</a:t>
            </a:r>
            <a:r>
              <a:rPr lang="ko-KR" altLang="en-US" b="1" dirty="0" err="1" smtClean="0">
                <a:latin typeface="+mn-ea"/>
              </a:rPr>
              <a:t>욱</a:t>
            </a:r>
            <a:endParaRPr lang="en-US" altLang="ko-KR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0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800" dirty="0"/>
              <a:t>ORZ</a:t>
            </a:r>
            <a:r>
              <a:rPr lang="ja-JP" altLang="en-US" sz="2800" dirty="0"/>
              <a:t>　</a:t>
            </a:r>
            <a:r>
              <a:rPr lang="ko-KR" altLang="en-US" sz="2800" dirty="0"/>
              <a:t>좌절한 모양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ja-JP" altLang="en-US" sz="2800" dirty="0"/>
              <a:t>ノシ </a:t>
            </a:r>
            <a:r>
              <a:rPr lang="ko-KR" altLang="en-US" sz="2800" dirty="0"/>
              <a:t>손을 흔드는 모양</a:t>
            </a:r>
            <a:endParaRPr lang="en-US" altLang="ja-JP" sz="2800" dirty="0"/>
          </a:p>
          <a:p>
            <a:endParaRPr lang="en-US" altLang="ko-KR" sz="2800" dirty="0"/>
          </a:p>
          <a:p>
            <a:r>
              <a:rPr lang="ja-JP" altLang="en-US" sz="2800" dirty="0"/>
              <a:t>ワロタ（笑った）  </a:t>
            </a:r>
            <a:r>
              <a:rPr lang="ko-KR" altLang="en-US" sz="2800" dirty="0"/>
              <a:t>웃기는 일이 있을 때</a:t>
            </a:r>
            <a:endParaRPr lang="en-US" altLang="ja-JP" sz="2800" dirty="0"/>
          </a:p>
          <a:p>
            <a:endParaRPr lang="en-US" altLang="ko-KR" sz="2800" dirty="0"/>
          </a:p>
          <a:p>
            <a:r>
              <a:rPr lang="ja-JP" altLang="en-US" sz="2800" dirty="0"/>
              <a:t>カオス（無秩序） </a:t>
            </a:r>
            <a:r>
              <a:rPr lang="ko-KR" altLang="en-US" sz="2800" dirty="0"/>
              <a:t>혼돈</a:t>
            </a:r>
            <a:r>
              <a:rPr lang="en-US" altLang="ko-KR" sz="2800" dirty="0"/>
              <a:t>,</a:t>
            </a:r>
            <a:r>
              <a:rPr lang="ko-KR" altLang="en-US" sz="2800" dirty="0"/>
              <a:t>엉망진창 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ja-JP" altLang="en-US" sz="2800" dirty="0"/>
              <a:t>ソース（情報） </a:t>
            </a:r>
            <a:r>
              <a:rPr lang="ko-KR" altLang="en-US" sz="2800" dirty="0"/>
              <a:t>정보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4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INTERNET</a:t>
            </a:r>
            <a:r>
              <a:rPr lang="ko-KR" altLang="en-US" sz="44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어</a:t>
            </a:r>
            <a:r>
              <a:rPr lang="en-US" altLang="ko-KR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100" dirty="0" err="1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넷상에서</a:t>
            </a:r>
            <a:r>
              <a:rPr lang="ko-KR" altLang="en-US" sz="31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 많이 사용하는 언어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 요즘 유행하는 일본어 </a:t>
            </a:r>
            <a:r>
              <a:rPr lang="en-US" altLang="ko-KR" dirty="0"/>
              <a:t>9</a:t>
            </a:r>
            <a:r>
              <a:rPr lang="ko-KR" altLang="en-US" dirty="0"/>
              <a:t>가지</a:t>
            </a:r>
            <a:r>
              <a:rPr lang="en-US" altLang="ko-KR" dirty="0"/>
              <a:t>! -1</a:t>
            </a:r>
            <a:r>
              <a:rPr lang="ko-KR" altLang="en-US" dirty="0" smtClean="0"/>
              <a:t>탄</a:t>
            </a:r>
            <a:r>
              <a:rPr lang="en-US" altLang="ko-KR" dirty="0" smtClean="0"/>
              <a:t>-</a:t>
            </a:r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youtu.be/NH41rObTM2U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>
              <a:hlinkClick r:id="rId3"/>
            </a:endParaRPr>
          </a:p>
          <a:p>
            <a:r>
              <a:rPr lang="ko-KR" altLang="en-US" dirty="0"/>
              <a:t>요즘 유행하는 일본어 </a:t>
            </a:r>
            <a:r>
              <a:rPr lang="en-US" altLang="ko-KR" dirty="0"/>
              <a:t>9</a:t>
            </a:r>
            <a:r>
              <a:rPr lang="ko-KR" altLang="en-US" dirty="0"/>
              <a:t>가지</a:t>
            </a:r>
            <a:r>
              <a:rPr lang="en-US" altLang="ko-KR" dirty="0"/>
              <a:t>! -2</a:t>
            </a:r>
            <a:r>
              <a:rPr lang="ko-KR" altLang="en-US" dirty="0"/>
              <a:t>탄</a:t>
            </a:r>
            <a:r>
              <a:rPr lang="en-US" altLang="ko-KR" dirty="0"/>
              <a:t>-</a:t>
            </a:r>
          </a:p>
          <a:p>
            <a:endParaRPr lang="en-US" altLang="ko-KR" dirty="0">
              <a:hlinkClick r:id="rId3"/>
            </a:endParaRPr>
          </a:p>
          <a:p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youtu.be/ednjDRVROLg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                                                                                           </a:t>
            </a:r>
            <a:r>
              <a:rPr lang="ko-KR" altLang="en-US" sz="1500" dirty="0" smtClean="0"/>
              <a:t>출처</a:t>
            </a:r>
            <a:r>
              <a:rPr lang="en-US" altLang="ko-KR" sz="1500" dirty="0" smtClean="0"/>
              <a:t>: </a:t>
            </a:r>
            <a:r>
              <a:rPr lang="en-US" altLang="ko-KR" sz="1600" b="1" dirty="0" err="1">
                <a:hlinkClick r:id="rId4" tooltip="Minkyeong"/>
              </a:rPr>
              <a:t>Minkyeong</a:t>
            </a:r>
            <a:r>
              <a:rPr lang="en-US" altLang="ko-KR" sz="1600" b="1" dirty="0"/>
              <a:t> </a:t>
            </a:r>
            <a:endParaRPr lang="en-US" altLang="ko-KR" sz="1500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YouTube</a:t>
            </a:r>
            <a:r>
              <a:rPr lang="ko-KR" altLang="en-US" dirty="0" smtClean="0"/>
              <a:t>참고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714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065DEB-8177-4041-A833-1B0606C8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b="1" dirty="0"/>
              <a:t>음식 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129913-C930-4B5B-8229-4E28C8873D18}"/>
              </a:ext>
            </a:extLst>
          </p:cNvPr>
          <p:cNvSpPr txBox="1"/>
          <p:nvPr/>
        </p:nvSpPr>
        <p:spPr>
          <a:xfrm>
            <a:off x="7984435" y="4468660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일본어일본학과</a:t>
            </a:r>
            <a:endParaRPr lang="en-US" altLang="ko-KR" sz="2400" dirty="0"/>
          </a:p>
          <a:p>
            <a:r>
              <a:rPr lang="en-US" altLang="ko-KR" sz="2400" dirty="0" smtClean="0"/>
              <a:t>21*01**7 </a:t>
            </a:r>
            <a:r>
              <a:rPr lang="ko-KR" altLang="en-US" sz="2400" dirty="0" smtClean="0"/>
              <a:t>손</a:t>
            </a:r>
            <a:r>
              <a:rPr lang="en-US" altLang="ko-KR" sz="2400" dirty="0" smtClean="0"/>
              <a:t>*</a:t>
            </a:r>
            <a:r>
              <a:rPr lang="ko-KR" altLang="en-US" sz="2400" dirty="0" smtClean="0"/>
              <a:t>호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919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DFDA5F8-4928-4389-BC45-BE478827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20901"/>
          </a:xfrm>
        </p:spPr>
        <p:txBody>
          <a:bodyPr/>
          <a:lstStyle/>
          <a:p>
            <a:r>
              <a:rPr lang="ko-KR" altLang="en-US" dirty="0"/>
              <a:t>●전후 일본의 식생활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●일본의 젊은이들의 음식문화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703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8AACC7A-69EE-4A86-A405-2A17886C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전후 일본의 식생활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37C0E81-732F-4649-AD07-8DCE1F79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981575"/>
          </a:xfrm>
        </p:spPr>
        <p:txBody>
          <a:bodyPr>
            <a:normAutofit/>
          </a:bodyPr>
          <a:lstStyle/>
          <a:p>
            <a:r>
              <a:rPr lang="ko-KR" altLang="en-US" dirty="0"/>
              <a:t>메이지 유신 이후로도 일본에서 서민들이 고기를 먹는 것은 그리 쉽지 않았다</a:t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일본인들이 제대로 고기를 먹을 수 있게 된 것은 </a:t>
            </a:r>
            <a:r>
              <a:rPr lang="en-US" altLang="ko-KR" dirty="0"/>
              <a:t>2</a:t>
            </a:r>
            <a:r>
              <a:rPr lang="ko-KR" altLang="en-US" dirty="0"/>
              <a:t>차대전 패전 후 고도성장기에 </a:t>
            </a:r>
            <a:r>
              <a:rPr lang="ko-KR" altLang="en-US" dirty="0" err="1"/>
              <a:t>들면서부터이다</a:t>
            </a:r>
            <a:r>
              <a:rPr lang="en-US" altLang="ko-KR" dirty="0"/>
              <a:t>. </a:t>
            </a:r>
            <a:r>
              <a:rPr lang="ko-KR" altLang="en-US" dirty="0"/>
              <a:t>육류와 유제품의 생산 및 소비가 가장 급격하게 늘어난 시기이기도 하며 </a:t>
            </a:r>
            <a:r>
              <a:rPr lang="ko-KR" altLang="en-US" dirty="0" err="1"/>
              <a:t>돈까스</a:t>
            </a:r>
            <a:r>
              <a:rPr lang="en-US" altLang="ko-KR" dirty="0"/>
              <a:t>, </a:t>
            </a:r>
            <a:r>
              <a:rPr lang="ko-KR" altLang="en-US" dirty="0" err="1"/>
              <a:t>햄버그</a:t>
            </a:r>
            <a:r>
              <a:rPr lang="ko-KR" altLang="en-US" dirty="0"/>
              <a:t> 스테이크</a:t>
            </a:r>
            <a:r>
              <a:rPr lang="en-US" altLang="ko-KR" dirty="0"/>
              <a:t>, </a:t>
            </a:r>
            <a:r>
              <a:rPr lang="ko-KR" altLang="en-US" dirty="0"/>
              <a:t>돼지고기 크림 스튜 등의 경양식도 이 때에 들어서야 제대로 대중화되었다</a:t>
            </a:r>
            <a:r>
              <a:rPr lang="en-US" altLang="ko-KR" dirty="0"/>
              <a:t>. 1971</a:t>
            </a:r>
            <a:r>
              <a:rPr lang="ko-KR" altLang="en-US" dirty="0"/>
              <a:t>년에는 맥도날드가 처음으로 진출했다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1960</a:t>
            </a:r>
            <a:r>
              <a:rPr lang="ko-KR" altLang="en-US" dirty="0"/>
              <a:t>년에는 </a:t>
            </a:r>
            <a:r>
              <a:rPr lang="en-US" altLang="ko-KR" dirty="0"/>
              <a:t>1</a:t>
            </a:r>
            <a:r>
              <a:rPr lang="ko-KR" altLang="en-US" dirty="0"/>
              <a:t>인당 연간 육류소비량이 </a:t>
            </a:r>
            <a:r>
              <a:rPr lang="en-US" altLang="ko-KR" dirty="0"/>
              <a:t>3.5kg</a:t>
            </a:r>
            <a:r>
              <a:rPr lang="ko-KR" altLang="en-US" dirty="0"/>
              <a:t>였지만 불과 </a:t>
            </a:r>
            <a:r>
              <a:rPr lang="en-US" altLang="ko-KR" dirty="0"/>
              <a:t>10</a:t>
            </a:r>
            <a:r>
              <a:rPr lang="ko-KR" altLang="en-US" dirty="0"/>
              <a:t>년도 안 되는 사이에 소비량이 급격히 증가하여 </a:t>
            </a:r>
            <a:r>
              <a:rPr lang="en-US" altLang="ko-KR" dirty="0"/>
              <a:t>1975</a:t>
            </a:r>
            <a:r>
              <a:rPr lang="ko-KR" altLang="en-US" dirty="0"/>
              <a:t>년에는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15kg</a:t>
            </a:r>
            <a:r>
              <a:rPr lang="ko-KR" altLang="en-US" dirty="0"/>
              <a:t>를 돌파했으며</a:t>
            </a:r>
            <a:r>
              <a:rPr lang="en-US" altLang="ko-KR" dirty="0"/>
              <a:t>, 1980</a:t>
            </a:r>
            <a:r>
              <a:rPr lang="ko-KR" altLang="en-US" dirty="0"/>
              <a:t>년에는 </a:t>
            </a:r>
            <a:r>
              <a:rPr lang="en-US" altLang="ko-KR" dirty="0"/>
              <a:t>20kg</a:t>
            </a:r>
            <a:r>
              <a:rPr lang="ko-KR" altLang="en-US" dirty="0"/>
              <a:t>를 넘어서게 되었다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최근에는 </a:t>
            </a:r>
            <a:r>
              <a:rPr lang="en-US" altLang="ko-KR" dirty="0"/>
              <a:t>1</a:t>
            </a:r>
            <a:r>
              <a:rPr lang="ko-KR" altLang="en-US" dirty="0"/>
              <a:t>인당 연간 육류소비량이 어류소비량을 제쳤을 정도로 육류를 많이 소비하게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65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791EC09-3F84-45A2-A3A7-430E7901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00"/>
                </a:solidFill>
              </a:rPr>
              <a:t>식사의 간편화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7CB687F7-1D36-4A8E-8C07-63389AC4F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2" r="14094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EECFD03-B8DA-4D10-8637-C49941CE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1970</a:t>
            </a:r>
            <a:r>
              <a:rPr lang="ko-KR" altLang="en-US" sz="2000" dirty="0">
                <a:solidFill>
                  <a:srgbClr val="000000"/>
                </a:solidFill>
              </a:rPr>
              <a:t>년대 들어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미국에서 들어와 널리 보급된 햄버거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프라이드치킨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패밀리레스토랑 등이 급성장하는 한편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체인점을 둔 외식산업은 그후로도 계속 늘어났다</a:t>
            </a:r>
            <a:r>
              <a:rPr lang="en-US" altLang="ko-KR" sz="2000" dirty="0">
                <a:solidFill>
                  <a:srgbClr val="000000"/>
                </a:solidFill>
              </a:rPr>
              <a:t>. </a:t>
            </a:r>
            <a:r>
              <a:rPr lang="ko-KR" altLang="en-US" sz="2000" dirty="0">
                <a:solidFill>
                  <a:srgbClr val="000000"/>
                </a:solidFill>
              </a:rPr>
              <a:t>뿐만 아니라 도시락 체인점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석식 재료를 조리 방법과 함께 배달해 주는 사업 등도 등장해</a:t>
            </a:r>
            <a:r>
              <a:rPr lang="en-US" altLang="ko-KR" sz="2000" dirty="0">
                <a:solidFill>
                  <a:srgbClr val="000000"/>
                </a:solidFill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</a:rPr>
              <a:t>매스컴에는 종종 도마와 칼이 없는 가정이 늘고 있다는 기사가 등장하기도 했다</a:t>
            </a:r>
            <a:br>
              <a:rPr lang="ko-KR" altLang="en-US" sz="2000" dirty="0">
                <a:solidFill>
                  <a:srgbClr val="000000"/>
                </a:solidFill>
              </a:rPr>
            </a:br>
            <a:endParaRPr lang="ko-KR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9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E3151EA-3B71-46E2-B240-34DE084B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600" cy="15255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latinLnBrk="0"/>
            <a:r>
              <a:rPr lang="ko-KR" alt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일본의 젊은이들의 음식문화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077196E-B078-4F7E-93B8-D92CBD09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21413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일본의 젊은이들은 취업과 결혼기피문제로 인하여 </a:t>
            </a:r>
            <a:r>
              <a:rPr lang="en-US" altLang="ko-KR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인가구가점점</a:t>
            </a:r>
            <a:r>
              <a:rPr lang="en-US" altLang="ko-KR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늘어나는 추세이다 그로 인해 혼자사는 사람을 노린 많은 음식 문화가 생겨났다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78095E0-A053-4187-A673-A16A3C814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540635"/>
            <a:ext cx="6553545" cy="3784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34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58BE57F-9781-4E4F-AB36-33B87271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ko-KR" altLang="en-US" dirty="0"/>
              <a:t>인스턴트 음식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0E9457F-01C3-45D4-997C-86E88AC42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64" y="1450448"/>
            <a:ext cx="3183160" cy="394851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35ED1FD-BDAE-407E-89D9-2D565069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경제고도성장기로 인해 </a:t>
            </a:r>
            <a:r>
              <a:rPr lang="ko-KR" altLang="en-US" sz="2400" dirty="0" err="1"/>
              <a:t>간편화된</a:t>
            </a:r>
            <a:r>
              <a:rPr lang="ko-KR" altLang="en-US" sz="2400" dirty="0"/>
              <a:t> 식사를 위해 인스턴트 </a:t>
            </a:r>
            <a:r>
              <a:rPr lang="ko-KR" altLang="en-US" sz="2400" dirty="0" err="1"/>
              <a:t>식품이많이등장</a:t>
            </a:r>
            <a:r>
              <a:rPr lang="ko-KR" altLang="en-US" sz="2400" dirty="0"/>
              <a:t> 하였다 </a:t>
            </a:r>
            <a:r>
              <a:rPr lang="ko-KR" altLang="en-US" sz="2400" dirty="0" err="1"/>
              <a:t>대표적인예로</a:t>
            </a:r>
            <a:r>
              <a:rPr lang="ko-KR" altLang="en-US" sz="2400" dirty="0"/>
              <a:t> 컵라면</a:t>
            </a:r>
            <a:r>
              <a:rPr lang="en-US" altLang="ko-KR" sz="2400" dirty="0"/>
              <a:t>,</a:t>
            </a:r>
            <a:r>
              <a:rPr lang="ko-KR" altLang="en-US" sz="2400" dirty="0" err="1"/>
              <a:t>냉동식품등이</a:t>
            </a:r>
            <a:r>
              <a:rPr lang="ko-KR" altLang="en-US" sz="2400" dirty="0"/>
              <a:t> 등장하였다 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</p:spTree>
    <p:extLst>
      <p:ext uri="{BB962C8B-B14F-4D97-AF65-F5344CB8AC3E}">
        <p14:creationId xmlns="" xmlns:p14="http://schemas.microsoft.com/office/powerpoint/2010/main" val="370040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0F9042E-1BD0-47CE-9836-82481E9C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편의점 도시락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1034ED2A-60A6-4A07-87D5-1DC2E4DE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35" y="2589086"/>
            <a:ext cx="4936898" cy="275547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22F9BBA-DA48-4974-9EF6-98ABDEC0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ko-KR" altLang="en-US" sz="2400" dirty="0"/>
              <a:t>일본에서 젊은이들이</a:t>
            </a:r>
            <a:r>
              <a:rPr lang="ja-JP" altLang="en-US" sz="2400" dirty="0"/>
              <a:t>ひとりぐらし</a:t>
            </a:r>
            <a:r>
              <a:rPr lang="en-US" altLang="ja-JP" sz="2400" dirty="0"/>
              <a:t>(</a:t>
            </a:r>
            <a:r>
              <a:rPr lang="ko-KR" altLang="en-US" sz="2400" dirty="0" err="1"/>
              <a:t>히토리구라시</a:t>
            </a:r>
            <a:r>
              <a:rPr lang="en-US" altLang="ko-KR" sz="2400" dirty="0"/>
              <a:t>”</a:t>
            </a:r>
            <a:r>
              <a:rPr lang="ko-KR" altLang="en-US" sz="2400" dirty="0" err="1"/>
              <a:t>혼자하는자취</a:t>
            </a:r>
            <a:r>
              <a:rPr lang="en-US" altLang="ko-KR" sz="2400" dirty="0"/>
              <a:t>”</a:t>
            </a:r>
            <a:r>
              <a:rPr lang="en-US" altLang="ja-JP" sz="2400" dirty="0"/>
              <a:t>)</a:t>
            </a:r>
            <a:r>
              <a:rPr lang="ko-KR" altLang="en-US" sz="2400" dirty="0"/>
              <a:t>가 </a:t>
            </a:r>
            <a:r>
              <a:rPr lang="ko-KR" altLang="en-US" sz="2400" dirty="0" err="1"/>
              <a:t>많아짐에따라</a:t>
            </a:r>
            <a:r>
              <a:rPr lang="ko-KR" altLang="en-US" sz="2400" dirty="0"/>
              <a:t> </a:t>
            </a:r>
            <a:r>
              <a:rPr lang="en-US" altLang="ko-KR" sz="2400" dirty="0"/>
              <a:t>1</a:t>
            </a:r>
            <a:r>
              <a:rPr lang="ko-KR" altLang="en-US" sz="2400" dirty="0"/>
              <a:t>인식문화가 많이 발달했다</a:t>
            </a:r>
            <a:r>
              <a:rPr lang="en-US" altLang="ko-KR" sz="2400" dirty="0"/>
              <a:t>.</a:t>
            </a:r>
            <a:r>
              <a:rPr lang="ko-KR" altLang="en-US" sz="2400" dirty="0" err="1"/>
              <a:t>그대표적인예가</a:t>
            </a:r>
            <a:r>
              <a:rPr lang="ko-KR" altLang="en-US" sz="2400" dirty="0"/>
              <a:t> 바로 도시락문화이다 </a:t>
            </a:r>
          </a:p>
        </p:txBody>
      </p:sp>
    </p:spTree>
    <p:extLst>
      <p:ext uri="{BB962C8B-B14F-4D97-AF65-F5344CB8AC3E}">
        <p14:creationId xmlns="" xmlns:p14="http://schemas.microsoft.com/office/powerpoint/2010/main" val="41478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011F2DD0-E4FD-4D7D-9ACF-65E90699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418345"/>
            <a:ext cx="11794435" cy="5942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07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065DEB-8177-4041-A833-1B0606C8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b="1" dirty="0"/>
              <a:t>언어 문화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BE2ECF-24E2-4753-9703-4180CA403609}"/>
              </a:ext>
            </a:extLst>
          </p:cNvPr>
          <p:cNvSpPr txBox="1"/>
          <p:nvPr/>
        </p:nvSpPr>
        <p:spPr>
          <a:xfrm>
            <a:off x="8024192" y="4476498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일본어일본학과</a:t>
            </a:r>
            <a:endParaRPr lang="en-US" altLang="ko-KR" sz="2400" dirty="0"/>
          </a:p>
          <a:p>
            <a:r>
              <a:rPr lang="en-US" altLang="ko-KR" sz="2400" dirty="0" smtClean="0"/>
              <a:t>2*58*065 </a:t>
            </a:r>
            <a:r>
              <a:rPr lang="ko-KR" altLang="en-US" sz="2400" dirty="0" smtClean="0"/>
              <a:t>오</a:t>
            </a:r>
            <a:r>
              <a:rPr lang="en-US" altLang="ko-KR" sz="2400" smtClean="0"/>
              <a:t>*</a:t>
            </a:r>
            <a:r>
              <a:rPr lang="ko-KR" altLang="en-US" sz="2400" smtClean="0"/>
              <a:t>욱</a:t>
            </a:r>
            <a:endParaRPr lang="en-US" altLang="ko-KR" sz="2400" dirty="0"/>
          </a:p>
        </p:txBody>
      </p:sp>
    </p:spTree>
    <p:extLst>
      <p:ext uri="{BB962C8B-B14F-4D97-AF65-F5344CB8AC3E}">
        <p14:creationId xmlns="" xmlns:p14="http://schemas.microsoft.com/office/powerpoint/2010/main" val="4311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21B633B-37D7-4BCF-B98D-6C31D5EB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혼밥문화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AECA2D4-3549-440C-8BCE-ED82FA27F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한국에서도 요즘 </a:t>
            </a:r>
            <a:r>
              <a:rPr lang="ko-KR" altLang="en-US" dirty="0" err="1"/>
              <a:t>혼술</a:t>
            </a:r>
            <a:r>
              <a:rPr lang="en-US" altLang="ko-KR" dirty="0"/>
              <a:t>(</a:t>
            </a:r>
            <a:r>
              <a:rPr lang="ko-KR" altLang="en-US" dirty="0" err="1"/>
              <a:t>혼자서술을마심</a:t>
            </a:r>
            <a:r>
              <a:rPr lang="en-US" altLang="ko-KR" dirty="0"/>
              <a:t>),</a:t>
            </a:r>
            <a:r>
              <a:rPr lang="ko-KR" altLang="en-US" dirty="0" err="1"/>
              <a:t>혼밥</a:t>
            </a:r>
            <a:r>
              <a:rPr lang="en-US" altLang="ko-KR" dirty="0"/>
              <a:t>(</a:t>
            </a:r>
            <a:r>
              <a:rPr lang="ko-KR" altLang="en-US" dirty="0" err="1"/>
              <a:t>혼자서밥을먹음</a:t>
            </a:r>
            <a:r>
              <a:rPr lang="en-US" altLang="ko-KR" dirty="0"/>
              <a:t>),</a:t>
            </a:r>
            <a:r>
              <a:rPr lang="ko-KR" altLang="en-US" dirty="0"/>
              <a:t>혼영</a:t>
            </a:r>
            <a:r>
              <a:rPr lang="en-US" altLang="ko-KR" dirty="0"/>
              <a:t>(</a:t>
            </a:r>
            <a:r>
              <a:rPr lang="ko-KR" altLang="en-US" dirty="0" err="1"/>
              <a:t>혼자서영화를봄</a:t>
            </a:r>
            <a:r>
              <a:rPr lang="en-US" altLang="ko-KR" dirty="0"/>
              <a:t>)</a:t>
            </a:r>
            <a:r>
              <a:rPr lang="ko-KR" altLang="en-US" dirty="0"/>
              <a:t>같은 </a:t>
            </a:r>
            <a:r>
              <a:rPr lang="ko-KR" altLang="en-US" dirty="0" err="1"/>
              <a:t>싱글라이프가</a:t>
            </a:r>
            <a:r>
              <a:rPr lang="ko-KR" altLang="en-US" dirty="0"/>
              <a:t> </a:t>
            </a:r>
            <a:r>
              <a:rPr lang="ko-KR" altLang="en-US" dirty="0" err="1"/>
              <a:t>점점많아지고있습니다</a:t>
            </a:r>
            <a:r>
              <a:rPr lang="en-US" altLang="ko-KR" dirty="0"/>
              <a:t>.</a:t>
            </a:r>
            <a:r>
              <a:rPr lang="ko-KR" altLang="en-US" dirty="0" err="1"/>
              <a:t>그시초가</a:t>
            </a:r>
            <a:r>
              <a:rPr lang="ko-KR" altLang="en-US" dirty="0"/>
              <a:t> </a:t>
            </a:r>
            <a:r>
              <a:rPr lang="ko-KR" altLang="en-US" dirty="0" err="1"/>
              <a:t>바로일본입니다</a:t>
            </a:r>
            <a:r>
              <a:rPr lang="ko-KR" altLang="en-US" dirty="0"/>
              <a:t> </a:t>
            </a:r>
            <a:r>
              <a:rPr lang="ko-KR" altLang="en-US" dirty="0" err="1"/>
              <a:t>일본음식점을가면</a:t>
            </a:r>
            <a:r>
              <a:rPr lang="ko-KR" altLang="en-US" dirty="0"/>
              <a:t> </a:t>
            </a:r>
            <a:r>
              <a:rPr lang="ko-KR" altLang="en-US" dirty="0" err="1"/>
              <a:t>혼자서먹을수있는</a:t>
            </a:r>
            <a:r>
              <a:rPr lang="ko-KR" altLang="en-US" dirty="0"/>
              <a:t> 카운터석</a:t>
            </a:r>
            <a:r>
              <a:rPr lang="en-US" altLang="ko-KR" dirty="0"/>
              <a:t>(1</a:t>
            </a:r>
            <a:r>
              <a:rPr lang="ko-KR" altLang="en-US" dirty="0"/>
              <a:t>인석</a:t>
            </a:r>
            <a:r>
              <a:rPr lang="en-US" altLang="ko-KR" dirty="0"/>
              <a:t>)</a:t>
            </a:r>
            <a:r>
              <a:rPr lang="ko-KR" altLang="en-US" dirty="0"/>
              <a:t>과 </a:t>
            </a:r>
            <a:r>
              <a:rPr lang="ko-KR" altLang="en-US" dirty="0" err="1"/>
              <a:t>칸막이등</a:t>
            </a:r>
            <a:r>
              <a:rPr lang="ko-KR" altLang="en-US" dirty="0"/>
              <a:t> </a:t>
            </a:r>
            <a:r>
              <a:rPr lang="ko-KR" altLang="en-US" dirty="0" err="1"/>
              <a:t>으로분리되어</a:t>
            </a:r>
            <a:r>
              <a:rPr lang="ko-KR" altLang="en-US" dirty="0"/>
              <a:t> 옆사람을 </a:t>
            </a:r>
            <a:r>
              <a:rPr lang="ko-KR" altLang="en-US" dirty="0" err="1"/>
              <a:t>의식하지않고먹을수있는</a:t>
            </a:r>
            <a:r>
              <a:rPr lang="ko-KR" altLang="en-US" dirty="0"/>
              <a:t> </a:t>
            </a:r>
            <a:r>
              <a:rPr lang="ko-KR" altLang="en-US" dirty="0" err="1"/>
              <a:t>테이블을거의</a:t>
            </a:r>
            <a:r>
              <a:rPr lang="ko-KR" altLang="en-US" dirty="0"/>
              <a:t> </a:t>
            </a:r>
            <a:r>
              <a:rPr lang="ko-KR" altLang="en-US" dirty="0" err="1"/>
              <a:t>가게마다볼수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24884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8BC0019-0221-46C4-8F69-6C61E760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2BCCC94-949D-41D2-8875-72CD2529C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일본은 전후 빠른 경제성장과 </a:t>
            </a:r>
            <a:r>
              <a:rPr lang="ko-KR" altLang="en-US" dirty="0" err="1"/>
              <a:t>서구권에서들어온</a:t>
            </a:r>
            <a:r>
              <a:rPr lang="ko-KR" altLang="en-US" dirty="0"/>
              <a:t> </a:t>
            </a:r>
            <a:r>
              <a:rPr lang="ko-KR" altLang="en-US" dirty="0" err="1"/>
              <a:t>프렌차이즈</a:t>
            </a:r>
            <a:r>
              <a:rPr lang="ko-KR" altLang="en-US" dirty="0"/>
              <a:t> </a:t>
            </a:r>
            <a:r>
              <a:rPr lang="ko-KR" altLang="en-US" dirty="0" err="1"/>
              <a:t>등로인해</a:t>
            </a:r>
            <a:r>
              <a:rPr lang="ko-KR" altLang="en-US" dirty="0"/>
              <a:t> 점점 간편화와 늘어가는</a:t>
            </a:r>
            <a:r>
              <a:rPr lang="en-US" altLang="ko-KR" dirty="0"/>
              <a:t>1</a:t>
            </a:r>
            <a:r>
              <a:rPr lang="ko-KR" altLang="en-US" dirty="0" err="1"/>
              <a:t>인가구로인해</a:t>
            </a:r>
            <a:r>
              <a:rPr lang="ko-KR" altLang="en-US" dirty="0"/>
              <a:t> 젊은이들의 음식문화가 변화하였습니다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39632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64299E-18FC-4AB9-BB8C-38AAC5B2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172F03B-6855-41CB-A957-6E156557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네이버 지식백과 </a:t>
            </a:r>
            <a:endParaRPr lang="en-US" altLang="ko-KR" dirty="0"/>
          </a:p>
          <a:p>
            <a:r>
              <a:rPr lang="ko-KR" altLang="en-US" dirty="0"/>
              <a:t>나무위키 </a:t>
            </a:r>
            <a:endParaRPr lang="en-US" altLang="ko-KR" dirty="0"/>
          </a:p>
          <a:p>
            <a:r>
              <a:rPr lang="ko-KR" altLang="en-US" dirty="0"/>
              <a:t>보안뉴스</a:t>
            </a:r>
            <a:endParaRPr lang="en-US" altLang="ko-KR" dirty="0"/>
          </a:p>
          <a:p>
            <a:r>
              <a:rPr lang="ko-KR" altLang="en-US" dirty="0"/>
              <a:t>연합뉴스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9477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음악 문화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F7BA37-D540-41B9-9521-1D01DA5A0CE9}"/>
              </a:ext>
            </a:extLst>
          </p:cNvPr>
          <p:cNvSpPr txBox="1"/>
          <p:nvPr/>
        </p:nvSpPr>
        <p:spPr>
          <a:xfrm>
            <a:off x="7964557" y="4505741"/>
            <a:ext cx="266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+mn-ea"/>
              </a:rPr>
              <a:t>일본어일본학과</a:t>
            </a:r>
            <a:r>
              <a:rPr lang="ko-KR" altLang="en-US" sz="2400" dirty="0">
                <a:latin typeface="+mn-ea"/>
              </a:rPr>
              <a:t> </a:t>
            </a:r>
            <a:endParaRPr lang="en-US" altLang="ko-KR" sz="2400" dirty="0">
              <a:latin typeface="+mn-ea"/>
            </a:endParaRPr>
          </a:p>
          <a:p>
            <a:r>
              <a:rPr lang="en-US" altLang="ko-KR" sz="2400" dirty="0" smtClean="0">
                <a:latin typeface="+mn-ea"/>
              </a:rPr>
              <a:t>21*02**8</a:t>
            </a:r>
            <a:r>
              <a:rPr lang="ko-KR" altLang="en-US" sz="2400" dirty="0" smtClean="0">
                <a:latin typeface="+mn-ea"/>
              </a:rPr>
              <a:t> 권</a:t>
            </a:r>
            <a:r>
              <a:rPr lang="en-US" altLang="ko-KR" sz="2400" dirty="0" smtClean="0">
                <a:latin typeface="+mn-ea"/>
              </a:rPr>
              <a:t>*</a:t>
            </a:r>
            <a:r>
              <a:rPr lang="ko-KR" altLang="en-US" sz="2400" dirty="0" smtClean="0">
                <a:latin typeface="+mn-ea"/>
              </a:rPr>
              <a:t>휘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23120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+mn-ea"/>
              </a:rPr>
              <a:t>아이돌음악</a:t>
            </a:r>
            <a:r>
              <a:rPr lang="en-US" altLang="ko-KR" dirty="0">
                <a:latin typeface="+mn-ea"/>
              </a:rPr>
              <a:t>(AKB48)</a:t>
            </a:r>
            <a:endParaRPr lang="ko-KR" altLang="en-US" dirty="0">
              <a:latin typeface="+mn-ea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07" b="2607"/>
          <a:stretch>
            <a:fillRect/>
          </a:stretch>
        </p:blipFill>
        <p:spPr>
          <a:xfrm>
            <a:off x="5353877" y="985512"/>
            <a:ext cx="3529868" cy="4366115"/>
          </a:xfrm>
          <a:prstGeom prst="rect">
            <a:avLst/>
          </a:prstGeom>
        </p:spPr>
      </p:pic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2000" dirty="0">
                <a:latin typeface="+mn-ea"/>
              </a:rPr>
              <a:t>일본의 대표적인 </a:t>
            </a:r>
            <a:r>
              <a:rPr lang="ko-KR" altLang="en-US" sz="2000" dirty="0" err="1">
                <a:latin typeface="+mn-ea"/>
              </a:rPr>
              <a:t>아이돌그룹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AKB48.</a:t>
            </a:r>
          </a:p>
          <a:p>
            <a:r>
              <a:rPr lang="ko-KR" altLang="en-US" sz="2000" dirty="0">
                <a:latin typeface="+mn-ea"/>
              </a:rPr>
              <a:t>춤과 노래 실력을 연마 후 데뷔하는 한국 </a:t>
            </a:r>
            <a:r>
              <a:rPr lang="ko-KR" altLang="en-US" sz="2000" dirty="0" err="1">
                <a:latin typeface="+mn-ea"/>
              </a:rPr>
              <a:t>아이돌과는</a:t>
            </a:r>
            <a:r>
              <a:rPr lang="ko-KR" altLang="en-US" sz="2000" dirty="0">
                <a:latin typeface="+mn-ea"/>
              </a:rPr>
              <a:t> 다르게 데뷔한 후 실력에 대한 성장과정을 보여주는 </a:t>
            </a:r>
            <a:r>
              <a:rPr lang="ko-KR" altLang="en-US" sz="2000" dirty="0" err="1">
                <a:latin typeface="+mn-ea"/>
              </a:rPr>
              <a:t>컨셉을</a:t>
            </a:r>
            <a:r>
              <a:rPr lang="ko-KR" altLang="en-US" sz="2000" dirty="0">
                <a:latin typeface="+mn-ea"/>
              </a:rPr>
              <a:t> 가진다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때문에 음악성으로는 조금 떨어진다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r>
              <a:rPr lang="ko-KR" altLang="en-US" sz="2000" dirty="0">
                <a:latin typeface="+mn-ea"/>
              </a:rPr>
              <a:t>지역별로 </a:t>
            </a:r>
            <a:r>
              <a:rPr lang="en-US" altLang="ko-KR" sz="2000" dirty="0">
                <a:latin typeface="+mn-ea"/>
              </a:rPr>
              <a:t>HKT48(</a:t>
            </a:r>
            <a:r>
              <a:rPr lang="ko-KR" altLang="en-US" sz="2000" dirty="0" err="1">
                <a:latin typeface="+mn-ea"/>
              </a:rPr>
              <a:t>큐슈지역</a:t>
            </a:r>
            <a:r>
              <a:rPr lang="en-US" altLang="ko-KR" sz="2000" dirty="0">
                <a:latin typeface="+mn-ea"/>
              </a:rPr>
              <a:t>), NMB48(</a:t>
            </a:r>
            <a:r>
              <a:rPr lang="ko-KR" altLang="en-US" sz="2000" dirty="0">
                <a:latin typeface="+mn-ea"/>
              </a:rPr>
              <a:t>오사카 난바 지역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등 여러 자매 그룹이 있다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endParaRPr lang="ko-KR" altLang="en-US" sz="2000" dirty="0"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4" y="3515723"/>
            <a:ext cx="4890583" cy="201789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7" y="603505"/>
            <a:ext cx="4890582" cy="2217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253750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인디</a:t>
            </a:r>
            <a:r>
              <a:rPr lang="ko-KR" altLang="en-US" dirty="0"/>
              <a:t> 음악 </a:t>
            </a:r>
            <a:r>
              <a:rPr lang="en-US" altLang="ko-KR" dirty="0"/>
              <a:t>(</a:t>
            </a:r>
            <a:r>
              <a:rPr lang="ko-KR" altLang="en-US" dirty="0"/>
              <a:t>일본의 </a:t>
            </a:r>
            <a:r>
              <a:rPr lang="ko-KR" altLang="en-US" dirty="0" err="1"/>
              <a:t>인디</a:t>
            </a:r>
            <a:r>
              <a:rPr lang="ko-KR" altLang="en-US" dirty="0"/>
              <a:t> 밴드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2000" dirty="0"/>
              <a:t>다양한 문화가 인정받는 일본에서 </a:t>
            </a:r>
            <a:r>
              <a:rPr lang="ko-KR" altLang="en-US" sz="2000" dirty="0" err="1"/>
              <a:t>인디</a:t>
            </a:r>
            <a:r>
              <a:rPr lang="ko-KR" altLang="en-US" sz="2000" dirty="0"/>
              <a:t> 음악 역시 많은 사랑을 받는다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우측의 사진은 일본의 인기 </a:t>
            </a:r>
            <a:r>
              <a:rPr lang="ko-KR" altLang="en-US" sz="2000" dirty="0" err="1"/>
              <a:t>인디</a:t>
            </a:r>
            <a:r>
              <a:rPr lang="ko-KR" altLang="en-US" sz="2000" dirty="0"/>
              <a:t> 밴드 </a:t>
            </a:r>
            <a:r>
              <a:rPr lang="ko-KR" altLang="en-US" sz="2000" dirty="0" err="1"/>
              <a:t>이키모노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가카리</a:t>
            </a:r>
            <a:r>
              <a:rPr lang="en-US" altLang="ko-KR" sz="2000" dirty="0"/>
              <a:t>(</a:t>
            </a:r>
            <a:r>
              <a:rPr lang="ko-KR" altLang="en-US" sz="2000" dirty="0"/>
              <a:t>생물관리부</a:t>
            </a:r>
            <a:r>
              <a:rPr lang="en-US" altLang="ko-KR" sz="2000" dirty="0"/>
              <a:t>).</a:t>
            </a:r>
          </a:p>
          <a:p>
            <a:r>
              <a:rPr lang="ko-KR" altLang="en-US" sz="2000" dirty="0"/>
              <a:t>최근 일본에 </a:t>
            </a:r>
            <a:r>
              <a:rPr lang="en-US" altLang="ko-KR" sz="2000" dirty="0"/>
              <a:t>‘</a:t>
            </a:r>
            <a:r>
              <a:rPr lang="ko-KR" altLang="en-US" sz="2000" dirty="0"/>
              <a:t>라이브하우스</a:t>
            </a:r>
            <a:r>
              <a:rPr lang="en-US" altLang="ko-KR" sz="2000" dirty="0"/>
              <a:t>＇</a:t>
            </a:r>
            <a:r>
              <a:rPr lang="ko-KR" altLang="en-US" sz="2000" dirty="0"/>
              <a:t>가 많아지며 </a:t>
            </a:r>
            <a:r>
              <a:rPr lang="ko-KR" altLang="en-US" sz="2000" dirty="0" err="1"/>
              <a:t>인디</a:t>
            </a:r>
            <a:r>
              <a:rPr lang="ko-KR" altLang="en-US" sz="2000" dirty="0"/>
              <a:t> 밴드들의 라이브하우스 공연을 통한 메이저가수 데뷔가 빈번해지고 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51" y="1628605"/>
            <a:ext cx="5425847" cy="3600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1621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diamond/>
      </p:transition>
    </mc:Choice>
    <mc:Fallback>
      <p:transition spd="slow">
        <p:diamond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애니메이션 음악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868249" y="2340632"/>
            <a:ext cx="4578394" cy="1592832"/>
          </a:xfrm>
        </p:spPr>
        <p:txBody>
          <a:bodyPr>
            <a:noAutofit/>
          </a:bodyPr>
          <a:lstStyle/>
          <a:p>
            <a:r>
              <a:rPr lang="ko-KR" altLang="en-US" sz="1900" dirty="0"/>
              <a:t>애니메이션 강대국이라고도 불리는 일본은 애니메이션 음악도 많은 사람들에게 사랑을 받는다</a:t>
            </a:r>
            <a:r>
              <a:rPr lang="en-US" altLang="ko-KR" sz="1900" dirty="0"/>
              <a:t>. </a:t>
            </a:r>
          </a:p>
          <a:p>
            <a:r>
              <a:rPr lang="ko-KR" altLang="en-US" sz="1900" dirty="0"/>
              <a:t>아래사진은 애니메이션 </a:t>
            </a:r>
            <a:r>
              <a:rPr lang="ko-KR" altLang="en-US" sz="1900" dirty="0" err="1"/>
              <a:t>하울의</a:t>
            </a:r>
            <a:r>
              <a:rPr lang="ko-KR" altLang="en-US" sz="1900" dirty="0"/>
              <a:t> 움직이는 성의 한 장면으로</a:t>
            </a:r>
            <a:r>
              <a:rPr lang="en-US" altLang="ko-KR" sz="1900" dirty="0"/>
              <a:t>, OST</a:t>
            </a:r>
            <a:r>
              <a:rPr lang="ko-KR" altLang="en-US" sz="1900" dirty="0"/>
              <a:t>인 </a:t>
            </a:r>
            <a:r>
              <a:rPr lang="en-US" altLang="ko-KR" sz="1900" dirty="0"/>
              <a:t>‘</a:t>
            </a:r>
            <a:r>
              <a:rPr lang="ko-KR" altLang="en-US" sz="1900" dirty="0"/>
              <a:t>인생의 회전목마</a:t>
            </a:r>
            <a:r>
              <a:rPr lang="en-US" altLang="ko-KR" sz="1900" dirty="0"/>
              <a:t>‘</a:t>
            </a:r>
            <a:r>
              <a:rPr lang="ko-KR" altLang="en-US" sz="1900" dirty="0"/>
              <a:t>는 우리나라에서도 큰 사랑을 받았다</a:t>
            </a:r>
            <a:r>
              <a:rPr lang="en-US" altLang="ko-KR" sz="1900" dirty="0"/>
              <a:t>. </a:t>
            </a:r>
            <a:endParaRPr lang="ko-KR" altLang="en-US" sz="1900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4"/>
          </p:nvPr>
        </p:nvSpPr>
        <p:spPr>
          <a:xfrm>
            <a:off x="6038937" y="1937628"/>
            <a:ext cx="4700059" cy="2906179"/>
          </a:xfrm>
        </p:spPr>
        <p:txBody>
          <a:bodyPr>
            <a:normAutofit/>
          </a:bodyPr>
          <a:lstStyle/>
          <a:p>
            <a:r>
              <a:rPr lang="ko-KR" altLang="en-US" sz="1800" b="1" dirty="0"/>
              <a:t>일본 애니메이션 음악계의 거장 </a:t>
            </a:r>
            <a:r>
              <a:rPr lang="ko-KR" altLang="en-US" sz="1800" b="1" dirty="0" err="1"/>
              <a:t>히사이시</a:t>
            </a:r>
            <a:r>
              <a:rPr lang="ko-KR" altLang="en-US" sz="1800" b="1" dirty="0"/>
              <a:t> 조</a:t>
            </a:r>
            <a:r>
              <a:rPr lang="en-US" altLang="ko-KR" sz="1800" b="1" dirty="0"/>
              <a:t>. </a:t>
            </a:r>
            <a:r>
              <a:rPr lang="ko-KR" altLang="en-US" sz="1800" b="1" dirty="0"/>
              <a:t>애니메이션 제작회사 </a:t>
            </a:r>
            <a:r>
              <a:rPr lang="en-US" altLang="ko-KR" sz="1800" b="1" dirty="0"/>
              <a:t>‘</a:t>
            </a:r>
            <a:r>
              <a:rPr lang="ko-KR" altLang="en-US" sz="1800" b="1" dirty="0" err="1"/>
              <a:t>지브리</a:t>
            </a:r>
            <a:r>
              <a:rPr lang="en-US" altLang="ko-KR" sz="1800" b="1" dirty="0"/>
              <a:t>’</a:t>
            </a:r>
            <a:r>
              <a:rPr lang="ko-KR" altLang="en-US" sz="1800" b="1" dirty="0"/>
              <a:t>에서 </a:t>
            </a:r>
            <a:r>
              <a:rPr lang="ko-KR" altLang="en-US" sz="1800" b="1" dirty="0" err="1"/>
              <a:t>미야자키</a:t>
            </a:r>
            <a:r>
              <a:rPr lang="ko-KR" altLang="en-US" sz="1800" b="1" dirty="0"/>
              <a:t> </a:t>
            </a:r>
            <a:r>
              <a:rPr lang="ko-KR" altLang="en-US" sz="1800" b="1" dirty="0" err="1"/>
              <a:t>하야오와의</a:t>
            </a:r>
            <a:r>
              <a:rPr lang="ko-KR" altLang="en-US" sz="1800" b="1" dirty="0"/>
              <a:t> 공동작업으로 큰 명성을 얻었다</a:t>
            </a:r>
            <a:r>
              <a:rPr lang="en-US" altLang="ko-KR" sz="1800" b="1" dirty="0"/>
              <a:t>. </a:t>
            </a:r>
          </a:p>
          <a:p>
            <a:r>
              <a:rPr lang="ko-KR" altLang="en-US" sz="1800" b="1" dirty="0"/>
              <a:t>대표적인 곡으로는 </a:t>
            </a:r>
            <a:r>
              <a:rPr lang="en-US" altLang="ko-KR" sz="1800" b="1" dirty="0"/>
              <a:t>‘Summer’ </a:t>
            </a:r>
            <a:r>
              <a:rPr lang="ko-KR" altLang="en-US" sz="1800" b="1" dirty="0"/>
              <a:t>가 있다</a:t>
            </a:r>
            <a:r>
              <a:rPr lang="en-US" altLang="ko-KR" sz="1800" b="1" dirty="0"/>
              <a:t>.</a:t>
            </a:r>
          </a:p>
          <a:p>
            <a:pPr marL="0" indent="0">
              <a:buNone/>
            </a:pPr>
            <a:r>
              <a:rPr lang="ko-KR" altLang="en-US" sz="1800" b="1" dirty="0" err="1">
                <a:hlinkClick r:id="rId2"/>
              </a:rPr>
              <a:t>기쿠지로의</a:t>
            </a:r>
            <a:r>
              <a:rPr lang="ko-KR" altLang="en-US" sz="1800" b="1" dirty="0">
                <a:hlinkClick r:id="rId2"/>
              </a:rPr>
              <a:t> 여름 </a:t>
            </a:r>
            <a:r>
              <a:rPr lang="en-US" altLang="ko-KR" sz="1800" b="1" dirty="0">
                <a:hlinkClick r:id="rId2"/>
              </a:rPr>
              <a:t>OST Summer </a:t>
            </a:r>
            <a:r>
              <a:rPr lang="ko-KR" altLang="en-US" sz="1800" b="1" dirty="0">
                <a:hlinkClick r:id="rId2"/>
              </a:rPr>
              <a:t>듣기</a:t>
            </a:r>
            <a:endParaRPr lang="ko-KR" altLang="en-US" sz="18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49" y="4208237"/>
            <a:ext cx="4281058" cy="23282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37" y="4090308"/>
            <a:ext cx="4700059" cy="244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500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ll dir="rd"/>
      </p:transition>
    </mc:Choice>
    <mc:Fallback>
      <p:transition spd="slow">
        <p:pull dir="r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게임 음악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게임 </a:t>
            </a:r>
            <a:r>
              <a:rPr lang="ko-KR" altLang="en-US" sz="2000" dirty="0" err="1">
                <a:latin typeface="+mn-ea"/>
              </a:rPr>
              <a:t>포켓몬스터</a:t>
            </a:r>
            <a:r>
              <a:rPr lang="ko-KR" altLang="en-US" sz="2000" dirty="0">
                <a:latin typeface="+mn-ea"/>
              </a:rPr>
              <a:t> 시리즈의 모든 음악을 작곡한 </a:t>
            </a:r>
            <a:r>
              <a:rPr lang="en-US" altLang="ko-KR" sz="2000" dirty="0">
                <a:latin typeface="+mn-ea"/>
              </a:rPr>
              <a:t>‘</a:t>
            </a:r>
            <a:r>
              <a:rPr lang="ko-KR" altLang="en-US" sz="2000" dirty="0" err="1">
                <a:latin typeface="+mn-ea"/>
              </a:rPr>
              <a:t>마스다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준이치</a:t>
            </a:r>
            <a:r>
              <a:rPr lang="en-US" altLang="ko-KR" sz="2000" dirty="0">
                <a:latin typeface="+mn-ea"/>
              </a:rPr>
              <a:t>’. </a:t>
            </a:r>
            <a:r>
              <a:rPr lang="ko-KR" altLang="en-US" sz="2000" dirty="0" err="1">
                <a:latin typeface="+mn-ea"/>
              </a:rPr>
              <a:t>닌텐도로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포켓몬스터</a:t>
            </a:r>
            <a:r>
              <a:rPr lang="ko-KR" altLang="en-US" sz="2000" dirty="0">
                <a:latin typeface="+mn-ea"/>
              </a:rPr>
              <a:t> 게임을 해본 사람이라면 추억의 </a:t>
            </a:r>
            <a:r>
              <a:rPr lang="en-US" altLang="ko-KR" sz="2000" dirty="0">
                <a:latin typeface="+mn-ea"/>
              </a:rPr>
              <a:t>BGM</a:t>
            </a:r>
            <a:r>
              <a:rPr lang="ko-KR" altLang="en-US" sz="2000" dirty="0">
                <a:latin typeface="+mn-ea"/>
              </a:rPr>
              <a:t>일 것이다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포켓몬들의</a:t>
            </a:r>
            <a:r>
              <a:rPr lang="ko-KR" altLang="en-US" sz="2000" dirty="0">
                <a:latin typeface="+mn-ea"/>
              </a:rPr>
              <a:t> 울음소리를 합성하는 프로그램까지 개발하며 프로그래밍 능력도 출중하다</a:t>
            </a:r>
            <a:r>
              <a:rPr lang="en-US" altLang="ko-KR" sz="2000" dirty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2400" dirty="0"/>
              <a:t>게임 강국이라는 일본답게 일본은 게임 음악</a:t>
            </a:r>
            <a:r>
              <a:rPr lang="en-US" altLang="ko-KR" sz="2400" dirty="0"/>
              <a:t>(BGM. </a:t>
            </a:r>
            <a:r>
              <a:rPr lang="en-US" altLang="ko-KR" sz="2400" dirty="0" err="1"/>
              <a:t>BackGround</a:t>
            </a:r>
            <a:r>
              <a:rPr lang="en-US" altLang="ko-KR" sz="2400" dirty="0"/>
              <a:t> Music)</a:t>
            </a:r>
            <a:r>
              <a:rPr lang="ko-KR" altLang="en-US" sz="2400" dirty="0"/>
              <a:t>의 종주국이라 불리기도 한다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 err="1"/>
              <a:t>패미컴</a:t>
            </a:r>
            <a:r>
              <a:rPr lang="en-US" altLang="ko-KR" sz="2400" dirty="0"/>
              <a:t>(</a:t>
            </a:r>
            <a:r>
              <a:rPr lang="ko-KR" altLang="en-US" sz="2400" dirty="0"/>
              <a:t>패밀리 컴퓨터</a:t>
            </a:r>
            <a:r>
              <a:rPr lang="en-US" altLang="ko-KR" sz="2400" dirty="0"/>
              <a:t>)</a:t>
            </a:r>
            <a:r>
              <a:rPr lang="ko-KR" altLang="en-US" sz="2400" dirty="0"/>
              <a:t>즉 </a:t>
            </a:r>
            <a:r>
              <a:rPr lang="ko-KR" altLang="en-US" sz="2400" dirty="0" err="1"/>
              <a:t>닌텐도의</a:t>
            </a:r>
            <a:r>
              <a:rPr lang="ko-KR" altLang="en-US" sz="2400" dirty="0"/>
              <a:t> 초창기 시절부터 게임 속에 본격적으로 </a:t>
            </a:r>
            <a:r>
              <a:rPr lang="en-US" altLang="ko-KR" sz="2400" dirty="0"/>
              <a:t>‘</a:t>
            </a:r>
            <a:r>
              <a:rPr lang="ko-KR" altLang="en-US" sz="2400" dirty="0"/>
              <a:t>음악</a:t>
            </a:r>
            <a:r>
              <a:rPr lang="en-US" altLang="ko-KR" sz="2400" dirty="0"/>
              <a:t>’</a:t>
            </a:r>
            <a:r>
              <a:rPr lang="ko-KR" altLang="en-US" sz="2400" dirty="0"/>
              <a:t>이 사용되었다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6" y="3233531"/>
            <a:ext cx="5923579" cy="290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095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아마추어 음악</a:t>
            </a:r>
            <a:r>
              <a:rPr lang="en-US" altLang="ko-KR" dirty="0"/>
              <a:t>(</a:t>
            </a:r>
            <a:r>
              <a:rPr lang="ko-KR" altLang="en-US" dirty="0" err="1"/>
              <a:t>우타이테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현재는 메이저 가수지만 유명 </a:t>
            </a:r>
            <a:r>
              <a:rPr lang="ko-KR" altLang="en-US" sz="2000" dirty="0" err="1">
                <a:latin typeface="+mn-ea"/>
              </a:rPr>
              <a:t>우타이테였던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키미카타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켄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 err="1">
                <a:latin typeface="+mn-ea"/>
              </a:rPr>
              <a:t>우타이테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활동명은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KK</a:t>
            </a:r>
            <a:r>
              <a:rPr lang="ko-KR" altLang="en-US" sz="2000" dirty="0">
                <a:latin typeface="+mn-ea"/>
              </a:rPr>
              <a:t>였다</a:t>
            </a:r>
            <a:r>
              <a:rPr lang="en-US" altLang="ko-KR" sz="2000" dirty="0">
                <a:latin typeface="+mn-ea"/>
              </a:rPr>
              <a:t>. 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000" dirty="0"/>
              <a:t>일본의 유명 창작 사이트인 </a:t>
            </a:r>
            <a:r>
              <a:rPr lang="ko-KR" altLang="en-US" sz="2000" dirty="0" err="1"/>
              <a:t>니코니코</a:t>
            </a:r>
            <a:r>
              <a:rPr lang="ko-KR" altLang="en-US" sz="2000" dirty="0"/>
              <a:t> 동화에서 직접 부른 노래를 투고 하는 사람들이 인기를 얻어 불특정의 곡을 자신의 소리로 부르는 사람들이 점점 늘어나 그러한 사람들을 총칭하는 단어이다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유명한 </a:t>
            </a:r>
            <a:r>
              <a:rPr lang="ko-KR" altLang="en-US" sz="2000" dirty="0" err="1"/>
              <a:t>우타이테</a:t>
            </a:r>
            <a:r>
              <a:rPr lang="ko-KR" altLang="en-US" sz="2000" dirty="0"/>
              <a:t> 중에는 </a:t>
            </a:r>
            <a:r>
              <a:rPr lang="ko-KR" altLang="en-US" sz="2000" dirty="0" err="1"/>
              <a:t>가수급의</a:t>
            </a:r>
            <a:r>
              <a:rPr lang="ko-KR" altLang="en-US" sz="2000" dirty="0"/>
              <a:t> 실력을 가진 사람들도 존재한다</a:t>
            </a:r>
            <a:r>
              <a:rPr lang="en-US" altLang="ko-KR" sz="2000" dirty="0"/>
              <a:t>. </a:t>
            </a:r>
            <a:r>
              <a:rPr lang="ko-KR" altLang="en-US" sz="2000" dirty="0"/>
              <a:t>그 정도의 인지도를 가진 </a:t>
            </a:r>
            <a:r>
              <a:rPr lang="ko-KR" altLang="en-US" sz="2000" dirty="0" err="1"/>
              <a:t>우타이테는</a:t>
            </a:r>
            <a:r>
              <a:rPr lang="ko-KR" altLang="en-US" sz="2000" dirty="0"/>
              <a:t> 콘서트를 열기도 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58" y="1639956"/>
            <a:ext cx="6355284" cy="3578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471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내용 및 사진출처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슬라이드 </a:t>
            </a:r>
            <a:r>
              <a:rPr lang="en-US" altLang="ko-KR" sz="2000" dirty="0"/>
              <a:t>2. </a:t>
            </a:r>
            <a:r>
              <a:rPr lang="ko-KR" altLang="en-US" sz="2000" dirty="0"/>
              <a:t>내용출처 </a:t>
            </a:r>
            <a:r>
              <a:rPr lang="en-US" altLang="ko-KR" sz="2000" dirty="0"/>
              <a:t>:  </a:t>
            </a:r>
            <a:r>
              <a:rPr lang="ko-KR" altLang="en-US" sz="2000" dirty="0" err="1"/>
              <a:t>나무위키</a:t>
            </a:r>
            <a:r>
              <a:rPr lang="ko-KR" altLang="en-US" sz="2000" dirty="0"/>
              <a:t> 검색 </a:t>
            </a:r>
            <a:r>
              <a:rPr lang="en-US" altLang="ko-KR" sz="2000" dirty="0"/>
              <a:t>AKB48. </a:t>
            </a:r>
            <a:r>
              <a:rPr lang="ko-KR" altLang="en-US" sz="2000" dirty="0"/>
              <a:t>사진출처 </a:t>
            </a:r>
            <a:r>
              <a:rPr lang="en-US" altLang="ko-KR" sz="2000" dirty="0"/>
              <a:t>: </a:t>
            </a:r>
            <a:r>
              <a:rPr lang="en-US" altLang="ko-KR" sz="2000" dirty="0">
                <a:hlinkClick r:id="rId2"/>
              </a:rPr>
              <a:t>http://www.cdjapan.co.jp/product/NEOBK-2226387</a:t>
            </a:r>
            <a:endParaRPr lang="en-US" altLang="ko-KR" sz="2000" dirty="0"/>
          </a:p>
          <a:p>
            <a:r>
              <a:rPr lang="ko-KR" altLang="en-US" sz="2000" dirty="0"/>
              <a:t>슬라이드 </a:t>
            </a:r>
            <a:r>
              <a:rPr lang="en-US" altLang="ko-KR" sz="2000" dirty="0"/>
              <a:t>3. </a:t>
            </a:r>
            <a:r>
              <a:rPr lang="ko-KR" altLang="en-US" sz="2000" dirty="0"/>
              <a:t>사진출처 </a:t>
            </a:r>
            <a:r>
              <a:rPr lang="en-US" altLang="ko-KR" sz="2000" dirty="0"/>
              <a:t>: </a:t>
            </a:r>
            <a:r>
              <a:rPr lang="en-US" altLang="ko-KR" sz="2000" dirty="0">
                <a:hlinkClick r:id="rId3"/>
              </a:rPr>
              <a:t>https://m.blog.naver.com/PostView.nhn?blogId=asianhd&amp;logNo=129153408&amp;proxyReferer=https%3A%2F%2Fwww.google.com%2F</a:t>
            </a:r>
            <a:endParaRPr lang="en-US" altLang="ko-KR" sz="2000" dirty="0"/>
          </a:p>
          <a:p>
            <a:r>
              <a:rPr lang="ko-KR" altLang="en-US" sz="2000" dirty="0"/>
              <a:t>슬라이드 </a:t>
            </a:r>
            <a:r>
              <a:rPr lang="en-US" altLang="ko-KR" sz="2000" dirty="0"/>
              <a:t>4. </a:t>
            </a:r>
            <a:r>
              <a:rPr lang="ko-KR" altLang="en-US" sz="2000" dirty="0"/>
              <a:t>사진출처 </a:t>
            </a:r>
            <a:r>
              <a:rPr lang="en-US" altLang="ko-KR" sz="2000" dirty="0"/>
              <a:t>: </a:t>
            </a:r>
            <a:r>
              <a:rPr lang="en-US" altLang="ko-KR" sz="2000" dirty="0">
                <a:hlinkClick r:id="rId4"/>
              </a:rPr>
              <a:t>http://www.cine21.com/news/view/?mag_id=27645</a:t>
            </a:r>
            <a:r>
              <a:rPr lang="en-US" altLang="ko-KR" sz="2000" dirty="0"/>
              <a:t> , </a:t>
            </a:r>
            <a:r>
              <a:rPr lang="en-US" altLang="ko-KR" sz="2000" dirty="0">
                <a:hlinkClick r:id="rId5"/>
              </a:rPr>
              <a:t>https://m.blog.naver.com/PostView.nhn?blogId=vvvinho&amp;logNo=220298728387&amp;proxyReferer=https%3A%2F%2Fwww.google.com%2F</a:t>
            </a:r>
            <a:endParaRPr lang="en-US" altLang="ko-KR" sz="2000" dirty="0"/>
          </a:p>
          <a:p>
            <a:r>
              <a:rPr lang="ko-KR" altLang="en-US" sz="2000" dirty="0"/>
              <a:t>슬라이드 </a:t>
            </a:r>
            <a:r>
              <a:rPr lang="en-US" altLang="ko-KR" sz="2000" dirty="0"/>
              <a:t>5. </a:t>
            </a:r>
            <a:r>
              <a:rPr lang="ko-KR" altLang="en-US" sz="2000" dirty="0"/>
              <a:t>내용</a:t>
            </a:r>
            <a:r>
              <a:rPr lang="en-US" altLang="ko-KR" sz="2000" dirty="0"/>
              <a:t> </a:t>
            </a:r>
            <a:r>
              <a:rPr lang="ko-KR" altLang="en-US" sz="2000" dirty="0"/>
              <a:t>및 사진출처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나무위키</a:t>
            </a:r>
            <a:r>
              <a:rPr lang="ko-KR" altLang="en-US" sz="2000" dirty="0"/>
              <a:t> 검색 </a:t>
            </a:r>
            <a:r>
              <a:rPr lang="ko-KR" altLang="en-US" sz="2000" dirty="0" err="1"/>
              <a:t>마스다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준이치</a:t>
            </a:r>
            <a:endParaRPr lang="en-US" altLang="ko-KR" sz="2000" dirty="0"/>
          </a:p>
          <a:p>
            <a:r>
              <a:rPr lang="ko-KR" altLang="en-US" sz="2000" dirty="0"/>
              <a:t>슬라이드 </a:t>
            </a:r>
            <a:r>
              <a:rPr lang="en-US" altLang="ko-KR" sz="2000" dirty="0"/>
              <a:t>6. </a:t>
            </a:r>
            <a:r>
              <a:rPr lang="ko-KR" altLang="en-US" sz="2000" dirty="0"/>
              <a:t>내용출처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나무위키</a:t>
            </a:r>
            <a:r>
              <a:rPr lang="ko-KR" altLang="en-US" sz="2000" dirty="0"/>
              <a:t> 검색 </a:t>
            </a:r>
            <a:r>
              <a:rPr lang="ko-KR" altLang="en-US" sz="2000" dirty="0" err="1"/>
              <a:t>우타이테</a:t>
            </a:r>
            <a:r>
              <a:rPr lang="en-US" altLang="ko-KR" sz="2000" dirty="0"/>
              <a:t>. </a:t>
            </a:r>
            <a:r>
              <a:rPr lang="ko-KR" altLang="en-US" sz="2000" dirty="0"/>
              <a:t>사진출처 </a:t>
            </a:r>
            <a:r>
              <a:rPr lang="en-US" altLang="ko-KR" sz="2000" dirty="0"/>
              <a:t>: </a:t>
            </a:r>
            <a:r>
              <a:rPr lang="en-US" altLang="ko-KR" sz="2000" dirty="0">
                <a:hlinkClick r:id="rId6"/>
              </a:rPr>
              <a:t>http://tenasia.hankyung.com/archives/1317317</a:t>
            </a:r>
            <a:endParaRPr lang="en-US" altLang="ko-KR" sz="2000" dirty="0"/>
          </a:p>
          <a:p>
            <a:endParaRPr lang="ko-KR" altLang="en-US" sz="1300" dirty="0"/>
          </a:p>
        </p:txBody>
      </p:sp>
    </p:spTree>
    <p:extLst>
      <p:ext uri="{BB962C8B-B14F-4D97-AF65-F5344CB8AC3E}">
        <p14:creationId xmlns="" xmlns:p14="http://schemas.microsoft.com/office/powerpoint/2010/main" val="27863462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6800" y="1755575"/>
            <a:ext cx="4114800" cy="456937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10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대 중반에서 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20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대 중반까지 사용하는 언어</a:t>
            </a:r>
            <a:endParaRPr lang="en-US" altLang="ko-KR" sz="3200" dirty="0">
              <a:latin typeface="HY동녘B" pitchFamily="18" charset="-127"/>
              <a:ea typeface="HY동녘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일상생활에서 교제를 위해 사용하는 언어</a:t>
            </a:r>
            <a:endParaRPr lang="en-US" altLang="ko-KR" sz="32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8504" y="658813"/>
            <a:ext cx="10058400" cy="1371600"/>
          </a:xfrm>
        </p:spPr>
        <p:txBody>
          <a:bodyPr>
            <a:normAutofit/>
          </a:bodyPr>
          <a:lstStyle/>
          <a:p>
            <a:r>
              <a:rPr lang="ko-KR" altLang="ko-KR" sz="6000" dirty="0" err="1">
                <a:solidFill>
                  <a:schemeClr val="accent1"/>
                </a:solidFill>
              </a:rPr>
              <a:t>若者言葉</a:t>
            </a:r>
            <a:r>
              <a:rPr lang="ja-JP" altLang="en-US" sz="6000" dirty="0">
                <a:solidFill>
                  <a:schemeClr val="accent1"/>
                </a:solidFill>
              </a:rPr>
              <a:t>（</a:t>
            </a:r>
            <a:r>
              <a:rPr lang="ko-KR" altLang="ko-KR" sz="6000" dirty="0" err="1">
                <a:solidFill>
                  <a:schemeClr val="accent1"/>
                </a:solidFill>
              </a:rPr>
              <a:t>급식체</a:t>
            </a:r>
            <a:r>
              <a:rPr lang="ja-JP" altLang="en-US" sz="6000" dirty="0">
                <a:solidFill>
                  <a:schemeClr val="accent1"/>
                </a:solidFill>
              </a:rPr>
              <a:t>）</a:t>
            </a:r>
            <a:endParaRPr lang="ko-KR" altLang="en-US" sz="6000" dirty="0">
              <a:solidFill>
                <a:schemeClr val="accent1"/>
              </a:solidFill>
            </a:endParaRPr>
          </a:p>
        </p:txBody>
      </p:sp>
      <p:pic>
        <p:nvPicPr>
          <p:cNvPr id="4" name="그림 3" descr="b_11937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155865"/>
            <a:ext cx="4392488" cy="537122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="" xmlns:a16="http://schemas.microsoft.com/office/drawing/2014/main" id="{FF602BE2-212F-455C-8D0E-8B1085E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취업 문화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FF1303-91DB-433C-9238-58C36F1DF071}"/>
              </a:ext>
            </a:extLst>
          </p:cNvPr>
          <p:cNvSpPr txBox="1"/>
          <p:nvPr/>
        </p:nvSpPr>
        <p:spPr>
          <a:xfrm>
            <a:off x="7964557" y="4518992"/>
            <a:ext cx="266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무역학과 </a:t>
            </a:r>
            <a:endParaRPr lang="en-US" altLang="ko-KR" sz="2400" dirty="0">
              <a:latin typeface="+mn-ea"/>
            </a:endParaRPr>
          </a:p>
          <a:p>
            <a:r>
              <a:rPr lang="en-US" altLang="ko-KR" sz="2400" dirty="0" smtClean="0">
                <a:latin typeface="+mn-ea"/>
              </a:rPr>
              <a:t>21*08**8 </a:t>
            </a:r>
            <a:r>
              <a:rPr lang="ko-KR" altLang="en-US" sz="2400" dirty="0">
                <a:latin typeface="+mn-ea"/>
              </a:rPr>
              <a:t>최정민 </a:t>
            </a:r>
          </a:p>
        </p:txBody>
      </p:sp>
    </p:spTree>
    <p:extLst>
      <p:ext uri="{BB962C8B-B14F-4D97-AF65-F5344CB8AC3E}">
        <p14:creationId xmlns="" xmlns:p14="http://schemas.microsoft.com/office/powerpoint/2010/main" val="108514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213472"/>
            <a:ext cx="10058400" cy="137160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근대시대 일본 젊은이들의 일자리</a:t>
            </a:r>
            <a:r>
              <a:rPr lang="en-US" altLang="ko-KR" sz="2400" dirty="0"/>
              <a:t>(19c</a:t>
            </a:r>
            <a:r>
              <a:rPr lang="ko-KR" altLang="en-US" sz="2400" dirty="0"/>
              <a:t>후반</a:t>
            </a:r>
            <a:r>
              <a:rPr lang="en-US" altLang="ko-KR" sz="2400" dirty="0"/>
              <a:t>~1945</a:t>
            </a:r>
            <a:r>
              <a:rPr lang="ko-KR" altLang="en-US" sz="2400" dirty="0"/>
              <a:t>년</a:t>
            </a:r>
            <a:r>
              <a:rPr lang="en-US" altLang="ko-KR" sz="2400" dirty="0"/>
              <a:t>)</a:t>
            </a:r>
            <a:br>
              <a:rPr lang="en-US" altLang="ko-KR" sz="2400" dirty="0"/>
            </a:br>
            <a:r>
              <a:rPr lang="en-US" altLang="ko-KR" sz="2400" dirty="0"/>
              <a:t/>
            </a:r>
            <a:br>
              <a:rPr lang="en-US" altLang="ko-KR" sz="2400" dirty="0"/>
            </a:br>
            <a:endParaRPr lang="ko-KR" altLang="en-US" sz="2400" dirty="0"/>
          </a:p>
        </p:txBody>
      </p:sp>
      <p:sp>
        <p:nvSpPr>
          <p:cNvPr id="7" name="내용 개체 틀 6">
            <a:extLst>
              <a:ext uri="{FF2B5EF4-FFF2-40B4-BE49-F238E27FC236}">
                <a16:creationId xmlns="" xmlns:a16="http://schemas.microsoft.com/office/drawing/2014/main" id="{E6CADA46-85ED-4AD4-B07D-E35FAC66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 descr="C:\Users\USER\Desktop\150711_s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0" y="822960"/>
            <a:ext cx="2975030" cy="192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90322_170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14" y="822960"/>
            <a:ext cx="3252657" cy="192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4b82e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14" y="3181038"/>
            <a:ext cx="3252657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0190322_171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20" y="3181038"/>
            <a:ext cx="3000911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7079652" y="5341278"/>
            <a:ext cx="2038926" cy="125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탄광에서 노동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algn="ctr"/>
            <a:endParaRPr lang="en-US" altLang="ko-KR" sz="16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징병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559372" y="5341278"/>
            <a:ext cx="2038926" cy="125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열악한 환경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989786" y="5341278"/>
            <a:ext cx="2038926" cy="1256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tx1"/>
                </a:solidFill>
              </a:rPr>
              <a:t>산업혁명의 주된 일꾼은 여성 </a:t>
            </a:r>
            <a:r>
              <a:rPr lang="en-US" altLang="ko-KR" sz="17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1914" y="274899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    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4197" y="27658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0070C0"/>
                </a:solidFill>
              </a:rPr>
              <a:t>     男</a:t>
            </a:r>
          </a:p>
        </p:txBody>
      </p:sp>
    </p:spTree>
    <p:extLst>
      <p:ext uri="{BB962C8B-B14F-4D97-AF65-F5344CB8AC3E}">
        <p14:creationId xmlns="" xmlns:p14="http://schemas.microsoft.com/office/powerpoint/2010/main" val="2458470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847528" y="1412776"/>
            <a:ext cx="3312368" cy="48965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sz="1300" dirty="0"/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US" altLang="ko-KR" sz="13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US" altLang="ko-KR" sz="13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US" altLang="ko-KR" sz="13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US" altLang="ko-KR" sz="13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ko-KR" altLang="en-US" sz="1500" dirty="0">
                <a:solidFill>
                  <a:schemeClr val="tx1"/>
                </a:solidFill>
              </a:rPr>
              <a:t>전쟁으로 인해 도시 지역의 </a:t>
            </a:r>
            <a:r>
              <a:rPr lang="en-US" altLang="ko-KR" sz="1500" dirty="0">
                <a:solidFill>
                  <a:schemeClr val="tx1"/>
                </a:solidFill>
              </a:rPr>
              <a:t>50%</a:t>
            </a:r>
            <a:r>
              <a:rPr lang="ko-KR" altLang="en-US" sz="1500" dirty="0">
                <a:solidFill>
                  <a:schemeClr val="tx1"/>
                </a:solidFill>
              </a:rPr>
              <a:t>이상의 가정이 파괴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US" altLang="ko-KR" sz="15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ko-KR" altLang="en-US" sz="1500" dirty="0">
                <a:solidFill>
                  <a:schemeClr val="tx1"/>
                </a:solidFill>
              </a:rPr>
              <a:t>젊은이들의 첫 직장은 폐허가 된 공장을 깨끗이 하는 것 </a:t>
            </a:r>
            <a:r>
              <a:rPr lang="en-US" altLang="ko-KR" sz="15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65920" y="222902"/>
            <a:ext cx="7620000" cy="1556792"/>
          </a:xfrm>
        </p:spPr>
        <p:txBody>
          <a:bodyPr/>
          <a:lstStyle/>
          <a:p>
            <a:r>
              <a:rPr lang="en-US" altLang="ko-KR" sz="2400" dirty="0"/>
              <a:t>1945</a:t>
            </a:r>
            <a:r>
              <a:rPr lang="ko-KR" altLang="en-US" sz="2400" dirty="0"/>
              <a:t>년 패전 이후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2050" name="Picture 2" descr="C:\Users\USER\Desktop\1945년_일본의_몰락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27" y="2146612"/>
            <a:ext cx="2736304" cy="198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6240016" y="1412776"/>
            <a:ext cx="3312368" cy="48965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5375920" y="3140968"/>
            <a:ext cx="720080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 descr="C:\Users\USER\Desktop\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9" y="2146612"/>
            <a:ext cx="2677599" cy="198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7528" y="1556792"/>
            <a:ext cx="259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         1945</a:t>
            </a:r>
            <a:r>
              <a:rPr lang="ko-KR" altLang="en-US" sz="2000" dirty="0"/>
              <a:t>년 패전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9803" y="1556792"/>
            <a:ext cx="259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/>
              <a:t>조선 특수경기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7142" y="4581129"/>
            <a:ext cx="281740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ko-KR" altLang="en-US" sz="1500" dirty="0"/>
              <a:t>전쟁과 구호에 필요한 물품 생산 및 미군지원을 일본이 담당</a:t>
            </a:r>
            <a:endParaRPr lang="en-US" altLang="ko-KR" sz="1500" dirty="0"/>
          </a:p>
          <a:p>
            <a:pPr marL="285750" indent="-285750" algn="ctr">
              <a:buFont typeface="Wingdings" panose="05000000000000000000" pitchFamily="2" charset="2"/>
              <a:buChar char="l"/>
            </a:pPr>
            <a:endParaRPr lang="en-US" altLang="ko-KR" sz="1500" dirty="0"/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ko-KR" altLang="en-US" sz="1500" dirty="0"/>
              <a:t>각종 산업의 실적이 호전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dirty="0"/>
          </a:p>
        </p:txBody>
      </p:sp>
    </p:spTree>
    <p:extLst>
      <p:ext uri="{BB962C8B-B14F-4D97-AF65-F5344CB8AC3E}">
        <p14:creationId xmlns="" xmlns:p14="http://schemas.microsoft.com/office/powerpoint/2010/main" val="1170891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ec5320ebf7c636a7643d82695b20df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772816"/>
            <a:ext cx="4370468" cy="3993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97496" y="272462"/>
            <a:ext cx="7620000" cy="880223"/>
          </a:xfrm>
        </p:spPr>
        <p:txBody>
          <a:bodyPr/>
          <a:lstStyle/>
          <a:p>
            <a:r>
              <a:rPr lang="ko-KR" altLang="en-US" sz="2400" dirty="0"/>
              <a:t>일본의 고도성장 버블경제</a:t>
            </a:r>
          </a:p>
        </p:txBody>
      </p:sp>
      <p:sp>
        <p:nvSpPr>
          <p:cNvPr id="8" name="타원 7"/>
          <p:cNvSpPr/>
          <p:nvPr/>
        </p:nvSpPr>
        <p:spPr>
          <a:xfrm>
            <a:off x="2037398" y="1412776"/>
            <a:ext cx="1826355" cy="172819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일본 최대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 경제호황기</a:t>
            </a:r>
          </a:p>
        </p:txBody>
      </p:sp>
      <p:sp>
        <p:nvSpPr>
          <p:cNvPr id="17" name="타원 16"/>
          <p:cNvSpPr/>
          <p:nvPr/>
        </p:nvSpPr>
        <p:spPr>
          <a:xfrm>
            <a:off x="2004540" y="4653136"/>
            <a:ext cx="1826355" cy="172819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>
                <a:solidFill>
                  <a:schemeClr val="tx1"/>
                </a:solidFill>
              </a:rPr>
              <a:t>프리터족의</a:t>
            </a:r>
            <a:r>
              <a:rPr lang="ko-KR" altLang="en-US" sz="1500" b="1" dirty="0">
                <a:solidFill>
                  <a:schemeClr val="tx1"/>
                </a:solidFill>
              </a:rPr>
              <a:t> 등장</a:t>
            </a:r>
          </a:p>
        </p:txBody>
      </p:sp>
      <p:sp>
        <p:nvSpPr>
          <p:cNvPr id="18" name="타원 17"/>
          <p:cNvSpPr/>
          <p:nvPr/>
        </p:nvSpPr>
        <p:spPr>
          <a:xfrm>
            <a:off x="7536161" y="1412776"/>
            <a:ext cx="1826355" cy="172819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쉬운 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취직활동</a:t>
            </a:r>
            <a:endParaRPr lang="en-US" altLang="ko-KR" sz="1500" b="1" dirty="0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503303" y="4653136"/>
            <a:ext cx="1826355" cy="172819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지나치게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높은 임금</a:t>
            </a:r>
          </a:p>
        </p:txBody>
      </p:sp>
    </p:spTree>
    <p:extLst>
      <p:ext uri="{BB962C8B-B14F-4D97-AF65-F5344CB8AC3E}">
        <p14:creationId xmlns="" xmlns:p14="http://schemas.microsoft.com/office/powerpoint/2010/main" val="376450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97496" y="251792"/>
            <a:ext cx="7620000" cy="764704"/>
          </a:xfrm>
        </p:spPr>
        <p:txBody>
          <a:bodyPr/>
          <a:lstStyle/>
          <a:p>
            <a:r>
              <a:rPr lang="ko-KR" altLang="en-US" sz="2400" dirty="0"/>
              <a:t>일본 버블경제의 붕괴</a:t>
            </a:r>
          </a:p>
        </p:txBody>
      </p:sp>
      <p:pic>
        <p:nvPicPr>
          <p:cNvPr id="4098" name="Picture 2" descr="C:\Users\USER\Desktop\5f35bf39ee92fa1650fb447b8904e1f62db2d044dcac5db2c6c0869938cda30e7864674d6e3fe127869aa364dc2cc5940b79a108650174e257119dd941dde72f6027c72c48e75b140c25ebb96ca515ce44423ae2eed0bf7250396461dd6860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196752"/>
            <a:ext cx="7258407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38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1" y="135452"/>
            <a:ext cx="7620000" cy="908720"/>
          </a:xfrm>
        </p:spPr>
        <p:txBody>
          <a:bodyPr/>
          <a:lstStyle/>
          <a:p>
            <a:r>
              <a:rPr lang="en-US" altLang="ko-KR" sz="2400" dirty="0"/>
              <a:t>2000</a:t>
            </a:r>
            <a:r>
              <a:rPr lang="ko-KR" altLang="en-US" sz="2400" dirty="0"/>
              <a:t>년대 </a:t>
            </a:r>
            <a:r>
              <a:rPr lang="ko-KR" altLang="en-US" sz="2400" dirty="0" err="1"/>
              <a:t>니트족의</a:t>
            </a:r>
            <a:r>
              <a:rPr lang="ko-KR" altLang="en-US" sz="2400" dirty="0"/>
              <a:t> 등장</a:t>
            </a:r>
          </a:p>
        </p:txBody>
      </p:sp>
      <p:pic>
        <p:nvPicPr>
          <p:cNvPr id="5127" name="Picture 7" descr="C:\Users\USER\Desktop\2e4cc9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4" y="980729"/>
            <a:ext cx="2321839" cy="2321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다운로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81129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4c13002de075c96cf70ab9a1448c9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04" y="2492896"/>
            <a:ext cx="243207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035998" y="0"/>
            <a:ext cx="3948434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168008" y="836824"/>
            <a:ext cx="36724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tx1"/>
                </a:solidFill>
              </a:rPr>
              <a:t>학교도 다니지 않고 일도 하지 않음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174011" y="2997064"/>
            <a:ext cx="3672408" cy="10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tx1"/>
                </a:solidFill>
              </a:rPr>
              <a:t>대부분 </a:t>
            </a:r>
            <a:r>
              <a:rPr lang="ko-KR" altLang="en-US" sz="1700" b="1" dirty="0" err="1">
                <a:solidFill>
                  <a:schemeClr val="tx1"/>
                </a:solidFill>
              </a:rPr>
              <a:t>비경제활동</a:t>
            </a:r>
            <a:r>
              <a:rPr lang="ko-KR" altLang="en-US" sz="1700" b="1" dirty="0">
                <a:solidFill>
                  <a:schemeClr val="tx1"/>
                </a:solidFill>
              </a:rPr>
              <a:t> 인구로써</a:t>
            </a:r>
            <a:endParaRPr lang="en-US" altLang="ko-KR" sz="17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700" b="1" dirty="0">
                <a:solidFill>
                  <a:schemeClr val="tx1"/>
                </a:solidFill>
              </a:rPr>
              <a:t>사회적 문제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168008" y="5157304"/>
            <a:ext cx="3672408" cy="10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b="1" dirty="0">
                <a:solidFill>
                  <a:schemeClr val="tx1"/>
                </a:solidFill>
              </a:rPr>
              <a:t>비자발적인 </a:t>
            </a:r>
            <a:r>
              <a:rPr lang="ko-KR" altLang="en-US" sz="1700" b="1" dirty="0" err="1">
                <a:solidFill>
                  <a:schemeClr val="tx1"/>
                </a:solidFill>
              </a:rPr>
              <a:t>무업자가</a:t>
            </a:r>
            <a:r>
              <a:rPr lang="ko-KR" altLang="en-US" sz="1700" b="1" dirty="0">
                <a:solidFill>
                  <a:schemeClr val="tx1"/>
                </a:solidFill>
              </a:rPr>
              <a:t> 많았으며</a:t>
            </a:r>
            <a:r>
              <a:rPr lang="en-US" altLang="ko-KR" sz="1700" b="1" dirty="0">
                <a:solidFill>
                  <a:schemeClr val="tx1"/>
                </a:solidFill>
              </a:rPr>
              <a:t>, </a:t>
            </a:r>
            <a:r>
              <a:rPr lang="ko-KR" altLang="en-US" sz="1700" b="1" dirty="0">
                <a:solidFill>
                  <a:schemeClr val="tx1"/>
                </a:solidFill>
              </a:rPr>
              <a:t>이는 곧 청년문제가 아닌 사회적 문제</a:t>
            </a:r>
          </a:p>
        </p:txBody>
      </p:sp>
    </p:spTree>
    <p:extLst>
      <p:ext uri="{BB962C8B-B14F-4D97-AF65-F5344CB8AC3E}">
        <p14:creationId xmlns="" xmlns:p14="http://schemas.microsoft.com/office/powerpoint/2010/main" val="4089770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1919538" y="4005065"/>
            <a:ext cx="2952327" cy="2064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225968"/>
            <a:ext cx="7620000" cy="908720"/>
          </a:xfrm>
        </p:spPr>
        <p:txBody>
          <a:bodyPr/>
          <a:lstStyle/>
          <a:p>
            <a:r>
              <a:rPr lang="ko-KR" altLang="en-US" sz="2400" dirty="0"/>
              <a:t>최근의</a:t>
            </a:r>
            <a:r>
              <a:rPr lang="en-US" altLang="ko-KR" sz="2400" dirty="0"/>
              <a:t> </a:t>
            </a:r>
            <a:r>
              <a:rPr lang="ko-KR" altLang="en-US" sz="2400" dirty="0"/>
              <a:t>일본 청년 노동시장</a:t>
            </a:r>
          </a:p>
        </p:txBody>
      </p:sp>
      <p:pic>
        <p:nvPicPr>
          <p:cNvPr id="6147" name="Picture 3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767739"/>
            <a:ext cx="462723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7968" y="134235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일본의 취업률 추이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919536" y="1601520"/>
            <a:ext cx="2952328" cy="1548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919536" y="1583566"/>
            <a:ext cx="2952328" cy="43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2017</a:t>
            </a:r>
            <a:r>
              <a:rPr lang="ko-KR" altLang="en-US" b="1" dirty="0">
                <a:solidFill>
                  <a:schemeClr val="tx1"/>
                </a:solidFill>
              </a:rPr>
              <a:t>년 기준</a:t>
            </a:r>
          </a:p>
        </p:txBody>
      </p:sp>
      <p:cxnSp>
        <p:nvCxnSpPr>
          <p:cNvPr id="10" name="직선 연결선 9"/>
          <p:cNvCxnSpPr>
            <a:stCxn id="8" idx="2"/>
            <a:endCxn id="7" idx="2"/>
          </p:cNvCxnSpPr>
          <p:nvPr/>
        </p:nvCxnSpPr>
        <p:spPr>
          <a:xfrm>
            <a:off x="3395700" y="2022280"/>
            <a:ext cx="0" cy="112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7287" y="2210968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 대졸 취업률</a:t>
            </a:r>
            <a:endParaRPr lang="en-US" altLang="ko-KR" sz="1500" dirty="0"/>
          </a:p>
          <a:p>
            <a:r>
              <a:rPr lang="en-US" altLang="ko-KR" sz="2500" dirty="0"/>
              <a:t>  </a:t>
            </a:r>
            <a:r>
              <a:rPr lang="en-US" altLang="ko-KR" sz="2500" dirty="0">
                <a:solidFill>
                  <a:srgbClr val="FF0000"/>
                </a:solidFill>
              </a:rPr>
              <a:t>98.0%</a:t>
            </a:r>
          </a:p>
          <a:p>
            <a:endParaRPr lang="ko-KR" alt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3712" y="2210967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 고졸 취업률</a:t>
            </a:r>
            <a:endParaRPr lang="en-US" altLang="ko-KR" sz="1500" dirty="0"/>
          </a:p>
          <a:p>
            <a:r>
              <a:rPr lang="en-US" altLang="ko-KR" sz="2500" dirty="0"/>
              <a:t>  </a:t>
            </a:r>
            <a:r>
              <a:rPr lang="en-US" altLang="ko-KR" sz="2500" dirty="0">
                <a:solidFill>
                  <a:srgbClr val="0070C0"/>
                </a:solidFill>
              </a:rPr>
              <a:t>98.1%</a:t>
            </a:r>
          </a:p>
          <a:p>
            <a:endParaRPr lang="ko-KR" alt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1919536" y="4869160"/>
            <a:ext cx="29523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700" dirty="0" err="1"/>
              <a:t>오와레</a:t>
            </a:r>
            <a:r>
              <a:rPr lang="en-US" altLang="ko-KR" sz="1700" dirty="0"/>
              <a:t>(</a:t>
            </a:r>
            <a:r>
              <a:rPr lang="ko-KR" altLang="en-US" sz="1700" dirty="0"/>
              <a:t>終われ</a:t>
            </a:r>
            <a:r>
              <a:rPr lang="en-US" altLang="ko-KR" sz="1700" dirty="0"/>
              <a:t>)</a:t>
            </a:r>
          </a:p>
          <a:p>
            <a:pPr algn="ctr"/>
            <a:r>
              <a:rPr lang="en-US" altLang="ko-KR" sz="1700" dirty="0"/>
              <a:t>+</a:t>
            </a:r>
          </a:p>
          <a:p>
            <a:pPr algn="ctr"/>
            <a:r>
              <a:rPr lang="ko-KR" altLang="en-US" sz="1700" dirty="0"/>
              <a:t> 괴롭힘을 뜻하는 영어단어    </a:t>
            </a:r>
            <a:r>
              <a:rPr lang="en-US" altLang="ko-KR" sz="1700" dirty="0"/>
              <a:t>(harassment,</a:t>
            </a:r>
            <a:r>
              <a:rPr lang="ko-KR" altLang="en-US" sz="1700" dirty="0"/>
              <a:t>ハラスメント</a:t>
            </a:r>
            <a:r>
              <a:rPr lang="en-US" altLang="ko-KR" dirty="0"/>
              <a:t>)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919537" y="4005064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오와하라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ja-JP" altLang="en-US" b="1" dirty="0">
                <a:solidFill>
                  <a:schemeClr val="tx1"/>
                </a:solidFill>
              </a:rPr>
              <a:t>おわハラ</a:t>
            </a:r>
            <a:r>
              <a:rPr lang="en-US" altLang="ja-JP" b="1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신조어의 등장</a:t>
            </a:r>
            <a:endParaRPr lang="ko-KR" altLang="en-US" b="1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22" name="아래쪽 화살표 21"/>
          <p:cNvSpPr/>
          <p:nvPr/>
        </p:nvSpPr>
        <p:spPr>
          <a:xfrm>
            <a:off x="3084537" y="3356992"/>
            <a:ext cx="62232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91124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90170" y="166328"/>
            <a:ext cx="7620000" cy="908720"/>
          </a:xfrm>
        </p:spPr>
        <p:txBody>
          <a:bodyPr/>
          <a:lstStyle/>
          <a:p>
            <a:r>
              <a:rPr lang="ko-KR" altLang="en-US" sz="2400" dirty="0"/>
              <a:t>일본의 취업문화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991544" y="1196752"/>
            <a:ext cx="14401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취업</a:t>
            </a:r>
            <a:endParaRPr lang="en-US" altLang="ko-KR" sz="15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</a:rPr>
              <a:t> 활동시기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991544" y="2564904"/>
            <a:ext cx="14401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복장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리크루트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</a:rPr>
              <a:t>슈트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74813" y="4005064"/>
            <a:ext cx="14401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엔트리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일괄 채용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974813" y="5445224"/>
            <a:ext cx="14401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엔트리</a:t>
            </a:r>
            <a:r>
              <a:rPr lang="ko-KR" altLang="en-US" sz="1400" b="1" dirty="0">
                <a:solidFill>
                  <a:schemeClr val="tx1"/>
                </a:solidFill>
              </a:rPr>
              <a:t> 시트</a:t>
            </a:r>
          </a:p>
          <a:p>
            <a:pPr algn="ctr"/>
            <a:endParaRPr lang="ko-KR" altLang="en-US" sz="14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791744" y="2132856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791744" y="350100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791744" y="486916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791744" y="638132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5720" y="1368607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기업이 채용 활동을 시작하는 기간이 제한되어 있음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대학</a:t>
            </a:r>
            <a:r>
              <a:rPr lang="en-US" altLang="ko-KR" sz="1500" dirty="0"/>
              <a:t>3</a:t>
            </a:r>
            <a:r>
              <a:rPr lang="ko-KR" altLang="en-US" sz="1500" dirty="0"/>
              <a:t>학년 때부터 여름 </a:t>
            </a:r>
            <a:r>
              <a:rPr lang="ko-KR" altLang="en-US" sz="1500" dirty="0" err="1"/>
              <a:t>인턴쉽에</a:t>
            </a:r>
            <a:r>
              <a:rPr lang="ko-KR" altLang="en-US" sz="1500" dirty="0"/>
              <a:t> 참여하는 등 학업과 취업 활동을 병행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5720" y="2708921"/>
            <a:ext cx="63367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면접에 갈 때는 채용 정장이라는 취업전용 정장을 착용하는 것이 일반적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정장은 </a:t>
            </a:r>
            <a:r>
              <a:rPr lang="ko-KR" altLang="en-US" sz="1400" dirty="0" err="1"/>
              <a:t>리크루트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슈트라고</a:t>
            </a:r>
            <a:r>
              <a:rPr lang="ko-KR" altLang="en-US" sz="1400" dirty="0"/>
              <a:t> 불리며 전문점과 백화점에서 판매되고 있음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3607920" y="4115545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신입 일괄 채용이라는 일본 특유의 문화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올해 졸업자 채용의 기회를 놓치면 인기 기업에 입사하기 어려워짐</a:t>
            </a:r>
          </a:p>
          <a:p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47728" y="5661249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일본의 취업 활동은 설명회와 전형에 참여하기 위해서는 </a:t>
            </a:r>
            <a:r>
              <a:rPr lang="ko-KR" altLang="en-US" sz="1400" dirty="0" err="1"/>
              <a:t>엔트리</a:t>
            </a:r>
            <a:r>
              <a:rPr lang="ko-KR" altLang="en-US" sz="1400" dirty="0"/>
              <a:t> 시트라는 응모 동기를 기재 한 서류를 제출해야 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85549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367809" y="1412776"/>
            <a:ext cx="547260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524000" y="404664"/>
            <a:ext cx="7620000" cy="908720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 신입사원들이 지켜야하는 룰</a:t>
            </a:r>
            <a:endParaRPr lang="ko-KR" altLang="en-US" dirty="0"/>
          </a:p>
        </p:txBody>
      </p:sp>
      <p:pic>
        <p:nvPicPr>
          <p:cNvPr id="7170" name="Picture 2" descr="C:\Users\USER\Desktop\201135832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6793"/>
            <a:ext cx="2445564" cy="3470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4765" y="1844825"/>
            <a:ext cx="5340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dirty="0"/>
              <a:t>▷</a:t>
            </a:r>
            <a:r>
              <a:rPr lang="en-US" altLang="ko-KR" sz="2000" dirty="0"/>
              <a:t>"</a:t>
            </a:r>
            <a:r>
              <a:rPr lang="ko-KR" altLang="en-US" sz="2000" dirty="0"/>
              <a:t>일에 집중하라</a:t>
            </a:r>
            <a:r>
              <a:rPr lang="en-US" altLang="ko-KR" sz="2000" dirty="0"/>
              <a:t>"</a:t>
            </a:r>
            <a:endParaRPr lang="ko-KR" altLang="en-US" sz="2000" dirty="0"/>
          </a:p>
          <a:p>
            <a:pPr fontAlgn="base" latinLnBrk="0"/>
            <a:endParaRPr lang="en-US" altLang="ko-KR" sz="2000" dirty="0"/>
          </a:p>
          <a:p>
            <a:pPr fontAlgn="base" latinLnBrk="0"/>
            <a:r>
              <a:rPr lang="ko-KR" altLang="en-US" sz="2000" dirty="0"/>
              <a:t>▷</a:t>
            </a:r>
            <a:r>
              <a:rPr lang="en-US" altLang="ko-KR" sz="2000" dirty="0"/>
              <a:t>"</a:t>
            </a:r>
            <a:r>
              <a:rPr lang="ko-KR" altLang="en-US" sz="2000" dirty="0"/>
              <a:t>주변 선배 상사들에게 인사를 잘하라</a:t>
            </a:r>
            <a:r>
              <a:rPr lang="en-US" altLang="ko-KR" sz="2000" dirty="0"/>
              <a:t>"</a:t>
            </a:r>
            <a:endParaRPr lang="ko-KR" altLang="en-US" sz="2000" dirty="0"/>
          </a:p>
          <a:p>
            <a:pPr fontAlgn="base" latinLnBrk="0"/>
            <a:endParaRPr lang="en-US" altLang="ko-KR" sz="2000" dirty="0"/>
          </a:p>
          <a:p>
            <a:pPr fontAlgn="base" latinLnBrk="0"/>
            <a:r>
              <a:rPr lang="ko-KR" altLang="en-US" sz="2000" dirty="0"/>
              <a:t>▷</a:t>
            </a:r>
            <a:r>
              <a:rPr lang="en-US" altLang="ko-KR" sz="2000" dirty="0"/>
              <a:t>"</a:t>
            </a:r>
            <a:r>
              <a:rPr lang="ko-KR" altLang="en-US" sz="2000" dirty="0"/>
              <a:t>지각을 절대 하지 마라</a:t>
            </a:r>
            <a:r>
              <a:rPr lang="en-US" altLang="ko-KR" sz="2000" dirty="0"/>
              <a:t>"</a:t>
            </a:r>
            <a:endParaRPr lang="ko-KR" altLang="en-US" sz="2000" dirty="0"/>
          </a:p>
          <a:p>
            <a:pPr fontAlgn="base" latinLnBrk="0"/>
            <a:endParaRPr lang="en-US" altLang="ko-KR" sz="2000" dirty="0"/>
          </a:p>
          <a:p>
            <a:pPr fontAlgn="base" latinLnBrk="0"/>
            <a:r>
              <a:rPr lang="ko-KR" altLang="en-US" sz="2000" dirty="0"/>
              <a:t>▷</a:t>
            </a:r>
            <a:r>
              <a:rPr lang="en-US" altLang="ko-KR" sz="2000" dirty="0"/>
              <a:t>"</a:t>
            </a:r>
            <a:r>
              <a:rPr lang="ko-KR" altLang="en-US" sz="2000" dirty="0"/>
              <a:t>상사와의 연락을 메신저로만 끝내지 마라</a:t>
            </a:r>
            <a:r>
              <a:rPr lang="en-US" altLang="ko-KR" sz="2000" dirty="0"/>
              <a:t>"</a:t>
            </a:r>
            <a:endParaRPr lang="ko-KR" altLang="en-US" sz="2000" dirty="0"/>
          </a:p>
          <a:p>
            <a:pPr fontAlgn="base" latinLnBrk="0"/>
            <a:endParaRPr lang="en-US" altLang="ko-KR" sz="2000" dirty="0"/>
          </a:p>
          <a:p>
            <a:pPr fontAlgn="base" latinLnBrk="0"/>
            <a:r>
              <a:rPr lang="ko-KR" altLang="en-US" sz="2000" dirty="0"/>
              <a:t>▷</a:t>
            </a:r>
            <a:r>
              <a:rPr lang="en-US" altLang="ko-KR" sz="2000" dirty="0"/>
              <a:t>"</a:t>
            </a:r>
            <a:r>
              <a:rPr lang="ko-KR" altLang="en-US" sz="2000" dirty="0"/>
              <a:t>회사 비품을 자기 것처럼 마구 쓰지 말 것</a:t>
            </a:r>
            <a:r>
              <a:rPr lang="en-US" altLang="ko-KR" sz="2000" dirty="0"/>
              <a:t>"</a:t>
            </a:r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5521" y="5101689"/>
            <a:ext cx="251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200" dirty="0"/>
          </a:p>
          <a:p>
            <a:pPr algn="ctr"/>
            <a:r>
              <a:rPr lang="ko-KR" altLang="en-US" sz="1200" b="1" dirty="0"/>
              <a:t>일본 책 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'</a:t>
            </a:r>
            <a:r>
              <a:rPr lang="ko-KR" altLang="en-US" sz="1200" b="1" dirty="0"/>
              <a:t>입사 </a:t>
            </a:r>
            <a:r>
              <a:rPr lang="en-US" altLang="ko-KR" sz="1200" b="1" dirty="0"/>
              <a:t>1</a:t>
            </a:r>
            <a:r>
              <a:rPr lang="ko-KR" altLang="en-US" sz="1200" b="1" dirty="0" err="1"/>
              <a:t>년차</a:t>
            </a:r>
            <a:r>
              <a:rPr lang="ko-KR" altLang="en-US" sz="1200" b="1" dirty="0"/>
              <a:t> 비즈니스 매너 교과서</a:t>
            </a:r>
            <a:r>
              <a:rPr lang="en-US" altLang="ko-KR" sz="1200" b="1" dirty="0"/>
              <a:t>‘</a:t>
            </a:r>
          </a:p>
          <a:p>
            <a:pPr algn="ctr"/>
            <a:r>
              <a:rPr lang="en-US" altLang="ko-KR" sz="1200" b="1" dirty="0"/>
              <a:t/>
            </a:r>
            <a:br>
              <a:rPr lang="en-US" altLang="ko-KR" sz="1200" b="1" dirty="0"/>
            </a:br>
            <a:endParaRPr lang="ko-KR" altLang="en-US" sz="1200" b="1" dirty="0"/>
          </a:p>
        </p:txBody>
      </p:sp>
      <p:cxnSp>
        <p:nvCxnSpPr>
          <p:cNvPr id="11" name="직선 화살표 연결선 10"/>
          <p:cNvCxnSpPr>
            <a:endCxn id="7" idx="0"/>
          </p:cNvCxnSpPr>
          <p:nvPr/>
        </p:nvCxnSpPr>
        <p:spPr>
          <a:xfrm flipV="1">
            <a:off x="3034238" y="5101688"/>
            <a:ext cx="1" cy="199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4511825" y="5733256"/>
            <a:ext cx="5343455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이 밖에도 기본적으로 일본은 한국에 비해 지켜야 할 사회적 룰</a:t>
            </a:r>
            <a:r>
              <a:rPr lang="en-US" altLang="ko-KR" sz="1600" dirty="0">
                <a:solidFill>
                  <a:schemeClr val="tx1"/>
                </a:solidFill>
              </a:rPr>
              <a:t>(rule)</a:t>
            </a:r>
            <a:r>
              <a:rPr lang="ko-KR" altLang="en-US" sz="1600" dirty="0">
                <a:solidFill>
                  <a:schemeClr val="tx1"/>
                </a:solidFill>
              </a:rPr>
              <a:t>과 매너</a:t>
            </a:r>
            <a:r>
              <a:rPr lang="en-US" altLang="ko-KR" sz="1600" dirty="0">
                <a:solidFill>
                  <a:schemeClr val="tx1"/>
                </a:solidFill>
              </a:rPr>
              <a:t>(manner)</a:t>
            </a:r>
            <a:r>
              <a:rPr lang="ko-KR" altLang="en-US" sz="1600" dirty="0">
                <a:solidFill>
                  <a:schemeClr val="tx1"/>
                </a:solidFill>
              </a:rPr>
              <a:t>가 굉장히 많다</a:t>
            </a: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6996100" y="5301208"/>
            <a:ext cx="374903" cy="315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07432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1919536" y="3735100"/>
            <a:ext cx="3600400" cy="2992268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7620000" cy="1143000"/>
          </a:xfrm>
        </p:spPr>
        <p:txBody>
          <a:bodyPr/>
          <a:lstStyle/>
          <a:p>
            <a:r>
              <a:rPr lang="ko-KR" altLang="en-US" sz="2400" dirty="0"/>
              <a:t>일본 젊은이들의 취업활동 인기기업</a:t>
            </a:r>
            <a:endParaRPr lang="ko-KR" altLang="en-US" dirty="0"/>
          </a:p>
        </p:txBody>
      </p:sp>
      <p:pic>
        <p:nvPicPr>
          <p:cNvPr id="8194" name="Picture 2" descr="C:\Users\USER\Desktop\일본의 대학생들도 취업때문에 괴롭다_ - LIVE JAPAN ( 일본여행·추천명소·지역정보 )_files\a0000956_parts_58a66aba69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95408"/>
            <a:ext cx="3528392" cy="2521624"/>
          </a:xfrm>
          <a:prstGeom prst="rect">
            <a:avLst/>
          </a:prstGeom>
          <a:noFill/>
          <a:ln cmpd="sng">
            <a:noFill/>
          </a:ln>
        </p:spPr>
      </p:pic>
      <p:pic>
        <p:nvPicPr>
          <p:cNvPr id="8195" name="Picture 3" descr="C:\Users\USER\Desktop\imgRi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76" y="1268760"/>
            <a:ext cx="3616060" cy="233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8906" y="407707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endParaRPr lang="en-US" altLang="ko-KR" dirty="0"/>
          </a:p>
          <a:p>
            <a:pPr fontAlgn="base" latinLnBrk="0"/>
            <a:endParaRPr lang="en-US" altLang="ko-KR" dirty="0"/>
          </a:p>
          <a:p>
            <a:pPr fontAlgn="base" latinLnBrk="0"/>
            <a:r>
              <a:rPr lang="en-US" altLang="ko-KR" dirty="0"/>
              <a:t>1</a:t>
            </a:r>
            <a:r>
              <a:rPr lang="ko-KR" altLang="en-US" dirty="0"/>
              <a:t>위 </a:t>
            </a:r>
            <a:r>
              <a:rPr lang="en-US" altLang="ko-KR" dirty="0"/>
              <a:t>JTB </a:t>
            </a:r>
            <a:r>
              <a:rPr lang="ko-KR" altLang="en-US" dirty="0"/>
              <a:t>그룹</a:t>
            </a:r>
            <a:r>
              <a:rPr lang="en-US" altLang="ko-KR" dirty="0"/>
              <a:t>(</a:t>
            </a:r>
            <a:r>
              <a:rPr lang="ko-KR" altLang="en-US" dirty="0" err="1"/>
              <a:t>여행업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 latinLnBrk="0"/>
            <a:r>
              <a:rPr lang="en-US" altLang="ko-KR" dirty="0"/>
              <a:t>2</a:t>
            </a:r>
            <a:r>
              <a:rPr lang="ko-KR" altLang="en-US" dirty="0"/>
              <a:t>위 </a:t>
            </a:r>
            <a:r>
              <a:rPr lang="en-US" altLang="ko-KR" dirty="0"/>
              <a:t>ANA(</a:t>
            </a:r>
            <a:r>
              <a:rPr lang="ko-KR" altLang="en-US" dirty="0"/>
              <a:t>항공운송업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 latinLnBrk="0"/>
            <a:r>
              <a:rPr lang="en-US" altLang="ko-KR" dirty="0"/>
              <a:t>3</a:t>
            </a:r>
            <a:r>
              <a:rPr lang="ko-KR" altLang="en-US" dirty="0"/>
              <a:t>위 </a:t>
            </a:r>
            <a:r>
              <a:rPr lang="en-US" altLang="ko-KR" dirty="0"/>
              <a:t>H.I.S. (</a:t>
            </a:r>
            <a:r>
              <a:rPr lang="ko-KR" altLang="en-US" dirty="0" err="1"/>
              <a:t>여행업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 latinLnBrk="0"/>
            <a:r>
              <a:rPr lang="en-US" altLang="ko-KR" dirty="0"/>
              <a:t>4</a:t>
            </a:r>
            <a:r>
              <a:rPr lang="ko-KR" altLang="en-US" dirty="0"/>
              <a:t>위 </a:t>
            </a:r>
            <a:r>
              <a:rPr lang="en-US" altLang="ko-KR" dirty="0"/>
              <a:t>JAL(</a:t>
            </a:r>
            <a:r>
              <a:rPr lang="ko-KR" altLang="en-US" dirty="0"/>
              <a:t>항공운송업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 latinLnBrk="0"/>
            <a:r>
              <a:rPr lang="en-US" altLang="ko-KR" dirty="0"/>
              <a:t>5</a:t>
            </a:r>
            <a:r>
              <a:rPr lang="ko-KR" altLang="en-US" dirty="0"/>
              <a:t>위 </a:t>
            </a:r>
            <a:r>
              <a:rPr lang="ko-KR" altLang="en-US" dirty="0" err="1"/>
              <a:t>미쓰비시도쿄</a:t>
            </a:r>
            <a:r>
              <a:rPr lang="en-US" altLang="ko-KR" dirty="0"/>
              <a:t>UFJ </a:t>
            </a:r>
            <a:r>
              <a:rPr lang="ko-KR" altLang="en-US" dirty="0"/>
              <a:t>은행</a:t>
            </a:r>
            <a:r>
              <a:rPr lang="en-US" altLang="ko-KR" dirty="0"/>
              <a:t>(</a:t>
            </a:r>
            <a:r>
              <a:rPr lang="ko-KR" altLang="en-US" dirty="0"/>
              <a:t>금융업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5735960" y="1196752"/>
            <a:ext cx="72008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직사각형 9"/>
          <p:cNvSpPr/>
          <p:nvPr/>
        </p:nvSpPr>
        <p:spPr>
          <a:xfrm>
            <a:off x="6038776" y="3735100"/>
            <a:ext cx="3600400" cy="2992268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위 </a:t>
            </a:r>
            <a:r>
              <a:rPr lang="ko-KR" altLang="en-US" dirty="0" err="1">
                <a:solidFill>
                  <a:schemeClr val="tx1"/>
                </a:solidFill>
              </a:rPr>
              <a:t>아지노모토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식품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위 </a:t>
            </a:r>
            <a:r>
              <a:rPr lang="en-US" altLang="ko-KR" dirty="0">
                <a:solidFill>
                  <a:schemeClr val="tx1"/>
                </a:solidFill>
              </a:rPr>
              <a:t>JR</a:t>
            </a:r>
            <a:r>
              <a:rPr lang="ko-KR" altLang="en-US" dirty="0" err="1">
                <a:solidFill>
                  <a:schemeClr val="tx1"/>
                </a:solidFill>
              </a:rPr>
              <a:t>히가시니혼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운수업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위 </a:t>
            </a:r>
            <a:r>
              <a:rPr lang="ko-KR" altLang="en-US" dirty="0" err="1">
                <a:solidFill>
                  <a:schemeClr val="tx1"/>
                </a:solidFill>
              </a:rPr>
              <a:t>시세이도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화장품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4</a:t>
            </a:r>
            <a:r>
              <a:rPr lang="ko-KR" altLang="en-US" dirty="0">
                <a:solidFill>
                  <a:schemeClr val="tx1"/>
                </a:solidFill>
              </a:rPr>
              <a:t>위 </a:t>
            </a:r>
            <a:r>
              <a:rPr lang="ko-KR" altLang="en-US" dirty="0" err="1">
                <a:solidFill>
                  <a:schemeClr val="tx1"/>
                </a:solidFill>
              </a:rPr>
              <a:t>도요타</a:t>
            </a:r>
            <a:r>
              <a:rPr lang="ko-KR" altLang="en-US" dirty="0">
                <a:solidFill>
                  <a:schemeClr val="tx1"/>
                </a:solidFill>
              </a:rPr>
              <a:t> 자동차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자동차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5</a:t>
            </a:r>
            <a:r>
              <a:rPr lang="ko-KR" altLang="en-US" dirty="0">
                <a:solidFill>
                  <a:schemeClr val="tx1"/>
                </a:solidFill>
              </a:rPr>
              <a:t>위 </a:t>
            </a:r>
            <a:r>
              <a:rPr lang="ko-KR" altLang="en-US" dirty="0" err="1">
                <a:solidFill>
                  <a:schemeClr val="tx1"/>
                </a:solidFill>
              </a:rPr>
              <a:t>산토리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홀딩스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식품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19536" y="3735100"/>
            <a:ext cx="3600400" cy="557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문과 계열 종합순위</a:t>
            </a:r>
          </a:p>
          <a:p>
            <a:pPr algn="ctr"/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38776" y="3735100"/>
            <a:ext cx="3616060" cy="557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b="1" dirty="0">
                <a:solidFill>
                  <a:srgbClr val="0070C0"/>
                </a:solidFill>
              </a:rPr>
              <a:t>이공 계열 종합순위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9897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*</a:t>
            </a:r>
            <a:r>
              <a:rPr lang="ko-KR" altLang="en-US" dirty="0">
                <a:latin typeface="HY동녘B" pitchFamily="18" charset="-127"/>
                <a:ea typeface="HY동녘B" pitchFamily="18" charset="-127"/>
              </a:rPr>
              <a:t>언어를 단축해서 만든 </a:t>
            </a:r>
            <a:r>
              <a:rPr lang="ko-KR" altLang="en-US" sz="4000" dirty="0" err="1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단축어</a:t>
            </a:r>
            <a:endParaRPr lang="en-US" altLang="ko-KR" sz="4000" dirty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  <a:p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*</a:t>
            </a:r>
            <a:r>
              <a:rPr lang="ko-KR" altLang="en-US" dirty="0">
                <a:latin typeface="HY동녘B" pitchFamily="18" charset="-127"/>
                <a:ea typeface="HY동녘B" pitchFamily="18" charset="-127"/>
              </a:rPr>
              <a:t>알파벳을 이용한 </a:t>
            </a:r>
            <a:r>
              <a:rPr lang="en-US" altLang="ko-KR" sz="4000" dirty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KY</a:t>
            </a:r>
            <a:r>
              <a:rPr lang="ko-KR" altLang="en-US" sz="4000" dirty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식어</a:t>
            </a:r>
            <a:endParaRPr lang="en-US" altLang="ko-KR" sz="4000" dirty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  <a:p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*</a:t>
            </a:r>
            <a:r>
              <a:rPr lang="ko-KR" altLang="en-US" dirty="0">
                <a:latin typeface="HY동녘B" pitchFamily="18" charset="-127"/>
                <a:ea typeface="HY동녘B" pitchFamily="18" charset="-127"/>
              </a:rPr>
              <a:t>언어를 꼬아서 만든 </a:t>
            </a:r>
            <a:r>
              <a:rPr lang="ko-KR" altLang="en-US" sz="4000" dirty="0" err="1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모지리어</a:t>
            </a:r>
            <a:endParaRPr lang="en-US" altLang="ko-KR" sz="4000" dirty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  <a:p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*</a:t>
            </a:r>
            <a:r>
              <a:rPr lang="ko-KR" altLang="en-US" dirty="0">
                <a:latin typeface="HY동녘B" pitchFamily="18" charset="-127"/>
                <a:ea typeface="HY동녘B" pitchFamily="18" charset="-127"/>
              </a:rPr>
              <a:t>주로 젊은 여성이 사용하는 </a:t>
            </a:r>
            <a:r>
              <a:rPr lang="ko-KR" altLang="en-US" sz="4000" dirty="0" err="1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갸루어</a:t>
            </a:r>
            <a:endParaRPr lang="en-US" altLang="ko-KR" sz="4000" dirty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  <a:p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dirty="0">
                <a:latin typeface="HY동녘B" pitchFamily="18" charset="-127"/>
                <a:ea typeface="HY동녘B" pitchFamily="18" charset="-127"/>
              </a:rPr>
              <a:t>*</a:t>
            </a:r>
            <a:r>
              <a:rPr lang="ko-KR" altLang="en-US">
                <a:latin typeface="HY동녘B" pitchFamily="18" charset="-127"/>
                <a:ea typeface="HY동녘B" pitchFamily="18" charset="-127"/>
              </a:rPr>
              <a:t>인터넷상에서 사용되고 있는 </a:t>
            </a:r>
            <a:r>
              <a:rPr lang="ko-KR" altLang="en-US" sz="4000" dirty="0" err="1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넷토어</a:t>
            </a:r>
            <a:endParaRPr lang="ko-KR" altLang="en-US" sz="4000" dirty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</a:rPr>
              <a:t>일본의</a:t>
            </a:r>
            <a:r>
              <a:rPr lang="ja-JP" altLang="en-US" dirty="0">
                <a:solidFill>
                  <a:schemeClr val="accent1"/>
                </a:solidFill>
              </a:rPr>
              <a:t>若者言葉（</a:t>
            </a:r>
            <a:r>
              <a:rPr lang="ko-KR" altLang="en-US" dirty="0" err="1">
                <a:solidFill>
                  <a:schemeClr val="accent1"/>
                </a:solidFill>
              </a:rPr>
              <a:t>급식체</a:t>
            </a:r>
            <a:r>
              <a:rPr lang="en-US" altLang="ko-KR" dirty="0">
                <a:solidFill>
                  <a:schemeClr val="accent1"/>
                </a:solidFill>
              </a:rPr>
              <a:t>)</a:t>
            </a:r>
            <a:r>
              <a:rPr lang="ko-KR" altLang="en-US" dirty="0">
                <a:solidFill>
                  <a:schemeClr val="accent1"/>
                </a:solidFill>
              </a:rPr>
              <a:t>의 종류는</a:t>
            </a:r>
            <a:r>
              <a:rPr lang="en-US" altLang="ko-KR" dirty="0">
                <a:solidFill>
                  <a:schemeClr val="accent1"/>
                </a:solidFill>
              </a:rPr>
              <a:t>?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247565"/>
            <a:ext cx="7620000" cy="720080"/>
          </a:xfrm>
        </p:spPr>
        <p:txBody>
          <a:bodyPr/>
          <a:lstStyle/>
          <a:p>
            <a:r>
              <a:rPr lang="ko-KR" altLang="en-US" sz="2400"/>
              <a:t>출처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31504" y="764704"/>
            <a:ext cx="7620000" cy="5976664"/>
          </a:xfrm>
        </p:spPr>
        <p:txBody>
          <a:bodyPr>
            <a:normAutofit lnSpcReduction="10000"/>
          </a:bodyPr>
          <a:lstStyle/>
          <a:p>
            <a:pPr fontAlgn="base" latinLnBrk="0"/>
            <a:endParaRPr lang="en-US" altLang="ko-KR" sz="1400" dirty="0"/>
          </a:p>
          <a:p>
            <a:pPr fontAlgn="base" latinLnBrk="0"/>
            <a:r>
              <a:rPr lang="ko-KR" altLang="en-US" sz="1400" dirty="0" err="1"/>
              <a:t>나무위키</a:t>
            </a:r>
            <a:r>
              <a:rPr lang="en-US" altLang="ko-KR" sz="1400" dirty="0"/>
              <a:t>.(2019.03.22.).</a:t>
            </a:r>
            <a:r>
              <a:rPr lang="en-US" altLang="ko-KR" sz="1400" u="sng" dirty="0">
                <a:hlinkClick r:id="rId2"/>
              </a:rPr>
              <a:t>https://namu.wiki/w/%EB%8B%88%ED%8A%B8%EC%A1%B1</a:t>
            </a:r>
            <a:endParaRPr lang="en-US" altLang="ko-KR" sz="1400" dirty="0"/>
          </a:p>
          <a:p>
            <a:pPr marL="114300" indent="0" fontAlgn="base" latinLnBrk="0">
              <a:buNone/>
            </a:pPr>
            <a:endParaRPr lang="en-US" altLang="ko-KR" sz="1400" dirty="0"/>
          </a:p>
          <a:p>
            <a:pPr fontAlgn="base" latinLnBrk="0"/>
            <a:r>
              <a:rPr lang="ko-KR" altLang="en-US" sz="1400" dirty="0" err="1"/>
              <a:t>위키피디아</a:t>
            </a:r>
            <a:r>
              <a:rPr lang="en-US" altLang="ko-KR" sz="1400" dirty="0"/>
              <a:t>.(2019.03.22).</a:t>
            </a:r>
            <a:r>
              <a:rPr lang="en-US" altLang="ko-KR" sz="1400" u="sng" dirty="0">
                <a:hlinkClick r:id="rId3"/>
              </a:rPr>
              <a:t>https://ja.wikipedia.org/wiki/%E6%88%A6%E5%BE%8C%E6%B7%B7%E4%B9%B1%E6%9C%9F</a:t>
            </a:r>
            <a:endParaRPr lang="en-US" altLang="ko-KR" sz="1400" dirty="0"/>
          </a:p>
          <a:p>
            <a:pPr fontAlgn="base" latinLnBrk="0"/>
            <a:endParaRPr lang="en-US" altLang="ko-KR" sz="1400" dirty="0"/>
          </a:p>
          <a:p>
            <a:pPr fontAlgn="base" latinLnBrk="0"/>
            <a:r>
              <a:rPr lang="ko-KR" altLang="en-US" sz="1400" dirty="0"/>
              <a:t>일본경제신문</a:t>
            </a:r>
            <a:r>
              <a:rPr lang="en-US" altLang="ko-KR" sz="1400" dirty="0"/>
              <a:t>.(2019.03.22.).</a:t>
            </a:r>
            <a:r>
              <a:rPr lang="en-US" altLang="ko-KR" sz="1400" u="sng" dirty="0">
                <a:hlinkClick r:id="rId4"/>
              </a:rPr>
              <a:t>https://</a:t>
            </a:r>
            <a:r>
              <a:rPr lang="en-US" altLang="ko-KR" sz="1400" u="sng" dirty="0">
                <a:hlinkClick r:id=""/>
              </a:rPr>
              <a:t>www.nikkei.com/article/DGXMZO30672610Y8A510C1MM00</a:t>
            </a:r>
          </a:p>
          <a:p>
            <a:pPr marL="114300" indent="0" fontAlgn="base" latinLnBrk="0">
              <a:buNone/>
            </a:pPr>
            <a:r>
              <a:rPr lang="en-US" altLang="ko-KR" sz="1400" u="sng" dirty="0">
                <a:hlinkClick r:id=""/>
              </a:rPr>
              <a:t>00/</a:t>
            </a:r>
            <a:endParaRPr lang="en-US" altLang="ko-KR" sz="1400" u="sng" dirty="0"/>
          </a:p>
          <a:p>
            <a:pPr fontAlgn="base" latinLnBrk="0"/>
            <a:endParaRPr lang="en-US" altLang="ko-KR" sz="1400" dirty="0"/>
          </a:p>
          <a:p>
            <a:pPr fontAlgn="base" latinLnBrk="0"/>
            <a:r>
              <a:rPr lang="ko-KR" altLang="en-US" sz="1400" dirty="0" err="1"/>
              <a:t>헌옷청년</a:t>
            </a:r>
            <a:r>
              <a:rPr lang="en-US" altLang="ko-KR" sz="1400" dirty="0"/>
              <a:t>.(2019.03.22.).</a:t>
            </a:r>
            <a:r>
              <a:rPr lang="en-US" altLang="ko-KR" sz="1400" u="sng" dirty="0">
                <a:hlinkClick r:id="rId5"/>
              </a:rPr>
              <a:t>http://blog.naver.com/</a:t>
            </a:r>
            <a:r>
              <a:rPr lang="en-US" altLang="ko-KR" sz="1400" u="sng" dirty="0" err="1">
                <a:hlinkClick r:id="rId5"/>
              </a:rPr>
              <a:t>PostView.nhn?blogId</a:t>
            </a:r>
            <a:r>
              <a:rPr lang="en-US" altLang="ko-KR" sz="1400" u="sng" dirty="0">
                <a:hlinkClick r:id="rId5"/>
              </a:rPr>
              <a:t>=aibb1233&amp;logNo=220151267712&amp;parentCategoryNo=&amp;</a:t>
            </a:r>
            <a:r>
              <a:rPr lang="en-US" altLang="ko-KR" sz="1400" u="sng" dirty="0" err="1">
                <a:hlinkClick r:id="rId5"/>
              </a:rPr>
              <a:t>categoryNo</a:t>
            </a:r>
            <a:r>
              <a:rPr lang="en-US" altLang="ko-KR" sz="1400" u="sng" dirty="0">
                <a:hlinkClick r:id="rId5"/>
              </a:rPr>
              <a:t>=25&amp;viewDate=&amp;</a:t>
            </a:r>
            <a:r>
              <a:rPr lang="en-US" altLang="ko-KR" sz="1400" u="sng" dirty="0" err="1">
                <a:hlinkClick r:id="rId5"/>
              </a:rPr>
              <a:t>isShowPopularPosts</a:t>
            </a:r>
            <a:r>
              <a:rPr lang="en-US" altLang="ko-KR" sz="1400" u="sng" dirty="0">
                <a:hlinkClick r:id="rId5"/>
              </a:rPr>
              <a:t>=</a:t>
            </a:r>
            <a:r>
              <a:rPr lang="en-US" altLang="ko-KR" sz="1400" u="sng" dirty="0" err="1">
                <a:hlinkClick r:id="rId5"/>
              </a:rPr>
              <a:t>true&amp;from</a:t>
            </a:r>
            <a:r>
              <a:rPr lang="en-US" altLang="ko-KR" sz="1400" u="sng" dirty="0">
                <a:hlinkClick r:id="rId5"/>
              </a:rPr>
              <a:t>=search</a:t>
            </a:r>
            <a:endParaRPr lang="en-US" altLang="ko-KR" sz="1400" dirty="0"/>
          </a:p>
          <a:p>
            <a:pPr fontAlgn="base" latinLnBrk="0"/>
            <a:endParaRPr lang="en-US" altLang="ko-KR" sz="1400" dirty="0"/>
          </a:p>
          <a:p>
            <a:pPr fontAlgn="base" latinLnBrk="0"/>
            <a:r>
              <a:rPr lang="en-US" altLang="ko-KR" sz="1400" dirty="0"/>
              <a:t>goo.(2019.03.22.).</a:t>
            </a:r>
            <a:r>
              <a:rPr lang="en-US" altLang="ko-KR" sz="1400" u="sng" dirty="0">
                <a:hlinkClick r:id="rId6"/>
              </a:rPr>
              <a:t>https://ima.goo.ne.jp/column/article/3249.html</a:t>
            </a:r>
            <a:endParaRPr lang="en-US" altLang="ko-KR" sz="1400" dirty="0"/>
          </a:p>
          <a:p>
            <a:pPr fontAlgn="base" latinLnBrk="0"/>
            <a:endParaRPr lang="en-US" altLang="ko-KR" sz="1400" dirty="0"/>
          </a:p>
          <a:p>
            <a:pPr fontAlgn="base" latinLnBrk="0"/>
            <a:r>
              <a:rPr lang="en-US" altLang="ko-KR" sz="1400" dirty="0" err="1"/>
              <a:t>jopus</a:t>
            </a:r>
            <a:r>
              <a:rPr lang="en-US" altLang="ko-KR" sz="1400" dirty="0"/>
              <a:t>.(2019.03.22.).</a:t>
            </a:r>
            <a:r>
              <a:rPr lang="en-US" altLang="ko-KR" sz="1400" u="sng" dirty="0">
                <a:hlinkClick r:id="rId7"/>
              </a:rPr>
              <a:t>https://jopus.net/column/5-wierd-things-in-job-hunting.html</a:t>
            </a:r>
            <a:endParaRPr lang="en-US" altLang="ko-KR" sz="1400" dirty="0"/>
          </a:p>
          <a:p>
            <a:pPr fontAlgn="base" latinLnBrk="0"/>
            <a:endParaRPr lang="en-US" altLang="ko-KR" sz="1400" dirty="0"/>
          </a:p>
          <a:p>
            <a:pPr fontAlgn="base" latinLnBrk="0"/>
            <a:r>
              <a:rPr lang="en-US" altLang="ko-KR" sz="1400" dirty="0"/>
              <a:t>Live japan.(2019.03.22.).</a:t>
            </a:r>
            <a:r>
              <a:rPr lang="en-US" altLang="ko-KR" sz="1400" u="sng" dirty="0">
                <a:hlinkClick r:id="rId8"/>
              </a:rPr>
              <a:t>https://livejapan.com/</a:t>
            </a:r>
            <a:r>
              <a:rPr lang="en-US" altLang="ko-KR" sz="1400" u="sng" dirty="0" err="1">
                <a:hlinkClick r:id="rId8"/>
              </a:rPr>
              <a:t>ko</a:t>
            </a:r>
            <a:r>
              <a:rPr lang="en-US" altLang="ko-KR" sz="1400" u="sng" dirty="0">
                <a:hlinkClick r:id="rId8"/>
              </a:rPr>
              <a:t>/article-a0000956/</a:t>
            </a:r>
            <a:endParaRPr lang="en-US" altLang="ko-KR" sz="1400" dirty="0"/>
          </a:p>
          <a:p>
            <a:pPr marL="114300" indent="0" fontAlgn="base" latinLnBrk="0">
              <a:buNone/>
            </a:pPr>
            <a:endParaRPr lang="en-US" altLang="ko-KR" sz="1400" dirty="0"/>
          </a:p>
          <a:p>
            <a:pPr fontAlgn="base" latinLnBrk="0"/>
            <a:r>
              <a:rPr lang="en-US" altLang="ko-KR" sz="1400" dirty="0"/>
              <a:t>SBS news.(2019.03.22.).</a:t>
            </a:r>
            <a:r>
              <a:rPr lang="en-US" altLang="ko-KR" sz="1400" u="sng" dirty="0">
                <a:hlinkClick r:id="rId7"/>
              </a:rPr>
              <a:t>https://jopus.net/column/5-wierd-things-in-job-hunting.html</a:t>
            </a:r>
            <a:endParaRPr lang="en-US" altLang="ko-KR" sz="1400" dirty="0"/>
          </a:p>
          <a:p>
            <a:pPr fontAlgn="base" latinLnBrk="0"/>
            <a:endParaRPr lang="en-US" altLang="ko-KR" sz="1400" dirty="0"/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708347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="" xmlns:a16="http://schemas.microsoft.com/office/drawing/2014/main" id="{E9F0703B-5580-4559-A35F-98F638F1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6000" b="1" dirty="0" err="1"/>
              <a:t>사토리</a:t>
            </a:r>
            <a:r>
              <a:rPr lang="ko-KR" altLang="en-US" sz="6000" b="1" dirty="0"/>
              <a:t> 세대</a:t>
            </a:r>
            <a:r>
              <a:rPr lang="en-US" altLang="ko-KR" sz="6000" b="1" dirty="0"/>
              <a:t>, </a:t>
            </a:r>
            <a:r>
              <a:rPr lang="ko-KR" altLang="en-US" sz="6000" b="1" dirty="0" err="1"/>
              <a:t>유토리</a:t>
            </a:r>
            <a:r>
              <a:rPr lang="ko-KR" altLang="en-US" sz="6000" b="1" dirty="0"/>
              <a:t> 세대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37A167-B19F-40DA-8233-C0B89B31AA2D}"/>
              </a:ext>
            </a:extLst>
          </p:cNvPr>
          <p:cNvSpPr txBox="1"/>
          <p:nvPr/>
        </p:nvSpPr>
        <p:spPr>
          <a:xfrm>
            <a:off x="7964557" y="4518992"/>
            <a:ext cx="266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+mn-ea"/>
              </a:rPr>
              <a:t>일본어일본학과</a:t>
            </a:r>
            <a:r>
              <a:rPr lang="ko-KR" altLang="en-US" sz="2400" dirty="0">
                <a:latin typeface="+mn-ea"/>
              </a:rPr>
              <a:t> </a:t>
            </a:r>
            <a:endParaRPr lang="en-US" altLang="ko-KR" sz="2400" dirty="0">
              <a:latin typeface="+mn-ea"/>
            </a:endParaRPr>
          </a:p>
          <a:p>
            <a:r>
              <a:rPr lang="en-US" altLang="ko-KR" sz="2400" dirty="0" smtClean="0">
                <a:latin typeface="+mn-ea"/>
              </a:rPr>
              <a:t>21*01**4 </a:t>
            </a:r>
            <a:r>
              <a:rPr lang="ko-KR" altLang="en-US" sz="2400" dirty="0" smtClean="0">
                <a:latin typeface="+mn-ea"/>
              </a:rPr>
              <a:t>윤</a:t>
            </a:r>
            <a:r>
              <a:rPr lang="en-US" altLang="ko-KR" sz="2400" dirty="0" smtClean="0">
                <a:latin typeface="+mn-ea"/>
              </a:rPr>
              <a:t>*</a:t>
            </a:r>
            <a:r>
              <a:rPr lang="ko-KR" altLang="en-US" sz="2400" dirty="0" err="1" smtClean="0">
                <a:latin typeface="+mn-ea"/>
              </a:rPr>
              <a:t>섭</a:t>
            </a:r>
            <a:r>
              <a:rPr lang="ko-KR" altLang="en-US" sz="2400" dirty="0" smtClean="0">
                <a:latin typeface="+mn-ea"/>
              </a:rPr>
              <a:t> 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37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kern="1000" dirty="0">
                <a:latin typeface="HY견고딕" pitchFamily="18" charset="-127"/>
                <a:ea typeface="HY견고딕" pitchFamily="18" charset="-127"/>
              </a:rPr>
              <a:t>사토리 세대와 </a:t>
            </a:r>
            <a:r>
              <a:rPr lang="ko-KR" altLang="en-US" kern="1000" dirty="0" err="1">
                <a:latin typeface="HY견고딕" pitchFamily="18" charset="-127"/>
                <a:ea typeface="HY견고딕" pitchFamily="18" charset="-127"/>
              </a:rPr>
              <a:t>유토리</a:t>
            </a:r>
            <a:r>
              <a:rPr lang="ko-KR" altLang="en-US" kern="1000" dirty="0">
                <a:latin typeface="HY견고딕" pitchFamily="18" charset="-127"/>
                <a:ea typeface="HY견고딕" pitchFamily="18" charset="-127"/>
              </a:rPr>
              <a:t> 세대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3454142" y="5536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さとり</a:t>
            </a:r>
            <a:r>
              <a:rPr lang="ko-KR" altLang="en-US" dirty="0"/>
              <a:t>世代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180312" y="55366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ゆとり</a:t>
            </a:r>
            <a:r>
              <a:rPr lang="ko-KR" altLang="en-US" dirty="0"/>
              <a:t>世代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1584" y="2564905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사토리 세대의 정의</a:t>
            </a:r>
            <a:r>
              <a:rPr lang="en-US" altLang="ko-KR" dirty="0"/>
              <a:t>, </a:t>
            </a:r>
            <a:r>
              <a:rPr lang="ko-KR" altLang="en-US" dirty="0"/>
              <a:t>특징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사토리 세대에 대한 관점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사토리 세대 참고영상</a:t>
            </a:r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 startAt="3"/>
            </a:pPr>
            <a:r>
              <a:rPr lang="ko-KR" altLang="en-US" dirty="0" err="1"/>
              <a:t>유토리</a:t>
            </a:r>
            <a:r>
              <a:rPr lang="ko-KR" altLang="en-US" dirty="0"/>
              <a:t> 세대의 정의</a:t>
            </a:r>
            <a:r>
              <a:rPr lang="en-US" altLang="ko-KR" dirty="0"/>
              <a:t>, </a:t>
            </a:r>
            <a:r>
              <a:rPr lang="ko-KR" altLang="en-US" dirty="0"/>
              <a:t>특징</a:t>
            </a:r>
            <a:endParaRPr lang="en-US" altLang="ko-KR" dirty="0"/>
          </a:p>
          <a:p>
            <a:pPr marL="342900" indent="-342900">
              <a:buAutoNum type="arabicPeriod" startAt="3"/>
            </a:pPr>
            <a:endParaRPr lang="en-US" altLang="ko-KR" dirty="0"/>
          </a:p>
          <a:p>
            <a:pPr marL="342900" indent="-342900">
              <a:buAutoNum type="arabicPeriod" startAt="3"/>
            </a:pPr>
            <a:r>
              <a:rPr lang="ko-KR" altLang="en-US" dirty="0" err="1"/>
              <a:t>유토리</a:t>
            </a:r>
            <a:r>
              <a:rPr lang="ko-KR" altLang="en-US" dirty="0"/>
              <a:t> 세대의 </a:t>
            </a:r>
            <a:r>
              <a:rPr lang="ko-KR" altLang="en-US" dirty="0" smtClean="0"/>
              <a:t>인식변화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2148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54984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사토리 세대의 정의</a:t>
            </a:r>
            <a:r>
              <a:rPr lang="en-US" altLang="ko-KR" sz="44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유래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3552" y="249289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b="1" dirty="0"/>
              <a:t>사토리 세대의 정의</a:t>
            </a:r>
            <a:endParaRPr lang="en-US" altLang="ko-KR" sz="2400" b="1" dirty="0"/>
          </a:p>
          <a:p>
            <a:r>
              <a:rPr lang="ko-KR" altLang="en-US" sz="1600" kern="1000" spc="-100" dirty="0"/>
              <a:t>자동차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사치품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해외여행에 관심이 없고 돈과 출세에도 욕심이 없는 일본 청년들을 뜻하는 신조어다</a:t>
            </a:r>
            <a:r>
              <a:rPr lang="en-US" altLang="ko-KR" sz="1600" kern="1000" spc="-100" dirty="0"/>
              <a:t>. </a:t>
            </a:r>
            <a:r>
              <a:rPr lang="ko-KR" altLang="en-US" sz="1600" kern="1000" spc="-100" dirty="0"/>
              <a:t>사토리 는 「</a:t>
            </a:r>
            <a:r>
              <a:rPr lang="ko-KR" altLang="en-US" sz="1600" b="1" kern="1000" spc="-100" dirty="0"/>
              <a:t>깨달음</a:t>
            </a:r>
            <a:r>
              <a:rPr lang="en-US" altLang="ko-KR" sz="1600" b="1" kern="1000" spc="-100" dirty="0"/>
              <a:t>, </a:t>
            </a:r>
            <a:r>
              <a:rPr lang="ko-KR" altLang="en-US" sz="1600" b="1" kern="1000" spc="-100" dirty="0"/>
              <a:t>득도</a:t>
            </a:r>
            <a:r>
              <a:rPr lang="ko-KR" altLang="en-US" sz="1600" kern="1000" spc="-100" dirty="0"/>
              <a:t>」라는 뜻을 지닌 일본어로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사토리 세대는 마치 득도</a:t>
            </a:r>
            <a:r>
              <a:rPr lang="en-US" altLang="ko-KR" sz="1600" kern="1000" spc="-100" dirty="0"/>
              <a:t>(</a:t>
            </a:r>
            <a:r>
              <a:rPr lang="ko-KR" altLang="en-US" sz="1600" kern="1000" spc="-100" dirty="0"/>
              <a:t>得道</a:t>
            </a:r>
            <a:r>
              <a:rPr lang="en-US" altLang="ko-KR" sz="1600" kern="1000" spc="-100" dirty="0"/>
              <a:t>)</a:t>
            </a:r>
            <a:r>
              <a:rPr lang="ko-KR" altLang="en-US" sz="1600" kern="1000" spc="-100" dirty="0"/>
              <a:t>한 것처럼 욕망을 억제하며 사는 젊은 세대로 정의된다</a:t>
            </a:r>
            <a:r>
              <a:rPr lang="en-US" altLang="ko-KR" sz="1600" kern="1000" spc="-1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63552" y="422108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b="1" dirty="0"/>
              <a:t>사토리 세대의 특징</a:t>
            </a:r>
            <a:endParaRPr lang="en-US" altLang="ko-KR" sz="2400" b="1" dirty="0"/>
          </a:p>
          <a:p>
            <a:r>
              <a:rPr lang="ko-KR" altLang="en-US" sz="1600" kern="1000" spc="-100" dirty="0"/>
              <a:t>사토리 세대는 일본의 잃어버린 </a:t>
            </a:r>
            <a:r>
              <a:rPr lang="en-US" altLang="ko-KR" sz="1600" kern="1000" spc="-100" dirty="0"/>
              <a:t>20</a:t>
            </a:r>
            <a:r>
              <a:rPr lang="ko-KR" altLang="en-US" sz="1600" kern="1000" spc="-100" dirty="0"/>
              <a:t>년</a:t>
            </a:r>
            <a:r>
              <a:rPr lang="en-US" altLang="ko-KR" sz="1600" kern="1000" spc="-100" dirty="0"/>
              <a:t>(</a:t>
            </a:r>
            <a:r>
              <a:rPr lang="ko-KR" altLang="en-US" sz="1600" kern="1000" spc="-100" dirty="0"/>
              <a:t>버블경제 붕괴 후 닥친 장기불황</a:t>
            </a:r>
            <a:r>
              <a:rPr lang="en-US" altLang="ko-KR" sz="1600" kern="1000" spc="-100" dirty="0"/>
              <a:t>) </a:t>
            </a:r>
            <a:r>
              <a:rPr lang="ko-KR" altLang="en-US" sz="1600" kern="1000" spc="-100" dirty="0"/>
              <a:t>속에서 성장해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필요 이상의 돈을 벌려 하지 않는 등 물질적 풍요에 집착하지 않고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낭비를 하지 않는 성향을 가지고 있다</a:t>
            </a:r>
            <a:r>
              <a:rPr lang="en-US" altLang="ko-KR" sz="1600" kern="1000" spc="-100" dirty="0"/>
              <a:t>. </a:t>
            </a:r>
            <a:r>
              <a:rPr lang="ko-KR" altLang="en-US" sz="1600" kern="1000" spc="-100" dirty="0"/>
              <a:t>또 해외여행에 관심이 적으며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과정보다 결과를 중시하는 특징을 지닌다</a:t>
            </a:r>
            <a:r>
              <a:rPr lang="en-US" altLang="ko-KR" sz="1600" kern="1000" spc="-100" dirty="0"/>
              <a:t>.</a:t>
            </a:r>
            <a:r>
              <a:rPr lang="ko-KR" altLang="en-US" kern="1000" spc="-100" dirty="0"/>
              <a:t/>
            </a:r>
            <a:br>
              <a:rPr lang="ko-KR" altLang="en-US" kern="1000" spc="-100" dirty="0"/>
            </a:br>
            <a:endParaRPr lang="en-US" altLang="ko-KR" kern="1000" spc="-1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24350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57241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사토리 세대에 대한 관점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5607" y="2318083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최소 </a:t>
            </a:r>
            <a:r>
              <a:rPr lang="ko-KR" altLang="en-US" sz="2800" b="1" dirty="0" smtClean="0"/>
              <a:t>소비</a:t>
            </a:r>
            <a:endParaRPr lang="en-US" altLang="ko-KR" sz="2800" b="1" dirty="0" smtClean="0"/>
          </a:p>
          <a:p>
            <a:pPr algn="ctr"/>
            <a:r>
              <a:rPr lang="ko-KR" altLang="en-US" sz="1600" b="1" dirty="0" err="1" smtClean="0"/>
              <a:t>윗</a:t>
            </a:r>
            <a:r>
              <a:rPr lang="ko-KR" altLang="en-US" sz="1600" b="1" dirty="0" smtClean="0"/>
              <a:t> 세대의 무리한 대출</a:t>
            </a:r>
            <a:r>
              <a:rPr lang="ko-KR" altLang="en-US" sz="1600" b="1" dirty="0" smtClean="0"/>
              <a:t>로 인해 빚더미에 앉은 사례를 많이 봐왔기에 </a:t>
            </a:r>
            <a:r>
              <a:rPr lang="ko-KR" altLang="en-US" sz="1600" b="1" dirty="0" smtClean="0"/>
              <a:t>자신의 집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자동차 등을 </a:t>
            </a:r>
            <a:r>
              <a:rPr lang="ko-KR" altLang="en-US" sz="1600" b="1" dirty="0" err="1" smtClean="0"/>
              <a:t>사지않고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월세살이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대중교통을 이용하며 불필요한 회식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조직문화를 기피하는 경향이 크다</a:t>
            </a:r>
            <a:r>
              <a:rPr lang="en-US" altLang="ko-KR" sz="1600" b="1" dirty="0" smtClean="0"/>
              <a:t>.</a:t>
            </a:r>
          </a:p>
          <a:p>
            <a:pPr algn="ctr"/>
            <a:endParaRPr lang="en-US" altLang="ko-KR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3617" y="4497951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정규직 </a:t>
            </a:r>
            <a:r>
              <a:rPr lang="ko-KR" altLang="en-US" sz="2800" b="1" dirty="0" smtClean="0"/>
              <a:t>기피</a:t>
            </a:r>
            <a:endParaRPr lang="en-US" altLang="ko-KR" sz="2800" b="1" dirty="0" smtClean="0"/>
          </a:p>
          <a:p>
            <a:pPr algn="ctr"/>
            <a:r>
              <a:rPr lang="ko-KR" altLang="en-US" sz="1600" b="1" dirty="0" smtClean="0"/>
              <a:t>아르바이트 만으로도 충분히 생계를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유지할 수 있기 때문에 책임이 따르는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정규직을 기피하는 성향이 생겨남</a:t>
            </a:r>
            <a:endParaRPr lang="en-US" altLang="ko-KR" sz="1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87024" y="234801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/>
              <a:t>즉효성</a:t>
            </a:r>
            <a:r>
              <a:rPr lang="ko-KR" altLang="en-US" sz="2800" b="1" dirty="0"/>
              <a:t> </a:t>
            </a:r>
            <a:r>
              <a:rPr lang="ko-KR" altLang="en-US" sz="2800" b="1" dirty="0" smtClean="0"/>
              <a:t>중시</a:t>
            </a:r>
            <a:endParaRPr lang="en-US" altLang="ko-KR" sz="2800" b="1" dirty="0" smtClean="0"/>
          </a:p>
          <a:p>
            <a:pPr algn="ctr"/>
            <a:r>
              <a:rPr lang="ko-KR" altLang="en-US" sz="1600" b="1" dirty="0" smtClean="0"/>
              <a:t>좋은 대학을 가서 정규직을 얻는 불확실한 미래에 투자하기 보다는 똑같이 돈을 벌고 자유로운 </a:t>
            </a:r>
            <a:r>
              <a:rPr lang="ko-KR" altLang="en-US" sz="1600" b="1" dirty="0" err="1" smtClean="0"/>
              <a:t>프리터를</a:t>
            </a:r>
            <a:r>
              <a:rPr lang="ko-KR" altLang="en-US" sz="1600" b="1" dirty="0" smtClean="0"/>
              <a:t> 선택해 지금 당장 행복해지고 </a:t>
            </a:r>
            <a:r>
              <a:rPr lang="ko-KR" altLang="en-US" sz="1600" b="1" dirty="0" err="1" smtClean="0"/>
              <a:t>재밌어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지는것을</a:t>
            </a:r>
            <a:r>
              <a:rPr lang="ko-KR" altLang="en-US" sz="1600" b="1" dirty="0" smtClean="0"/>
              <a:t> 중시하게 되었다</a:t>
            </a:r>
            <a:r>
              <a:rPr lang="en-US" altLang="ko-KR" sz="1600" b="1" dirty="0" smtClean="0"/>
              <a:t>.</a:t>
            </a:r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07359" y="446256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위험 회피 </a:t>
            </a:r>
            <a:r>
              <a:rPr lang="ko-KR" altLang="en-US" sz="2800" b="1" dirty="0" smtClean="0"/>
              <a:t>경향</a:t>
            </a:r>
            <a:endParaRPr lang="en-US" altLang="ko-KR" sz="2800" b="1" dirty="0" smtClean="0"/>
          </a:p>
          <a:p>
            <a:pPr algn="ctr"/>
            <a:r>
              <a:rPr lang="ko-KR" altLang="en-US" sz="1600" b="1" dirty="0" smtClean="0"/>
              <a:t>모험을 했다가 </a:t>
            </a:r>
            <a:r>
              <a:rPr lang="ko-KR" altLang="en-US" sz="1600" b="1" dirty="0" err="1" smtClean="0"/>
              <a:t>실패했을시</a:t>
            </a:r>
            <a:r>
              <a:rPr lang="ko-KR" altLang="en-US" sz="1600" b="1" dirty="0" smtClean="0"/>
              <a:t> 지불하거나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혹은 모험을 준비하는 과정에서 얻게 되는 실패에 대한 두려움</a:t>
            </a:r>
            <a:r>
              <a:rPr lang="en-US" altLang="ko-KR" sz="1600" b="1" dirty="0" smtClean="0"/>
              <a:t>, </a:t>
            </a:r>
            <a:r>
              <a:rPr lang="ko-KR" altLang="en-US" sz="1600" b="1" dirty="0" err="1" smtClean="0"/>
              <a:t>리스크가</a:t>
            </a:r>
            <a:r>
              <a:rPr lang="ko-KR" altLang="en-US" sz="1600" b="1" dirty="0" smtClean="0"/>
              <a:t> 만만치 않다는 것을 </a:t>
            </a:r>
            <a:r>
              <a:rPr lang="ko-KR" altLang="en-US" sz="1600" b="1" dirty="0" err="1" smtClean="0"/>
              <a:t>윗</a:t>
            </a:r>
            <a:r>
              <a:rPr lang="ko-KR" altLang="en-US" sz="1600" b="1" dirty="0" smtClean="0"/>
              <a:t> 세대를 보고 깨달아 위험을 회피하는 경향이 생겨났다</a:t>
            </a:r>
            <a:r>
              <a:rPr lang="en-US" altLang="ko-KR" sz="1600" b="1" dirty="0" smtClean="0"/>
              <a:t>.</a:t>
            </a:r>
            <a:endParaRPr lang="en-US" altLang="ko-KR" sz="1600" b="1" dirty="0"/>
          </a:p>
        </p:txBody>
      </p:sp>
    </p:spTree>
    <p:extLst>
      <p:ext uri="{BB962C8B-B14F-4D97-AF65-F5344CB8AC3E}">
        <p14:creationId xmlns="" xmlns:p14="http://schemas.microsoft.com/office/powerpoint/2010/main" val="2212667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57694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사토리 세대 참고영상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557972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https://news.naver.com/main/read.nhn?mode=LPOD&amp;mid=tvh&amp;oid=214&amp;aid=0000511517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36538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59600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latin typeface="HY견고딕" pitchFamily="18" charset="-127"/>
                <a:ea typeface="HY견고딕" pitchFamily="18" charset="-127"/>
              </a:rPr>
              <a:t>유토리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 세대의 정의</a:t>
            </a:r>
            <a:r>
              <a:rPr lang="en-US" altLang="ko-KR" sz="44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유래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3552" y="249289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b="1" dirty="0" err="1"/>
              <a:t>유토리</a:t>
            </a:r>
            <a:r>
              <a:rPr lang="ko-KR" altLang="en-US" sz="2400" b="1" dirty="0"/>
              <a:t> 세대의 정의</a:t>
            </a:r>
            <a:endParaRPr lang="en-US" altLang="ko-KR" sz="2400" b="1" dirty="0"/>
          </a:p>
          <a:p>
            <a:r>
              <a:rPr lang="ko-KR" altLang="en-US" sz="1600" dirty="0" err="1"/>
              <a:t>유토리세대는</a:t>
            </a:r>
            <a:r>
              <a:rPr lang="ko-KR" altLang="en-US" sz="1600" dirty="0"/>
              <a:t> </a:t>
            </a:r>
            <a:r>
              <a:rPr lang="en-US" altLang="ko-KR" sz="1600" dirty="0"/>
              <a:t>1987-1996</a:t>
            </a:r>
            <a:r>
              <a:rPr lang="ko-KR" altLang="en-US" sz="1600" dirty="0"/>
              <a:t>년 일본에서 태어나고 자란 세대로 지금의 </a:t>
            </a:r>
            <a:r>
              <a:rPr lang="en-US" altLang="ko-KR" sz="1600" dirty="0"/>
              <a:t>20-30</a:t>
            </a:r>
            <a:r>
              <a:rPr lang="ko-KR" altLang="en-US" sz="1600" dirty="0"/>
              <a:t>세 연령층에 해당한다</a:t>
            </a:r>
            <a:r>
              <a:rPr lang="en-US" altLang="ko-KR" sz="1600" dirty="0"/>
              <a:t>. </a:t>
            </a:r>
            <a:r>
              <a:rPr lang="ko-KR" altLang="en-US" sz="1600" dirty="0"/>
              <a:t>우리나라 말로 여유를 뜻하는 </a:t>
            </a:r>
            <a:r>
              <a:rPr lang="ko-KR" altLang="en-US" sz="1600" dirty="0" err="1"/>
              <a:t>유토리</a:t>
            </a:r>
            <a:r>
              <a:rPr lang="en-US" altLang="ko-KR" sz="1600" dirty="0"/>
              <a:t>(</a:t>
            </a:r>
            <a:r>
              <a:rPr lang="ko-KR" altLang="en-US" sz="1600" dirty="0"/>
              <a:t>ゆとり</a:t>
            </a:r>
            <a:r>
              <a:rPr lang="en-US" altLang="ko-KR" sz="1600" dirty="0"/>
              <a:t>)</a:t>
            </a:r>
            <a:r>
              <a:rPr lang="ko-KR" altLang="en-US" sz="1600" dirty="0"/>
              <a:t>라는 단어가 사용된 것은 이 들의 교육시간과 교과내용이 대폭 줄어들고 교과 외 시간으로 ‘여유의 시간’이 도입된 </a:t>
            </a:r>
            <a:r>
              <a:rPr lang="ko-KR" altLang="en-US" sz="1600" dirty="0" err="1"/>
              <a:t>유토리</a:t>
            </a:r>
            <a:r>
              <a:rPr lang="ko-KR" altLang="en-US" sz="1600" dirty="0"/>
              <a:t> 교육을 받았기 때문이다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63552" y="422108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b="1" dirty="0" err="1"/>
              <a:t>유토리</a:t>
            </a:r>
            <a:r>
              <a:rPr lang="ko-KR" altLang="en-US" sz="2400" b="1" dirty="0"/>
              <a:t> 세대의 특징</a:t>
            </a:r>
            <a:endParaRPr lang="en-US" altLang="ko-KR" sz="2400" b="1" dirty="0"/>
          </a:p>
          <a:p>
            <a:r>
              <a:rPr lang="ko-KR" altLang="en-US" sz="1600" kern="1000" spc="-100" dirty="0"/>
              <a:t>사토리 세대는 일본의 잃어버린 </a:t>
            </a:r>
            <a:r>
              <a:rPr lang="en-US" altLang="ko-KR" sz="1600" kern="1000" spc="-100" dirty="0"/>
              <a:t>20</a:t>
            </a:r>
            <a:r>
              <a:rPr lang="ko-KR" altLang="en-US" sz="1600" kern="1000" spc="-100" dirty="0"/>
              <a:t>년</a:t>
            </a:r>
            <a:r>
              <a:rPr lang="en-US" altLang="ko-KR" sz="1600" kern="1000" spc="-100" dirty="0"/>
              <a:t>(</a:t>
            </a:r>
            <a:r>
              <a:rPr lang="ko-KR" altLang="en-US" sz="1600" kern="1000" spc="-100" dirty="0"/>
              <a:t>버블경제 붕괴 후 닥친 장기불황</a:t>
            </a:r>
            <a:r>
              <a:rPr lang="en-US" altLang="ko-KR" sz="1600" kern="1000" spc="-100" dirty="0"/>
              <a:t>) </a:t>
            </a:r>
            <a:r>
              <a:rPr lang="ko-KR" altLang="en-US" sz="1600" kern="1000" spc="-100" dirty="0"/>
              <a:t>속에서 성장해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필요 이상의 돈을 벌려 하지 않는 등 물질적 풍요에 집착하지 않고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낭비를 하지 않는 성향을 가지고 있다</a:t>
            </a:r>
            <a:r>
              <a:rPr lang="en-US" altLang="ko-KR" sz="1600" kern="1000" spc="-100" dirty="0"/>
              <a:t>. </a:t>
            </a:r>
            <a:r>
              <a:rPr lang="ko-KR" altLang="en-US" sz="1600" kern="1000" spc="-100" dirty="0"/>
              <a:t>또 해외여행에 관심이 적으며</a:t>
            </a:r>
            <a:r>
              <a:rPr lang="en-US" altLang="ko-KR" sz="1600" kern="1000" spc="-100" dirty="0"/>
              <a:t>, </a:t>
            </a:r>
            <a:r>
              <a:rPr lang="ko-KR" altLang="en-US" sz="1600" kern="1000" spc="-100" dirty="0"/>
              <a:t>과정보다 결과를 중시하는 특징을 지닌다</a:t>
            </a:r>
            <a:r>
              <a:rPr lang="en-US" altLang="ko-KR" sz="1600" kern="1000" spc="-100" dirty="0"/>
              <a:t>.</a:t>
            </a:r>
            <a:r>
              <a:rPr lang="ko-KR" altLang="en-US" kern="1000" spc="-100" dirty="0"/>
              <a:t/>
            </a:r>
            <a:br>
              <a:rPr lang="ko-KR" altLang="en-US" kern="1000" spc="-100" dirty="0"/>
            </a:br>
            <a:endParaRPr lang="en-US" altLang="ko-KR" kern="1000" spc="-1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45872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582651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latin typeface="HY견고딕" pitchFamily="18" charset="-127"/>
                <a:ea typeface="HY견고딕" pitchFamily="18" charset="-127"/>
              </a:rPr>
              <a:t>유토리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 세대의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인식변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화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1544" y="2060848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b="1" dirty="0" err="1"/>
              <a:t>유</a:t>
            </a:r>
            <a:r>
              <a:rPr lang="ko-KR" altLang="en-US" sz="2400" b="1" dirty="0" err="1" smtClean="0"/>
              <a:t>토리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세대의 </a:t>
            </a:r>
            <a:r>
              <a:rPr lang="ko-KR" altLang="en-US" sz="2400" b="1" dirty="0" smtClean="0"/>
              <a:t>인식변</a:t>
            </a:r>
            <a:r>
              <a:rPr lang="ko-KR" altLang="en-US" sz="2400" b="1" dirty="0" smtClean="0"/>
              <a:t>화</a:t>
            </a:r>
            <a:endParaRPr lang="en-US" altLang="ko-KR" sz="2400" b="1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err="1"/>
              <a:t>유토리</a:t>
            </a:r>
            <a:r>
              <a:rPr lang="ko-KR" altLang="en-US" sz="1600" dirty="0"/>
              <a:t> 교육은 암기위주의 교육을 지양하고 창의성과 자율성을 중시하는 교육을 표방했다</a:t>
            </a:r>
            <a:r>
              <a:rPr lang="en-US" altLang="ko-KR" sz="1600" dirty="0"/>
              <a:t>. </a:t>
            </a:r>
            <a:r>
              <a:rPr lang="ko-KR" altLang="en-US" sz="1600" dirty="0"/>
              <a:t>하지만 </a:t>
            </a:r>
            <a:r>
              <a:rPr lang="ko-KR" altLang="en-US" sz="1600" dirty="0" err="1"/>
              <a:t>유토리</a:t>
            </a:r>
            <a:r>
              <a:rPr lang="ko-KR" altLang="en-US" sz="1600" dirty="0"/>
              <a:t> 교육은 심각한 기초학력 저하와 학생간의 편차가 심화됐다는 이유로 시행 </a:t>
            </a:r>
            <a:r>
              <a:rPr lang="en-US" altLang="ko-KR" sz="1600" dirty="0"/>
              <a:t>5</a:t>
            </a:r>
            <a:r>
              <a:rPr lang="ko-KR" altLang="en-US" sz="1600" dirty="0"/>
              <a:t>년 만인 </a:t>
            </a:r>
            <a:r>
              <a:rPr lang="en-US" altLang="ko-KR" sz="1600" dirty="0"/>
              <a:t>2007</a:t>
            </a:r>
            <a:r>
              <a:rPr lang="ko-KR" altLang="en-US" sz="1600" dirty="0"/>
              <a:t>년 폐기 됐다</a:t>
            </a:r>
            <a:r>
              <a:rPr lang="en-US" altLang="ko-KR" sz="1600" dirty="0"/>
              <a:t>. </a:t>
            </a:r>
            <a:r>
              <a:rPr lang="ko-KR" altLang="en-US" sz="1600" dirty="0"/>
              <a:t>그래서 </a:t>
            </a:r>
            <a:r>
              <a:rPr lang="ko-KR" altLang="en-US" sz="1600" dirty="0" err="1"/>
              <a:t>유토리</a:t>
            </a:r>
            <a:r>
              <a:rPr lang="ko-KR" altLang="en-US" sz="1600" dirty="0"/>
              <a:t> 세대는 ‘학력 저하 세대’를 뜻하다가 나중에는 젊은 층을 비하하는 말로 굳어졌다</a:t>
            </a:r>
            <a:r>
              <a:rPr lang="en-US" altLang="ko-KR" sz="1600" dirty="0" smtClean="0"/>
              <a:t>.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유토리</a:t>
            </a:r>
            <a:r>
              <a:rPr lang="en-US" altLang="ko-KR" sz="1600" dirty="0" smtClean="0"/>
              <a:t>=</a:t>
            </a:r>
            <a:r>
              <a:rPr lang="ko-KR" altLang="en-US" sz="1600" dirty="0" smtClean="0"/>
              <a:t>나이가 어린 아이들을 비하하는 단어</a:t>
            </a:r>
            <a:r>
              <a:rPr lang="en-US" altLang="ko-KR" sz="1600" dirty="0" smtClean="0"/>
              <a:t>' </a:t>
            </a:r>
            <a:r>
              <a:rPr lang="ko-KR" altLang="en-US" sz="1600" dirty="0" smtClean="0"/>
              <a:t>정도로 </a:t>
            </a:r>
            <a:r>
              <a:rPr lang="ko-KR" altLang="en-US" sz="1600" dirty="0" smtClean="0"/>
              <a:t>정착이 되기도 하였다</a:t>
            </a:r>
            <a:r>
              <a:rPr lang="en-US" altLang="ko-KR" sz="1600" smtClean="0"/>
              <a:t>.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/>
              <a:t>하지만 현재 </a:t>
            </a:r>
            <a:r>
              <a:rPr lang="ko-KR" altLang="en-US" sz="1600" dirty="0" err="1"/>
              <a:t>유토리</a:t>
            </a:r>
            <a:r>
              <a:rPr lang="ko-KR" altLang="en-US" sz="1600" dirty="0"/>
              <a:t> 세대는 일본 경제의 기반 역할을 충실히 수행하며 ‘</a:t>
            </a:r>
            <a:r>
              <a:rPr lang="ko-KR" altLang="en-US" sz="1600" dirty="0" err="1"/>
              <a:t>뉴재팬</a:t>
            </a:r>
            <a:r>
              <a:rPr lang="ko-KR" altLang="en-US" sz="1600" dirty="0"/>
              <a:t>’을 대표하는 새 얼굴이라는 재평가를 받고 있다</a:t>
            </a:r>
            <a:r>
              <a:rPr lang="en-US" altLang="ko-KR" sz="1600" dirty="0"/>
              <a:t>. </a:t>
            </a:r>
            <a:r>
              <a:rPr lang="ko-KR" altLang="en-US" sz="1600" dirty="0" err="1"/>
              <a:t>학령기에</a:t>
            </a:r>
            <a:r>
              <a:rPr lang="ko-KR" altLang="en-US" sz="1600" dirty="0"/>
              <a:t> 휴대폰과 인터넷 등 신기술 세례를 받았고</a:t>
            </a:r>
            <a:r>
              <a:rPr lang="en-US" altLang="ko-KR" sz="1600" dirty="0"/>
              <a:t>, </a:t>
            </a:r>
            <a:r>
              <a:rPr lang="ko-KR" altLang="en-US" sz="1600" dirty="0"/>
              <a:t>경기침체기에 유년기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학령기를</a:t>
            </a:r>
            <a:r>
              <a:rPr lang="ko-KR" altLang="en-US" sz="1600" dirty="0"/>
              <a:t> 거치면서 견실하고 낭비가 없으면서도 안정을 중시하는 세대 특성이 일본 경제 부활의 발판 역할을 하고 있다는 설명이다</a:t>
            </a:r>
            <a:r>
              <a:rPr lang="en-US" altLang="ko-KR" sz="16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/>
              <a:t>이처럼 인식이 바뀐 것은 경기가 회복한 영향이 크다</a:t>
            </a:r>
            <a:r>
              <a:rPr lang="en-US" altLang="ko-KR" sz="1600" dirty="0"/>
              <a:t>. </a:t>
            </a:r>
            <a:r>
              <a:rPr lang="ko-KR" altLang="en-US" sz="1600" dirty="0"/>
              <a:t>경제적</a:t>
            </a:r>
            <a:r>
              <a:rPr lang="en-US" altLang="ko-KR" sz="1600" dirty="0"/>
              <a:t>·</a:t>
            </a:r>
            <a:r>
              <a:rPr lang="ko-KR" altLang="en-US" sz="1600" dirty="0"/>
              <a:t>사회적으로 여유가 생기며 차분히 과거를 돌아보는 분위기가 형성됐다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625504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58381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latin typeface="HY견고딕" pitchFamily="18" charset="-127"/>
                <a:ea typeface="HY견고딕" pitchFamily="18" charset="-127"/>
              </a:rPr>
              <a:t>유토리</a:t>
            </a:r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 세대 참고영상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557972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http://imnews.imbc.com/replay/2016/nw1800/article/3991576_19830.html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54995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524" y="58347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HY견고딕" pitchFamily="18" charset="-127"/>
                <a:ea typeface="HY견고딕" pitchFamily="18" charset="-127"/>
              </a:rPr>
              <a:t>자료 출처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223792" y="1844824"/>
            <a:ext cx="32403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703512" y="213285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사토리 세대</a:t>
            </a:r>
            <a:endParaRPr lang="en-US" altLang="ko-KR" dirty="0"/>
          </a:p>
          <a:p>
            <a:r>
              <a:rPr lang="en-US" altLang="ko-KR" dirty="0">
                <a:hlinkClick r:id="rId2"/>
              </a:rPr>
              <a:t>https://namu.wiki/w/%EC%82%AC%ED%86%A0%EB%A6%AC%20%EC%84%B8%EB%8C%80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https://terms.naver.com/entry.nhn?docId=1847245&amp;cid=43667&amp;categoryId=43667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https://news.naver.com/main/read.nhn?mode=LPOD&amp;mid=tvh&amp;oid=214&amp;aid=0000511517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703512" y="436510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/>
              <a:t>유토리</a:t>
            </a:r>
            <a:r>
              <a:rPr lang="ko-KR" altLang="en-US" dirty="0"/>
              <a:t> 세대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https://namu.wiki/w/%EC%9C%A0%ED%86%A0%EB%A6%AC%20%EA%B5%90%EC%9C%A1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http://imnews.imbc.com/replay/2016/nw1800/article/3991576_19830.html</a:t>
            </a:r>
            <a:endParaRPr lang="en-US" altLang="ko-KR" dirty="0"/>
          </a:p>
          <a:p>
            <a:r>
              <a:rPr lang="en-US" altLang="ko-KR" dirty="0">
                <a:hlinkClick r:id="rId7"/>
              </a:rPr>
              <a:t>https://terms.naver.com/entry.nhn?docId=4294498&amp;cid=42107&amp;categoryId=42107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737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3600" dirty="0">
                <a:latin typeface="HY동녘B" pitchFamily="18" charset="-127"/>
              </a:rPr>
              <a:t>キモイ：気持ちが悪い</a:t>
            </a:r>
            <a:r>
              <a:rPr lang="en-US" altLang="ja-JP" sz="36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600" dirty="0" err="1">
                <a:latin typeface="HY동녘B" pitchFamily="18" charset="-127"/>
                <a:ea typeface="HY동녘B" pitchFamily="18" charset="-127"/>
              </a:rPr>
              <a:t>키모이</a:t>
            </a:r>
            <a:r>
              <a:rPr lang="en-US" altLang="ko-KR" sz="3600" dirty="0">
                <a:latin typeface="HY동녘B" pitchFamily="18" charset="-127"/>
                <a:ea typeface="HY동녘B" pitchFamily="18" charset="-127"/>
              </a:rPr>
              <a:t>)</a:t>
            </a:r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r>
              <a:rPr lang="ja-JP" altLang="en-US" sz="3600" dirty="0">
                <a:latin typeface="HY동녘B" pitchFamily="18" charset="-127"/>
              </a:rPr>
              <a:t>スマホ：スマートフォン</a:t>
            </a:r>
            <a:r>
              <a:rPr lang="en-US" altLang="ja-JP" sz="36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600" dirty="0" err="1">
                <a:latin typeface="HY동녘B" pitchFamily="18" charset="-127"/>
                <a:ea typeface="HY동녘B" pitchFamily="18" charset="-127"/>
              </a:rPr>
              <a:t>스마호</a:t>
            </a:r>
            <a:r>
              <a:rPr lang="en-US" altLang="ko-KR" sz="3600" dirty="0">
                <a:latin typeface="HY동녘B" pitchFamily="18" charset="-127"/>
                <a:ea typeface="HY동녘B" pitchFamily="18" charset="-127"/>
              </a:rPr>
              <a:t>)</a:t>
            </a:r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r>
              <a:rPr lang="ja-JP" altLang="en-US" sz="3600" dirty="0">
                <a:latin typeface="HY동녘B" pitchFamily="18" charset="-127"/>
              </a:rPr>
              <a:t>ガラケイ：ガラパゴス携帯</a:t>
            </a:r>
            <a:r>
              <a:rPr lang="en-US" altLang="ja-JP" sz="36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600" dirty="0" err="1">
                <a:latin typeface="HY동녘B" pitchFamily="18" charset="-127"/>
                <a:ea typeface="HY동녘B" pitchFamily="18" charset="-127"/>
              </a:rPr>
              <a:t>가라케</a:t>
            </a:r>
            <a:r>
              <a:rPr lang="en-US" altLang="ko-KR" sz="3600" dirty="0">
                <a:latin typeface="HY동녘B" pitchFamily="18" charset="-127"/>
                <a:ea typeface="HY동녘B" pitchFamily="18" charset="-127"/>
              </a:rPr>
              <a:t>-)</a:t>
            </a:r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r>
              <a:rPr lang="ja-JP" altLang="en-US" sz="3600" dirty="0">
                <a:latin typeface="HY동녘B" pitchFamily="18" charset="-127"/>
              </a:rPr>
              <a:t>自己中：自己中心的な</a:t>
            </a:r>
            <a:r>
              <a:rPr lang="en-US" altLang="ja-JP" sz="36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600" dirty="0" err="1">
                <a:latin typeface="HY동녘B" pitchFamily="18" charset="-127"/>
                <a:ea typeface="HY동녘B" pitchFamily="18" charset="-127"/>
              </a:rPr>
              <a:t>지코츄</a:t>
            </a:r>
            <a:r>
              <a:rPr lang="en-US" altLang="ko-KR" sz="3600" dirty="0">
                <a:latin typeface="HY동녘B" pitchFamily="18" charset="-127"/>
                <a:ea typeface="HY동녘B" pitchFamily="18" charset="-127"/>
              </a:rPr>
              <a:t>-)</a:t>
            </a:r>
            <a:endParaRPr lang="en-US" altLang="ja-JP" sz="3600" dirty="0">
              <a:latin typeface="HY동녘B" pitchFamily="18" charset="-127"/>
              <a:ea typeface="HY동녘B" pitchFamily="18" charset="-127"/>
            </a:endParaRPr>
          </a:p>
          <a:p>
            <a:endParaRPr lang="ko-KR" altLang="en-US" sz="36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24000" y="390912"/>
            <a:ext cx="9144000" cy="864096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 latinLnBrk="1">
              <a:spcBef>
                <a:spcPct val="0"/>
              </a:spcBef>
              <a:defRPr/>
            </a:pPr>
            <a:r>
              <a:rPr lang="ko-KR" altLang="en-US" sz="4700" b="1" dirty="0" err="1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단축어</a:t>
            </a:r>
            <a:r>
              <a:rPr lang="en-US" altLang="ko-KR" sz="4100" b="1" dirty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: </a:t>
            </a:r>
            <a:r>
              <a:rPr lang="ko-KR" altLang="en-US" sz="3000" b="1" dirty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일본 </a:t>
            </a:r>
            <a:r>
              <a:rPr lang="ko-KR" altLang="en-US" sz="3000" b="1" dirty="0" err="1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급식체에서</a:t>
            </a:r>
            <a:r>
              <a:rPr lang="ko-KR" altLang="en-US" sz="3000" b="1" dirty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 가장 많이 사용되고 있는 언어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="" xmlns:a16="http://schemas.microsoft.com/office/drawing/2014/main" id="{E9F0703B-5580-4559-A35F-98F638F1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800" b="1" dirty="0"/>
              <a:t>태양족</a:t>
            </a:r>
            <a:r>
              <a:rPr lang="en-US" altLang="ko-KR" sz="5800" b="1" dirty="0"/>
              <a:t>, </a:t>
            </a:r>
            <a:r>
              <a:rPr lang="ko-KR" altLang="en-US" sz="5800" b="1" dirty="0" err="1"/>
              <a:t>단카이족</a:t>
            </a:r>
            <a:r>
              <a:rPr lang="en-US" altLang="ko-KR" sz="5800" b="1" dirty="0"/>
              <a:t>, </a:t>
            </a:r>
            <a:r>
              <a:rPr lang="ko-KR" altLang="en-US" sz="5800" b="1" dirty="0" err="1"/>
              <a:t>미유키족</a:t>
            </a:r>
            <a:endParaRPr lang="ko-KR" altLang="en-US" sz="5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37A167-B19F-40DA-8233-C0B89B31AA2D}"/>
              </a:ext>
            </a:extLst>
          </p:cNvPr>
          <p:cNvSpPr txBox="1"/>
          <p:nvPr/>
        </p:nvSpPr>
        <p:spPr>
          <a:xfrm>
            <a:off x="7964557" y="4518992"/>
            <a:ext cx="266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+mn-ea"/>
              </a:rPr>
              <a:t>일본어일본학과</a:t>
            </a:r>
            <a:r>
              <a:rPr lang="ko-KR" altLang="en-US" sz="2400" dirty="0">
                <a:latin typeface="+mn-ea"/>
              </a:rPr>
              <a:t> </a:t>
            </a:r>
            <a:endParaRPr lang="en-US" altLang="ko-KR" sz="2400" dirty="0">
              <a:latin typeface="+mn-ea"/>
            </a:endParaRPr>
          </a:p>
          <a:p>
            <a:r>
              <a:rPr lang="en-US" altLang="ko-KR" sz="2400" dirty="0" smtClean="0">
                <a:latin typeface="+mn-ea"/>
              </a:rPr>
              <a:t>21*02**5 </a:t>
            </a:r>
            <a:r>
              <a:rPr lang="ko-KR" altLang="en-US" sz="2400" dirty="0" smtClean="0">
                <a:latin typeface="+mn-ea"/>
              </a:rPr>
              <a:t>최</a:t>
            </a:r>
            <a:r>
              <a:rPr lang="en-US" altLang="ko-KR" sz="2400" dirty="0" smtClean="0">
                <a:latin typeface="+mn-ea"/>
              </a:rPr>
              <a:t>*</a:t>
            </a:r>
            <a:r>
              <a:rPr lang="ko-KR" altLang="en-US" sz="2400" dirty="0" smtClean="0">
                <a:latin typeface="+mn-ea"/>
              </a:rPr>
              <a:t>선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659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altLang="ko-KR" dirty="0">
                <a:latin typeface="+mn-ea"/>
              </a:rPr>
              <a:t>* </a:t>
            </a:r>
            <a:r>
              <a:rPr lang="ko-KR" altLang="en-US" dirty="0">
                <a:latin typeface="+mn-ea"/>
              </a:rPr>
              <a:t>목차 </a:t>
            </a:r>
            <a:r>
              <a:rPr lang="en-US" altLang="ko-KR" dirty="0">
                <a:latin typeface="+mn-ea"/>
              </a:rPr>
              <a:t>*</a:t>
            </a:r>
            <a:endParaRPr lang="ko-KR" altLang="en-US" dirty="0">
              <a:latin typeface="+mn-ea"/>
            </a:endParaRP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 altLang="ko-KR" dirty="0">
              <a:latin typeface="+mn-ea"/>
            </a:endParaRPr>
          </a:p>
          <a:p>
            <a:r>
              <a:rPr lang="ko-KR" altLang="en-US" sz="2800" dirty="0">
                <a:latin typeface="+mn-ea"/>
              </a:rPr>
              <a:t>태양족</a:t>
            </a:r>
            <a:r>
              <a:rPr lang="en-US" altLang="ko-KR" sz="2800" dirty="0">
                <a:latin typeface="+mn-ea"/>
              </a:rPr>
              <a:t>(</a:t>
            </a:r>
            <a:r>
              <a:rPr lang="ko-KR" altLang="en-US" sz="2800" dirty="0">
                <a:latin typeface="+mn-ea"/>
              </a:rPr>
              <a:t>太陽族</a:t>
            </a:r>
            <a:r>
              <a:rPr lang="en-US" altLang="ko-KR" sz="2800" dirty="0">
                <a:latin typeface="+mn-ea"/>
              </a:rPr>
              <a:t>)</a:t>
            </a:r>
            <a:r>
              <a:rPr lang="ko-KR" altLang="en-US" sz="2800" dirty="0">
                <a:latin typeface="+mn-ea"/>
              </a:rPr>
              <a:t>세대</a:t>
            </a:r>
            <a:endParaRPr lang="en-US" altLang="ko-KR" sz="2800" dirty="0">
              <a:latin typeface="+mn-ea"/>
            </a:endParaRPr>
          </a:p>
          <a:p>
            <a:pPr rtl="0"/>
            <a:endParaRPr lang="en-US" altLang="ko-KR" sz="2800" dirty="0">
              <a:latin typeface="+mn-ea"/>
            </a:endParaRPr>
          </a:p>
          <a:p>
            <a:r>
              <a:rPr lang="ko-KR" altLang="en-US" sz="2800" dirty="0" err="1">
                <a:latin typeface="+mn-ea"/>
              </a:rPr>
              <a:t>단카이</a:t>
            </a:r>
            <a:r>
              <a:rPr lang="ko-KR" altLang="en-US" sz="2800" dirty="0">
                <a:latin typeface="+mn-ea"/>
              </a:rPr>
              <a:t> 세대</a:t>
            </a:r>
            <a:r>
              <a:rPr lang="en-US" altLang="ko-KR" sz="2800" dirty="0">
                <a:latin typeface="+mn-ea"/>
              </a:rPr>
              <a:t>(</a:t>
            </a:r>
            <a:r>
              <a:rPr lang="ko-KR" altLang="en-US" sz="2800" dirty="0">
                <a:latin typeface="+mn-ea"/>
              </a:rPr>
              <a:t>団塊</a:t>
            </a:r>
            <a:r>
              <a:rPr lang="en-US" altLang="ko-KR" sz="2800" dirty="0">
                <a:latin typeface="+mn-ea"/>
              </a:rPr>
              <a:t>)</a:t>
            </a:r>
          </a:p>
          <a:p>
            <a:pPr rtl="0"/>
            <a:endParaRPr lang="en-US" altLang="ko-KR" sz="2800" dirty="0">
              <a:latin typeface="+mn-ea"/>
            </a:endParaRPr>
          </a:p>
          <a:p>
            <a:r>
              <a:rPr lang="ko-KR" altLang="en-US" sz="2800" dirty="0" err="1">
                <a:latin typeface="+mn-ea"/>
              </a:rPr>
              <a:t>미유키</a:t>
            </a:r>
            <a:r>
              <a:rPr lang="ko-KR" altLang="en-US" sz="2800" dirty="0">
                <a:latin typeface="+mn-ea"/>
              </a:rPr>
              <a:t> 족 세대</a:t>
            </a:r>
            <a:r>
              <a:rPr lang="en-US" altLang="ko-KR" sz="2800" dirty="0">
                <a:latin typeface="+mn-ea"/>
              </a:rPr>
              <a:t>(</a:t>
            </a:r>
            <a:r>
              <a:rPr lang="ja-JP" altLang="en-US" sz="2800" dirty="0">
                <a:latin typeface="+mn-ea"/>
              </a:rPr>
              <a:t>みゆき</a:t>
            </a:r>
            <a:r>
              <a:rPr lang="ko-KR" altLang="en-US" sz="2800" dirty="0">
                <a:latin typeface="+mn-ea"/>
              </a:rPr>
              <a:t>族</a:t>
            </a:r>
            <a:r>
              <a:rPr lang="en-US" altLang="ko-KR" sz="2800" dirty="0">
                <a:latin typeface="+mn-ea"/>
              </a:rPr>
              <a:t>)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51873" y="303213"/>
            <a:ext cx="4819281" cy="1644650"/>
          </a:xfrm>
        </p:spPr>
        <p:txBody>
          <a:bodyPr>
            <a:normAutofit/>
          </a:bodyPr>
          <a:lstStyle/>
          <a:p>
            <a:r>
              <a:rPr lang="ko-KR" altLang="en-US" dirty="0"/>
              <a:t>태양족</a:t>
            </a:r>
            <a:r>
              <a:rPr lang="en-US" altLang="ko-KR" dirty="0"/>
              <a:t>(</a:t>
            </a:r>
            <a:r>
              <a:rPr lang="ko-KR" altLang="en-US" dirty="0"/>
              <a:t>太陽族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1947863"/>
            <a:ext cx="4103687" cy="388302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351872" y="1369219"/>
            <a:ext cx="4467433" cy="5040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일본에서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1950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년대 중반에 기성의 도덕이나 질서를 거부하며 자유분방한 사고방식을 가진 일본 부흥기의 젊은 세대를 일컫는 말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*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이시하라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신타로오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石原慎太郎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의 </a:t>
            </a: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‘태양의 계절’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太陽の季節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399247" y="3601343"/>
            <a:ext cx="1152128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98120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470892"/>
            <a:ext cx="10058400" cy="1371600"/>
          </a:xfrm>
        </p:spPr>
        <p:txBody>
          <a:bodyPr/>
          <a:lstStyle/>
          <a:p>
            <a:r>
              <a:rPr lang="en-US" altLang="ko-KR" dirty="0"/>
              <a:t>                 </a:t>
            </a:r>
            <a:r>
              <a:rPr lang="ko-KR" altLang="en-US" dirty="0"/>
              <a:t>그 당시의 모습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12" y="1700808"/>
            <a:ext cx="6096000" cy="40005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" y="1700808"/>
            <a:ext cx="5851204" cy="4000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80928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8975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636643" y="573293"/>
            <a:ext cx="8918713" cy="53022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   그들의 반항적인 표출의 방식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22562" y="1485900"/>
            <a:ext cx="2501900" cy="38862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7428091" y="5754482"/>
            <a:ext cx="4295775" cy="65957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sz="2400" dirty="0" err="1"/>
              <a:t>신타로</a:t>
            </a:r>
            <a:r>
              <a:rPr lang="ko-KR" altLang="en-US" sz="2400" dirty="0"/>
              <a:t> 머리</a:t>
            </a:r>
            <a:r>
              <a:rPr lang="en-US" altLang="ko-KR" sz="2400" dirty="0"/>
              <a:t> (</a:t>
            </a:r>
            <a:r>
              <a:rPr lang="ko-KR" altLang="en-US" sz="2400" dirty="0"/>
              <a:t>慎太郎 刈</a:t>
            </a:r>
            <a:r>
              <a:rPr lang="ja-JP" altLang="en-US" sz="2400" dirty="0"/>
              <a:t>り </a:t>
            </a:r>
            <a:r>
              <a:rPr lang="en-US" altLang="ja-JP" sz="2400" dirty="0"/>
              <a:t>)</a:t>
            </a:r>
            <a:endParaRPr lang="ko-KR" altLang="en-US" sz="2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5" y="1701990"/>
            <a:ext cx="2664183" cy="3670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1645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469334" y="216366"/>
            <a:ext cx="9289773" cy="1644650"/>
          </a:xfrm>
        </p:spPr>
        <p:txBody>
          <a:bodyPr>
            <a:normAutofit/>
          </a:bodyPr>
          <a:lstStyle/>
          <a:p>
            <a:r>
              <a:rPr lang="ko-KR" altLang="en-US" dirty="0"/>
              <a:t>            미친 과실</a:t>
            </a:r>
            <a:r>
              <a:rPr lang="en-US" altLang="ko-KR" dirty="0"/>
              <a:t>(</a:t>
            </a:r>
            <a:r>
              <a:rPr lang="ko-KR" altLang="en-US" dirty="0"/>
              <a:t>狂った果實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6" y="1619043"/>
            <a:ext cx="3097213" cy="4275137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435695" y="1619043"/>
            <a:ext cx="4148138" cy="434975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*</a:t>
            </a:r>
            <a:r>
              <a:rPr lang="ko-KR" altLang="en-US" dirty="0">
                <a:solidFill>
                  <a:schemeClr val="tx1"/>
                </a:solidFill>
              </a:rPr>
              <a:t>소설 ‘태양의 계절’을 </a:t>
            </a:r>
            <a:r>
              <a:rPr lang="en-US" altLang="ko-KR" dirty="0">
                <a:solidFill>
                  <a:schemeClr val="tx1"/>
                </a:solidFill>
              </a:rPr>
              <a:t>1956</a:t>
            </a:r>
            <a:r>
              <a:rPr lang="ko-KR" altLang="en-US" dirty="0">
                <a:solidFill>
                  <a:schemeClr val="tx1"/>
                </a:solidFill>
              </a:rPr>
              <a:t>년에 영화화로 제작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*</a:t>
            </a:r>
            <a:r>
              <a:rPr lang="ko-KR" altLang="en-US" dirty="0">
                <a:solidFill>
                  <a:schemeClr val="tx1"/>
                </a:solidFill>
              </a:rPr>
              <a:t>‘태양족’이라는 신조어를 탄생</a:t>
            </a: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https://www.youtube.com/watch?v=aDLre9jun6k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92" y="1654945"/>
            <a:ext cx="4001654" cy="4277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813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279374" y="414337"/>
            <a:ext cx="7633252" cy="164623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단카이</a:t>
            </a:r>
            <a:r>
              <a:rPr lang="ko-KR" altLang="en-US" dirty="0"/>
              <a:t> 세대</a:t>
            </a:r>
            <a:r>
              <a:rPr lang="en-US" altLang="ko-KR" dirty="0"/>
              <a:t>(</a:t>
            </a:r>
            <a:r>
              <a:rPr lang="ko-KR" altLang="en-US" dirty="0"/>
              <a:t>団塊</a:t>
            </a:r>
            <a:r>
              <a:rPr lang="ja-JP" altLang="en-US" dirty="0"/>
              <a:t>の</a:t>
            </a:r>
            <a:r>
              <a:rPr lang="ko-KR" altLang="en-US" dirty="0"/>
              <a:t>世代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7335561" y="2060575"/>
            <a:ext cx="4392612" cy="4826000"/>
          </a:xfrm>
        </p:spPr>
        <p:txBody>
          <a:bodyPr/>
          <a:lstStyle/>
          <a:p>
            <a:r>
              <a:rPr lang="en-US" altLang="ko-KR" dirty="0"/>
              <a:t>*</a:t>
            </a:r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 세계대전 직후 </a:t>
            </a:r>
            <a:r>
              <a:rPr lang="en-US" altLang="ko-KR" dirty="0"/>
              <a:t>1947~1949</a:t>
            </a:r>
            <a:r>
              <a:rPr lang="ko-KR" altLang="en-US" dirty="0"/>
              <a:t>에 태어난 일본의 베이비 붐 세대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*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후 쇼와 </a:t>
            </a:r>
            <a:r>
              <a:rPr lang="en-US" altLang="ko-KR" dirty="0"/>
              <a:t>20</a:t>
            </a:r>
            <a:r>
              <a:rPr lang="ko-KR" altLang="en-US" dirty="0"/>
              <a:t>년대 군정에서 전쟁 후 혼란기에 태어난 세대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3" name="그림 개체 틀 12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5299" b="5299"/>
          <a:stretch>
            <a:fillRect/>
          </a:stretch>
        </p:blipFill>
        <p:spPr>
          <a:xfrm>
            <a:off x="861391" y="2060575"/>
            <a:ext cx="5784850" cy="3933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25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63686" y="277398"/>
            <a:ext cx="10575235" cy="1644650"/>
          </a:xfrm>
        </p:spPr>
        <p:txBody>
          <a:bodyPr>
            <a:normAutofit/>
          </a:bodyPr>
          <a:lstStyle/>
          <a:p>
            <a:r>
              <a:rPr lang="ko-KR" altLang="en-US" dirty="0"/>
              <a:t>      청년</a:t>
            </a:r>
            <a:r>
              <a:rPr lang="en-US" altLang="ko-KR" dirty="0"/>
              <a:t>, </a:t>
            </a:r>
            <a:r>
              <a:rPr lang="ko-KR" altLang="en-US" dirty="0"/>
              <a:t>그리고 현재의 </a:t>
            </a:r>
            <a:r>
              <a:rPr lang="ko-KR" altLang="en-US" dirty="0" err="1"/>
              <a:t>단카이</a:t>
            </a:r>
            <a:r>
              <a:rPr lang="ko-KR" altLang="en-US" dirty="0"/>
              <a:t> 세대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79" y="1844699"/>
            <a:ext cx="3168650" cy="4392613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363686" y="1943238"/>
            <a:ext cx="4148138" cy="4751388"/>
          </a:xfrm>
        </p:spPr>
        <p:txBody>
          <a:bodyPr/>
          <a:lstStyle/>
          <a:p>
            <a:r>
              <a:rPr lang="en-US" altLang="ko-KR" dirty="0"/>
              <a:t>*</a:t>
            </a:r>
            <a:r>
              <a:rPr lang="ko-KR" altLang="en-US" dirty="0"/>
              <a:t>이에 따름 대책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</a:t>
            </a:r>
            <a:r>
              <a:rPr lang="ko-KR" altLang="en-US" dirty="0"/>
              <a:t> 퇴직자의 재고용</a:t>
            </a:r>
            <a:r>
              <a:rPr lang="en-US" altLang="ko-KR" dirty="0"/>
              <a:t> </a:t>
            </a:r>
            <a:r>
              <a:rPr lang="ko-KR" altLang="en-US" dirty="0"/>
              <a:t>및 정년연장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기술연구요원 양성 및 퇴직자를 기용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신입사원 채용으로 일손 부족을 보충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7" y="1844824"/>
            <a:ext cx="4410075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1668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391479" y="271463"/>
            <a:ext cx="10005391" cy="1644650"/>
          </a:xfrm>
        </p:spPr>
        <p:txBody>
          <a:bodyPr>
            <a:normAutofit/>
          </a:bodyPr>
          <a:lstStyle/>
          <a:p>
            <a:r>
              <a:rPr lang="en-US" altLang="ko-KR" dirty="0"/>
              <a:t>         </a:t>
            </a:r>
            <a:r>
              <a:rPr lang="ko-KR" altLang="en-US" dirty="0" err="1"/>
              <a:t>미유키</a:t>
            </a:r>
            <a:r>
              <a:rPr lang="ko-KR" altLang="en-US" dirty="0"/>
              <a:t> 족 세대</a:t>
            </a:r>
            <a:r>
              <a:rPr lang="en-US" altLang="ko-KR" dirty="0"/>
              <a:t>(</a:t>
            </a:r>
            <a:r>
              <a:rPr lang="ko-KR" altLang="en-US" dirty="0"/>
              <a:t>みゆき族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4294967295"/>
          </p:nvPr>
        </p:nvSpPr>
        <p:spPr>
          <a:xfrm>
            <a:off x="371061" y="1910661"/>
            <a:ext cx="4392613" cy="4249737"/>
          </a:xfrm>
        </p:spPr>
        <p:txBody>
          <a:bodyPr/>
          <a:lstStyle/>
          <a:p>
            <a:r>
              <a:rPr lang="en-US" altLang="ko-KR" dirty="0"/>
              <a:t>*</a:t>
            </a:r>
            <a:r>
              <a:rPr lang="ko-KR" altLang="en-US" dirty="0"/>
              <a:t>반 </a:t>
            </a:r>
            <a:r>
              <a:rPr lang="ko-KR" altLang="en-US" dirty="0" err="1"/>
              <a:t>자켓</a:t>
            </a:r>
            <a:r>
              <a:rPr lang="en-US" altLang="ko-KR" dirty="0"/>
              <a:t>(VAN </a:t>
            </a:r>
            <a:r>
              <a:rPr lang="en-US" altLang="ko-KR" dirty="0" err="1"/>
              <a:t>jac</a:t>
            </a:r>
            <a:r>
              <a:rPr lang="en-US" altLang="ko-KR" dirty="0"/>
              <a:t>)</a:t>
            </a:r>
            <a:r>
              <a:rPr lang="ko-KR" altLang="en-US" dirty="0"/>
              <a:t>의 제품과 종이가방을 들고 거리를 배회하는 젊은이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*</a:t>
            </a:r>
            <a:r>
              <a:rPr lang="ko-KR" altLang="en-US" dirty="0"/>
              <a:t>도쿄 </a:t>
            </a:r>
            <a:r>
              <a:rPr lang="ko-KR" altLang="en-US" dirty="0" err="1"/>
              <a:t>긴자의</a:t>
            </a:r>
            <a:r>
              <a:rPr lang="ko-KR" altLang="en-US" dirty="0"/>
              <a:t> </a:t>
            </a:r>
            <a:r>
              <a:rPr lang="ko-KR" altLang="en-US" dirty="0" err="1"/>
              <a:t>미유키</a:t>
            </a:r>
            <a:r>
              <a:rPr lang="ko-KR" altLang="en-US" dirty="0"/>
              <a:t> 거리를 활보하는 젊은이</a:t>
            </a: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92" y="1910660"/>
            <a:ext cx="6137275" cy="4249737"/>
          </a:xfrm>
        </p:spPr>
      </p:pic>
      <p:sp>
        <p:nvSpPr>
          <p:cNvPr id="9" name="오른쪽 화살표 8"/>
          <p:cNvSpPr/>
          <p:nvPr/>
        </p:nvSpPr>
        <p:spPr>
          <a:xfrm>
            <a:off x="4694226" y="35553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74830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53657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60</a:t>
            </a:r>
            <a:r>
              <a:rPr lang="ko-KR" altLang="en-US" dirty="0"/>
              <a:t>년대 길거리 </a:t>
            </a:r>
            <a:r>
              <a:rPr lang="ko-KR" altLang="en-US" dirty="0" err="1"/>
              <a:t>패션를</a:t>
            </a:r>
            <a:r>
              <a:rPr lang="ko-KR" altLang="en-US" dirty="0"/>
              <a:t> 지배한 </a:t>
            </a:r>
            <a:r>
              <a:rPr lang="ko-KR" altLang="en-US" dirty="0" err="1"/>
              <a:t>미유키</a:t>
            </a:r>
            <a:r>
              <a:rPr lang="ko-KR" altLang="en-US" dirty="0"/>
              <a:t> 족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1" y="1610042"/>
            <a:ext cx="3546815" cy="4896544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12" y="1957873"/>
            <a:ext cx="4680520" cy="3994931"/>
          </a:xfrm>
        </p:spPr>
      </p:pic>
    </p:spTree>
    <p:extLst>
      <p:ext uri="{BB962C8B-B14F-4D97-AF65-F5344CB8AC3E}">
        <p14:creationId xmlns="" xmlns:p14="http://schemas.microsoft.com/office/powerpoint/2010/main" val="447730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4888" y="1484243"/>
            <a:ext cx="10290312" cy="50225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2600" dirty="0"/>
              <a:t>KY</a:t>
            </a:r>
            <a:r>
              <a:rPr lang="ja-JP" altLang="en-US" sz="2600" dirty="0"/>
              <a:t>：空気を読めない</a:t>
            </a:r>
            <a:endParaRPr lang="en-US" altLang="ja-JP" sz="2600" dirty="0"/>
          </a:p>
          <a:p>
            <a:pPr>
              <a:lnSpc>
                <a:spcPct val="150000"/>
              </a:lnSpc>
              <a:buNone/>
            </a:pPr>
            <a:r>
              <a:rPr lang="ko-KR" altLang="en-US" dirty="0"/>
              <a:t>눈치 없는 사람을 의미한다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JK</a:t>
            </a:r>
            <a:r>
              <a:rPr lang="ja-JP" altLang="en-US" sz="2400" dirty="0"/>
              <a:t>：女子高</a:t>
            </a:r>
            <a:r>
              <a:rPr lang="ja-JP" altLang="en-US" sz="2400" dirty="0" smtClean="0"/>
              <a:t>生</a:t>
            </a:r>
            <a:endParaRPr lang="en-US" altLang="ja-JP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여자 고등학생을 의미한다</a:t>
            </a:r>
            <a:endParaRPr lang="en-US" altLang="ko-KR" dirty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MM: </a:t>
            </a:r>
            <a:r>
              <a:rPr lang="ja-JP" altLang="en-US" sz="2400" dirty="0" smtClean="0"/>
              <a:t>マジで面倒くさい</a:t>
            </a:r>
            <a:endParaRPr lang="en-US" altLang="ja-JP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정말로 </a:t>
            </a:r>
            <a:r>
              <a:rPr lang="ko-KR" altLang="en-US" dirty="0" err="1" smtClean="0"/>
              <a:t>귀찮은것을</a:t>
            </a:r>
            <a:r>
              <a:rPr lang="ko-KR" altLang="en-US" dirty="0" smtClean="0"/>
              <a:t> 의미한다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CC: </a:t>
            </a:r>
            <a:r>
              <a:rPr lang="ja-JP" altLang="en-US" sz="2400" dirty="0" smtClean="0"/>
              <a:t>超かわいい</a:t>
            </a:r>
            <a:endParaRPr lang="en-US" altLang="ja-JP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</a:t>
            </a:r>
            <a:r>
              <a:rPr lang="ko-KR" altLang="en-US" dirty="0" smtClean="0"/>
              <a:t>너무 귀엽다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65920" y="538944"/>
            <a:ext cx="10116616" cy="1080120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KY</a:t>
            </a:r>
            <a:r>
              <a:rPr lang="ko-KR" altLang="en-US" sz="4000" dirty="0" err="1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식언어</a:t>
            </a:r>
            <a:r>
              <a:rPr lang="en-US" altLang="ko-KR" sz="28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알파벳을 가져와서 </a:t>
            </a:r>
            <a:r>
              <a:rPr lang="ko-KR" altLang="en-US" sz="2800" dirty="0" err="1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사용되고있는</a:t>
            </a:r>
            <a:r>
              <a:rPr lang="ko-KR" altLang="en-US" sz="28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 언어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             </a:t>
            </a:r>
            <a:r>
              <a:rPr lang="ko-KR" altLang="en-US" dirty="0"/>
              <a:t>참고자료 </a:t>
            </a:r>
            <a:r>
              <a:rPr lang="ko-KR" altLang="en-US" dirty="0" err="1"/>
              <a:t>출저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/>
              <a:t>http://www.ilbe.com/1759221978</a:t>
            </a:r>
          </a:p>
          <a:p>
            <a:r>
              <a:rPr lang="en-US" altLang="ko-KR" dirty="0"/>
              <a:t>https://terms.naver.com/entry.nhn?docId=388784&amp;cid=41978&amp;categoryId=41985</a:t>
            </a:r>
          </a:p>
          <a:p>
            <a:r>
              <a:rPr lang="en-US" altLang="ko-KR" dirty="0"/>
              <a:t>/%E5%A4%AA%E9%99%BD%E3%81%AE%E5%AD%A3%E7%AF%80#</a:t>
            </a:r>
          </a:p>
          <a:p>
            <a:r>
              <a:rPr lang="en-US" altLang="ko-KR" dirty="0"/>
              <a:t>https://papago.naver.net/website?locale=ko&amp;source=ja&amp;target=ko&amp;url=http%3A%2F%2Feconomy.community-planners.net%2F%3Feid%3D302955</a:t>
            </a:r>
          </a:p>
          <a:p>
            <a:r>
              <a:rPr lang="en-US" altLang="ko-KR" dirty="0"/>
              <a:t>https://namu.wiki/w/%EC%A0%84%ED%9B%84%20%EC%84%B8%EB%8C%80?from=%EB%8B%A8%EC%B9%B4%EC%9D%B4%20%EC%84%B8%EB%8C%80</a:t>
            </a:r>
          </a:p>
          <a:p>
            <a:r>
              <a:rPr lang="en-US" altLang="ko-KR" dirty="0"/>
              <a:t>https://papago.naver.net/website?locale=ko&amp;source=ja&amp;target=ko&amp;url=https%3A%2F%2Fja.wikipedia.org%2Fwiki%2F%25E5%259B%25A3%25E5%25A1%258A%25E3%2581%25AE%25E4%25B8</a:t>
            </a:r>
          </a:p>
          <a:p>
            <a:r>
              <a:rPr lang="en-US" altLang="ko-KR" dirty="0"/>
              <a:t>https://m.post.naver.com/viewer/postView.nhn?volumeNo=15391849&amp;memberNo=41060626&amp;vType=VERTICAL</a:t>
            </a:r>
          </a:p>
          <a:p>
            <a:r>
              <a:rPr lang="en-US" altLang="ko-KR" dirty="0"/>
              <a:t>https://m.terms.naver.com/entry.nhn?docId=931340&amp;cid=43667&amp;categoryId=43667</a:t>
            </a:r>
          </a:p>
          <a:p>
            <a:r>
              <a:rPr lang="en-US" altLang="ko-KR" dirty="0"/>
              <a:t>https://papago.naver.net/website?locale=ko&amp;source=ja&amp;target=ko&amp;url=https%3A%2F%2Fja.wikipedia.org%2Fwiki%2F%25E3%2581%25BF%25E3%2582%2586%25E3%2581%258D%25E6%2597%258F</a:t>
            </a:r>
          </a:p>
          <a:p>
            <a:r>
              <a:rPr lang="en-US" altLang="ko-KR" dirty="0"/>
              <a:t>https://m.terms.naver.com/entry.nhn?cid=43002&amp;categoryId=43002&amp;docId=1928165&amp;expCategoryId=43002</a:t>
            </a:r>
          </a:p>
          <a:p>
            <a:r>
              <a:rPr lang="en-US" altLang="ko-KR" dirty="0"/>
              <a:t>https://overallss.blog.me/220391355756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4905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81328"/>
            <a:ext cx="10972800" cy="5376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/>
              <a:t>り、りょ：了解</a:t>
            </a:r>
            <a:endParaRPr lang="en-US" altLang="ja-JP" sz="3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/>
              <a:t>   </a:t>
            </a:r>
            <a:r>
              <a:rPr lang="ko-KR" altLang="en-US" sz="2000" dirty="0" smtClean="0"/>
              <a:t>알겠어 </a:t>
            </a:r>
            <a:r>
              <a:rPr lang="ko-KR" altLang="en-US" sz="2000" dirty="0" err="1" smtClean="0"/>
              <a:t>ㅇㅋ</a:t>
            </a:r>
            <a:r>
              <a:rPr lang="ko-KR" altLang="en-US" sz="2000" dirty="0" smtClean="0"/>
              <a:t> 같은 의미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3200" dirty="0" smtClean="0"/>
              <a:t>レベチ：レベルが違う</a:t>
            </a:r>
            <a:endParaRPr lang="en-US" altLang="ja-JP" sz="3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/>
              <a:t>   </a:t>
            </a:r>
            <a:r>
              <a:rPr lang="ko-KR" altLang="en-US" sz="2000" dirty="0" smtClean="0"/>
              <a:t>수준이 너무 다르다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ja-JP" altLang="en-US" sz="3200" dirty="0" smtClean="0"/>
              <a:t>イミフ：意味不明</a:t>
            </a:r>
            <a:endParaRPr lang="en-US" altLang="ja-JP" sz="32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의미불명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かまちょ：かまってちょうだい</a:t>
            </a:r>
            <a:endParaRPr lang="en-US" altLang="ja-JP" sz="2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/>
              <a:t>   </a:t>
            </a:r>
            <a:r>
              <a:rPr lang="ko-KR" altLang="en-US" sz="2000" dirty="0" smtClean="0"/>
              <a:t>관심 끌 때 하는 말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endParaRPr lang="ja-JP" altLang="en-US" sz="32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갸루어</a:t>
            </a:r>
            <a:r>
              <a:rPr lang="en-US" altLang="ko-KR" sz="2800" dirty="0" smtClean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주로 젊은 여성이 사용하는 언어</a:t>
            </a:r>
            <a:endParaRPr lang="ko-KR" altLang="en-US" sz="2800" dirty="0">
              <a:solidFill>
                <a:schemeClr val="accent4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81328"/>
            <a:ext cx="10972800" cy="5376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とりま：とりあえずまあ</a:t>
            </a:r>
            <a:endParaRPr lang="en-US" altLang="ja-JP" sz="2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우선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일단은 음</a:t>
            </a:r>
            <a:r>
              <a:rPr lang="en-US" altLang="ko-KR" sz="2000" dirty="0" smtClean="0"/>
              <a:t>..</a:t>
            </a:r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ウケる：面白い</a:t>
            </a:r>
            <a:endParaRPr lang="en-US" altLang="ja-JP" sz="2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매우 재미있다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개웃기다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オケる：カラオケをする</a:t>
            </a:r>
            <a:endParaRPr lang="en-US" altLang="ja-JP" sz="2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/>
              <a:t>  </a:t>
            </a:r>
            <a:r>
              <a:rPr lang="ko-KR" altLang="en-US" sz="2000" dirty="0" smtClean="0"/>
              <a:t>노래방 가고 싶을 때 하는 말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あげみざわ：テンションが上がっている</a:t>
            </a:r>
            <a:endParaRPr lang="en-US" altLang="ja-JP" sz="2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800" dirty="0" smtClean="0"/>
              <a:t> </a:t>
            </a:r>
            <a:r>
              <a:rPr lang="ko-KR" altLang="en-US" sz="2000" dirty="0" smtClean="0"/>
              <a:t>기분이 </a:t>
            </a:r>
            <a:r>
              <a:rPr lang="ko-KR" altLang="en-US" sz="2000" dirty="0" err="1" smtClean="0"/>
              <a:t>업되어있을</a:t>
            </a:r>
            <a:r>
              <a:rPr lang="ko-KR" altLang="en-US" sz="2000" dirty="0" smtClean="0"/>
              <a:t> 때 하는 말</a:t>
            </a:r>
            <a:endParaRPr lang="en-US" altLang="ja-JP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endParaRPr lang="en-US" altLang="ko-KR" sz="20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갸루어</a:t>
            </a:r>
            <a:r>
              <a:rPr lang="en-US" altLang="ko-KR" sz="2800" dirty="0" smtClean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주로 젊은 여성이 사용하는 언어</a:t>
            </a:r>
            <a:endParaRPr lang="ko-KR" altLang="en-US" sz="2800" dirty="0">
              <a:solidFill>
                <a:schemeClr val="accent4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3200" dirty="0"/>
              <a:t>妄飲妄食：口にしたものを全て忘れること</a:t>
            </a:r>
            <a:endParaRPr lang="en-US" altLang="ja-JP" sz="3200" dirty="0"/>
          </a:p>
          <a:p>
            <a:pPr>
              <a:buNone/>
            </a:pPr>
            <a:r>
              <a:rPr lang="en-US" altLang="ko-KR" sz="3200" dirty="0"/>
              <a:t>  </a:t>
            </a:r>
            <a:r>
              <a:rPr lang="ko-KR" altLang="en-US" sz="2400" dirty="0"/>
              <a:t>입에 넣은 음식을 전부 잊어버리는 것</a:t>
            </a:r>
            <a:endParaRPr lang="en-US" altLang="ko-KR" sz="2400" dirty="0"/>
          </a:p>
          <a:p>
            <a:pPr>
              <a:buNone/>
            </a:pPr>
            <a:endParaRPr lang="en-US" altLang="ko-KR" sz="3200" dirty="0"/>
          </a:p>
          <a:p>
            <a:r>
              <a:rPr lang="ja-JP" altLang="en-US" sz="3200" dirty="0"/>
              <a:t>鉛スト：鉛筆が止まる</a:t>
            </a:r>
            <a:endParaRPr lang="en-US" altLang="ja-JP" sz="3200" dirty="0"/>
          </a:p>
          <a:p>
            <a:pPr>
              <a:buNone/>
            </a:pPr>
            <a:r>
              <a:rPr lang="en-US" altLang="ko-KR" sz="3200" dirty="0"/>
              <a:t>  </a:t>
            </a:r>
            <a:r>
              <a:rPr lang="ko-KR" altLang="en-US" sz="2400" dirty="0"/>
              <a:t>시험 때 기억이 안 나서 도중에 멈추는 것</a:t>
            </a:r>
            <a:endParaRPr lang="en-US" altLang="ko-KR" sz="2400" dirty="0"/>
          </a:p>
          <a:p>
            <a:pPr>
              <a:buNone/>
            </a:pPr>
            <a:endParaRPr lang="en-US" altLang="ko-KR" sz="3200" dirty="0"/>
          </a:p>
          <a:p>
            <a:r>
              <a:rPr lang="ja-JP" altLang="en-US" sz="3200" dirty="0"/>
              <a:t>ぺライド：薄っぺらいプライド</a:t>
            </a:r>
            <a:endParaRPr lang="en-US" altLang="ja-JP" sz="3200" dirty="0"/>
          </a:p>
          <a:p>
            <a:pPr>
              <a:buNone/>
            </a:pPr>
            <a:r>
              <a:rPr lang="en-US" altLang="ko-KR" sz="3200" dirty="0"/>
              <a:t>  </a:t>
            </a:r>
            <a:r>
              <a:rPr lang="ko-KR" altLang="en-US" sz="2400" dirty="0"/>
              <a:t>얇은 자존심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모지리언어</a:t>
            </a:r>
            <a:r>
              <a:rPr lang="en-US" altLang="ko-KR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100" dirty="0">
                <a:solidFill>
                  <a:schemeClr val="accent4"/>
                </a:solidFill>
                <a:latin typeface="HY동녘B" pitchFamily="18" charset="-127"/>
                <a:ea typeface="HY동녘B" pitchFamily="18" charset="-127"/>
              </a:rPr>
              <a:t>말 그대로 꼬아서 만든 언어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비누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TM03457510[[fn=비누]]</Template>
  <TotalTime>505</TotalTime>
  <Words>2233</Words>
  <Application>Microsoft Office PowerPoint</Application>
  <PresentationFormat>사용자 지정</PresentationFormat>
  <Paragraphs>391</Paragraphs>
  <Slides>60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1" baseType="lpstr">
      <vt:lpstr>비누</vt:lpstr>
      <vt:lpstr>일본 문화 6조 전후 일본 젊은이 문화</vt:lpstr>
      <vt:lpstr>언어 문화</vt:lpstr>
      <vt:lpstr>若者言葉（급식체）</vt:lpstr>
      <vt:lpstr>일본의若者言葉（급식체)의 종류는?</vt:lpstr>
      <vt:lpstr>슬라이드 5</vt:lpstr>
      <vt:lpstr>KY식언어: 알파벳을 가져와서 사용되고있는 언어</vt:lpstr>
      <vt:lpstr>갸루어: 주로 젊은 여성이 사용하는 언어</vt:lpstr>
      <vt:lpstr>갸루어: 주로 젊은 여성이 사용하는 언어</vt:lpstr>
      <vt:lpstr>모지리언어: 말 그대로 꼬아서 만든 언어</vt:lpstr>
      <vt:lpstr>INTERNET어: 넷상에서 많이 사용하는 언어</vt:lpstr>
      <vt:lpstr>YouTube참고 </vt:lpstr>
      <vt:lpstr>음식 문화</vt:lpstr>
      <vt:lpstr>●전후 일본의 식생활  ●일본의 젊은이들의 음식문화   </vt:lpstr>
      <vt:lpstr>전후 일본의 식생활</vt:lpstr>
      <vt:lpstr>식사의 간편화</vt:lpstr>
      <vt:lpstr>일본의 젊은이들의 음식문화</vt:lpstr>
      <vt:lpstr>인스턴트 음식</vt:lpstr>
      <vt:lpstr>편의점 도시락</vt:lpstr>
      <vt:lpstr>슬라이드 19</vt:lpstr>
      <vt:lpstr>혼밥문화</vt:lpstr>
      <vt:lpstr>정리</vt:lpstr>
      <vt:lpstr>출처</vt:lpstr>
      <vt:lpstr>음악 문화</vt:lpstr>
      <vt:lpstr>아이돌음악(AKB48)</vt:lpstr>
      <vt:lpstr>인디 음악 (일본의 인디 밴드)</vt:lpstr>
      <vt:lpstr>애니메이션 음악</vt:lpstr>
      <vt:lpstr>게임 음악</vt:lpstr>
      <vt:lpstr>아마추어 음악(우타이테)</vt:lpstr>
      <vt:lpstr>내용 및 사진출처</vt:lpstr>
      <vt:lpstr>취업 문화</vt:lpstr>
      <vt:lpstr>근대시대 일본 젊은이들의 일자리(19c후반~1945년)  </vt:lpstr>
      <vt:lpstr>1945년 패전 이후 </vt:lpstr>
      <vt:lpstr>일본의 고도성장 버블경제</vt:lpstr>
      <vt:lpstr>일본 버블경제의 붕괴</vt:lpstr>
      <vt:lpstr>2000년대 니트족의 등장</vt:lpstr>
      <vt:lpstr>최근의 일본 청년 노동시장</vt:lpstr>
      <vt:lpstr>일본의 취업문화</vt:lpstr>
      <vt:lpstr>일본 신입사원들이 지켜야하는 룰</vt:lpstr>
      <vt:lpstr>일본 젊은이들의 취업활동 인기기업</vt:lpstr>
      <vt:lpstr>출처</vt:lpstr>
      <vt:lpstr>사토리 세대, 유토리 세대</vt:lpstr>
      <vt:lpstr>사토리 세대와 유토리 세대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태양족, 단카이족, 미유키족</vt:lpstr>
      <vt:lpstr>* 목차 *</vt:lpstr>
      <vt:lpstr>태양족(太陽族)</vt:lpstr>
      <vt:lpstr>                 그 당시의 모습</vt:lpstr>
      <vt:lpstr>   그들의 반항적인 표출의 방식</vt:lpstr>
      <vt:lpstr>            미친 과실(狂った果實)</vt:lpstr>
      <vt:lpstr>단카이 세대(団塊の世代)</vt:lpstr>
      <vt:lpstr>      청년, 그리고 현재의 단카이 세대</vt:lpstr>
      <vt:lpstr>         미유키 족 세대(みゆき族)</vt:lpstr>
      <vt:lpstr>60년대 길거리 패션를 지배한 미유키 족</vt:lpstr>
      <vt:lpstr>                  참고자료 출저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문화 6조 전후 일본 젊은이 문화</dc:title>
  <dc:creator>김민정</dc:creator>
  <cp:lastModifiedBy>Windows 사용자</cp:lastModifiedBy>
  <cp:revision>42</cp:revision>
  <dcterms:created xsi:type="dcterms:W3CDTF">2019-03-23T07:25:31Z</dcterms:created>
  <dcterms:modified xsi:type="dcterms:W3CDTF">2019-05-27T13:20:45Z</dcterms:modified>
</cp:coreProperties>
</file>