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8"/>
  </p:handoutMasterIdLst>
  <p:sldIdLst>
    <p:sldId id="286" r:id="rId2"/>
    <p:sldId id="318" r:id="rId3"/>
    <p:sldId id="320" r:id="rId4"/>
    <p:sldId id="317" r:id="rId5"/>
    <p:sldId id="319" r:id="rId6"/>
    <p:sldId id="25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맑은 고딕" panose="020B0503020000020004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A100"/>
    <a:srgbClr val="564930"/>
    <a:srgbClr val="F89F56"/>
    <a:srgbClr val="435E80"/>
    <a:srgbClr val="94171D"/>
    <a:srgbClr val="D8E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C000-42E5-412C-B688-8EB4E765345B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CB8DD-3960-46B9-82C8-33D2E07D2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32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029210" y="6666235"/>
            <a:ext cx="1199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shade val="95000"/>
                      <a:satMod val="10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openthewall.net</a:t>
            </a:r>
            <a:endParaRPr lang="ko-KR" altLang="en-US" sz="1100" dirty="0" err="1"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6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" y="-9442"/>
            <a:ext cx="12186960" cy="6930536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029210" y="6690619"/>
            <a:ext cx="1199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shade val="95000"/>
                      <a:satMod val="10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openthewall.net</a:t>
            </a:r>
            <a:endParaRPr lang="ko-KR" altLang="en-US" sz="1100" dirty="0" err="1"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1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ko-K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A258050E-B668-4FA7-85AD-C750C80A6E9B}" type="datetimeFigureOut">
              <a:rPr lang="ko-KR" altLang="en-US"/>
              <a:pPr latinLnBrk="1"/>
              <a:t>2019-05-29</a:t>
            </a:fld>
            <a:endParaRPr kumimoji="0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ko-K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ko-K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40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377" rtl="0" eaLnBrk="1" latinLnBrk="1" hangingPunct="1">
        <a:spcBef>
          <a:spcPct val="0"/>
        </a:spcBef>
        <a:buNone/>
        <a:defRPr kumimoji="0" lang="ko-K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kumimoji="0" lang="ko-K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kumimoji="0" lang="ko-K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kumimoji="0" lang="ko-K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ko-KR"/>
      </a:defPPr>
      <a:lvl1pPr marL="0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TextBox 12354"/>
          <p:cNvSpPr txBox="1"/>
          <p:nvPr/>
        </p:nvSpPr>
        <p:spPr>
          <a:xfrm>
            <a:off x="591670" y="1834232"/>
            <a:ext cx="7117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>
                <a:ln>
                  <a:solidFill>
                    <a:schemeClr val="accent1">
                      <a:shade val="95000"/>
                      <a:satMod val="105000"/>
                      <a:alpha val="0"/>
                    </a:schemeClr>
                  </a:solidFill>
                </a:ln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간도에 대해서</a:t>
            </a:r>
            <a:endParaRPr lang="en-US" altLang="ko-KR" sz="8000" dirty="0"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  <a:solidFill>
                <a:srgbClr val="53A1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10" name="Picture 2" descr="http://farm.resources.ebs.co.kr/board/common/10000074/2013/10/10/45442007744071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21687" r="27919" b="21687"/>
          <a:stretch/>
        </p:blipFill>
        <p:spPr bwMode="auto">
          <a:xfrm rot="1800000">
            <a:off x="6001206" y="1220902"/>
            <a:ext cx="614090" cy="7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0BC0C3A-C4DD-4E7D-A887-D53E7E4F82BF}"/>
              </a:ext>
            </a:extLst>
          </p:cNvPr>
          <p:cNvSpPr/>
          <p:nvPr/>
        </p:nvSpPr>
        <p:spPr>
          <a:xfrm>
            <a:off x="8310282" y="4147320"/>
            <a:ext cx="2510118" cy="11541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경영학과</a:t>
            </a:r>
            <a:br>
              <a:rPr lang="en-US" altLang="ko-KR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ko-KR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21710860</a:t>
            </a:r>
          </a:p>
          <a:p>
            <a:pPr algn="ctr"/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김정민</a:t>
            </a:r>
            <a:endParaRPr lang="en-US" altLang="ko-KR" sz="23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32295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B80350-BD9A-4124-826F-032CB7093479}"/>
              </a:ext>
            </a:extLst>
          </p:cNvPr>
          <p:cNvSpPr/>
          <p:nvPr/>
        </p:nvSpPr>
        <p:spPr>
          <a:xfrm>
            <a:off x="3841376" y="364461"/>
            <a:ext cx="45092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목차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E0302EB-9E74-47D0-973C-6F571D090366}"/>
              </a:ext>
            </a:extLst>
          </p:cNvPr>
          <p:cNvSpPr/>
          <p:nvPr/>
        </p:nvSpPr>
        <p:spPr>
          <a:xfrm>
            <a:off x="923364" y="2042909"/>
            <a:ext cx="7001435" cy="78483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 anchor="ctr">
            <a:spAutoFit/>
          </a:bodyPr>
          <a:lstStyle/>
          <a:p>
            <a:r>
              <a:rPr lang="en-US" altLang="ko-KR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</a:t>
            </a:r>
            <a:r>
              <a:rPr lang="ko-KR" altLang="en-US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간도의 유래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7188534-604E-4E55-8603-A4A7DC33721E}"/>
              </a:ext>
            </a:extLst>
          </p:cNvPr>
          <p:cNvSpPr/>
          <p:nvPr/>
        </p:nvSpPr>
        <p:spPr>
          <a:xfrm>
            <a:off x="923364" y="3268747"/>
            <a:ext cx="7001435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altLang="ko-KR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2.</a:t>
            </a:r>
            <a:r>
              <a:rPr lang="ko-KR" altLang="en-US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위치 설명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9986815-EC31-4F5F-80B6-63B50B958853}"/>
              </a:ext>
            </a:extLst>
          </p:cNvPr>
          <p:cNvSpPr/>
          <p:nvPr/>
        </p:nvSpPr>
        <p:spPr>
          <a:xfrm>
            <a:off x="923364" y="4363485"/>
            <a:ext cx="7835154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altLang="ko-KR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3. </a:t>
            </a:r>
            <a:r>
              <a:rPr lang="ko-KR" altLang="en-US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간도 인구</a:t>
            </a:r>
            <a:r>
              <a:rPr lang="en-US" altLang="ko-KR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4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전통문화 설명</a:t>
            </a:r>
          </a:p>
        </p:txBody>
      </p:sp>
    </p:spTree>
    <p:extLst>
      <p:ext uri="{BB962C8B-B14F-4D97-AF65-F5344CB8AC3E}">
        <p14:creationId xmlns:p14="http://schemas.microsoft.com/office/powerpoint/2010/main" val="140231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4BE70-D9C5-4C85-8BF3-4564B8157438}"/>
              </a:ext>
            </a:extLst>
          </p:cNvPr>
          <p:cNvSpPr txBox="1"/>
          <p:nvPr/>
        </p:nvSpPr>
        <p:spPr>
          <a:xfrm>
            <a:off x="5912" y="49983"/>
            <a:ext cx="42452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1.</a:t>
            </a:r>
            <a:r>
              <a:rPr lang="ko-KR" altLang="en-US" sz="45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간도의 유래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1C1D522-9784-4F21-A76A-C1055193DF66}"/>
              </a:ext>
            </a:extLst>
          </p:cNvPr>
          <p:cNvSpPr/>
          <p:nvPr/>
        </p:nvSpPr>
        <p:spPr>
          <a:xfrm>
            <a:off x="320842" y="1674673"/>
            <a:ext cx="11229474" cy="350865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본래 두만강 중간의 삼각주가 매우 비옥하여 </a:t>
            </a:r>
            <a:r>
              <a:rPr lang="en-US" altLang="ko-KR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1870</a:t>
            </a:r>
            <a:r>
              <a:rPr lang="ko-KR" altLang="en-US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년경부터 부근의 주민이 이곳을 개간하기 시작하여 이곳을 간도라 </a:t>
            </a:r>
            <a:r>
              <a:rPr lang="ko-KR" altLang="en-US" sz="37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부렀습니다</a:t>
            </a:r>
            <a:r>
              <a:rPr lang="en-US" altLang="ko-KR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</a:t>
            </a:r>
            <a:r>
              <a:rPr lang="ko-KR" altLang="en-US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그 후 무산</a:t>
            </a:r>
            <a:r>
              <a:rPr lang="en-US" altLang="ko-KR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7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온성</a:t>
            </a:r>
            <a:r>
              <a:rPr lang="ko-KR" altLang="en-US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사이의 주민이 도강하여 개간하는 자가 점차 급증하여 백두산 동쪽 기슭의 </a:t>
            </a:r>
            <a:r>
              <a:rPr lang="ko-KR" altLang="en-US" sz="37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비혹한</a:t>
            </a:r>
            <a:r>
              <a:rPr lang="ko-KR" altLang="en-US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토지는 개간하지 않은 곳이 없게 되어 이를 모두 간도라고 불렀습니다</a:t>
            </a:r>
            <a:r>
              <a:rPr lang="en-US" altLang="ko-KR" sz="37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ko-KR" altLang="en-US" sz="37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3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1161488" y="778807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shade val="95000"/>
                      <a:satMod val="10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  <a:endParaRPr lang="ko-KR" altLang="en-US" sz="2400" b="1" dirty="0"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  <a:solidFill>
                <a:srgbClr val="F89F5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85449" y="49983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2.</a:t>
            </a:r>
            <a:r>
              <a:rPr lang="ko-KR" altLang="en-US" sz="28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위치 설명</a:t>
            </a:r>
          </a:p>
        </p:txBody>
      </p:sp>
      <p:pic>
        <p:nvPicPr>
          <p:cNvPr id="164" name="Picture 2" descr="http://farm.resources.ebs.co.kr/board/common/10000074/2013/10/10/45442007744071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21687" r="27919" b="21687"/>
          <a:stretch/>
        </p:blipFill>
        <p:spPr bwMode="auto">
          <a:xfrm rot="1800000">
            <a:off x="4984602" y="296426"/>
            <a:ext cx="432263" cy="5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/>
          <a:srcRect l="23016" t="15207" r="10010" b="26072"/>
          <a:stretch/>
        </p:blipFill>
        <p:spPr>
          <a:xfrm>
            <a:off x="1258551" y="2331535"/>
            <a:ext cx="345738" cy="285435"/>
          </a:xfrm>
          <a:prstGeom prst="rect">
            <a:avLst/>
          </a:prstGeom>
        </p:spPr>
      </p:pic>
      <p:pic>
        <p:nvPicPr>
          <p:cNvPr id="1026" name="Picture 2" descr="ì°ë¦¬ ë ê°ëë ëª» ì§í¤ë? ">
            <a:extLst>
              <a:ext uri="{FF2B5EF4-FFF2-40B4-BE49-F238E27FC236}">
                <a16:creationId xmlns:a16="http://schemas.microsoft.com/office/drawing/2014/main" id="{773AC69C-8822-44BC-9E9F-1165EA2D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842683"/>
            <a:ext cx="4787151" cy="53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ADCA07B-6174-4449-80A7-04772C7CF0CA}"/>
              </a:ext>
            </a:extLst>
          </p:cNvPr>
          <p:cNvSpPr/>
          <p:nvPr/>
        </p:nvSpPr>
        <p:spPr>
          <a:xfrm>
            <a:off x="5989114" y="920966"/>
            <a:ext cx="5070764" cy="440120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간도 범위는 신해관 이동에서 북쪽으로 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유조변책을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따라 갈림 북쪽의 송화강산으로 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이러져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흑룡각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이동의 연해주를 포함한 지역</a:t>
            </a:r>
          </a:p>
        </p:txBody>
      </p:sp>
    </p:spTree>
    <p:extLst>
      <p:ext uri="{BB962C8B-B14F-4D97-AF65-F5344CB8AC3E}">
        <p14:creationId xmlns:p14="http://schemas.microsoft.com/office/powerpoint/2010/main" val="37709209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A20F-F37D-493A-8B30-164A2B877A25}"/>
              </a:ext>
            </a:extLst>
          </p:cNvPr>
          <p:cNvSpPr txBox="1"/>
          <p:nvPr/>
        </p:nvSpPr>
        <p:spPr>
          <a:xfrm>
            <a:off x="0" y="184155"/>
            <a:ext cx="463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3.</a:t>
            </a:r>
            <a:r>
              <a:rPr lang="ko-KR" altLang="en-US" sz="28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간도 인구</a:t>
            </a:r>
            <a:r>
              <a:rPr lang="en-US" altLang="ko-KR" sz="28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전통 문화 설명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8A3919F-CAEA-42E3-B787-826966450239}"/>
              </a:ext>
            </a:extLst>
          </p:cNvPr>
          <p:cNvSpPr/>
          <p:nvPr/>
        </p:nvSpPr>
        <p:spPr>
          <a:xfrm>
            <a:off x="898358" y="1599927"/>
            <a:ext cx="9833810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 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총 인구 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175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중 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75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만명이 한인이다</a:t>
            </a:r>
            <a:r>
              <a:rPr lang="en-US" altLang="ko-KR" sz="3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ko-KR" altLang="en-US" sz="3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BBFB63-3343-49A3-9C2C-6C076D313138}"/>
              </a:ext>
            </a:extLst>
          </p:cNvPr>
          <p:cNvSpPr/>
          <p:nvPr/>
        </p:nvSpPr>
        <p:spPr>
          <a:xfrm>
            <a:off x="1828799" y="2913474"/>
            <a:ext cx="9833810" cy="163121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간도의 한인들은 다른 해외에 거주하고 있는 전통적인 생활양식 문화를 비교적 많이 유지 중이다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</a:t>
            </a:r>
          </a:p>
          <a:p>
            <a:pPr algn="l"/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Ex) 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정월대보름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단오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추석 등 절기에 따른 명절을 지킴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algn="l"/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윷놀이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그네뛰기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25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씨름등을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벌이고 엿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떡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팥죽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5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떡국등을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즐김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1901E55-81E9-461C-8CFA-6C3D331B7DA8}"/>
              </a:ext>
            </a:extLst>
          </p:cNvPr>
          <p:cNvSpPr/>
          <p:nvPr/>
        </p:nvSpPr>
        <p:spPr>
          <a:xfrm>
            <a:off x="898357" y="2913474"/>
            <a:ext cx="1138989" cy="4770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문화 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endParaRPr lang="ko-KR" altLang="en-US" sz="25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99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/>
          <p:cNvSpPr txBox="1"/>
          <p:nvPr/>
        </p:nvSpPr>
        <p:spPr>
          <a:xfrm>
            <a:off x="1786480" y="2316219"/>
            <a:ext cx="4498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dirty="0">
                <a:solidFill>
                  <a:srgbClr val="53A1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THANK YOU</a:t>
            </a:r>
            <a:endParaRPr lang="ko-KR" altLang="en-US" sz="7200" dirty="0">
              <a:solidFill>
                <a:srgbClr val="53A1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5" name="Picture 2" descr="http://farm.resources.ebs.co.kr/board/common/10000074/2013/10/10/45442007744071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21687" r="27919" b="21687"/>
          <a:stretch/>
        </p:blipFill>
        <p:spPr bwMode="auto">
          <a:xfrm rot="1800000">
            <a:off x="5643521" y="1733740"/>
            <a:ext cx="614090" cy="7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643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테마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3A100"/>
        </a:solidFill>
        <a:ln>
          <a:noFill/>
        </a:ln>
      </a:spPr>
      <a:bodyPr wrap="square" rtlCol="0" anchor="ctr">
        <a:spAutoFit/>
      </a:bodyPr>
      <a:lstStyle>
        <a:defPPr algn="l">
          <a:defRPr sz="3000" dirty="0" smtClean="0">
            <a:ln>
              <a:solidFill>
                <a:schemeClr val="accent1">
                  <a:alpha val="0"/>
                </a:schemeClr>
              </a:solidFill>
            </a:ln>
            <a:latin typeface="KoPub돋움체 Light" panose="02020603020101020101" pitchFamily="18" charset="-127"/>
            <a:ea typeface="KoPub돋움체 Light" panose="02020603020101020101" pitchFamily="18" charset="-127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solidFill>
              <a:schemeClr val="bg2">
                <a:lumMod val="25000"/>
              </a:schemeClr>
            </a:solidFill>
            <a:latin typeface="KoPub돋움체 Light" panose="02020603020101020101" pitchFamily="18" charset="-127"/>
            <a:ea typeface="KoPub돋움체 Light" panose="0202060302010102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1558</TotalTime>
  <Words>154</Words>
  <Application>Microsoft Office PowerPoint</Application>
  <PresentationFormat>와이드스크린</PresentationFormat>
  <Paragraphs>19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KoPub돋움체 Light</vt:lpstr>
      <vt:lpstr>더페이스샵 잉크립퀴드체</vt:lpstr>
      <vt:lpstr>Arial</vt:lpstr>
      <vt:lpstr>Calibri</vt:lpstr>
      <vt:lpstr>맑은 고딕</vt:lpstr>
      <vt:lpstr>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김범수</dc:creator>
  <cp:lastModifiedBy>Windows 사용자</cp:lastModifiedBy>
  <cp:revision>105</cp:revision>
  <dcterms:created xsi:type="dcterms:W3CDTF">2015-12-02T10:19:15Z</dcterms:created>
  <dcterms:modified xsi:type="dcterms:W3CDTF">2019-05-28T18:15:48Z</dcterms:modified>
</cp:coreProperties>
</file>