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40C8-02BE-422A-B69E-68E438B8846A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902BB-641E-45D2-88EF-4271BE7989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44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reativeBinLee/videos/1677948135818750/?v=167794813581875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04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12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기업 소개입니다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앞에 분 혹시 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</a:t>
            </a:r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무엇을 만드는 회사인지 아세요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33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기업 소개입니다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앞에 분 혹시 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</a:t>
            </a:r>
            <a:r>
              <a:rPr lang="ko-KR" alt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무엇을 만드는 회사인지 아세요</a:t>
            </a:r>
            <a:r>
              <a:rPr lang="en-US" altLang="ko-K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33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52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415498"/>
          </a:xfrm>
        </p:spPr>
        <p:txBody>
          <a:bodyPr>
            <a:spAutoFit/>
          </a:bodyPr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195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415498"/>
          </a:xfrm>
        </p:spPr>
        <p:txBody>
          <a:bodyPr>
            <a:spAutoFit/>
          </a:bodyPr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70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3"/>
            <a:ext cx="4741041" cy="3512651"/>
          </a:xfrm>
        </p:spPr>
        <p:txBody>
          <a:bodyPr/>
          <a:lstStyle/>
          <a:p>
            <a:endParaRPr lang="en-US" sz="2100">
              <a:solidFill>
                <a:srgbClr val="000000"/>
              </a:solidFill>
              <a:latin typeface="SunGulim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7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7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4790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u="sng" strike="noStrike" cap="none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charset="0"/>
                <a:ea typeface="함초롬바탕" charset="0"/>
                <a:hlinkClick r:id="rId3"/>
              </a:rPr>
              <a:t>https://www.facebook.com/CreativeBinLee/videos/1677948135818750/?v=1677948135818750</a:t>
            </a:r>
            <a:endParaRPr lang="ko-KR" altLang="en-US" sz="1100" b="0" strike="noStrike" cap="none" dirty="0">
              <a:latin typeface="맑은 고딕" charset="0"/>
              <a:ea typeface="맑은 고딕" charset="0"/>
            </a:endParaRPr>
          </a:p>
          <a:p>
            <a:endParaRPr lang="en-US" altLang="ko-KR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7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7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1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66E3C1-4E16-4770-94CC-5B1FE3A0D7D0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58D9C8-6868-4253-A142-3DDE9F617FAF}" type="slidenum">
              <a:rPr lang="en-AU" smtClean="0"/>
              <a:t>‹#›</a:t>
            </a:fld>
            <a:endParaRPr lang="en-AU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UtUfDn5f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B2%AD_%EC%A0%9C%EA%B5%AD" TargetMode="External"/><Relationship Id="rId2" Type="http://schemas.openxmlformats.org/officeDocument/2006/relationships/hyperlink" Target="https://ko.wikipedia.org/wiki/%EC%9D%BC%EB%B3%B8%EC%A0%9C%EA%B5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.wikipedia.org/wiki/%EA%B0%84%EB%8F%8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.wikipedia.org/wiki/%EC%9D%BC%EB%B3%B8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UtUfDn5f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/https:/ko.wikipedia.org/wiki/&#236;&#132;&#157;&#236;&#157;&#132;&#236;&#136;&#152;" TargetMode="External"/><Relationship Id="rId2" Type="http://schemas.openxmlformats.org/officeDocument/2006/relationships/hyperlink" Target="/https:/ko.wikipedia.org/wiki/&#236;&#160;&#149;&#234;&#179;&#132;&#235;&#185;&#132;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/https:/ko.wikipedia.org/wiki/&#236;&#153;&#184;&#234;&#181;&#173;&#236;&#157;&#184;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ver.com/main/read.nhn?oid=001&amp;aid=00007584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i.co.kr/arti/society/society_general/457102.html#csidxc3fca12453c3abca61b95421c5e7996" TargetMode="External"/><Relationship Id="rId7" Type="http://schemas.openxmlformats.org/officeDocument/2006/relationships/hyperlink" Target="http://www.hani.co.kr/arti/politics/diplomacy/152986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jan.kr/news/articleView.html?idxno=324983" TargetMode="External"/><Relationship Id="rId5" Type="http://schemas.openxmlformats.org/officeDocument/2006/relationships/hyperlink" Target="https://blog.naver.com/lsk8372/221442010706" TargetMode="External"/><Relationship Id="rId4" Type="http://schemas.openxmlformats.org/officeDocument/2006/relationships/hyperlink" Target="http://www.donga.com/news/article/all/20090903/8804804/1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ver.com/main/read.nhn?mode=LPOD&amp;mid=tvh&amp;oid=052&amp;aid=000004978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gloos.zum.com/shinys0926/v/1012570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88082" y="5771605"/>
            <a:ext cx="3380014" cy="1752600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영어영문학과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19</a:t>
            </a:r>
            <a:r>
              <a:rPr lang="ko-KR" altLang="en-US" sz="2000" dirty="0" smtClean="0">
                <a:solidFill>
                  <a:schemeClr val="tx1"/>
                </a:solidFill>
              </a:rPr>
              <a:t>학번 양승태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한국영토로서의 간도의 국제법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간도역사의 지리적 위치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83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5-1.</a:t>
            </a:r>
            <a:r>
              <a:rPr lang="ko-KR" altLang="en-US" dirty="0" smtClean="0"/>
              <a:t>간도협약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9" y="1918464"/>
            <a:ext cx="3193154" cy="3802585"/>
          </a:xfrm>
        </p:spPr>
      </p:pic>
      <p:sp>
        <p:nvSpPr>
          <p:cNvPr id="5" name="TextBox 4"/>
          <p:cNvSpPr txBox="1"/>
          <p:nvPr/>
        </p:nvSpPr>
        <p:spPr>
          <a:xfrm>
            <a:off x="5259028" y="1988840"/>
            <a:ext cx="314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간도지역은 고구려와 발해의 옛 땅이다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발해가 멸망한 후에는 거란족이 건국한 요의 영역이었다가 원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명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청을 거치면서 그 지역의 주인공이 바뀌었다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특히 여진족에 의해 청이 건국된 이후 청국 조정은 간도 지역을 자국의 발상지라 하여 </a:t>
            </a:r>
            <a:r>
              <a:rPr lang="ko-KR" altLang="en-US" sz="2000" dirty="0" err="1" smtClean="0"/>
              <a:t>봉금지역으로</a:t>
            </a:r>
            <a:r>
              <a:rPr lang="ko-KR" altLang="en-US" sz="2000" dirty="0" smtClean="0"/>
              <a:t> 선포하고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사람의 이주를 엄금하였다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43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7405" y="263528"/>
            <a:ext cx="8729840" cy="74118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6.</a:t>
            </a:r>
            <a:r>
              <a:rPr lang="ko-KR" altLang="en-US" sz="3600" dirty="0"/>
              <a:t> </a:t>
            </a:r>
            <a:r>
              <a:rPr lang="ko-KR" altLang="en-US" sz="2800" dirty="0"/>
              <a:t>「</a:t>
            </a:r>
            <a:r>
              <a:rPr lang="ko-KR" altLang="en-US" sz="2800" dirty="0" err="1"/>
              <a:t>동여비고</a:t>
            </a:r>
            <a:r>
              <a:rPr lang="ko-KR" altLang="en-US" sz="2800" dirty="0"/>
              <a:t>」</a:t>
            </a:r>
            <a:r>
              <a:rPr lang="en-US" altLang="ko-KR" sz="2800" dirty="0"/>
              <a:t>, </a:t>
            </a:r>
            <a:r>
              <a:rPr lang="ko-KR" altLang="en-US" sz="2800" dirty="0"/>
              <a:t>빼앗긴 땅 ‘간도’의 진실을 드러내다</a:t>
            </a:r>
            <a:br>
              <a:rPr lang="ko-KR" altLang="en-US" sz="2800" dirty="0"/>
            </a:br>
            <a:endParaRPr lang="ko-KR" altLang="en-US" sz="2800" dirty="0"/>
          </a:p>
        </p:txBody>
      </p:sp>
      <p:pic>
        <p:nvPicPr>
          <p:cNvPr id="3074" name="Picture 2" descr="C:\Users\ykh\Desktop\동여비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" y="1298223"/>
            <a:ext cx="8003821" cy="48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290" y="6200382"/>
            <a:ext cx="783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 smtClean="0"/>
              <a:t>간도의 진실을 담은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동여비고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라는 지도이다</a:t>
            </a:r>
            <a:r>
              <a:rPr lang="en-US" altLang="ko-KR" dirty="0" smtClean="0"/>
              <a:t>. </a:t>
            </a:r>
          </a:p>
          <a:p>
            <a:r>
              <a:rPr lang="en-US" altLang="ko-KR" dirty="0"/>
              <a:t>-</a:t>
            </a:r>
            <a:r>
              <a:rPr lang="ko-KR" altLang="en-US" dirty="0" smtClean="0"/>
              <a:t>작자와 연대는 미상이다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8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6-1.</a:t>
            </a:r>
            <a:r>
              <a:rPr lang="ko-KR" altLang="en-US" dirty="0"/>
              <a:t> 「</a:t>
            </a:r>
            <a:r>
              <a:rPr lang="ko-KR" altLang="en-US" dirty="0" err="1"/>
              <a:t>동여비고</a:t>
            </a:r>
            <a:r>
              <a:rPr lang="ko-KR" altLang="en-US" dirty="0"/>
              <a:t>」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91911" y="1482872"/>
            <a:ext cx="8952089" cy="4878741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“</a:t>
            </a:r>
            <a:r>
              <a:rPr lang="ko-KR" altLang="en-US" dirty="0" err="1"/>
              <a:t>동여비고의</a:t>
            </a:r>
            <a:r>
              <a:rPr lang="ko-KR" altLang="en-US" dirty="0"/>
              <a:t> 기록에 따르면 지금의 </a:t>
            </a:r>
            <a:r>
              <a:rPr lang="ko-KR" altLang="en-US" dirty="0" err="1"/>
              <a:t>흑룡강</a:t>
            </a:r>
            <a:r>
              <a:rPr lang="ko-KR" altLang="en-US" dirty="0"/>
              <a:t> </a:t>
            </a:r>
            <a:r>
              <a:rPr lang="ko-KR" altLang="en-US" dirty="0" err="1"/>
              <a:t>영안현이</a:t>
            </a:r>
            <a:r>
              <a:rPr lang="ko-KR" altLang="en-US" dirty="0"/>
              <a:t> 당시 국가 경계로 삼았던 ‘</a:t>
            </a:r>
            <a:r>
              <a:rPr lang="ko-KR" altLang="en-US" dirty="0" err="1"/>
              <a:t>공험진</a:t>
            </a:r>
            <a:r>
              <a:rPr lang="ko-KR" altLang="en-US" dirty="0"/>
              <a:t>’이며</a:t>
            </a:r>
            <a:r>
              <a:rPr lang="en-US" altLang="ko-KR" dirty="0"/>
              <a:t>, </a:t>
            </a:r>
            <a:r>
              <a:rPr lang="ko-KR" altLang="en-US" dirty="0"/>
              <a:t>즉 이 일대의 ‘간도’ 지방이 조선 조정이 인식하고 있던 국가 경계의 북쪽 끝이라는 의미를 담고 있습니다”라고 설명했다</a:t>
            </a:r>
            <a:r>
              <a:rPr lang="en-US" altLang="ko-KR" dirty="0"/>
              <a:t>. </a:t>
            </a:r>
            <a:r>
              <a:rPr lang="ko-KR" altLang="en-US" dirty="0"/>
              <a:t>당초 </a:t>
            </a:r>
            <a:r>
              <a:rPr lang="ko-KR" altLang="en-US" dirty="0" err="1"/>
              <a:t>공험진의</a:t>
            </a:r>
            <a:r>
              <a:rPr lang="ko-KR" altLang="en-US" dirty="0"/>
              <a:t> 위치를 두고 학자들의 주장이 엇갈렸으나</a:t>
            </a:r>
            <a:r>
              <a:rPr lang="en-US" altLang="ko-KR" dirty="0"/>
              <a:t>, </a:t>
            </a:r>
            <a:r>
              <a:rPr lang="ko-KR" altLang="en-US" dirty="0" err="1"/>
              <a:t>동여비고를</a:t>
            </a:r>
            <a:r>
              <a:rPr lang="ko-KR" altLang="en-US" dirty="0"/>
              <a:t> 통해 ‘두만강 이북 </a:t>
            </a:r>
            <a:r>
              <a:rPr lang="en-US" altLang="ko-KR" dirty="0"/>
              <a:t>700</a:t>
            </a:r>
            <a:r>
              <a:rPr lang="ko-KR" altLang="en-US" dirty="0"/>
              <a:t>리’라는 주장이 입증되게 된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“</a:t>
            </a:r>
            <a:r>
              <a:rPr lang="ko-KR" altLang="en-US" dirty="0" err="1"/>
              <a:t>동여비고의</a:t>
            </a:r>
            <a:r>
              <a:rPr lang="ko-KR" altLang="en-US" dirty="0"/>
              <a:t> 기록에 따르면 지금의 </a:t>
            </a:r>
            <a:r>
              <a:rPr lang="ko-KR" altLang="en-US" dirty="0" err="1"/>
              <a:t>흑룡강</a:t>
            </a:r>
            <a:r>
              <a:rPr lang="ko-KR" altLang="en-US" dirty="0"/>
              <a:t> </a:t>
            </a:r>
            <a:r>
              <a:rPr lang="ko-KR" altLang="en-US" dirty="0" err="1"/>
              <a:t>영안현이</a:t>
            </a:r>
            <a:r>
              <a:rPr lang="ko-KR" altLang="en-US" dirty="0"/>
              <a:t> 당시 국가 경계로 삼았던 ‘</a:t>
            </a:r>
            <a:r>
              <a:rPr lang="ko-KR" altLang="en-US" dirty="0" err="1"/>
              <a:t>공험진</a:t>
            </a:r>
            <a:r>
              <a:rPr lang="ko-KR" altLang="en-US" dirty="0"/>
              <a:t>’이며</a:t>
            </a:r>
            <a:r>
              <a:rPr lang="en-US" altLang="ko-KR" dirty="0"/>
              <a:t>, </a:t>
            </a:r>
            <a:r>
              <a:rPr lang="ko-KR" altLang="en-US" dirty="0"/>
              <a:t>즉 이 일대의 ‘간도’ 지방이 조선 조정이 인식하고 있던 국가 경계의 북쪽 끝이라는 의미를 담고 있습니다”라고 설명했다</a:t>
            </a:r>
            <a:r>
              <a:rPr lang="en-US" altLang="ko-KR" dirty="0"/>
              <a:t>. </a:t>
            </a:r>
            <a:r>
              <a:rPr lang="ko-KR" altLang="en-US" dirty="0" err="1" smtClean="0"/>
              <a:t>동여비고를</a:t>
            </a:r>
            <a:r>
              <a:rPr lang="ko-KR" altLang="en-US" dirty="0" smtClean="0"/>
              <a:t> </a:t>
            </a:r>
            <a:r>
              <a:rPr lang="ko-KR" altLang="en-US" dirty="0"/>
              <a:t>통해 ‘두만강 이북 </a:t>
            </a:r>
            <a:r>
              <a:rPr lang="en-US" altLang="ko-KR" dirty="0"/>
              <a:t>700</a:t>
            </a:r>
            <a:r>
              <a:rPr lang="ko-KR" altLang="en-US" dirty="0"/>
              <a:t>리’라는 주장이 입증되게 된 것이다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77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436328" cy="74118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7.</a:t>
            </a:r>
            <a:r>
              <a:rPr lang="ko-KR" altLang="en-US" sz="3200" dirty="0" smtClean="0"/>
              <a:t>간도를 다시 </a:t>
            </a:r>
            <a:r>
              <a:rPr lang="ko-KR" altLang="en-US" sz="3200" dirty="0" err="1" smtClean="0"/>
              <a:t>되찾아야하는영역이라는</a:t>
            </a:r>
            <a:r>
              <a:rPr lang="ko-KR" altLang="en-US" sz="3200" dirty="0" smtClean="0"/>
              <a:t> 근거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79892" y="169225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간도 지방은 단군조선부터 계속 이어져 부여</a:t>
            </a:r>
            <a:r>
              <a:rPr lang="en-US" altLang="ko-KR" dirty="0"/>
              <a:t>, </a:t>
            </a:r>
            <a:r>
              <a:rPr lang="ko-KR" altLang="en-US" dirty="0"/>
              <a:t>고구려</a:t>
            </a:r>
            <a:r>
              <a:rPr lang="en-US" altLang="ko-KR" dirty="0"/>
              <a:t>, </a:t>
            </a:r>
            <a:r>
              <a:rPr lang="ko-KR" altLang="en-US" dirty="0"/>
              <a:t>발해</a:t>
            </a:r>
            <a:r>
              <a:rPr lang="en-US" altLang="ko-KR" dirty="0"/>
              <a:t>, </a:t>
            </a:r>
            <a:r>
              <a:rPr lang="ko-KR" altLang="en-US" dirty="0"/>
              <a:t>고려</a:t>
            </a:r>
            <a:r>
              <a:rPr lang="en-US" altLang="ko-KR" dirty="0"/>
              <a:t>, </a:t>
            </a:r>
            <a:r>
              <a:rPr lang="ko-KR" altLang="en-US" dirty="0"/>
              <a:t>조선</a:t>
            </a:r>
            <a:r>
              <a:rPr lang="en-US" altLang="ko-KR" dirty="0"/>
              <a:t>, </a:t>
            </a:r>
            <a:r>
              <a:rPr lang="ko-KR" altLang="en-US" dirty="0" err="1"/>
              <a:t>대한제국시</a:t>
            </a:r>
            <a:r>
              <a:rPr lang="ko-KR" altLang="en-US" dirty="0"/>
              <a:t> 까지 계속하여 우리의 국경 내의 우리 영토였던 지역이다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en-US" altLang="ko-KR" dirty="0"/>
              <a:t>2. </a:t>
            </a:r>
            <a:r>
              <a:rPr lang="ko-KR" altLang="en-US" dirty="0"/>
              <a:t>고려시대 국경은 서쪽은 지금의 </a:t>
            </a:r>
            <a:r>
              <a:rPr lang="ko-KR" altLang="en-US" dirty="0" err="1"/>
              <a:t>요하로써</a:t>
            </a:r>
            <a:r>
              <a:rPr lang="ko-KR" altLang="en-US" dirty="0"/>
              <a:t> 당시 </a:t>
            </a:r>
            <a:r>
              <a:rPr lang="ko-KR" altLang="en-US" dirty="0" err="1"/>
              <a:t>압록</a:t>
            </a:r>
            <a:r>
              <a:rPr lang="en-US" altLang="ko-KR" dirty="0"/>
              <a:t>(</a:t>
            </a:r>
            <a:r>
              <a:rPr lang="ko-KR" altLang="en-US" dirty="0" err="1"/>
              <a:t>鴨淥</a:t>
            </a:r>
            <a:r>
              <a:rPr lang="en-US" altLang="ko-KR" dirty="0"/>
              <a:t>)</a:t>
            </a:r>
            <a:r>
              <a:rPr lang="ko-KR" altLang="en-US" dirty="0"/>
              <a:t>강과 인근 천리장성</a:t>
            </a:r>
            <a:r>
              <a:rPr lang="en-US" altLang="ko-KR" dirty="0"/>
              <a:t>, </a:t>
            </a:r>
            <a:r>
              <a:rPr lang="ko-KR" altLang="en-US" dirty="0"/>
              <a:t>동쪽은 두만강으로부터 북쪽 </a:t>
            </a:r>
            <a:r>
              <a:rPr lang="en-US" altLang="ko-KR" dirty="0"/>
              <a:t>700</a:t>
            </a:r>
            <a:r>
              <a:rPr lang="ko-KR" altLang="en-US" dirty="0"/>
              <a:t>리</a:t>
            </a:r>
            <a:r>
              <a:rPr lang="en-US" altLang="ko-KR" dirty="0"/>
              <a:t>(275Km)</a:t>
            </a:r>
            <a:r>
              <a:rPr lang="ko-KR" altLang="en-US" dirty="0"/>
              <a:t>에 있는 </a:t>
            </a:r>
            <a:r>
              <a:rPr lang="ko-KR" altLang="en-US" dirty="0" err="1"/>
              <a:t>선춘령인</a:t>
            </a:r>
            <a:r>
              <a:rPr lang="ko-KR" altLang="en-US" dirty="0"/>
              <a:t> 것이다</a:t>
            </a:r>
            <a:r>
              <a:rPr lang="en-US" altLang="ko-KR" dirty="0"/>
              <a:t>. </a:t>
            </a:r>
            <a:r>
              <a:rPr lang="ko-KR" altLang="en-US" dirty="0"/>
              <a:t>또한 조선시대 국경은 서쪽은 최소한 현재의 압록강 북쪽 </a:t>
            </a:r>
            <a:r>
              <a:rPr lang="en-US" altLang="ko-KR" dirty="0"/>
              <a:t>120</a:t>
            </a:r>
            <a:r>
              <a:rPr lang="ko-KR" altLang="en-US" dirty="0"/>
              <a:t>리</a:t>
            </a:r>
            <a:r>
              <a:rPr lang="en-US" altLang="ko-KR" dirty="0"/>
              <a:t>(47Km) </a:t>
            </a:r>
            <a:r>
              <a:rPr lang="ko-KR" altLang="en-US" dirty="0"/>
              <a:t>지방 </a:t>
            </a:r>
            <a:r>
              <a:rPr lang="ko-KR" altLang="en-US" dirty="0" err="1"/>
              <a:t>봉황성</a:t>
            </a:r>
            <a:r>
              <a:rPr lang="ko-KR" altLang="en-US" dirty="0"/>
              <a:t> 책문이고 동쪽 국경은 역시 두만강 북쪽 </a:t>
            </a:r>
            <a:r>
              <a:rPr lang="en-US" altLang="ko-KR" dirty="0"/>
              <a:t>700</a:t>
            </a:r>
            <a:r>
              <a:rPr lang="ko-KR" altLang="en-US" dirty="0"/>
              <a:t>리</a:t>
            </a:r>
            <a:r>
              <a:rPr lang="en-US" altLang="ko-KR" dirty="0"/>
              <a:t>(275Km)</a:t>
            </a:r>
            <a:r>
              <a:rPr lang="ko-KR" altLang="en-US" dirty="0"/>
              <a:t>인 것으로써 간도 지방인 지금의 압록강 북쪽인 것으로 이곳은 끝까지 우리의 영역으로 남아 있었던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59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0605" y="376416"/>
            <a:ext cx="8255706" cy="808918"/>
          </a:xfrm>
        </p:spPr>
        <p:txBody>
          <a:bodyPr/>
          <a:lstStyle/>
          <a:p>
            <a:r>
              <a:rPr lang="en-US" altLang="ko-KR" dirty="0" smtClean="0"/>
              <a:t>7-1.</a:t>
            </a:r>
            <a:r>
              <a:rPr lang="ko-KR" altLang="en-US" dirty="0" smtClean="0"/>
              <a:t>간도를 </a:t>
            </a:r>
            <a:r>
              <a:rPr lang="ko-KR" altLang="en-US" dirty="0" err="1" smtClean="0"/>
              <a:t>되찾아야하는</a:t>
            </a:r>
            <a:r>
              <a:rPr lang="ko-KR" altLang="en-US" dirty="0" smtClean="0"/>
              <a:t> 근거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pic>
        <p:nvPicPr>
          <p:cNvPr id="8194" name="Picture 2" descr="C:\Users\ykh\Desktop\간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3" y="1754133"/>
            <a:ext cx="4542640" cy="44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7503" y="1932781"/>
            <a:ext cx="355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우리 땅 간도는 민족</a:t>
            </a:r>
            <a:r>
              <a:rPr lang="en-US" altLang="ko-KR" sz="2000" dirty="0"/>
              <a:t>, </a:t>
            </a:r>
            <a:r>
              <a:rPr lang="ko-KR" altLang="en-US" sz="2000" dirty="0"/>
              <a:t>건국의 발상지이다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r>
              <a:rPr lang="ko-KR" altLang="en-US" sz="2000" dirty="0"/>
              <a:t>간도지역의 백두산</a:t>
            </a:r>
            <a:r>
              <a:rPr lang="en-US" altLang="ko-KR" sz="2000" dirty="0"/>
              <a:t>·</a:t>
            </a:r>
            <a:r>
              <a:rPr lang="ko-KR" altLang="en-US" sz="2000" dirty="0"/>
              <a:t>송화강</a:t>
            </a:r>
            <a:r>
              <a:rPr lang="en-US" altLang="ko-KR" sz="2000" dirty="0"/>
              <a:t>·</a:t>
            </a:r>
            <a:r>
              <a:rPr lang="ko-KR" altLang="en-US" sz="2000" dirty="0" err="1"/>
              <a:t>흑룡강</a:t>
            </a:r>
            <a:r>
              <a:rPr lang="ko-KR" altLang="en-US" sz="2000" dirty="0"/>
              <a:t> 일대는 애초 우리 민족건국의 발상지로서 그 중요성이 매우 크다</a:t>
            </a:r>
            <a:r>
              <a:rPr lang="en-US" altLang="ko-KR" sz="2000" dirty="0"/>
              <a:t>. </a:t>
            </a:r>
            <a:r>
              <a:rPr lang="ko-KR" altLang="en-US" sz="2000" dirty="0"/>
              <a:t>이 지역은 우리 민족 고조선</a:t>
            </a:r>
            <a:r>
              <a:rPr lang="en-US" altLang="ko-KR" sz="2000" dirty="0"/>
              <a:t>·</a:t>
            </a:r>
            <a:r>
              <a:rPr lang="ko-KR" altLang="en-US" sz="2000" dirty="0"/>
              <a:t>부여 이래로 재세이화</a:t>
            </a:r>
            <a:r>
              <a:rPr lang="en-US" altLang="ko-KR" sz="2000" dirty="0"/>
              <a:t>(</a:t>
            </a:r>
            <a:r>
              <a:rPr lang="ko-KR" altLang="en-US" sz="2000"/>
              <a:t>在世理化</a:t>
            </a:r>
            <a:r>
              <a:rPr lang="en-US" altLang="ko-KR" sz="2000" dirty="0"/>
              <a:t>), </a:t>
            </a:r>
            <a:r>
              <a:rPr lang="ko-KR" altLang="en-US" sz="2000" dirty="0"/>
              <a:t>弘益人間의 건국이념을 실현시켰던 </a:t>
            </a:r>
            <a:r>
              <a:rPr lang="ko-KR" altLang="en-US" sz="2000" dirty="0" smtClean="0"/>
              <a:t>곳이므로 반드시 되찾아야 한다는 내용입니다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r>
              <a:rPr lang="ko-KR" altLang="en-US" sz="2000" dirty="0"/>
              <a:t> 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974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</a:t>
            </a:r>
            <a:r>
              <a:rPr lang="ko-KR" altLang="en-US" dirty="0" smtClean="0"/>
              <a:t>간도의 역사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628650" y="5858935"/>
            <a:ext cx="7886700" cy="318029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www.youtube.com/watch?v=j09-XCQa4V0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098" name="Picture 2" descr="C:\Users\ykh\Desktop\캡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8" y="1815737"/>
            <a:ext cx="8116888" cy="40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469E3CF2-073E-499E-B161-EDCF03BCB25F}"/>
              </a:ext>
            </a:extLst>
          </p:cNvPr>
          <p:cNvGrpSpPr/>
          <p:nvPr/>
        </p:nvGrpSpPr>
        <p:grpSpPr>
          <a:xfrm>
            <a:off x="2459017" y="2004160"/>
            <a:ext cx="4371286" cy="1456896"/>
            <a:chOff x="4038388" y="2550673"/>
            <a:chExt cx="4260666" cy="1008112"/>
          </a:xfrm>
        </p:grpSpPr>
        <p:grpSp>
          <p:nvGrpSpPr>
            <p:cNvPr id="5" name="Shape 84"/>
            <p:cNvGrpSpPr/>
            <p:nvPr/>
          </p:nvGrpSpPr>
          <p:grpSpPr>
            <a:xfrm>
              <a:off x="4122590" y="2550673"/>
              <a:ext cx="4176464" cy="72008"/>
              <a:chOff x="1187624" y="2492896"/>
              <a:chExt cx="4176464" cy="72008"/>
            </a:xfrm>
          </p:grpSpPr>
          <p:sp>
            <p:nvSpPr>
              <p:cNvPr id="6" name="Shape 85"/>
              <p:cNvSpPr/>
              <p:nvPr/>
            </p:nvSpPr>
            <p:spPr>
              <a:xfrm>
                <a:off x="1187624" y="2492896"/>
                <a:ext cx="1008112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000" b="0" i="0" u="none" strike="noStrike" cap="none">
                  <a:solidFill>
                    <a:schemeClr val="lt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  <a:cs typeface="Arial"/>
                  <a:sym typeface="Arial"/>
                </a:endParaRPr>
              </a:p>
            </p:txBody>
          </p:sp>
          <p:sp>
            <p:nvSpPr>
              <p:cNvPr id="7" name="Shape 86"/>
              <p:cNvSpPr/>
              <p:nvPr/>
            </p:nvSpPr>
            <p:spPr>
              <a:xfrm>
                <a:off x="2195736" y="2492896"/>
                <a:ext cx="3168352" cy="7200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000" b="0" i="0" u="none" strike="noStrike" cap="none">
                  <a:solidFill>
                    <a:schemeClr val="lt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Shape 87"/>
            <p:cNvGrpSpPr/>
            <p:nvPr/>
          </p:nvGrpSpPr>
          <p:grpSpPr>
            <a:xfrm>
              <a:off x="4122591" y="3486777"/>
              <a:ext cx="4176463" cy="72008"/>
              <a:chOff x="1187624" y="2492896"/>
              <a:chExt cx="4176463" cy="72008"/>
            </a:xfrm>
          </p:grpSpPr>
          <p:sp>
            <p:nvSpPr>
              <p:cNvPr id="9" name="Shape 88"/>
              <p:cNvSpPr/>
              <p:nvPr/>
            </p:nvSpPr>
            <p:spPr>
              <a:xfrm>
                <a:off x="1187624" y="2492896"/>
                <a:ext cx="3160452" cy="7200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000" b="0" i="0" u="none" strike="noStrike" cap="none">
                  <a:solidFill>
                    <a:schemeClr val="lt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  <a:cs typeface="Arial"/>
                  <a:sym typeface="Arial"/>
                </a:endParaRPr>
              </a:p>
            </p:txBody>
          </p:sp>
          <p:sp>
            <p:nvSpPr>
              <p:cNvPr id="10" name="Shape 89"/>
              <p:cNvSpPr/>
              <p:nvPr/>
            </p:nvSpPr>
            <p:spPr>
              <a:xfrm>
                <a:off x="4348076" y="2492896"/>
                <a:ext cx="1016011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000" b="0" i="0" u="none" strike="noStrike" cap="none">
                  <a:solidFill>
                    <a:schemeClr val="lt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  <a:cs typeface="Arial"/>
                  <a:sym typeface="Arial"/>
                </a:endParaRPr>
              </a:p>
            </p:txBody>
          </p:sp>
        </p:grpSp>
        <p:sp>
          <p:nvSpPr>
            <p:cNvPr id="11" name="Shape 90"/>
            <p:cNvSpPr txBox="1"/>
            <p:nvPr/>
          </p:nvSpPr>
          <p:spPr>
            <a:xfrm>
              <a:off x="4038388" y="2583286"/>
              <a:ext cx="4013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ko-KR" altLang="en-US" sz="5400" b="1" dirty="0" smtClean="0">
                  <a:solidFill>
                    <a:schemeClr val="dk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  <a:cs typeface="함초롬바탕" panose="02030504000101010101" pitchFamily="18" charset="-127"/>
                  <a:sym typeface="Arial"/>
                </a:rPr>
                <a:t>간도 국제법 공소시효</a:t>
              </a:r>
              <a:endParaRPr lang="ko-KR" sz="5400" b="1" i="0" u="none" strike="noStrike" cap="none" dirty="0">
                <a:solidFill>
                  <a:schemeClr val="dk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  <a:cs typeface="함초롬바탕" panose="02030504000101010101" pitchFamily="18" charset="-127"/>
                <a:sym typeface="Arial"/>
              </a:endParaRPr>
            </a:p>
          </p:txBody>
        </p:sp>
      </p:grpSp>
      <p:sp>
        <p:nvSpPr>
          <p:cNvPr id="13" name="Shape 92"/>
          <p:cNvSpPr txBox="1"/>
          <p:nvPr/>
        </p:nvSpPr>
        <p:spPr>
          <a:xfrm>
            <a:off x="4463974" y="3538051"/>
            <a:ext cx="757673" cy="300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ko-KR" sz="2000" b="1" dirty="0">
              <a:solidFill>
                <a:schemeClr val="dk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  <a:sym typeface="Arial"/>
            </a:endParaRPr>
          </a:p>
        </p:txBody>
      </p:sp>
      <p:sp>
        <p:nvSpPr>
          <p:cNvPr id="14" name="Shape 93"/>
          <p:cNvSpPr txBox="1"/>
          <p:nvPr/>
        </p:nvSpPr>
        <p:spPr>
          <a:xfrm>
            <a:off x="6117017" y="5405275"/>
            <a:ext cx="2833716" cy="926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/>
            <a:r>
              <a:rPr lang="ko-KR" altLang="en-US" sz="2400" b="1" dirty="0" smtClean="0">
                <a:solidFill>
                  <a:schemeClr val="dk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  <a:cs typeface="함초롬바탕" panose="02030504000101010101" pitchFamily="18" charset="-127"/>
                <a:sym typeface="Arial"/>
              </a:rPr>
              <a:t>영어영문학과 </a:t>
            </a:r>
            <a:r>
              <a:rPr lang="en-US" altLang="ko-KR" sz="2400" b="1" dirty="0" smtClean="0">
                <a:solidFill>
                  <a:schemeClr val="dk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  <a:cs typeface="함초롬바탕" panose="02030504000101010101" pitchFamily="18" charset="-127"/>
                <a:sym typeface="Arial"/>
              </a:rPr>
              <a:t>21502971</a:t>
            </a:r>
            <a:r>
              <a:rPr lang="ko-KR" altLang="en-US" sz="2400" b="1" dirty="0" smtClean="0">
                <a:solidFill>
                  <a:schemeClr val="dk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  <a:cs typeface="함초롬바탕" panose="02030504000101010101" pitchFamily="18" charset="-127"/>
                <a:sym typeface="Arial"/>
              </a:rPr>
              <a:t>최명수</a:t>
            </a:r>
            <a:endParaRPr lang="ko-KR" sz="2400" b="1" dirty="0">
              <a:solidFill>
                <a:schemeClr val="dk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  <a:cs typeface="함초롬바탕" panose="02030504000101010101" pitchFamily="18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437727" y="442830"/>
            <a:ext cx="542762" cy="298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각 삼각형 8"/>
          <p:cNvSpPr/>
          <p:nvPr/>
        </p:nvSpPr>
        <p:spPr>
          <a:xfrm>
            <a:off x="3980489" y="441890"/>
            <a:ext cx="217066" cy="29847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직각 삼각형 9"/>
          <p:cNvSpPr/>
          <p:nvPr/>
        </p:nvSpPr>
        <p:spPr>
          <a:xfrm rot="16200000" flipH="1">
            <a:off x="3975035" y="485359"/>
            <a:ext cx="304263" cy="22922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29620" y="449916"/>
            <a:ext cx="1489400" cy="290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CONTENTS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2740" y="2359109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4104" y="1665310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02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0547" y="1673872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03 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108" y="3983995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04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2812" y="4041249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05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664303" y="2353976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045306" y="2343772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59866" y="4672030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802434" y="4715676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직각 삼각형 22"/>
          <p:cNvSpPr/>
          <p:nvPr/>
        </p:nvSpPr>
        <p:spPr>
          <a:xfrm rot="16200000" flipH="1">
            <a:off x="3975035" y="489676"/>
            <a:ext cx="304263" cy="22922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420" y="1670723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01 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108" y="2627434"/>
            <a:ext cx="2012636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  <a:cs typeface="함초롬바탕" panose="02030504000101010101" pitchFamily="18" charset="-127"/>
              </a:rPr>
              <a:t>공소시효</a:t>
            </a:r>
            <a:endParaRPr lang="en-US" altLang="ko-KR" sz="2400" b="1" dirty="0">
              <a:ln w="9525"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서울남산 장체M" panose="02020603020101020101" pitchFamily="18" charset="-127"/>
              <a:ea typeface="서울남산 장체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1DE836-0CCB-4522-A6D1-8784B619AA82}"/>
              </a:ext>
            </a:extLst>
          </p:cNvPr>
          <p:cNvSpPr txBox="1"/>
          <p:nvPr/>
        </p:nvSpPr>
        <p:spPr>
          <a:xfrm>
            <a:off x="3602812" y="2622023"/>
            <a:ext cx="183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소멸시효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8DBB50-5BBE-47EA-B50F-6B5880B6A611}"/>
              </a:ext>
            </a:extLst>
          </p:cNvPr>
          <p:cNvSpPr txBox="1"/>
          <p:nvPr/>
        </p:nvSpPr>
        <p:spPr>
          <a:xfrm>
            <a:off x="6973945" y="2656588"/>
            <a:ext cx="206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시효제도의 존재 이유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44E470-2BD7-4134-9CA2-2789D617B353}"/>
              </a:ext>
            </a:extLst>
          </p:cNvPr>
          <p:cNvSpPr txBox="1"/>
          <p:nvPr/>
        </p:nvSpPr>
        <p:spPr>
          <a:xfrm>
            <a:off x="280602" y="4950814"/>
            <a:ext cx="234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국제법상 취득시효제도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0547" y="4041249"/>
            <a:ext cx="171347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06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40170" y="4715676"/>
            <a:ext cx="1303962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FA52AE1-C507-4073-9EC7-BDAADFD5295F}"/>
              </a:ext>
            </a:extLst>
          </p:cNvPr>
          <p:cNvSpPr txBox="1"/>
          <p:nvPr/>
        </p:nvSpPr>
        <p:spPr>
          <a:xfrm>
            <a:off x="7050441" y="5031992"/>
            <a:ext cx="163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시효 설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44E470-2BD7-4134-9CA2-2789D617B353}"/>
              </a:ext>
            </a:extLst>
          </p:cNvPr>
          <p:cNvSpPr txBox="1"/>
          <p:nvPr/>
        </p:nvSpPr>
        <p:spPr>
          <a:xfrm>
            <a:off x="3602812" y="5077083"/>
            <a:ext cx="211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간도의 시효 문제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86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764241" y="2972622"/>
            <a:ext cx="3615518" cy="914306"/>
            <a:chOff x="3790950" y="2922851"/>
            <a:chExt cx="4644979" cy="9479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b="1" dirty="0" smtClean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  <a:reflection stA="0" endPos="65000" dist="50800" dir="5400000" sy="-100000" algn="bl" rotWithShape="0"/>
                  </a:effectLst>
                  <a:latin typeface="서울남산 장체M" panose="02020603020101020101" pitchFamily="18" charset="-127"/>
                  <a:ea typeface="서울남산 장체M" panose="02020603020101020101" pitchFamily="18" charset="-127"/>
                  <a:cs typeface="함초롬바탕" panose="02030504000101010101" pitchFamily="18" charset="-127"/>
                </a:rPr>
                <a:t>공소시효</a:t>
              </a:r>
              <a:r>
                <a:rPr lang="en-US" altLang="ko-KR" sz="3600" b="1" dirty="0" smtClean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  <a:reflection stA="0" endPos="65000" dist="50800" dir="5400000" sy="-100000" algn="bl" rotWithShape="0"/>
                  </a:effectLst>
                  <a:latin typeface="서울남산 장체M" panose="02020603020101020101" pitchFamily="18" charset="-127"/>
                  <a:ea typeface="서울남산 장체M" panose="02020603020101020101" pitchFamily="18" charset="-127"/>
                  <a:cs typeface="함초롬바탕" panose="02030504000101010101" pitchFamily="18" charset="-127"/>
                </a:rPr>
                <a:t>?</a:t>
              </a:r>
              <a:endParaRPr lang="ko-KR" altLang="en-US" sz="36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33070" y="3069571"/>
              <a:ext cx="960256" cy="67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8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4C5FF3-9F9A-42B6-A37F-AA8311C1E08B}"/>
              </a:ext>
            </a:extLst>
          </p:cNvPr>
          <p:cNvSpPr txBox="1">
            <a:spLocks/>
          </p:cNvSpPr>
          <p:nvPr/>
        </p:nvSpPr>
        <p:spPr>
          <a:xfrm>
            <a:off x="0" y="133473"/>
            <a:ext cx="219865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104775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b="1" strike="noStrike" cap="none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공소시효</a:t>
            </a:r>
            <a:r>
              <a:rPr lang="ko-KR" altLang="en-US" sz="24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란</a:t>
            </a:r>
            <a:r>
              <a:rPr lang="en-US" altLang="ko-KR" sz="24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?</a:t>
            </a:r>
            <a:endParaRPr lang="ko-KR" altLang="en-US" sz="2400" b="1" strike="noStrike" cap="none" dirty="0">
              <a:solidFill>
                <a:schemeClr val="bg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pic>
        <p:nvPicPr>
          <p:cNvPr id="1026" name="Picture 2" descr="https://postfiles.pstatic.net/20150511_126/suuu0003_1431343248002ooQln_PNG/sdgafadfadsfad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4" y="2233371"/>
            <a:ext cx="3429446" cy="25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139896" y="2725689"/>
            <a:ext cx="3996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어떤 범죄에 대하여 일정 기간이 지나면 형벌권이 소멸하는 제도로</a:t>
            </a:r>
            <a:r>
              <a:rPr lang="en-US" altLang="ko-KR" dirty="0"/>
              <a:t>, </a:t>
            </a:r>
            <a:r>
              <a:rPr lang="ko-KR" altLang="en-US" b="1" dirty="0"/>
              <a:t>공소시효</a:t>
            </a:r>
            <a:r>
              <a:rPr lang="ko-KR" altLang="en-US" dirty="0"/>
              <a:t>가 완성되면 실체적인 심판 없이 면소판결을 해야 한다</a:t>
            </a:r>
            <a:r>
              <a:rPr lang="en-US" altLang="ko-KR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간도의 위치</a:t>
            </a:r>
            <a:endParaRPr lang="ko-KR" altLang="en-US" dirty="0"/>
          </a:p>
        </p:txBody>
      </p:sp>
      <p:pic>
        <p:nvPicPr>
          <p:cNvPr id="1026" name="Picture 2" descr="C:\Users\ykh\Desktop\간도위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6" y="1854926"/>
            <a:ext cx="3288326" cy="37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kh\Desktop\간도의 위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58" y="1854926"/>
            <a:ext cx="2797617" cy="37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2502" y="5871913"/>
            <a:ext cx="483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 err="1"/>
              <a:t>네이버</a:t>
            </a:r>
            <a:r>
              <a:rPr lang="ko-KR" altLang="en-US" dirty="0"/>
              <a:t> 지식백과</a:t>
            </a:r>
            <a:r>
              <a:rPr lang="en-US" altLang="ko-KR" dirty="0"/>
              <a:t>] </a:t>
            </a:r>
            <a:r>
              <a:rPr lang="ko-KR" altLang="en-US" dirty="0"/>
              <a:t>간도 </a:t>
            </a:r>
            <a:r>
              <a:rPr lang="en-US" altLang="ko-KR" dirty="0"/>
              <a:t>[</a:t>
            </a:r>
            <a:r>
              <a:rPr lang="ko-KR" altLang="en-US" dirty="0"/>
              <a:t>間島</a:t>
            </a:r>
            <a:r>
              <a:rPr lang="en-US" altLang="ko-KR" dirty="0"/>
              <a:t>] (</a:t>
            </a:r>
            <a:r>
              <a:rPr lang="ko-KR" altLang="en-US" dirty="0" err="1"/>
              <a:t>두산백과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6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86883" y="1547640"/>
            <a:ext cx="2376574" cy="4517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73546" y="133473"/>
            <a:ext cx="4645121" cy="1160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&lt; </a:t>
            </a:r>
            <a:r>
              <a:rPr lang="ko-KR" altLang="en-US" sz="4000" b="1" dirty="0" smtClean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공소 시효</a:t>
            </a:r>
            <a:r>
              <a:rPr lang="en-US" altLang="ko-KR" sz="4000" b="1" dirty="0" smtClean="0">
                <a:solidFill>
                  <a:schemeClr val="tx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&gt;</a:t>
            </a:r>
            <a:endParaRPr lang="ko-KR" altLang="en-US" sz="4000" b="1" dirty="0">
              <a:solidFill>
                <a:schemeClr val="tx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9BEA28-D286-4211-9835-BCB78C35664D}"/>
              </a:ext>
            </a:extLst>
          </p:cNvPr>
          <p:cNvSpPr txBox="1">
            <a:spLocks/>
          </p:cNvSpPr>
          <p:nvPr/>
        </p:nvSpPr>
        <p:spPr>
          <a:xfrm>
            <a:off x="0" y="133473"/>
            <a:ext cx="219865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 defTabSz="1047750" eaLnBrk="0"/>
            <a:r>
              <a:rPr lang="ko-KR" altLang="en-US" sz="24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공소시효란</a:t>
            </a:r>
            <a:r>
              <a:rPr lang="en-US" altLang="ko-KR" sz="24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?</a:t>
            </a:r>
            <a:endParaRPr lang="ko-KR" altLang="en-US" sz="2400" b="1" dirty="0">
              <a:solidFill>
                <a:schemeClr val="bg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84366" y="1547639"/>
            <a:ext cx="2376574" cy="4517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10392" y="2241066"/>
            <a:ext cx="277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소멸시효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80579" y="2374033"/>
            <a:ext cx="800219" cy="2531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 smtClean="0"/>
              <a:t>취득시효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01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764241" y="2972622"/>
            <a:ext cx="3615518" cy="914306"/>
            <a:chOff x="3790950" y="2922851"/>
            <a:chExt cx="4644979" cy="9479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소멸시효</a:t>
              </a:r>
              <a:endParaRPr lang="ko-KR" altLang="en-US" sz="36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21207" y="3068695"/>
              <a:ext cx="960256" cy="67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02</a:t>
              </a:r>
              <a:endParaRPr lang="ko-KR" altLang="en-US" sz="3600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131172032" descr="EMB000037a03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6" t="33556" r="18121" b="21149"/>
          <a:stretch>
            <a:fillRect/>
          </a:stretch>
        </p:blipFill>
        <p:spPr bwMode="auto">
          <a:xfrm>
            <a:off x="7424957" y="4213785"/>
            <a:ext cx="1588905" cy="21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791087" y="2374033"/>
            <a:ext cx="1890456" cy="161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소멸시</a:t>
            </a:r>
            <a:r>
              <a:rPr lang="ko-KR" altLang="en-US" dirty="0">
                <a:solidFill>
                  <a:schemeClr val="bg1"/>
                </a:solidFill>
              </a:rPr>
              <a:t>효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-397199" y="433659"/>
            <a:ext cx="4104990" cy="46166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400" b="1" dirty="0">
              <a:ln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874264" y="2758622"/>
            <a:ext cx="930565" cy="925569"/>
          </a:xfrm>
          <a:prstGeom prst="rightArrow">
            <a:avLst>
              <a:gd name="adj1" fmla="val 57744"/>
              <a:gd name="adj2" fmla="val 91415"/>
            </a:avLst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116852-4933-4C38-8419-C6B7A2DACCAA}"/>
              </a:ext>
            </a:extLst>
          </p:cNvPr>
          <p:cNvSpPr txBox="1">
            <a:spLocks/>
          </p:cNvSpPr>
          <p:nvPr/>
        </p:nvSpPr>
        <p:spPr>
          <a:xfrm>
            <a:off x="0" y="133473"/>
            <a:ext cx="219865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104775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b="1" dirty="0" smtClean="0">
                <a:solidFill>
                  <a:schemeClr val="bg1"/>
                </a:solidFill>
                <a:latin typeface="서울남산 장체M" panose="02020503020101020101" pitchFamily="18" charset="-127"/>
                <a:ea typeface="서울남산 장체M" panose="02020503020101020101" pitchFamily="18" charset="-127"/>
              </a:rPr>
              <a:t>소멸 시효란</a:t>
            </a:r>
            <a:r>
              <a:rPr lang="en-US" altLang="ko-KR" sz="2400" b="1" dirty="0" smtClean="0">
                <a:solidFill>
                  <a:schemeClr val="bg1"/>
                </a:solidFill>
                <a:latin typeface="서울남산 장체M" panose="02020503020101020101" pitchFamily="18" charset="-127"/>
                <a:ea typeface="서울남산 장체M" panose="02020503020101020101" pitchFamily="18" charset="-127"/>
              </a:rPr>
              <a:t>?</a:t>
            </a:r>
            <a:endParaRPr lang="ko-KR" altLang="en-US" sz="2400" b="1" strike="noStrike" cap="none" dirty="0">
              <a:solidFill>
                <a:schemeClr val="bg1"/>
              </a:solidFill>
              <a:latin typeface="서울남산 장체M" panose="02020503020101020101" pitchFamily="18" charset="-127"/>
              <a:ea typeface="서울남산 장체M" panose="020205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66253" y="3260146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 </a:t>
            </a:r>
            <a:r>
              <a:rPr lang="en-US" altLang="ko-KR" dirty="0"/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消滅時效</a:t>
            </a:r>
            <a:r>
              <a:rPr lang="en-US" altLang="ko-KR" dirty="0" smtClean="0"/>
              <a:t>)</a:t>
            </a:r>
            <a:endParaRPr lang="en-AU" dirty="0"/>
          </a:p>
        </p:txBody>
      </p:sp>
      <p:sp>
        <p:nvSpPr>
          <p:cNvPr id="5" name="직사각형 4"/>
          <p:cNvSpPr/>
          <p:nvPr/>
        </p:nvSpPr>
        <p:spPr>
          <a:xfrm>
            <a:off x="5490222" y="2374033"/>
            <a:ext cx="3348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권리자가 권리를 행사할 수 있을 때부터 기산</a:t>
            </a:r>
            <a:r>
              <a:rPr lang="en-AU" b="1" dirty="0"/>
              <a:t>(</a:t>
            </a:r>
            <a:r>
              <a:rPr lang="ko-KR" altLang="en-US" b="1" dirty="0"/>
              <a:t>起算</a:t>
            </a:r>
            <a:r>
              <a:rPr lang="en-AU" b="1" dirty="0"/>
              <a:t>)</a:t>
            </a:r>
            <a:r>
              <a:rPr lang="ko-KR" altLang="en-US" b="1" dirty="0"/>
              <a:t>하여</a:t>
            </a:r>
            <a:endParaRPr lang="en-AU" dirty="0"/>
          </a:p>
          <a:p>
            <a:r>
              <a:rPr lang="ko-KR" altLang="en-US" b="1" dirty="0"/>
              <a:t>일정 기간</a:t>
            </a:r>
            <a:r>
              <a:rPr lang="en-AU" b="1" dirty="0"/>
              <a:t>(</a:t>
            </a:r>
            <a:r>
              <a:rPr lang="ko-KR" altLang="en-US" b="1" dirty="0"/>
              <a:t>간도의 경우</a:t>
            </a:r>
            <a:r>
              <a:rPr lang="en-AU" b="1" dirty="0"/>
              <a:t> 100</a:t>
            </a:r>
            <a:r>
              <a:rPr lang="ko-KR" altLang="en-US" b="1" dirty="0"/>
              <a:t>년</a:t>
            </a:r>
            <a:r>
              <a:rPr lang="en-AU" b="1" dirty="0"/>
              <a:t>) </a:t>
            </a:r>
            <a:r>
              <a:rPr lang="ko-KR" altLang="en-US" b="1" dirty="0"/>
              <a:t>안에 소유권을 행사하지 않으면</a:t>
            </a:r>
            <a:endParaRPr lang="en-AU" dirty="0"/>
          </a:p>
          <a:p>
            <a:r>
              <a:rPr lang="ko-KR" altLang="en-US" b="1" dirty="0"/>
              <a:t>권리자의 권리가 소멸되는</a:t>
            </a:r>
            <a:r>
              <a:rPr lang="en-AU" b="1" dirty="0"/>
              <a:t> </a:t>
            </a:r>
            <a:r>
              <a:rPr lang="ko-KR" altLang="en-US" b="1" dirty="0"/>
              <a:t>권리 보호 또는 배척기간이다</a:t>
            </a:r>
            <a:r>
              <a:rPr lang="en-AU" b="1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70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267744" y="2657501"/>
            <a:ext cx="4760087" cy="1159689"/>
            <a:chOff x="3790950" y="2922851"/>
            <a:chExt cx="4644979" cy="9479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시효제도의 </a:t>
              </a:r>
              <a:endParaRPr lang="en-US" altLang="ko-KR" sz="36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  <a:p>
              <a:pPr algn="ctr"/>
              <a:r>
                <a:rPr lang="ko-KR" altLang="en-US" sz="36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존재 이유</a:t>
              </a:r>
              <a:endParaRPr lang="ko-KR" altLang="en-US" sz="36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21207" y="3068695"/>
              <a:ext cx="960256" cy="52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03</a:t>
              </a:r>
              <a:endParaRPr lang="ko-KR" altLang="en-US" sz="3600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4011" y="150081"/>
            <a:ext cx="219865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104775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strike="noStrike" cap="none" dirty="0" smtClean="0">
                <a:solidFill>
                  <a:schemeClr val="bg1"/>
                </a:solidFill>
                <a:latin typeface="맑은 고딕" charset="0"/>
                <a:ea typeface="맑은 고딕" charset="0"/>
              </a:rPr>
              <a:t>시효제도의 존재 이유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03340" y="2979668"/>
            <a:ext cx="6697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일정기간 계속된 사회질서를 유지하고 시간의 경과로 인해 곤란하게 되는 증거보전으로부터 구제 내지는 자기의 권리를 행사하지 않고</a:t>
            </a:r>
            <a:r>
              <a:rPr lang="en-AU" sz="2000" b="1" dirty="0"/>
              <a:t> ‘</a:t>
            </a:r>
            <a:r>
              <a:rPr lang="ko-KR" altLang="en-US" sz="2000" b="1" dirty="0"/>
              <a:t>권리 위에 잠자는 자</a:t>
            </a:r>
            <a:r>
              <a:rPr lang="en-AU" sz="2000" b="1" dirty="0"/>
              <a:t>’</a:t>
            </a:r>
            <a:r>
              <a:rPr lang="ko-KR" altLang="en-US" sz="2000" b="1" dirty="0"/>
              <a:t>를 법적 보호에서 제외하기 위함이다</a:t>
            </a:r>
            <a:r>
              <a:rPr lang="en-AU" sz="2000" b="1" dirty="0"/>
              <a:t>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041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411760" y="2732936"/>
            <a:ext cx="5120127" cy="1441013"/>
            <a:chOff x="3790950" y="2922851"/>
            <a:chExt cx="4644979" cy="9479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국제법사 취득시효제도</a:t>
              </a:r>
              <a:endParaRPr lang="ko-KR" altLang="en-US" sz="36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21207" y="3068695"/>
              <a:ext cx="960256" cy="42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04</a:t>
              </a:r>
              <a:endParaRPr lang="ko-KR" altLang="en-US" sz="3600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645605" y="-1614302"/>
            <a:ext cx="10162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2941431" y="-2630833"/>
            <a:ext cx="916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2202668" y="430371"/>
            <a:ext cx="849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&lt; </a:t>
            </a:r>
            <a:r>
              <a:rPr lang="ko-KR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국제법사 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취득시효제도</a:t>
            </a:r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&gt;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1EF511-01C2-49AF-B833-52A05412EA5C}"/>
              </a:ext>
            </a:extLst>
          </p:cNvPr>
          <p:cNvSpPr txBox="1">
            <a:spLocks/>
          </p:cNvSpPr>
          <p:nvPr/>
        </p:nvSpPr>
        <p:spPr>
          <a:xfrm>
            <a:off x="4011" y="150432"/>
            <a:ext cx="219865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국제법사 취득시효제도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927453" y="2811883"/>
            <a:ext cx="7083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b="1" dirty="0"/>
              <a:t>국제법상 취득시효제도는 영토의 취득 또는 변경 사유의 하나로 다루어진 다</a:t>
            </a:r>
            <a:r>
              <a:rPr lang="en-AU" sz="2500" b="1" dirty="0"/>
              <a:t>. </a:t>
            </a:r>
            <a:r>
              <a:rPr lang="ko-KR" altLang="en-US" sz="2500" b="1" dirty="0"/>
              <a:t>시효취득이란 장기간에 걸쳐 평온하게 타국 영토를 점유 또는 지배함으로써 그 영토를 취득하게 되는 제도이다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15499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645605" y="-1614302"/>
            <a:ext cx="10162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2941431" y="-2630833"/>
            <a:ext cx="916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1EF511-01C2-49AF-B833-52A05412EA5C}"/>
              </a:ext>
            </a:extLst>
          </p:cNvPr>
          <p:cNvSpPr txBox="1">
            <a:spLocks/>
          </p:cNvSpPr>
          <p:nvPr/>
        </p:nvSpPr>
        <p:spPr>
          <a:xfrm>
            <a:off x="4011" y="150432"/>
            <a:ext cx="219865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국제법사 취득시효제도</a:t>
            </a:r>
          </a:p>
        </p:txBody>
      </p:sp>
      <p:sp>
        <p:nvSpPr>
          <p:cNvPr id="3" name="AutoShape 2" descr="ì¤êµ­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16696" y="-141098"/>
            <a:ext cx="228630" cy="2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ì¤êµ­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231011" y="7754"/>
            <a:ext cx="228630" cy="2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ì¤êµ­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45326" y="156605"/>
            <a:ext cx="228630" cy="2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5" name="Picture 7" descr="C:\Users\su\Desktop\명수꺼\8a6696713443774d19f6d978d2b718d59a309548ee154ea3510e633d1a0f88582774c6fc1abde7bdb4f1a0a9c833b573d5f7a9ae1b72640197edd6e1f5cc2d60fa13faf7a1b40bb4786bd5d5a7fa02c46c615626dfe9c3259680038baef2fa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1" y="1912142"/>
            <a:ext cx="2710644" cy="25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3187254" y="3199449"/>
            <a:ext cx="2194942" cy="389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6" name="Picture 8" descr="C:\Users\su\Desktop\명수꺼\118171266782_200706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36" y="1940081"/>
            <a:ext cx="3336115" cy="2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6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483768" y="2826659"/>
            <a:ext cx="5120127" cy="1481950"/>
            <a:chOff x="3790950" y="2922851"/>
            <a:chExt cx="4644979" cy="108033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간도의 시효문제</a:t>
              </a:r>
              <a:endParaRPr lang="ko-KR" altLang="en-US" sz="4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60810" y="3038404"/>
              <a:ext cx="960256" cy="96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05</a:t>
              </a:r>
              <a:endParaRPr lang="ko-KR" altLang="en-US" sz="4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4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096E47-7F87-40FF-8FBB-FE3BF1EFFEA5}"/>
              </a:ext>
            </a:extLst>
          </p:cNvPr>
          <p:cNvSpPr txBox="1"/>
          <p:nvPr/>
        </p:nvSpPr>
        <p:spPr>
          <a:xfrm>
            <a:off x="2037208" y="550191"/>
            <a:ext cx="513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&lt; </a:t>
            </a:r>
            <a:r>
              <a:rPr lang="ko-KR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간도의 </a:t>
            </a:r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시효문제</a:t>
            </a: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&gt;</a:t>
            </a:r>
            <a:endParaRPr lang="ko-KR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001B3EF-FCA7-490E-87C8-1E95FDB04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7" y="3429776"/>
            <a:ext cx="1840217" cy="2667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C8FF43-4DF4-4A2F-9F63-61F873B948A4}"/>
              </a:ext>
            </a:extLst>
          </p:cNvPr>
          <p:cNvSpPr txBox="1">
            <a:spLocks/>
          </p:cNvSpPr>
          <p:nvPr/>
        </p:nvSpPr>
        <p:spPr>
          <a:xfrm>
            <a:off x="4012" y="150081"/>
            <a:ext cx="32176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간도의 시효문제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329701" y="4414159"/>
            <a:ext cx="4894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간도와 시효문제의 주체는 중국이며</a:t>
            </a:r>
            <a:r>
              <a:rPr lang="en-AU" sz="2000" b="1" dirty="0"/>
              <a:t>, </a:t>
            </a:r>
            <a:r>
              <a:rPr lang="ko-KR" altLang="en-US" sz="2000" b="1" dirty="0"/>
              <a:t>한국은 단순히 그 법률효과에 관한 종적 입장일 뿐이다</a:t>
            </a:r>
            <a:r>
              <a:rPr lang="en-AU" sz="2000" b="1" dirty="0"/>
              <a:t>. </a:t>
            </a:r>
            <a:r>
              <a:rPr lang="ko-KR" altLang="en-US" sz="2000" b="1" dirty="0"/>
              <a:t>즉 중국이 시효로 간도를 취득하게 되면</a:t>
            </a:r>
            <a:r>
              <a:rPr lang="en-AU" sz="2000" b="1" dirty="0"/>
              <a:t>, </a:t>
            </a:r>
            <a:r>
              <a:rPr lang="ko-KR" altLang="en-US" sz="2000" b="1" dirty="0"/>
              <a:t>결과적으로 한국은 더 이상 간도문제를 언급할 여지가 없어진다는 것이다</a:t>
            </a:r>
            <a:r>
              <a:rPr lang="en-AU" sz="2000" b="1" dirty="0"/>
              <a:t>.</a:t>
            </a:r>
            <a:endParaRPr lang="en-AU" sz="2000" dirty="0"/>
          </a:p>
        </p:txBody>
      </p:sp>
      <p:pic>
        <p:nvPicPr>
          <p:cNvPr id="9" name="Picture 7" descr="C:\Users\su\Desktop\명수꺼\8a6696713443774d19f6d978d2b718d59a309548ee154ea3510e633d1a0f88582774c6fc1abde7bdb4f1a0a9c833b573d5f7a9ae1b72640197edd6e1f5cc2d60fa13faf7a1b40bb4786bd5d5a7fa02c46c615626dfe9c3259680038baef2fa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74" y="2022378"/>
            <a:ext cx="1770491" cy="16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\Desktop\명수꺼\다운로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61" y="2033974"/>
            <a:ext cx="1931111" cy="16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\Desktop\명수꺼\220px-Fis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3122">
            <a:off x="5214908" y="2258160"/>
            <a:ext cx="1123874" cy="12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4118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1-1.</a:t>
            </a:r>
            <a:r>
              <a:rPr lang="ko-KR" altLang="en-US" dirty="0" smtClean="0"/>
              <a:t>간도의 위치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97767" y="1945126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간도의 위치는 중국 </a:t>
            </a:r>
            <a:r>
              <a:rPr lang="ko-KR" altLang="en-US" dirty="0" err="1"/>
              <a:t>둥베이</a:t>
            </a:r>
            <a:r>
              <a:rPr lang="en-US" altLang="ko-KR" dirty="0"/>
              <a:t>[</a:t>
            </a:r>
            <a:r>
              <a:rPr lang="ko-KR" altLang="en-US" dirty="0"/>
              <a:t>東北</a:t>
            </a:r>
            <a:r>
              <a:rPr lang="en-US" altLang="ko-KR" dirty="0"/>
              <a:t>:</a:t>
            </a:r>
            <a:r>
              <a:rPr lang="ko-KR" altLang="en-US" dirty="0"/>
              <a:t>滿洲</a:t>
            </a:r>
            <a:r>
              <a:rPr lang="en-US" altLang="ko-KR" dirty="0"/>
              <a:t>]</a:t>
            </a:r>
            <a:r>
              <a:rPr lang="ko-KR" altLang="en-US" dirty="0"/>
              <a:t>의 </a:t>
            </a:r>
            <a:r>
              <a:rPr lang="ko-KR" altLang="en-US" dirty="0" err="1"/>
              <a:t>지린성</a:t>
            </a:r>
            <a:r>
              <a:rPr lang="en-US" altLang="ko-KR" dirty="0"/>
              <a:t>[</a:t>
            </a:r>
            <a:r>
              <a:rPr lang="ko-KR" altLang="en-US" dirty="0" err="1"/>
              <a:t>吉林省</a:t>
            </a:r>
            <a:r>
              <a:rPr lang="en-US" altLang="ko-KR" dirty="0"/>
              <a:t>]</a:t>
            </a:r>
            <a:r>
              <a:rPr lang="ko-KR" altLang="en-US" dirty="0"/>
              <a:t>을 중심으로 </a:t>
            </a:r>
            <a:r>
              <a:rPr lang="ko-KR" altLang="en-US" dirty="0" err="1"/>
              <a:t>랴오닝성</a:t>
            </a:r>
            <a:r>
              <a:rPr lang="en-US" altLang="ko-KR" dirty="0"/>
              <a:t>[</a:t>
            </a:r>
            <a:r>
              <a:rPr lang="ko-KR" altLang="en-US" dirty="0" err="1"/>
              <a:t>遼寧省</a:t>
            </a:r>
            <a:r>
              <a:rPr lang="en-US" altLang="ko-KR" dirty="0"/>
              <a:t>]·</a:t>
            </a:r>
            <a:r>
              <a:rPr lang="ko-KR" altLang="en-US" dirty="0" err="1"/>
              <a:t>헤이룽장성</a:t>
            </a:r>
            <a:r>
              <a:rPr lang="en-US" altLang="ko-KR" dirty="0"/>
              <a:t>[</a:t>
            </a:r>
            <a:r>
              <a:rPr lang="ko-KR" altLang="en-US" dirty="0" err="1"/>
              <a:t>黑龍江省</a:t>
            </a:r>
            <a:r>
              <a:rPr lang="en-US" altLang="ko-KR" dirty="0"/>
              <a:t>] </a:t>
            </a:r>
            <a:r>
              <a:rPr lang="ko-KR" altLang="en-US" dirty="0"/>
              <a:t>일대이며 한국인 거주지역의 통칭입니다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한국에서는 간도</a:t>
            </a:r>
            <a:r>
              <a:rPr lang="en-US" altLang="ko-KR" dirty="0"/>
              <a:t>(</a:t>
            </a:r>
            <a:r>
              <a:rPr lang="ko-KR" altLang="en-US" dirty="0"/>
              <a:t>間島</a:t>
            </a:r>
            <a:r>
              <a:rPr lang="en-US" altLang="ko-KR" dirty="0"/>
              <a:t>·</a:t>
            </a:r>
            <a:r>
              <a:rPr lang="ko-KR" altLang="en-US" dirty="0"/>
              <a:t>墾島</a:t>
            </a:r>
            <a:r>
              <a:rPr lang="en-US" altLang="ko-KR" dirty="0"/>
              <a:t>)·</a:t>
            </a:r>
            <a:r>
              <a:rPr lang="ko-KR" altLang="en-US" dirty="0" err="1"/>
              <a:t>간토</a:t>
            </a:r>
            <a:r>
              <a:rPr lang="en-US" altLang="ko-KR" dirty="0"/>
              <a:t>(</a:t>
            </a:r>
            <a:r>
              <a:rPr lang="ko-KR" altLang="en-US" dirty="0" err="1"/>
              <a:t>艮土</a:t>
            </a:r>
            <a:r>
              <a:rPr lang="en-US" altLang="ko-KR" dirty="0"/>
              <a:t>)·</a:t>
            </a:r>
            <a:r>
              <a:rPr lang="ko-KR" altLang="en-US" dirty="0"/>
              <a:t>북간도라고 부르지만 중국에서는 서</a:t>
            </a:r>
            <a:r>
              <a:rPr lang="en-US" altLang="ko-KR" dirty="0"/>
              <a:t>(</a:t>
            </a:r>
            <a:r>
              <a:rPr lang="ko-KR" altLang="en-US" dirty="0"/>
              <a:t>西</a:t>
            </a:r>
            <a:r>
              <a:rPr lang="en-US" altLang="ko-KR" dirty="0"/>
              <a:t>)</a:t>
            </a:r>
            <a:r>
              <a:rPr lang="ko-KR" altLang="en-US" dirty="0" err="1"/>
              <a:t>젠다오와</a:t>
            </a:r>
            <a:r>
              <a:rPr lang="ko-KR" altLang="en-US" dirty="0"/>
              <a:t> 동</a:t>
            </a:r>
            <a:r>
              <a:rPr lang="en-US" altLang="ko-KR" dirty="0"/>
              <a:t>(</a:t>
            </a:r>
            <a:r>
              <a:rPr lang="ko-KR" altLang="en-US" dirty="0"/>
              <a:t>東</a:t>
            </a:r>
            <a:r>
              <a:rPr lang="en-US" altLang="ko-KR" dirty="0"/>
              <a:t>)</a:t>
            </a:r>
            <a:r>
              <a:rPr lang="ko-KR" altLang="en-US" dirty="0" err="1"/>
              <a:t>젠다오로</a:t>
            </a:r>
            <a:r>
              <a:rPr lang="ko-KR" altLang="en-US" dirty="0"/>
              <a:t> 구분되어 부른다</a:t>
            </a:r>
            <a:r>
              <a:rPr lang="en-US" altLang="ko-KR" dirty="0"/>
              <a:t>. </a:t>
            </a:r>
            <a:r>
              <a:rPr lang="ko-KR" altLang="en-US" dirty="0"/>
              <a:t>한국에서 부르는 간도는 보통 북간도</a:t>
            </a:r>
            <a:r>
              <a:rPr lang="en-US" altLang="ko-KR" dirty="0"/>
              <a:t>(</a:t>
            </a:r>
            <a:r>
              <a:rPr lang="ko-KR" altLang="en-US" dirty="0" err="1"/>
              <a:t>동젠다오</a:t>
            </a:r>
            <a:r>
              <a:rPr lang="en-US" altLang="ko-KR" dirty="0"/>
              <a:t>)</a:t>
            </a:r>
            <a:r>
              <a:rPr lang="ko-KR" altLang="en-US" dirty="0"/>
              <a:t>를 가리킨다</a:t>
            </a:r>
            <a:r>
              <a:rPr lang="en-US" altLang="ko-KR" dirty="0"/>
              <a:t>. </a:t>
            </a:r>
            <a:r>
              <a:rPr lang="ko-KR" altLang="en-US" dirty="0"/>
              <a:t>남쪽은 두만강</a:t>
            </a:r>
            <a:r>
              <a:rPr lang="en-US" altLang="ko-KR" dirty="0"/>
              <a:t>(</a:t>
            </a:r>
            <a:r>
              <a:rPr lang="ko-KR" altLang="en-US" dirty="0"/>
              <a:t>豆滿江</a:t>
            </a:r>
            <a:r>
              <a:rPr lang="en-US" altLang="ko-KR" dirty="0"/>
              <a:t>)</a:t>
            </a:r>
            <a:r>
              <a:rPr lang="ko-KR" altLang="en-US" dirty="0"/>
              <a:t>을 사이에 두고 북한과 접하고 동쪽은 러시아의 연해주</a:t>
            </a:r>
            <a:r>
              <a:rPr lang="en-US" altLang="ko-KR" dirty="0"/>
              <a:t>(</a:t>
            </a:r>
            <a:r>
              <a:rPr lang="ko-KR" altLang="en-US" dirty="0"/>
              <a:t>沿海州</a:t>
            </a:r>
            <a:r>
              <a:rPr lang="en-US" altLang="ko-KR" dirty="0"/>
              <a:t>)</a:t>
            </a:r>
            <a:r>
              <a:rPr lang="ko-KR" altLang="en-US" dirty="0"/>
              <a:t>에 접한다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 smtClean="0"/>
              <a:t>또한 간도는 북간도와 서간도로 나눠지며 그 기준은 백두산 정계비를 기준으로 북간도와 서간도로 나눠진다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46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7A84B5-AE39-4419-915B-6AAC015E9B76}"/>
              </a:ext>
            </a:extLst>
          </p:cNvPr>
          <p:cNvGrpSpPr/>
          <p:nvPr/>
        </p:nvGrpSpPr>
        <p:grpSpPr>
          <a:xfrm>
            <a:off x="2764240" y="2826659"/>
            <a:ext cx="4256031" cy="1481950"/>
            <a:chOff x="3790950" y="2922851"/>
            <a:chExt cx="4644979" cy="108033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B98D8CC-6DA0-4616-825A-01674A1D5E1D}"/>
                </a:ext>
              </a:extLst>
            </p:cNvPr>
            <p:cNvGrpSpPr/>
            <p:nvPr/>
          </p:nvGrpSpPr>
          <p:grpSpPr>
            <a:xfrm>
              <a:off x="3790950" y="2922851"/>
              <a:ext cx="1656184" cy="947946"/>
              <a:chOff x="4439298" y="2922851"/>
              <a:chExt cx="663187" cy="20678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439298" y="2922851"/>
                <a:ext cx="410555" cy="206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 dirty="0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>
                <a:off x="4849295" y="2922851"/>
                <a:ext cx="206400" cy="20640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  <p:sp>
            <p:nvSpPr>
              <p:cNvPr id="6" name="직각 삼각형 5"/>
              <p:cNvSpPr/>
              <p:nvPr/>
            </p:nvSpPr>
            <p:spPr>
              <a:xfrm rot="16200000" flipH="1">
                <a:off x="4896085" y="2923233"/>
                <a:ext cx="206400" cy="2064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b="1">
                  <a:latin typeface="서울남산 장체M" panose="02020603020101020101" pitchFamily="18" charset="-127"/>
                  <a:ea typeface="서울남산 장체M" panose="02020603020101020101" pitchFamily="18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445741" y="2922851"/>
              <a:ext cx="2990188" cy="94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시효 설</a:t>
              </a:r>
              <a:endParaRPr lang="ko-KR" altLang="en-US" sz="4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E68A91-F5CB-4B61-996B-AC65D73679A5}"/>
                </a:ext>
              </a:extLst>
            </p:cNvPr>
            <p:cNvSpPr txBox="1"/>
            <p:nvPr/>
          </p:nvSpPr>
          <p:spPr>
            <a:xfrm>
              <a:off x="4160810" y="3038404"/>
              <a:ext cx="960256" cy="96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>
                  <a:solidFill>
                    <a:schemeClr val="bg1"/>
                  </a:solidFill>
                  <a:latin typeface="서울남산 장체M" panose="02020603020101020101" pitchFamily="18" charset="-127"/>
                  <a:ea typeface="서울남산 장체M" panose="02020603020101020101" pitchFamily="18" charset="-127"/>
                </a:rPr>
                <a:t>06</a:t>
              </a:r>
              <a:endParaRPr lang="ko-KR" altLang="en-US" sz="4000" b="1" dirty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41B212-F78C-4A68-A139-AAD38CE009EA}"/>
              </a:ext>
            </a:extLst>
          </p:cNvPr>
          <p:cNvSpPr txBox="1">
            <a:spLocks/>
          </p:cNvSpPr>
          <p:nvPr/>
        </p:nvSpPr>
        <p:spPr>
          <a:xfrm>
            <a:off x="4012" y="150081"/>
            <a:ext cx="32176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 defTabSz="1047750" eaLnBrk="0"/>
            <a:r>
              <a:rPr lang="ko-KR" altLang="en-US" sz="20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시효 설</a:t>
            </a:r>
            <a:endParaRPr lang="ko-KR" altLang="en-US" sz="2000" b="1" dirty="0">
              <a:solidFill>
                <a:schemeClr val="bg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DC9351B-0661-4E71-827E-F6693B00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7" y="2585027"/>
            <a:ext cx="1066025" cy="1653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5494" y="462043"/>
            <a:ext cx="282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&lt; 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시효 설</a:t>
            </a:r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&gt;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86298" y="2436215"/>
            <a:ext cx="5688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시효 설</a:t>
            </a:r>
            <a:endParaRPr lang="en-AU" dirty="0"/>
          </a:p>
          <a:p>
            <a:r>
              <a:rPr lang="ko-KR" altLang="en-US" b="1" dirty="0"/>
              <a:t>국제법상</a:t>
            </a:r>
            <a:r>
              <a:rPr lang="en-AU" b="1" dirty="0"/>
              <a:t> 100</a:t>
            </a:r>
            <a:r>
              <a:rPr lang="ko-KR" altLang="en-US" b="1" dirty="0"/>
              <a:t>년 </a:t>
            </a:r>
            <a:r>
              <a:rPr lang="ko-KR" altLang="en-US" b="1" dirty="0" smtClean="0"/>
              <a:t>시효 설은 </a:t>
            </a:r>
            <a:r>
              <a:rPr lang="ko-KR" altLang="en-US" b="1" dirty="0"/>
              <a:t>전혀 근거가 없는 이야기다</a:t>
            </a:r>
            <a:r>
              <a:rPr lang="en-AU" b="1" dirty="0"/>
              <a:t>. </a:t>
            </a:r>
            <a:r>
              <a:rPr lang="ko-KR" altLang="en-US" b="1" dirty="0"/>
              <a:t>간도협약</a:t>
            </a:r>
            <a:r>
              <a:rPr lang="en-AU" b="1" dirty="0"/>
              <a:t> 100</a:t>
            </a:r>
            <a:r>
              <a:rPr lang="ko-KR" altLang="en-US" b="1" dirty="0"/>
              <a:t>년 </a:t>
            </a:r>
            <a:r>
              <a:rPr lang="ko-KR" altLang="en-US" b="1" dirty="0" err="1"/>
              <a:t>시효설은</a:t>
            </a:r>
            <a:r>
              <a:rPr lang="ko-KR" altLang="en-US" b="1" dirty="0"/>
              <a:t> 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그동안</a:t>
            </a:r>
            <a:r>
              <a:rPr lang="ko-KR" altLang="en-US" b="1" dirty="0" smtClean="0"/>
              <a:t> </a:t>
            </a:r>
            <a:r>
              <a:rPr lang="ko-KR" altLang="en-US" b="1" dirty="0"/>
              <a:t>간도 관련 단체에서 일부 관련자들이 주장하던 내용이다</a:t>
            </a:r>
            <a:r>
              <a:rPr lang="en-AU" b="1" dirty="0"/>
              <a:t>. </a:t>
            </a:r>
            <a:r>
              <a:rPr lang="ko-KR" altLang="en-US" b="1" dirty="0"/>
              <a:t>국제법상 조약을 </a:t>
            </a:r>
            <a:r>
              <a:rPr lang="ko-KR" altLang="en-US" b="1" dirty="0" err="1"/>
              <a:t>맺은지</a:t>
            </a:r>
            <a:r>
              <a:rPr lang="en-AU" b="1" dirty="0"/>
              <a:t> 100</a:t>
            </a:r>
            <a:r>
              <a:rPr lang="ko-KR" altLang="en-US" b="1" dirty="0"/>
              <a:t>년이 지나면 시효가 지나 권리를 주장할 수 없다는 것이다</a:t>
            </a:r>
            <a:r>
              <a:rPr lang="en-AU" b="1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7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41B212-F78C-4A68-A139-AAD38CE009EA}"/>
              </a:ext>
            </a:extLst>
          </p:cNvPr>
          <p:cNvSpPr txBox="1">
            <a:spLocks/>
          </p:cNvSpPr>
          <p:nvPr/>
        </p:nvSpPr>
        <p:spPr>
          <a:xfrm>
            <a:off x="4012" y="150081"/>
            <a:ext cx="32176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algn="ctr" defTabSz="1047750" eaLnBrk="0"/>
            <a:r>
              <a:rPr lang="ko-KR" altLang="en-US" sz="2000" b="1" dirty="0" smtClean="0">
                <a:solidFill>
                  <a:schemeClr val="bg1"/>
                </a:solidFill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동영상</a:t>
            </a:r>
            <a:endParaRPr lang="ko-KR" altLang="en-US" sz="2000" b="1" dirty="0">
              <a:solidFill>
                <a:schemeClr val="bg1"/>
              </a:solidFill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pic>
        <p:nvPicPr>
          <p:cNvPr id="6" name="_x130540312" descr="EMB000010b847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34389" r="22095" b="24678"/>
          <a:stretch>
            <a:fillRect/>
          </a:stretch>
        </p:blipFill>
        <p:spPr bwMode="auto">
          <a:xfrm>
            <a:off x="1161638" y="2833417"/>
            <a:ext cx="902409" cy="11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86298" y="3067494"/>
            <a:ext cx="579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>
                <a:hlinkClick r:id="rId3"/>
              </a:rPr>
              <a:t>https://www.youtube.com/watch?v=mgUtUfDn5f0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12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5157F35-6B2B-492E-BFBD-7F4396B94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501" y="803374"/>
            <a:ext cx="6477804" cy="977621"/>
          </a:xfrm>
        </p:spPr>
        <p:txBody>
          <a:bodyPr>
            <a:noAutofit/>
          </a:bodyPr>
          <a:lstStyle/>
          <a:p>
            <a:r>
              <a:rPr lang="ko-KR" altLang="en-US" sz="3600" dirty="0"/>
              <a:t>             간도의 국제법사례</a:t>
            </a:r>
            <a:endParaRPr lang="en-US" altLang="ko-KR" sz="3600" dirty="0"/>
          </a:p>
          <a:p>
            <a:r>
              <a:rPr lang="ko-KR" altLang="en-US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8E7A8F-94D2-41EA-B0EF-1A6B6875DD72}"/>
              </a:ext>
            </a:extLst>
          </p:cNvPr>
          <p:cNvSpPr txBox="1"/>
          <p:nvPr/>
        </p:nvSpPr>
        <p:spPr>
          <a:xfrm>
            <a:off x="6243278" y="5648021"/>
            <a:ext cx="327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21902429</a:t>
            </a:r>
            <a:r>
              <a:rPr lang="ko-KR" altLang="en-US" dirty="0"/>
              <a:t> 영어영문학과</a:t>
            </a:r>
            <a:endParaRPr lang="en-US" altLang="ko-KR" dirty="0"/>
          </a:p>
          <a:p>
            <a:r>
              <a:rPr lang="en-US" altLang="ko-KR" dirty="0"/>
              <a:t>                                </a:t>
            </a:r>
            <a:r>
              <a:rPr lang="ko-KR" altLang="en-US" dirty="0"/>
              <a:t>정희수</a:t>
            </a:r>
          </a:p>
        </p:txBody>
      </p:sp>
    </p:spTree>
    <p:extLst>
      <p:ext uri="{BB962C8B-B14F-4D97-AF65-F5344CB8AC3E}">
        <p14:creationId xmlns:p14="http://schemas.microsoft.com/office/powerpoint/2010/main" val="186855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E6DCD31-9631-4D81-8770-E6600938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8" y="62048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간도협약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28CF25A-C2DB-45D6-BF78-7CA8AADDC3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ko-KR" sz="3200" b="1" dirty="0"/>
              <a:t>간도 협약</a:t>
            </a:r>
            <a:r>
              <a:rPr lang="en-US" altLang="ko-KR" sz="3200" b="1" dirty="0"/>
              <a:t> </a:t>
            </a:r>
            <a:r>
              <a:rPr lang="ko-KR" altLang="ko-KR" sz="3200" dirty="0"/>
              <a:t>은 </a:t>
            </a:r>
            <a:r>
              <a:rPr lang="ko-KR" altLang="ko-KR" sz="3200" b="1" dirty="0" err="1"/>
              <a:t>도문강중한계무조관</a:t>
            </a:r>
            <a:r>
              <a:rPr lang="ko-KR" altLang="ko-KR" sz="3200" dirty="0"/>
              <a:t>, </a:t>
            </a:r>
            <a:r>
              <a:rPr lang="ko-KR" altLang="ko-KR" sz="3200" b="1" dirty="0"/>
              <a:t>간도에 관한</a:t>
            </a:r>
            <a:r>
              <a:rPr lang="en-US" altLang="ko-KR" sz="3200" b="1" dirty="0"/>
              <a:t>    </a:t>
            </a:r>
            <a:r>
              <a:rPr lang="ko-KR" altLang="ko-KR" sz="3200" b="1" dirty="0"/>
              <a:t> </a:t>
            </a:r>
            <a:r>
              <a:rPr lang="ko-KR" altLang="ko-KR" sz="3200" b="1" dirty="0" err="1"/>
              <a:t>일청협약</a:t>
            </a:r>
            <a:endParaRPr lang="en-US" altLang="ko-KR" sz="3200" b="1" dirty="0"/>
          </a:p>
          <a:p>
            <a:r>
              <a:rPr lang="ko-KR" altLang="ko-KR" sz="3200" dirty="0"/>
              <a:t>1909년 9월 4일, </a:t>
            </a:r>
            <a:r>
              <a:rPr lang="ko-KR" altLang="ko-KR" sz="3200" dirty="0">
                <a:hlinkClick r:id="rId2" tooltip="일본제국"/>
              </a:rPr>
              <a:t>일본제국</a:t>
            </a:r>
            <a:r>
              <a:rPr lang="ko-KR" altLang="ko-KR" sz="3200" dirty="0"/>
              <a:t>이 </a:t>
            </a:r>
            <a:r>
              <a:rPr lang="ko-KR" altLang="ko-KR" sz="3200" dirty="0">
                <a:hlinkClick r:id="rId3" tooltip="청 제국"/>
              </a:rPr>
              <a:t>청 제국</a:t>
            </a:r>
            <a:r>
              <a:rPr lang="ko-KR" altLang="ko-KR" sz="3200" dirty="0"/>
              <a:t>과 </a:t>
            </a:r>
            <a:r>
              <a:rPr lang="ko-KR" altLang="ko-KR" sz="3200" dirty="0" err="1"/>
              <a:t>도문강</a:t>
            </a:r>
            <a:r>
              <a:rPr lang="en-US" altLang="ko-KR" sz="3200" dirty="0"/>
              <a:t> </a:t>
            </a:r>
            <a:r>
              <a:rPr lang="ko-KR" altLang="ko-KR" sz="3200" dirty="0"/>
              <a:t>을</a:t>
            </a:r>
            <a:r>
              <a:rPr lang="en-US" altLang="ko-KR" sz="3200" dirty="0"/>
              <a:t>    </a:t>
            </a:r>
            <a:r>
              <a:rPr lang="ko-KR" altLang="ko-KR" sz="3200" dirty="0"/>
              <a:t> </a:t>
            </a:r>
            <a:r>
              <a:rPr lang="en-US" altLang="ko-KR" sz="3200" dirty="0"/>
              <a:t>       </a:t>
            </a:r>
            <a:r>
              <a:rPr lang="ko-KR" altLang="ko-KR" sz="3200" dirty="0"/>
              <a:t>한</a:t>
            </a:r>
            <a:r>
              <a:rPr lang="en-US" altLang="ko-KR" sz="3200" dirty="0"/>
              <a:t> </a:t>
            </a:r>
            <a:r>
              <a:rPr lang="ko-KR" altLang="ko-KR" sz="3200" dirty="0" err="1"/>
              <a:t>ㆍ청</a:t>
            </a:r>
            <a:r>
              <a:rPr lang="ko-KR" altLang="ko-KR" sz="3200" dirty="0"/>
              <a:t> 사이의 국경으로 정하여</a:t>
            </a:r>
            <a:r>
              <a:rPr lang="en-US" altLang="ko-KR" sz="3200" dirty="0"/>
              <a:t> </a:t>
            </a:r>
            <a:r>
              <a:rPr lang="ko-KR" altLang="ko-KR" sz="3200" dirty="0">
                <a:hlinkClick r:id="rId4" tooltip="간도"/>
              </a:rPr>
              <a:t>간도</a:t>
            </a:r>
            <a:r>
              <a:rPr lang="ko-KR" altLang="ko-KR" sz="3200" dirty="0"/>
              <a:t>를 청 제국 </a:t>
            </a:r>
            <a:r>
              <a:rPr lang="en-US" altLang="ko-KR" sz="3200" dirty="0"/>
              <a:t>     </a:t>
            </a:r>
            <a:r>
              <a:rPr lang="ko-KR" altLang="ko-KR" sz="3200" dirty="0"/>
              <a:t>영토로 인정하는 것을 체결한 조약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8345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90422" y="1847088"/>
            <a:ext cx="3133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BB95B29B-A640-441C-A5D1-CA9D68A1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1" y="1298434"/>
            <a:ext cx="5333192" cy="4592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2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F4396A3-608D-476C-9B3A-808407F5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79" y="3102811"/>
            <a:ext cx="6903425" cy="166227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                    </a:t>
            </a:r>
          </a:p>
          <a:p>
            <a:r>
              <a:rPr lang="en-US" altLang="ko-KR" sz="2400" dirty="0"/>
              <a:t>                       - </a:t>
            </a:r>
            <a:r>
              <a:rPr lang="ko-KR" altLang="en-US" sz="2400" dirty="0"/>
              <a:t>국제법상 </a:t>
            </a:r>
            <a:r>
              <a:rPr lang="en-US" altLang="ko-KR" sz="2400" dirty="0"/>
              <a:t>100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시효설</a:t>
            </a:r>
            <a:r>
              <a:rPr lang="ko-KR" altLang="en-US" sz="2400" dirty="0"/>
              <a:t> </a:t>
            </a:r>
            <a:r>
              <a:rPr lang="en-US" altLang="ko-KR" sz="2400" dirty="0"/>
              <a:t>-</a:t>
            </a:r>
            <a:endParaRPr lang="ko-KR" altLang="en-US" sz="2400" dirty="0"/>
          </a:p>
          <a:p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7F8989-CC57-4CD7-B7EF-F62097B5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0872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ko-KR" altLang="en-US" b="1" dirty="0"/>
              <a:t>“국제법에도 없고</a:t>
            </a:r>
            <a:r>
              <a:rPr lang="en-US" altLang="ko-KR" b="1" dirty="0"/>
              <a:t>, </a:t>
            </a:r>
            <a:r>
              <a:rPr lang="ko-KR" altLang="en-US" b="1" dirty="0"/>
              <a:t>그런 관례도 없다”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851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C534635-33C8-47BD-8F09-F8473444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376" y="4290290"/>
            <a:ext cx="7015041" cy="1545735"/>
          </a:xfrm>
        </p:spPr>
        <p:txBody>
          <a:bodyPr>
            <a:normAutofit/>
          </a:bodyPr>
          <a:lstStyle/>
          <a:p>
            <a:r>
              <a:rPr lang="ko-KR" altLang="en-US" dirty="0"/>
              <a:t>      </a:t>
            </a:r>
            <a:endParaRPr lang="en-US" altLang="ko-KR" dirty="0"/>
          </a:p>
          <a:p>
            <a:r>
              <a:rPr lang="en-US" altLang="ko-KR" sz="2800" dirty="0"/>
              <a:t>    </a:t>
            </a:r>
            <a:endParaRPr lang="ko-KR" altLang="en-US" sz="3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A238366-A3B9-47E6-8996-FCA43E3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848" y="305392"/>
            <a:ext cx="7843624" cy="1887950"/>
          </a:xfrm>
        </p:spPr>
        <p:txBody>
          <a:bodyPr>
            <a:normAutofit fontScale="90000"/>
          </a:bodyPr>
          <a:lstStyle/>
          <a:p>
            <a:r>
              <a:rPr lang="en-US" altLang="ko-KR" b="1" dirty="0" err="1">
                <a:solidFill>
                  <a:schemeClr val="tx1"/>
                </a:solidFill>
              </a:rPr>
              <a:t>과연</a:t>
            </a:r>
            <a:r>
              <a:rPr lang="en-US" altLang="ko-KR" b="1" dirty="0">
                <a:solidFill>
                  <a:schemeClr val="tx1"/>
                </a:solidFill>
              </a:rPr>
              <a:t> 이 </a:t>
            </a:r>
            <a:r>
              <a:rPr lang="en-US" altLang="ko-KR" b="1" dirty="0" err="1">
                <a:solidFill>
                  <a:schemeClr val="tx1"/>
                </a:solidFill>
              </a:rPr>
              <a:t>땅을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누구의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땅이라고</a:t>
            </a:r>
            <a:r>
              <a:rPr lang="en-US" altLang="ko-KR" b="1" dirty="0">
                <a:solidFill>
                  <a:schemeClr val="tx1"/>
                </a:solidFill>
              </a:rPr>
              <a:t> 할 수 </a:t>
            </a:r>
            <a:r>
              <a:rPr lang="en-US" altLang="ko-KR" b="1" dirty="0" err="1">
                <a:solidFill>
                  <a:schemeClr val="tx1"/>
                </a:solidFill>
              </a:rPr>
              <a:t>있을까</a:t>
            </a:r>
            <a:r>
              <a:rPr lang="en-US" altLang="ko-KR" b="1" dirty="0">
                <a:solidFill>
                  <a:schemeClr val="tx1"/>
                </a:solidFill>
              </a:rPr>
              <a:t>?</a:t>
            </a:r>
            <a:br>
              <a:rPr lang="en-US" altLang="ko-KR" b="1" dirty="0">
                <a:solidFill>
                  <a:schemeClr val="tx1"/>
                </a:solidFill>
              </a:rPr>
            </a:b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66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9E9CB2B-7C9D-4B98-AD54-C7DE19B7B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사람, 벽, 남자, 앉아있는이(가) 표시된 사진&#10;&#10;자동 생성된 설명">
            <a:extLst>
              <a:ext uri="{FF2B5EF4-FFF2-40B4-BE49-F238E27FC236}">
                <a16:creationId xmlns:a16="http://schemas.microsoft.com/office/drawing/2014/main" xmlns="" id="{7C06D353-A323-47BB-9CD8-EEE27FF7E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91" r="9093" b="6310"/>
          <a:stretch/>
        </p:blipFill>
        <p:spPr>
          <a:xfrm>
            <a:off x="4572000" y="10"/>
            <a:ext cx="4571773" cy="685799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349A827-399B-4A6D-926F-6D0F2FB8F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0526" y="1149384"/>
            <a:ext cx="4921562" cy="4236223"/>
            <a:chOff x="7807230" y="2012810"/>
            <a:chExt cx="3251252" cy="34598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BD550E0-F195-46B4-A173-36FCD40A4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xmlns="" id="{30B80ACA-FD08-4616-AD69-6BC181FA2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76">
            <a:extLst>
              <a:ext uri="{FF2B5EF4-FFF2-40B4-BE49-F238E27FC236}">
                <a16:creationId xmlns:a16="http://schemas.microsoft.com/office/drawing/2014/main" xmlns="" id="{B371F200-D1FD-4B04-AD59-0B916F679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9315" y="1479842"/>
            <a:ext cx="4443984" cy="3575304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537500-5AC6-45E0-979F-8F3C3903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5" y="1649897"/>
            <a:ext cx="4072021" cy="260270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latinLnBrk="0"/>
            <a:r>
              <a:rPr lang="en-US" altLang="ko-KR" sz="3600" dirty="0">
                <a:solidFill>
                  <a:schemeClr val="bg1"/>
                </a:solidFill>
              </a:rPr>
              <a:t>    </a:t>
            </a:r>
            <a:r>
              <a:rPr lang="ko-KR" altLang="en-US" sz="3600" dirty="0">
                <a:solidFill>
                  <a:schemeClr val="bg1"/>
                </a:solidFill>
              </a:rPr>
              <a:t>협약 내용</a:t>
            </a:r>
            <a:r>
              <a:rPr lang="en-US" altLang="ko-KR" sz="3600" u="sng" dirty="0">
                <a:solidFill>
                  <a:schemeClr val="bg1"/>
                </a:solidFill>
                <a:hlinkClick r:id="rId4"/>
              </a:rPr>
              <a:t/>
            </a:r>
            <a:br>
              <a:rPr lang="en-US" altLang="ko-KR" sz="3600" u="sng" dirty="0">
                <a:solidFill>
                  <a:schemeClr val="bg1"/>
                </a:solidFill>
                <a:hlinkClick r:id="rId4"/>
              </a:rPr>
            </a:br>
            <a:r>
              <a:rPr lang="en-US" altLang="ko-KR" sz="3600" u="sng" dirty="0">
                <a:solidFill>
                  <a:schemeClr val="bg1"/>
                </a:solidFill>
                <a:hlinkClick r:id="rId4"/>
              </a:rPr>
              <a:t/>
            </a:r>
            <a:br>
              <a:rPr lang="en-US" altLang="ko-KR" sz="3600" u="sng" dirty="0">
                <a:solidFill>
                  <a:schemeClr val="bg1"/>
                </a:solidFill>
                <a:hlinkClick r:id="rId4"/>
              </a:rPr>
            </a:br>
            <a:endParaRPr lang="en-US" altLang="ko-KR" sz="3600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78">
            <a:extLst>
              <a:ext uri="{FF2B5EF4-FFF2-40B4-BE49-F238E27FC236}">
                <a16:creationId xmlns:a16="http://schemas.microsoft.com/office/drawing/2014/main" xmlns="" id="{65A72820-B696-4EB4-A62D-3F1E2E3EC4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5394" y="4420075"/>
            <a:ext cx="39776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87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90A6E3-2E72-4732-96A9-EBA9E69B1242}"/>
              </a:ext>
            </a:extLst>
          </p:cNvPr>
          <p:cNvSpPr txBox="1"/>
          <p:nvPr/>
        </p:nvSpPr>
        <p:spPr>
          <a:xfrm>
            <a:off x="2602005" y="3361766"/>
            <a:ext cx="421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https://www.youtube.com/watch?v=mgUtUfDn5f0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6CFE04F5-B8F8-408A-9D8B-D29A7F1A9396}"/>
              </a:ext>
            </a:extLst>
          </p:cNvPr>
          <p:cNvSpPr/>
          <p:nvPr/>
        </p:nvSpPr>
        <p:spPr>
          <a:xfrm>
            <a:off x="2071615" y="394447"/>
            <a:ext cx="62259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</a:rPr>
              <a:t>간도협약</a:t>
            </a:r>
            <a:r>
              <a:rPr lang="ko-KR" altLang="en-US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36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6392" y="482694"/>
            <a:ext cx="7307439" cy="78634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간도의 역사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74134" y="1298224"/>
            <a:ext cx="8545689" cy="4878741"/>
          </a:xfrm>
        </p:spPr>
        <p:txBody>
          <a:bodyPr>
            <a:normAutofit fontScale="92500"/>
          </a:bodyPr>
          <a:lstStyle/>
          <a:p>
            <a:pPr fontAlgn="base"/>
            <a:r>
              <a:rPr lang="ko-KR" altLang="en-US" dirty="0"/>
              <a:t>간도는 원래 </a:t>
            </a:r>
            <a:r>
              <a:rPr lang="ko-KR" altLang="en-US" dirty="0" err="1"/>
              <a:t>읍루와</a:t>
            </a:r>
            <a:r>
              <a:rPr lang="ko-KR" altLang="en-US" dirty="0"/>
              <a:t> 옥저의 땅이었다가 고구려가 이 지방으로 뻗어나면서 고구려의 영토가 되었고</a:t>
            </a:r>
            <a:r>
              <a:rPr lang="en-US" altLang="ko-KR" dirty="0"/>
              <a:t>, </a:t>
            </a:r>
            <a:r>
              <a:rPr lang="ko-KR" altLang="en-US" dirty="0"/>
              <a:t>고구려가 망한 뒤에는 발해의 영토가 되었다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그 뒤 고려시대로부터 조선 전기에 걸쳐 여진족이 각지에 흩어져 살았다</a:t>
            </a:r>
            <a:r>
              <a:rPr lang="en-US" altLang="ko-KR" dirty="0"/>
              <a:t>. </a:t>
            </a:r>
            <a:r>
              <a:rPr lang="ko-KR" altLang="en-US" dirty="0"/>
              <a:t>그들은 ‘번호</a:t>
            </a:r>
            <a:r>
              <a:rPr lang="en-US" altLang="ko-KR" dirty="0"/>
              <a:t>(</a:t>
            </a:r>
            <a:r>
              <a:rPr lang="ko-KR" altLang="en-US" dirty="0"/>
              <a:t>藩胡</a:t>
            </a:r>
            <a:r>
              <a:rPr lang="en-US" altLang="ko-KR" dirty="0"/>
              <a:t>)’</a:t>
            </a:r>
            <a:r>
              <a:rPr lang="ko-KR" altLang="en-US" dirty="0"/>
              <a:t>라는 이름으로 조선 왕국에 조공을 바쳐 왔고</a:t>
            </a:r>
            <a:r>
              <a:rPr lang="en-US" altLang="ko-KR" dirty="0"/>
              <a:t>, </a:t>
            </a:r>
            <a:r>
              <a:rPr lang="ko-KR" altLang="en-US" dirty="0"/>
              <a:t>조선에서는 그들이 생활 물자를 교역할 수 있도록 북관개시</a:t>
            </a:r>
            <a:r>
              <a:rPr lang="en-US" altLang="ko-KR" dirty="0"/>
              <a:t>(</a:t>
            </a:r>
            <a:r>
              <a:rPr lang="ko-KR" altLang="en-US" dirty="0"/>
              <a:t>北關開市</a:t>
            </a:r>
            <a:r>
              <a:rPr lang="en-US" altLang="ko-KR" dirty="0"/>
              <a:t>)</a:t>
            </a:r>
            <a:r>
              <a:rPr lang="ko-KR" altLang="en-US" dirty="0"/>
              <a:t>의 기회를 열어 주었다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간도는 두만강과 북동쪽 </a:t>
            </a:r>
            <a:r>
              <a:rPr lang="ko-KR" altLang="en-US" dirty="0" err="1"/>
              <a:t>해란하</a:t>
            </a:r>
            <a:r>
              <a:rPr lang="en-US" altLang="ko-KR" dirty="0"/>
              <a:t>(</a:t>
            </a:r>
            <a:r>
              <a:rPr lang="ko-KR" altLang="en-US" dirty="0" err="1"/>
              <a:t>海蘭河</a:t>
            </a:r>
            <a:r>
              <a:rPr lang="en-US" altLang="ko-KR" dirty="0"/>
              <a:t>)</a:t>
            </a:r>
            <a:r>
              <a:rPr lang="ko-KR" altLang="en-US" dirty="0"/>
              <a:t>로부터 </a:t>
            </a:r>
            <a:r>
              <a:rPr lang="ko-KR" altLang="en-US" dirty="0" err="1"/>
              <a:t>혼춘하</a:t>
            </a:r>
            <a:r>
              <a:rPr lang="en-US" altLang="ko-KR" dirty="0"/>
              <a:t>(</a:t>
            </a:r>
            <a:r>
              <a:rPr lang="ko-KR" altLang="en-US" dirty="0" err="1"/>
              <a:t>琿春河</a:t>
            </a:r>
            <a:r>
              <a:rPr lang="en-US" altLang="ko-KR" dirty="0"/>
              <a:t>)</a:t>
            </a:r>
            <a:r>
              <a:rPr lang="ko-KR" altLang="en-US" dirty="0"/>
              <a:t>에 이르는 여러 지류의 연안을 중심으로 한 분지와 구릉으로서</a:t>
            </a:r>
            <a:r>
              <a:rPr lang="en-US" altLang="ko-KR" dirty="0"/>
              <a:t>, </a:t>
            </a:r>
            <a:r>
              <a:rPr lang="ko-KR" altLang="en-US" dirty="0"/>
              <a:t>산지가 발달해 땅이 기름지고 산림이 무성해 각종 자원도 풍부한 </a:t>
            </a:r>
            <a:r>
              <a:rPr lang="ko-KR" altLang="en-US" dirty="0" smtClean="0"/>
              <a:t>지방이기도 하다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2083165-A1EA-4C86-B8DD-B1303067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ko-KR" altLang="en-US" sz="5400" b="1" dirty="0"/>
              <a:t>협약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43BE8A2-0708-4C16-8905-9F4C1EC093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조</a:t>
            </a:r>
          </a:p>
          <a:p>
            <a:pPr marL="0" indent="0" fontAlgn="base">
              <a:buNone/>
            </a:pPr>
            <a:r>
              <a:rPr lang="ko-KR" altLang="en-US" sz="2800" dirty="0"/>
              <a:t> 청</a:t>
            </a:r>
            <a:r>
              <a:rPr lang="en-US" altLang="ko-KR" sz="2800" dirty="0"/>
              <a:t>·</a:t>
            </a:r>
            <a:r>
              <a:rPr lang="ko-KR" altLang="en-US" sz="2800" dirty="0"/>
              <a:t>일 양국 정부는 </a:t>
            </a:r>
            <a:r>
              <a:rPr lang="ko-KR" altLang="en-US" sz="2800" dirty="0" err="1"/>
              <a:t>도문강을</a:t>
            </a:r>
            <a:r>
              <a:rPr lang="ko-KR" altLang="en-US" sz="2800" dirty="0"/>
              <a:t> 청</a:t>
            </a:r>
            <a:r>
              <a:rPr lang="en-US" altLang="ko-KR" sz="2800" dirty="0"/>
              <a:t>·</a:t>
            </a:r>
            <a:r>
              <a:rPr lang="ko-KR" altLang="en-US" sz="2800" dirty="0"/>
              <a:t>일 양국의 국경으로 하고 강원 지방에 있어서는 </a:t>
            </a:r>
            <a:r>
              <a:rPr lang="ko-KR" altLang="en-US" sz="2800" dirty="0">
                <a:hlinkClick r:id="rId2"/>
              </a:rPr>
              <a:t>정계   비</a:t>
            </a:r>
            <a:r>
              <a:rPr lang="ko-KR" altLang="en-US" sz="2800" dirty="0"/>
              <a:t>를 기점으로 하여 </a:t>
            </a:r>
            <a:r>
              <a:rPr lang="ko-KR" altLang="en-US" sz="2800" dirty="0" err="1">
                <a:hlinkClick r:id="rId3"/>
              </a:rPr>
              <a:t>석을수</a:t>
            </a:r>
            <a:r>
              <a:rPr lang="en-US" altLang="ko-KR" sz="2800" dirty="0"/>
              <a:t>(</a:t>
            </a:r>
            <a:r>
              <a:rPr lang="ko-KR" altLang="en-US" sz="2800" dirty="0"/>
              <a:t>石乙水</a:t>
            </a:r>
            <a:r>
              <a:rPr lang="en-US" altLang="ko-KR" sz="2800" dirty="0"/>
              <a:t>)</a:t>
            </a:r>
            <a:r>
              <a:rPr lang="ko-KR" altLang="en-US" sz="2800" dirty="0"/>
              <a:t>로써 양국의 경계로 할 것을 </a:t>
            </a:r>
            <a:r>
              <a:rPr lang="ko-KR" altLang="en-US" sz="2800" dirty="0" err="1"/>
              <a:t>성명한다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90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0D445DF-A41D-433C-89F3-435B779C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>
                <a:solidFill>
                  <a:schemeClr val="tx1"/>
                </a:solidFill>
              </a:rPr>
              <a:t>청산리 대첩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DFA15EAF-BC38-4A8A-8561-8871E2FDDB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12580" r="-1" b="879"/>
          <a:stretch/>
        </p:blipFill>
        <p:spPr>
          <a:xfrm>
            <a:off x="16" y="10"/>
            <a:ext cx="914375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633E59-CFCD-4CB3-AB4B-F13B8BA4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2589" y="4907590"/>
            <a:ext cx="6221411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FFB1710-F59A-4B72-91E4-53C2300B7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9132" y="5075836"/>
            <a:ext cx="5124374" cy="0"/>
          </a:xfrm>
          <a:prstGeom prst="line">
            <a:avLst/>
          </a:prstGeom>
          <a:ln w="31750">
            <a:solidFill>
              <a:srgbClr val="A5885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E0D445DF-A41D-433C-89F3-435B779CA032}"/>
              </a:ext>
            </a:extLst>
          </p:cNvPr>
          <p:cNvSpPr txBox="1">
            <a:spLocks/>
          </p:cNvSpPr>
          <p:nvPr/>
        </p:nvSpPr>
        <p:spPr>
          <a:xfrm>
            <a:off x="3159684" y="5393771"/>
            <a:ext cx="5126667" cy="95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rgbClr val="FFFFFE"/>
                </a:solidFill>
              </a:rPr>
              <a:t>청산리 대첩</a:t>
            </a:r>
            <a:endParaRPr lang="ko-KR" alt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18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E53BC6C-0661-4C07-950A-9E77E84C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>
                <a:solidFill>
                  <a:srgbClr val="FFFFFE"/>
                </a:solidFill>
              </a:rPr>
              <a:t>봉오동 전투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0742350E-3A1B-4DD1-9A51-B73A2BBBDE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"/>
          <a:stretch/>
        </p:blipFill>
        <p:spPr>
          <a:xfrm>
            <a:off x="16" y="10"/>
            <a:ext cx="914375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633E59-CFCD-4CB3-AB4B-F13B8BA4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2589" y="4907590"/>
            <a:ext cx="6221411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FFB1710-F59A-4B72-91E4-53C2300B7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9132" y="5075836"/>
            <a:ext cx="51243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FE53BC6C-0661-4C07-950A-9E77E84CEF67}"/>
              </a:ext>
            </a:extLst>
          </p:cNvPr>
          <p:cNvSpPr txBox="1">
            <a:spLocks/>
          </p:cNvSpPr>
          <p:nvPr/>
        </p:nvSpPr>
        <p:spPr>
          <a:xfrm>
            <a:off x="3159684" y="5393771"/>
            <a:ext cx="5126667" cy="95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rgbClr val="FFFFFE"/>
                </a:solidFill>
              </a:rPr>
              <a:t>봉오동 전투</a:t>
            </a:r>
            <a:endParaRPr lang="ko-KR" alt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5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DBBCACE-485D-4436-AC60-D092D684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협약내용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C25D7D3-DC52-4036-9AFB-9C87593DE2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제 </a:t>
            </a:r>
            <a:r>
              <a:rPr lang="en-US" altLang="ko-KR" sz="5400" dirty="0"/>
              <a:t>2</a:t>
            </a:r>
            <a:r>
              <a:rPr lang="ko-KR" altLang="en-US" sz="5400" dirty="0"/>
              <a:t>조 </a:t>
            </a:r>
            <a:endParaRPr lang="en-US" altLang="ko-KR" sz="5400" dirty="0"/>
          </a:p>
          <a:p>
            <a:pPr marL="0" indent="0">
              <a:buNone/>
            </a:pPr>
            <a:r>
              <a:rPr lang="ko-KR" altLang="en-US" sz="2800" dirty="0"/>
              <a:t>  청국 정부는 </a:t>
            </a:r>
            <a:r>
              <a:rPr lang="ko-KR" altLang="en-US" sz="2800" dirty="0" err="1"/>
              <a:t>본협약</a:t>
            </a:r>
            <a:r>
              <a:rPr lang="ko-KR" altLang="en-US" sz="2800" dirty="0"/>
              <a:t> 조인 후 가능한 한 속히 좌기</a:t>
            </a:r>
            <a:r>
              <a:rPr lang="en-US" altLang="ko-KR" sz="2800" dirty="0"/>
              <a:t> </a:t>
            </a:r>
            <a:r>
              <a:rPr lang="ko-KR" altLang="en-US" sz="2800" dirty="0"/>
              <a:t>의 각지를 </a:t>
            </a:r>
            <a:r>
              <a:rPr lang="ko-KR" altLang="en-US" sz="2800" dirty="0">
                <a:hlinkClick r:id="rId2"/>
              </a:rPr>
              <a:t>외국인</a:t>
            </a:r>
            <a:r>
              <a:rPr lang="ko-KR" altLang="en-US" sz="2800" dirty="0"/>
              <a:t>의 거주 급</a:t>
            </a:r>
            <a:r>
              <a:rPr lang="en-US" altLang="ko-KR" sz="2800" dirty="0"/>
              <a:t> </a:t>
            </a:r>
            <a:r>
              <a:rPr lang="ko-KR" altLang="en-US" sz="2800" dirty="0"/>
              <a:t>무역을 위하여 개방하도록 하고 일본 정부는 차등</a:t>
            </a:r>
            <a:r>
              <a:rPr lang="en-US" altLang="ko-KR" sz="2800" dirty="0"/>
              <a:t> </a:t>
            </a:r>
            <a:r>
              <a:rPr lang="ko-KR" altLang="en-US" sz="2800" dirty="0"/>
              <a:t>의 땅에 영사관 또는 영사관 분관을 배설할 것이다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marL="0" indent="0">
              <a:buNone/>
            </a:pP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93579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26CDD8D-2F18-4802-93E2-D73B4D5D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협약내용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B1F21E3-C65B-43A0-B6AC-3183EF64C6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sz="5400" dirty="0"/>
              <a:t>제 </a:t>
            </a:r>
            <a:r>
              <a:rPr lang="en-US" altLang="ko-KR" sz="5400" dirty="0"/>
              <a:t>3</a:t>
            </a:r>
            <a:r>
              <a:rPr lang="ko-KR" altLang="en-US" sz="5400" dirty="0"/>
              <a:t>조</a:t>
            </a:r>
            <a:endParaRPr lang="en-US" altLang="ko-KR" sz="5400" dirty="0"/>
          </a:p>
          <a:p>
            <a:pPr marL="0" indent="0">
              <a:buNone/>
            </a:pPr>
            <a:r>
              <a:rPr lang="en-US" altLang="ko-KR" sz="5400" dirty="0"/>
              <a:t> </a:t>
            </a:r>
            <a:r>
              <a:rPr lang="ko-KR" altLang="en-US" sz="3200" dirty="0"/>
              <a:t>청국 정부는 종래와 같이 </a:t>
            </a:r>
            <a:r>
              <a:rPr lang="ko-KR" altLang="en-US" sz="3200" dirty="0" err="1"/>
              <a:t>도문강</a:t>
            </a:r>
            <a:r>
              <a:rPr lang="ko-KR" altLang="en-US" sz="3200" dirty="0"/>
              <a:t> 이후의 간지</a:t>
            </a:r>
            <a:r>
              <a:rPr lang="en-US" altLang="ko-KR" sz="3200" dirty="0"/>
              <a:t>(</a:t>
            </a:r>
            <a:r>
              <a:rPr lang="ko-KR" altLang="en-US" sz="3200" dirty="0"/>
              <a:t>墾地</a:t>
            </a:r>
            <a:r>
              <a:rPr lang="en-US" altLang="ko-KR" sz="3200" dirty="0"/>
              <a:t>)</a:t>
            </a:r>
            <a:r>
              <a:rPr lang="ko-KR" altLang="en-US" sz="3200" dirty="0"/>
              <a:t>에 있어서 한국민 주거를 승인한다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marL="0" indent="0">
              <a:buNone/>
            </a:pPr>
            <a:r>
              <a:rPr lang="ko-KR" altLang="en-US" sz="3200" dirty="0"/>
              <a:t> 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90564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469577B-E4A7-4077-B245-74C3F40E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협약내용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24759CB-DB1A-416F-A115-11BD2EDF76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제 </a:t>
            </a:r>
            <a:r>
              <a:rPr lang="en-US" altLang="ko-KR" sz="5400" dirty="0"/>
              <a:t>4</a:t>
            </a:r>
            <a:r>
              <a:rPr lang="ko-KR" altLang="en-US" sz="5400" dirty="0"/>
              <a:t>조</a:t>
            </a:r>
            <a:endParaRPr lang="en-US" altLang="ko-KR" sz="54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ko-KR" altLang="en-US" sz="2800" dirty="0" err="1"/>
              <a:t>도문강</a:t>
            </a:r>
            <a:r>
              <a:rPr lang="ko-KR" altLang="en-US" sz="2800" dirty="0"/>
              <a:t> 이북 지방의 잡거지구역내</a:t>
            </a:r>
            <a:r>
              <a:rPr lang="en-US" altLang="ko-KR" sz="2800" dirty="0"/>
              <a:t> </a:t>
            </a:r>
            <a:r>
              <a:rPr lang="ko-KR" altLang="en-US" sz="2800" dirty="0"/>
              <a:t>간지</a:t>
            </a:r>
            <a:r>
              <a:rPr lang="en-US" altLang="ko-KR" sz="2800" dirty="0"/>
              <a:t> </a:t>
            </a:r>
            <a:r>
              <a:rPr lang="ko-KR" altLang="en-US" sz="2800" dirty="0"/>
              <a:t>거주의 한국민은 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 법권에 복종하며 청국 지방관의 관할재판에 </a:t>
            </a:r>
            <a:r>
              <a:rPr lang="ko-KR" altLang="en-US" sz="2800" dirty="0" err="1"/>
              <a:t>귀부한다</a:t>
            </a:r>
            <a:r>
              <a:rPr lang="en-US" altLang="ko-KR" sz="2800" dirty="0"/>
              <a:t>. </a:t>
            </a:r>
          </a:p>
          <a:p>
            <a:endParaRPr lang="ko-KR" altLang="en-US" dirty="0"/>
          </a:p>
          <a:p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373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F08C6B6-C8B3-4761-9D68-50C838E1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협약내용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8A5A335-B7DC-4D5D-A697-5EC6B980CF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제 </a:t>
            </a:r>
            <a:r>
              <a:rPr lang="en-US" altLang="ko-KR" sz="5400" dirty="0"/>
              <a:t>7</a:t>
            </a:r>
            <a:r>
              <a:rPr lang="ko-KR" altLang="en-US" sz="5400" dirty="0"/>
              <a:t>조</a:t>
            </a:r>
            <a:endParaRPr lang="en-US" altLang="ko-KR" sz="5400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sz="3200" dirty="0"/>
              <a:t>본 조약은 조인 후 직시효력을 발생하며 </a:t>
            </a:r>
            <a:r>
              <a:rPr lang="ko-KR" altLang="en-US" sz="3200" dirty="0" err="1"/>
              <a:t>통감부파출소</a:t>
            </a:r>
            <a:r>
              <a:rPr lang="ko-KR" altLang="en-US" sz="3200" dirty="0"/>
              <a:t> 및 문무의 각원 은 가능한 한 속히 철퇴를 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/>
              <a:t>개시하며 </a:t>
            </a:r>
            <a:r>
              <a:rPr lang="en-US" altLang="ko-KR" sz="3200" dirty="0"/>
              <a:t>2</a:t>
            </a:r>
            <a:r>
              <a:rPr lang="ko-KR" altLang="en-US" sz="3200" dirty="0"/>
              <a:t>개월 이내에 완료한다</a:t>
            </a:r>
            <a:r>
              <a:rPr lang="en-US" altLang="ko-KR" sz="3200" dirty="0"/>
              <a:t>. </a:t>
            </a:r>
            <a:endParaRPr lang="ko-KR" altLang="en-US" sz="3200" dirty="0"/>
          </a:p>
          <a:p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53995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683568" y="3056690"/>
            <a:ext cx="8228013" cy="3065462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altLang="en-US" sz="5400" b="1" dirty="0" err="1" smtClean="0">
                <a:latin typeface="돋움" pitchFamily="50"/>
                <a:ea typeface="돋움" pitchFamily="50"/>
              </a:rPr>
              <a:t>조중변계</a:t>
            </a:r>
            <a:r>
              <a:rPr lang="ko-KR" altLang="en-US" sz="5400" b="1" dirty="0" smtClean="0">
                <a:latin typeface="돋움" pitchFamily="50"/>
                <a:ea typeface="돋움" pitchFamily="50"/>
              </a:rPr>
              <a:t> 조약에 </a:t>
            </a:r>
            <a:r>
              <a:rPr lang="ko-KR" altLang="en-US" sz="5400" b="1" dirty="0">
                <a:latin typeface="돋움" pitchFamily="50"/>
                <a:ea typeface="돋움" pitchFamily="50"/>
              </a:rPr>
              <a:t>간도의 국제법적 고찰</a:t>
            </a:r>
            <a:r>
              <a:rPr lang="en-US" sz="5400" b="1" dirty="0">
                <a:latin typeface="돋움" pitchFamily="50"/>
                <a:ea typeface="돋움" pitchFamily="50"/>
              </a:rPr>
              <a:t/>
            </a:r>
            <a:br>
              <a:rPr lang="en-US" sz="5400" b="1" dirty="0">
                <a:latin typeface="돋움" pitchFamily="50"/>
                <a:ea typeface="돋움" pitchFamily="50"/>
              </a:rPr>
            </a:br>
            <a:r>
              <a:rPr lang="en-US" sz="5400" b="1" dirty="0">
                <a:latin typeface="돋움" pitchFamily="50"/>
                <a:ea typeface="돋움" pitchFamily="50"/>
              </a:rPr>
              <a:t/>
            </a:r>
            <a:br>
              <a:rPr lang="en-US" sz="5400" b="1" dirty="0">
                <a:latin typeface="돋움" pitchFamily="50"/>
                <a:ea typeface="돋움" pitchFamily="50"/>
              </a:rPr>
            </a:br>
            <a:r>
              <a:rPr lang="en-US" sz="5400" b="1" dirty="0">
                <a:latin typeface="돋움" pitchFamily="50"/>
                <a:ea typeface="돋움" pitchFamily="50"/>
              </a:rPr>
              <a:t/>
            </a:r>
            <a:br>
              <a:rPr lang="en-US" sz="5400" b="1" dirty="0">
                <a:latin typeface="돋움" pitchFamily="50"/>
                <a:ea typeface="돋움" pitchFamily="50"/>
              </a:rPr>
            </a:br>
            <a:r>
              <a:rPr lang="en-US" sz="5400" b="1" dirty="0">
                <a:latin typeface="돋움" pitchFamily="50"/>
                <a:ea typeface="돋움" pitchFamily="50"/>
              </a:rPr>
              <a:t/>
            </a:r>
            <a:br>
              <a:rPr lang="en-US" sz="5400" b="1" dirty="0">
                <a:latin typeface="돋움" pitchFamily="50"/>
                <a:ea typeface="돋움" pitchFamily="50"/>
              </a:rPr>
            </a:br>
            <a:endParaRPr lang="ko-KR" altLang="en-US" sz="5400" b="1" dirty="0">
              <a:latin typeface="돋움" pitchFamily="50"/>
              <a:ea typeface="돋움" pitchFamily="5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80112" y="5935283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latin typeface="돋움" pitchFamily="50"/>
                <a:ea typeface="돋움" pitchFamily="50"/>
              </a:rPr>
              <a:t>영어영문학과 </a:t>
            </a:r>
            <a:r>
              <a:rPr lang="en-US" sz="2000" b="1" dirty="0">
                <a:latin typeface="돋움" pitchFamily="50"/>
                <a:ea typeface="돋움" pitchFamily="50"/>
              </a:rPr>
              <a:t>21902694 </a:t>
            </a:r>
            <a:r>
              <a:rPr lang="ko-KR" altLang="en-US" sz="2000" b="1" dirty="0" err="1">
                <a:latin typeface="돋움" pitchFamily="50"/>
                <a:ea typeface="돋움" pitchFamily="50"/>
              </a:rPr>
              <a:t>김성령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435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886700" cy="13255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altLang="en-US" sz="4000" dirty="0">
                <a:latin typeface="돋움" pitchFamily="50"/>
                <a:ea typeface="돋움" pitchFamily="50"/>
              </a:rPr>
              <a:t>목차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1579563"/>
            <a:ext cx="8228013" cy="51022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9pPr>
          </a:lstStyle>
          <a:p>
            <a:pPr lvl="0"/>
            <a:r>
              <a:rPr lang="ko-KR" altLang="en-US" dirty="0" err="1">
                <a:latin typeface="돋움" pitchFamily="50"/>
                <a:ea typeface="돋움" pitchFamily="50"/>
              </a:rPr>
              <a:t>조중변계조약이란</a:t>
            </a:r>
            <a:r>
              <a:rPr lang="en-US" dirty="0">
                <a:latin typeface="돋움" pitchFamily="50"/>
                <a:ea typeface="돋움" pitchFamily="50"/>
              </a:rPr>
              <a:t>?</a:t>
            </a: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  <a:p>
            <a:pPr lvl="0"/>
            <a:r>
              <a:rPr lang="ko-KR" altLang="en-US" dirty="0">
                <a:latin typeface="돋움" pitchFamily="50"/>
                <a:ea typeface="돋움" pitchFamily="50"/>
              </a:rPr>
              <a:t>간도의 위치</a:t>
            </a: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  <a:p>
            <a:pPr lvl="0"/>
            <a:r>
              <a:rPr lang="ko-KR" altLang="en-US" dirty="0">
                <a:latin typeface="돋움" pitchFamily="50"/>
                <a:ea typeface="돋움" pitchFamily="50"/>
              </a:rPr>
              <a:t>간도의 영유권 분쟁</a:t>
            </a: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  <a:p>
            <a:pPr lvl="0"/>
            <a:endParaRPr lang="en-US" dirty="0">
              <a:latin typeface="돋움" pitchFamily="50"/>
              <a:ea typeface="돋움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5566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914400" y="300038"/>
            <a:ext cx="8229600" cy="114458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altLang="en-US" b="1" dirty="0" err="1">
                <a:latin typeface="돋움" pitchFamily="50"/>
                <a:ea typeface="돋움" pitchFamily="50"/>
              </a:rPr>
              <a:t>조중</a:t>
            </a:r>
            <a:r>
              <a:rPr lang="ko-KR" altLang="en-US" b="1" dirty="0">
                <a:latin typeface="돋움" pitchFamily="50"/>
                <a:ea typeface="돋움" pitchFamily="50"/>
              </a:rPr>
              <a:t> 변계조약</a:t>
            </a:r>
            <a:r>
              <a:rPr lang="en-US" b="1" dirty="0">
                <a:latin typeface="돋움" pitchFamily="50"/>
                <a:ea typeface="돋움" pitchFamily="5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5632" y="-294962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2-1.</a:t>
            </a:r>
            <a:r>
              <a:rPr lang="ko-KR" altLang="en-US" dirty="0" smtClean="0"/>
              <a:t>간도의 역사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토문강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123" name="Picture 3" descr="C:\Users\ykh\Desktop\두동_韓史p204上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" y="2296609"/>
            <a:ext cx="8421511" cy="34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0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608" y="1124744"/>
            <a:ext cx="6453187" cy="4525962"/>
          </a:xfrm>
        </p:spPr>
      </p:pic>
    </p:spTree>
    <p:extLst>
      <p:ext uri="{BB962C8B-B14F-4D97-AF65-F5344CB8AC3E}">
        <p14:creationId xmlns:p14="http://schemas.microsoft.com/office/powerpoint/2010/main" val="4086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3808" y="836712"/>
            <a:ext cx="5291138" cy="5216525"/>
          </a:xfrm>
        </p:spPr>
      </p:pic>
    </p:spTree>
    <p:extLst>
      <p:ext uri="{BB962C8B-B14F-4D97-AF65-F5344CB8AC3E}">
        <p14:creationId xmlns:p14="http://schemas.microsoft.com/office/powerpoint/2010/main" val="10705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683568" y="260648"/>
            <a:ext cx="7886700" cy="13255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altLang="en-US" b="1" dirty="0">
                <a:latin typeface="돋움체" pitchFamily="49"/>
                <a:ea typeface="돋움체" pitchFamily="49"/>
              </a:rPr>
              <a:t>국경 조약</a:t>
            </a: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560" y="2132856"/>
            <a:ext cx="8228013" cy="3722687"/>
          </a:xfrm>
        </p:spPr>
      </p:pic>
    </p:spTree>
    <p:extLst>
      <p:ext uri="{BB962C8B-B14F-4D97-AF65-F5344CB8AC3E}">
        <p14:creationId xmlns:p14="http://schemas.microsoft.com/office/powerpoint/2010/main" val="17814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712" y="836712"/>
            <a:ext cx="5421312" cy="5281612"/>
          </a:xfrm>
        </p:spPr>
      </p:pic>
    </p:spTree>
    <p:extLst>
      <p:ext uri="{BB962C8B-B14F-4D97-AF65-F5344CB8AC3E}">
        <p14:creationId xmlns:p14="http://schemas.microsoft.com/office/powerpoint/2010/main" val="27634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592" y="404664"/>
            <a:ext cx="6923088" cy="5673725"/>
          </a:xfrm>
        </p:spPr>
      </p:pic>
    </p:spTree>
    <p:extLst>
      <p:ext uri="{BB962C8B-B14F-4D97-AF65-F5344CB8AC3E}">
        <p14:creationId xmlns:p14="http://schemas.microsoft.com/office/powerpoint/2010/main" val="3871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616" y="476672"/>
            <a:ext cx="6988175" cy="5543550"/>
          </a:xfrm>
        </p:spPr>
      </p:pic>
    </p:spTree>
    <p:extLst>
      <p:ext uri="{BB962C8B-B14F-4D97-AF65-F5344CB8AC3E}">
        <p14:creationId xmlns:p14="http://schemas.microsoft.com/office/powerpoint/2010/main" val="33706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20068" y="908720"/>
            <a:ext cx="6464300" cy="4525962"/>
          </a:xfrm>
        </p:spPr>
      </p:pic>
    </p:spTree>
    <p:extLst>
      <p:ext uri="{BB962C8B-B14F-4D97-AF65-F5344CB8AC3E}">
        <p14:creationId xmlns:p14="http://schemas.microsoft.com/office/powerpoint/2010/main" val="8749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171" y="326585"/>
            <a:ext cx="8163779" cy="5804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1600" y="1196752"/>
            <a:ext cx="7523163" cy="4525962"/>
          </a:xfrm>
        </p:spPr>
      </p:pic>
    </p:spTree>
    <p:extLst>
      <p:ext uri="{BB962C8B-B14F-4D97-AF65-F5344CB8AC3E}">
        <p14:creationId xmlns:p14="http://schemas.microsoft.com/office/powerpoint/2010/main" val="1206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7744" y="1124744"/>
            <a:ext cx="4525963" cy="4525962"/>
          </a:xfrm>
        </p:spPr>
      </p:pic>
    </p:spTree>
    <p:extLst>
      <p:ext uri="{BB962C8B-B14F-4D97-AF65-F5344CB8AC3E}">
        <p14:creationId xmlns:p14="http://schemas.microsoft.com/office/powerpoint/2010/main" val="5627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6881" y="132254"/>
            <a:ext cx="4643261" cy="854074"/>
          </a:xfrm>
        </p:spPr>
        <p:txBody>
          <a:bodyPr/>
          <a:lstStyle/>
          <a:p>
            <a:r>
              <a:rPr lang="en-US" altLang="ko-KR" dirty="0" smtClean="0"/>
              <a:t>2-2.</a:t>
            </a:r>
            <a:r>
              <a:rPr lang="ko-KR" altLang="en-US" dirty="0" smtClean="0"/>
              <a:t>간도의 역사</a:t>
            </a:r>
            <a:endParaRPr lang="ko-KR" altLang="en-US" dirty="0"/>
          </a:p>
        </p:txBody>
      </p:sp>
      <p:pic>
        <p:nvPicPr>
          <p:cNvPr id="7170" name="Picture 2" descr="C:\Users\ykh\Desktop\kp1_2040909p1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" y="1853467"/>
            <a:ext cx="3767827" cy="41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1957" y="2562255"/>
            <a:ext cx="34882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18</a:t>
            </a:r>
            <a:r>
              <a:rPr lang="ko-KR" altLang="en-US" sz="2000" dirty="0"/>
              <a:t>세기에 그려진 것으로 추정되는 고지도인 </a:t>
            </a:r>
            <a:r>
              <a:rPr lang="en-US" altLang="ko-KR" sz="2000" dirty="0"/>
              <a:t>`</a:t>
            </a:r>
            <a:r>
              <a:rPr lang="ko-KR" altLang="en-US" sz="2000" dirty="0"/>
              <a:t>도성팔도지도</a:t>
            </a:r>
            <a:r>
              <a:rPr lang="en-US" altLang="ko-KR" sz="2000" dirty="0"/>
              <a:t>(</a:t>
            </a:r>
            <a:r>
              <a:rPr lang="ko-KR" altLang="en-US" sz="2000" dirty="0"/>
              <a:t>都城八道之圖</a:t>
            </a:r>
            <a:r>
              <a:rPr lang="en-US" altLang="ko-KR" sz="2000" dirty="0"/>
              <a:t>)' </a:t>
            </a:r>
            <a:r>
              <a:rPr lang="ko-KR" altLang="en-US" sz="2000" dirty="0" err="1"/>
              <a:t>함경북도편에는</a:t>
            </a:r>
            <a:r>
              <a:rPr lang="ko-KR" altLang="en-US" sz="2000" dirty="0"/>
              <a:t> 간도지역이 우리 영토로 분명히 기록돼 있다</a:t>
            </a:r>
            <a:r>
              <a:rPr lang="en-US" altLang="ko-KR" sz="2000" dirty="0"/>
              <a:t>. </a:t>
            </a:r>
            <a:r>
              <a:rPr lang="ko-KR" altLang="en-US" sz="2000" dirty="0"/>
              <a:t>특히 이 지도에는 </a:t>
            </a:r>
            <a:r>
              <a:rPr lang="ko-KR" altLang="en-US" sz="2000" dirty="0" err="1"/>
              <a:t>토문강</a:t>
            </a:r>
            <a:r>
              <a:rPr lang="en-US" altLang="ko-KR" sz="2000" dirty="0"/>
              <a:t>(</a:t>
            </a:r>
            <a:r>
              <a:rPr lang="ko-KR" altLang="en-US" sz="2000" dirty="0" err="1"/>
              <a:t>土門江</a:t>
            </a:r>
            <a:r>
              <a:rPr lang="en-US" altLang="ko-KR" sz="2000" dirty="0"/>
              <a:t>)</a:t>
            </a:r>
            <a:r>
              <a:rPr lang="ko-KR" altLang="en-US" sz="2000" dirty="0"/>
              <a:t>과 두만강</a:t>
            </a:r>
            <a:r>
              <a:rPr lang="en-US" altLang="ko-KR" sz="2000" dirty="0"/>
              <a:t>(</a:t>
            </a:r>
            <a:r>
              <a:rPr lang="ko-KR" altLang="en-US" sz="2000" dirty="0"/>
              <a:t>豆滿江</a:t>
            </a:r>
            <a:r>
              <a:rPr lang="en-US" altLang="ko-KR" sz="2000" dirty="0"/>
              <a:t>)</a:t>
            </a:r>
            <a:r>
              <a:rPr lang="ko-KR" altLang="en-US" sz="2000" dirty="0"/>
              <a:t>을 분리</a:t>
            </a:r>
            <a:r>
              <a:rPr lang="en-US" altLang="ko-KR" sz="2000" dirty="0"/>
              <a:t>, </a:t>
            </a:r>
            <a:r>
              <a:rPr lang="ko-KR" altLang="en-US" sz="2000" dirty="0"/>
              <a:t>명기해 청나라와 일본의 간도협약의 바탕이 된 </a:t>
            </a:r>
            <a:r>
              <a:rPr lang="en-US" altLang="ko-KR" sz="2000" dirty="0"/>
              <a:t>`</a:t>
            </a:r>
            <a:r>
              <a:rPr lang="ko-KR" altLang="en-US" sz="2000" dirty="0" err="1"/>
              <a:t>토문강은</a:t>
            </a:r>
            <a:r>
              <a:rPr lang="ko-KR" altLang="en-US" sz="2000" dirty="0"/>
              <a:t> 두만강이다</a:t>
            </a:r>
            <a:r>
              <a:rPr lang="en-US" altLang="ko-KR" sz="2000" dirty="0"/>
              <a:t>'</a:t>
            </a:r>
            <a:r>
              <a:rPr lang="ko-KR" altLang="en-US" sz="2000" dirty="0"/>
              <a:t>라는 중국측의 억지주장을 정면으로 뒤집고 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268" y="6144357"/>
            <a:ext cx="448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위 지도는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도성팔도지도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3253" y="6393445"/>
            <a:ext cx="2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출처</a:t>
            </a:r>
            <a:r>
              <a:rPr lang="en-US" altLang="ko-KR" dirty="0" smtClean="0">
                <a:hlinkClick r:id="rId3"/>
              </a:rPr>
              <a:t>) </a:t>
            </a:r>
            <a:r>
              <a:rPr lang="ko-KR" altLang="en-US" dirty="0" err="1" smtClean="0">
                <a:hlinkClick r:id="rId3"/>
              </a:rPr>
              <a:t>네이버</a:t>
            </a:r>
            <a:r>
              <a:rPr lang="ko-KR" altLang="en-US" dirty="0" smtClean="0">
                <a:hlinkClick r:id="rId3"/>
              </a:rPr>
              <a:t> 뉴스</a:t>
            </a:r>
            <a:endParaRPr lang="en-US" altLang="ko-KR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71721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 txBox="1">
            <a:spLocks noGrp="1"/>
          </p:cNvSpPr>
          <p:nvPr>
            <p:ph type="subTitle" idx="4294967295"/>
          </p:nvPr>
        </p:nvSpPr>
        <p:spPr>
          <a:xfrm>
            <a:off x="467544" y="3573885"/>
            <a:ext cx="7886700" cy="1077912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/>
              <a:t>https://blog.naver.com/lsk8372/221442010706</a:t>
            </a:r>
          </a:p>
        </p:txBody>
      </p:sp>
      <p:sp>
        <p:nvSpPr>
          <p:cNvPr id="3" name="제목 2"/>
          <p:cNvSpPr txBox="1">
            <a:spLocks noGrp="1"/>
          </p:cNvSpPr>
          <p:nvPr>
            <p:ph type="title" idx="4294967295"/>
          </p:nvPr>
        </p:nvSpPr>
        <p:spPr>
          <a:xfrm>
            <a:off x="467544" y="476672"/>
            <a:ext cx="7886700" cy="13255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altLang="en-US" sz="4000" dirty="0">
                <a:latin typeface="돋움" pitchFamily="50"/>
                <a:ea typeface="돋움" pitchFamily="50"/>
              </a:rPr>
              <a:t>간도영유권 분쟁</a:t>
            </a:r>
          </a:p>
        </p:txBody>
      </p:sp>
    </p:spTree>
    <p:extLst>
      <p:ext uri="{BB962C8B-B14F-4D97-AF65-F5344CB8AC3E}">
        <p14:creationId xmlns:p14="http://schemas.microsoft.com/office/powerpoint/2010/main" val="532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body" idx="4294967295"/>
          </p:nvPr>
        </p:nvSpPr>
        <p:spPr>
          <a:xfrm>
            <a:off x="0" y="1454150"/>
            <a:ext cx="8228013" cy="4525963"/>
          </a:xfrm>
        </p:spPr>
        <p:txBody>
          <a:bodyPr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Arial" pitchFamily="2"/>
              </a:defRPr>
            </a:lvl9pPr>
          </a:lstStyle>
          <a:p>
            <a:pPr lvl="0">
              <a:buNone/>
            </a:pPr>
            <a:r>
              <a:rPr lang="en-US" sz="1500" dirty="0"/>
              <a:t>   </a:t>
            </a:r>
          </a:p>
          <a:p>
            <a:pPr lvl="0"/>
            <a:r>
              <a:rPr lang="en-US" sz="1500" dirty="0"/>
              <a:t>https://ko.wikipedia.org/wiki/%EC%A1%B0%EC%A4%91_%EB%B3%80%EA%B3%84_%EC%A1%B0%EC%95%BD#/media/</a:t>
            </a:r>
            <a:r>
              <a:rPr lang="ko-KR" altLang="en-US" sz="1500" dirty="0"/>
              <a:t>파일</a:t>
            </a:r>
            <a:r>
              <a:rPr lang="en-US" sz="1500" dirty="0"/>
              <a:t>:Apprx._PRC-DPRK_border_around_Baekdu-Changbai_Mountain.PNG</a:t>
            </a:r>
          </a:p>
          <a:p>
            <a:pPr lvl="0"/>
            <a:r>
              <a:rPr lang="ko-KR" altLang="en-US" sz="1500" dirty="0"/>
              <a:t>오늘날의 북</a:t>
            </a:r>
            <a:r>
              <a:rPr lang="en-US" sz="1500" dirty="0"/>
              <a:t>-</a:t>
            </a:r>
            <a:r>
              <a:rPr lang="ko-KR" altLang="en-US" sz="1500" dirty="0"/>
              <a:t>중 국경선은 </a:t>
            </a:r>
            <a:r>
              <a:rPr lang="en-US" sz="1500" dirty="0"/>
              <a:t>1962</a:t>
            </a:r>
            <a:r>
              <a:rPr lang="ko-KR" altLang="en-US" sz="1500" dirty="0"/>
              <a:t>년 김일성 주석과 </a:t>
            </a:r>
            <a:r>
              <a:rPr lang="ko-KR" altLang="en-US" sz="1500" dirty="0" err="1"/>
              <a:t>저우언라이</a:t>
            </a:r>
            <a:r>
              <a:rPr lang="ko-KR" altLang="en-US" sz="1500" dirty="0"/>
              <a:t> 총리가 비밀리에 맺은 ‘베이징 국경조약’으로 정해진 것이다</a:t>
            </a:r>
            <a:r>
              <a:rPr lang="en-US" sz="1500" dirty="0"/>
              <a:t>. </a:t>
            </a:r>
            <a:r>
              <a:rPr lang="ko-KR" altLang="en-US" sz="1500" dirty="0"/>
              <a:t>이 조약에 따라 백두산에 세워진 ‘</a:t>
            </a:r>
            <a:r>
              <a:rPr lang="ko-KR" altLang="en-US" sz="1500" dirty="0" err="1"/>
              <a:t>경계비</a:t>
            </a:r>
            <a:r>
              <a:rPr lang="ko-KR" altLang="en-US" sz="1500" dirty="0"/>
              <a:t> </a:t>
            </a:r>
            <a:r>
              <a:rPr lang="en-US" sz="1500" dirty="0"/>
              <a:t>4</a:t>
            </a:r>
            <a:r>
              <a:rPr lang="ko-KR" altLang="en-US" sz="1500" dirty="0"/>
              <a:t>호’</a:t>
            </a:r>
            <a:r>
              <a:rPr lang="en-US" sz="1500" dirty="0"/>
              <a:t>(</a:t>
            </a:r>
            <a:r>
              <a:rPr lang="ko-KR" altLang="en-US" sz="1500" dirty="0"/>
              <a:t>왼쪽 사진</a:t>
            </a:r>
            <a:r>
              <a:rPr lang="en-US" sz="1500" dirty="0"/>
              <a:t>). 70</a:t>
            </a:r>
            <a:r>
              <a:rPr lang="ko-KR" altLang="en-US" sz="1500" dirty="0"/>
              <a:t>년 평양을 방문한 </a:t>
            </a:r>
            <a:r>
              <a:rPr lang="ko-KR" altLang="en-US" sz="1500" dirty="0" err="1"/>
              <a:t>저우언라이</a:t>
            </a:r>
            <a:r>
              <a:rPr lang="ko-KR" altLang="en-US" sz="1500" dirty="0"/>
              <a:t> 총리에게 김 주석이 개고기를 접대하고 있는 모습</a:t>
            </a:r>
            <a:r>
              <a:rPr lang="en-US" sz="1500" dirty="0"/>
              <a:t>.(</a:t>
            </a:r>
            <a:r>
              <a:rPr lang="ko-KR" altLang="en-US" sz="1500" dirty="0"/>
              <a:t>오른쪽 사진</a:t>
            </a:r>
            <a:r>
              <a:rPr lang="en-US" sz="1500" dirty="0"/>
              <a:t>·</a:t>
            </a:r>
            <a:r>
              <a:rPr lang="ko-KR" altLang="en-US" sz="1500" dirty="0"/>
              <a:t>인민일보 보도</a:t>
            </a:r>
            <a:r>
              <a:rPr lang="en-US" sz="1500" dirty="0"/>
              <a:t>)</a:t>
            </a:r>
          </a:p>
          <a:p>
            <a:pPr lvl="0"/>
            <a:r>
              <a:rPr lang="en-US" sz="1500" dirty="0">
                <a:hlinkClick r:id="rId3"/>
              </a:rPr>
              <a:t>http://www.hani.co.kr/arti/society/society_general/457102.html#csidxc3fca12453c3abca61b95421c5e7996</a:t>
            </a:r>
          </a:p>
          <a:p>
            <a:pPr lvl="0"/>
            <a:r>
              <a:rPr lang="en-US" sz="1500" dirty="0">
                <a:hlinkClick r:id="rId4"/>
              </a:rPr>
              <a:t>http://www.donga.com/news/article/all/20090903/8804804/1</a:t>
            </a:r>
          </a:p>
          <a:p>
            <a:pPr lvl="0"/>
            <a:r>
              <a:rPr lang="en-US" sz="1500" dirty="0">
                <a:hlinkClick r:id="rId5"/>
              </a:rPr>
              <a:t>https://blog.naver.com/lsk8372/221442010706</a:t>
            </a:r>
          </a:p>
          <a:p>
            <a:pPr lvl="0"/>
            <a:r>
              <a:rPr lang="en-US" sz="1500" dirty="0">
                <a:hlinkClick r:id="rId6"/>
              </a:rPr>
              <a:t>http://www.jjan.kr/news/articleView.html?idxno=324983</a:t>
            </a:r>
          </a:p>
          <a:p>
            <a:pPr lvl="0"/>
            <a:r>
              <a:rPr lang="en-US" sz="1500" dirty="0">
                <a:hlinkClick r:id="rId7"/>
              </a:rPr>
              <a:t>http://www.hani.co.kr/arti/politics/diplomacy/152986.html</a:t>
            </a:r>
          </a:p>
          <a:p>
            <a:pPr lvl="0"/>
            <a:r>
              <a:rPr lang="en-US" sz="1500" dirty="0"/>
              <a:t>https://slidesplayer.org/slide/14132704/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5755" y="509451"/>
            <a:ext cx="325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출저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0401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 txBox="1">
            <a:spLocks noGrp="1"/>
          </p:cNvSpPr>
          <p:nvPr>
            <p:ph type="subTitle" idx="4294967295"/>
          </p:nvPr>
        </p:nvSpPr>
        <p:spPr>
          <a:xfrm>
            <a:off x="683568" y="1700808"/>
            <a:ext cx="7808913" cy="260350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ko-KR" altLang="en-US" sz="4800" b="1" dirty="0">
                <a:solidFill>
                  <a:srgbClr val="000066"/>
                </a:solidFill>
                <a:latin typeface="함초롬돋움" pitchFamily="50"/>
                <a:ea typeface="함초롬돋움" pitchFamily="50"/>
              </a:rPr>
              <a:t>국제법</a:t>
            </a:r>
            <a:r>
              <a:rPr lang="ko-KR" altLang="en-US" sz="4800" b="1" dirty="0">
                <a:latin typeface="함초롬돋움" pitchFamily="50"/>
                <a:ea typeface="함초롬돋움" pitchFamily="50"/>
              </a:rPr>
              <a:t>과</a:t>
            </a:r>
          </a:p>
          <a:p>
            <a:pPr marL="0" lvl="0" indent="-216000" algn="ctr">
              <a:buNone/>
            </a:pPr>
            <a:r>
              <a:rPr lang="ko-KR" altLang="en-US" sz="4800" b="1" dirty="0">
                <a:solidFill>
                  <a:srgbClr val="3333FF"/>
                </a:solidFill>
                <a:latin typeface="함초롬돋움" pitchFamily="50"/>
                <a:ea typeface="함초롬돋움" pitchFamily="50"/>
              </a:rPr>
              <a:t>간도</a:t>
            </a:r>
            <a:r>
              <a:rPr lang="ko-KR" altLang="en-US" sz="4800" b="1" dirty="0">
                <a:latin typeface="함초롬돋움" pitchFamily="50"/>
                <a:ea typeface="함초롬돋움" pitchFamily="50"/>
              </a:rPr>
              <a:t>의</a:t>
            </a:r>
          </a:p>
          <a:p>
            <a:pPr marL="0" lvl="0" indent="-216000" algn="ctr">
              <a:buNone/>
            </a:pPr>
            <a:r>
              <a:rPr lang="ko-KR" altLang="en-US" sz="4800" b="1" dirty="0">
                <a:latin typeface="함초롬돋움" pitchFamily="50"/>
                <a:ea typeface="함초롬돋움" pitchFamily="50"/>
              </a:rPr>
              <a:t>국제법적 효력 문제</a:t>
            </a:r>
          </a:p>
        </p:txBody>
      </p:sp>
    </p:spTree>
    <p:extLst>
      <p:ext uri="{BB962C8B-B14F-4D97-AF65-F5344CB8AC3E}">
        <p14:creationId xmlns:p14="http://schemas.microsoft.com/office/powerpoint/2010/main" val="13599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7886700" cy="13255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목차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1644650"/>
            <a:ext cx="7808913" cy="464026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국제법이란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?</a:t>
            </a: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국제법의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효력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간도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협약의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무효화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가능성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국제법에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의한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중국의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간도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소유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무효화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근거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국제법은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간도를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되찾는데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도움이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된다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/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되지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않는다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국제법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상 100년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조약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사실여부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 err="1">
                <a:latin typeface="함초롬돋움" pitchFamily="50"/>
                <a:ea typeface="함초롬돋움" pitchFamily="50"/>
              </a:rPr>
              <a:t>간도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영유권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반환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소송</a:t>
            </a:r>
            <a:endParaRPr lang="en-US" sz="2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dirty="0">
              <a:latin typeface="함초롬돋움" pitchFamily="50"/>
              <a:ea typeface="함초롬돋움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8743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>
                <a:latin typeface="함초롬돋움" pitchFamily="50"/>
                <a:ea typeface="함초롬돋움" pitchFamily="50"/>
              </a:rPr>
              <a:t>국제법 이란 </a:t>
            </a:r>
            <a:r>
              <a:rPr lang="en-US" sz="4400">
                <a:latin typeface="함초롬돋움" pitchFamily="50"/>
                <a:ea typeface="함초롬돋움" pitchFamily="50"/>
              </a:rPr>
              <a:t>?</a:t>
            </a:r>
          </a:p>
        </p:txBody>
      </p:sp>
      <p:sp>
        <p:nvSpPr>
          <p:cNvPr id="3" name="자유형 2"/>
          <p:cNvSpPr/>
          <p:nvPr/>
        </p:nvSpPr>
        <p:spPr>
          <a:xfrm>
            <a:off x="783724" y="2873952"/>
            <a:ext cx="3200201" cy="182887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20E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>
                <a:latin typeface="함초롬돋움" pitchFamily="50"/>
                <a:ea typeface="함초롬돋움" pitchFamily="50"/>
              </a:defRPr>
            </a:pPr>
            <a:r>
              <a:rPr lang="ko-KR" sz="3200" b="1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국제법</a:t>
            </a:r>
          </a:p>
        </p:txBody>
      </p:sp>
      <p:sp>
        <p:nvSpPr>
          <p:cNvPr id="4" name="자유형 3"/>
          <p:cNvSpPr/>
          <p:nvPr/>
        </p:nvSpPr>
        <p:spPr>
          <a:xfrm>
            <a:off x="4310476" y="2220781"/>
            <a:ext cx="4245165" cy="31352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808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ko-KR" sz="22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굴림" pitchFamily="2"/>
              </a:rPr>
              <a:t>국가 간의 합의에 따라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ko-KR" sz="22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굴림" pitchFamily="2"/>
              </a:rPr>
              <a:t>국가 간의 관계를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ko-KR" sz="22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굴림" pitchFamily="2"/>
              </a:rPr>
              <a:t>규칙으로 정해놓은 법</a:t>
            </a:r>
          </a:p>
        </p:txBody>
      </p:sp>
    </p:spTree>
    <p:extLst>
      <p:ext uri="{BB962C8B-B14F-4D97-AF65-F5344CB8AC3E}">
        <p14:creationId xmlns:p14="http://schemas.microsoft.com/office/powerpoint/2010/main" val="29492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642938"/>
            <a:ext cx="7886700" cy="76993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>
                <a:latin typeface="함초롬돋움" pitchFamily="50"/>
                <a:ea typeface="함초롬돋움" pitchFamily="50"/>
              </a:rPr>
              <a:t>국제법 이란 </a:t>
            </a:r>
            <a:r>
              <a:rPr lang="en-US" sz="4400">
                <a:latin typeface="함초롬돋움" pitchFamily="50"/>
                <a:ea typeface="함초롬돋움" pitchFamily="50"/>
              </a:rPr>
              <a:t>?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>
                <a:latin typeface="함초롬돋움" pitchFamily="50"/>
                <a:ea typeface="함초롬돋움" pitchFamily="50"/>
              </a:rPr>
              <a:t>각 나라간의 </a:t>
            </a:r>
            <a:r>
              <a:rPr lang="en-US" b="1">
                <a:solidFill>
                  <a:srgbClr val="FF3333"/>
                </a:solidFill>
                <a:latin typeface="함초롬돋움" pitchFamily="50"/>
                <a:ea typeface="함초롬돋움" pitchFamily="50"/>
              </a:rPr>
              <a:t>공식적 약속</a:t>
            </a:r>
          </a:p>
          <a:p>
            <a:pPr lvl="0">
              <a:buNone/>
            </a:pPr>
            <a:endParaRPr lang="en-US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b="1">
                <a:solidFill>
                  <a:srgbClr val="FF3333"/>
                </a:solidFill>
                <a:latin typeface="함초롬돋움" pitchFamily="50"/>
                <a:ea typeface="함초롬돋움" pitchFamily="50"/>
              </a:rPr>
              <a:t>효력</a:t>
            </a:r>
            <a:r>
              <a:rPr lang="en-US">
                <a:latin typeface="함초롬돋움" pitchFamily="50"/>
                <a:ea typeface="함초롬돋움" pitchFamily="50"/>
              </a:rPr>
              <a:t>이 </a:t>
            </a:r>
            <a:r>
              <a:rPr lang="en-US" b="1">
                <a:solidFill>
                  <a:srgbClr val="FF3333"/>
                </a:solidFill>
                <a:latin typeface="함초롬돋움" pitchFamily="50"/>
                <a:ea typeface="함초롬돋움" pitchFamily="50"/>
              </a:rPr>
              <a:t>제한적</a:t>
            </a:r>
          </a:p>
          <a:p>
            <a:pPr lvl="0">
              <a:buNone/>
            </a:pPr>
            <a:endParaRPr lang="en-US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>
                <a:latin typeface="함초롬돋움" pitchFamily="50"/>
                <a:ea typeface="함초롬돋움" pitchFamily="50"/>
              </a:rPr>
              <a:t>오랜 시간 국제 사회에서 </a:t>
            </a:r>
            <a:r>
              <a:rPr lang="en-US" b="1">
                <a:solidFill>
                  <a:srgbClr val="FF3333"/>
                </a:solidFill>
                <a:latin typeface="함초롬돋움" pitchFamily="50"/>
                <a:ea typeface="함초롬돋움" pitchFamily="50"/>
              </a:rPr>
              <a:t>일반적인 관행</a:t>
            </a:r>
            <a:r>
              <a:rPr lang="en-US">
                <a:latin typeface="함초롬돋움" pitchFamily="50"/>
                <a:ea typeface="함초롬돋움" pitchFamily="50"/>
              </a:rPr>
              <a:t>으로 사용</a:t>
            </a:r>
          </a:p>
          <a:p>
            <a:pPr lvl="0">
              <a:buNone/>
            </a:pPr>
            <a:endParaRPr lang="en-US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>
                <a:latin typeface="함초롬돋움" pitchFamily="50"/>
                <a:ea typeface="함초롬돋움" pitchFamily="50"/>
              </a:rPr>
              <a:t>국제 기구 </a:t>
            </a:r>
            <a:r>
              <a:rPr lang="en-US" b="1">
                <a:solidFill>
                  <a:srgbClr val="FF3333"/>
                </a:solidFill>
                <a:latin typeface="함초롬돋움" pitchFamily="50"/>
                <a:ea typeface="함초롬돋움" pitchFamily="50"/>
              </a:rPr>
              <a:t>(UN, FTA, WTO)</a:t>
            </a:r>
          </a:p>
        </p:txBody>
      </p:sp>
    </p:spTree>
    <p:extLst>
      <p:ext uri="{BB962C8B-B14F-4D97-AF65-F5344CB8AC3E}">
        <p14:creationId xmlns:p14="http://schemas.microsoft.com/office/powerpoint/2010/main" val="18651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417513"/>
            <a:ext cx="7886700" cy="1325562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>
                <a:latin typeface="함초롬돋움" pitchFamily="50"/>
                <a:ea typeface="함초롬돋움" pitchFamily="50"/>
              </a:rPr>
              <a:t>국제법 이란 </a:t>
            </a:r>
            <a:r>
              <a:rPr lang="en-US" sz="4400">
                <a:latin typeface="함초롬돋움" pitchFamily="50"/>
                <a:ea typeface="함초롬돋움" pitchFamily="5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77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395536" y="332656"/>
            <a:ext cx="7886700" cy="13255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국제법의 효력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1684338"/>
            <a:ext cx="7807325" cy="1033462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>
                <a:latin typeface="함초롬돋움" pitchFamily="50"/>
                <a:ea typeface="함초롬돋움" pitchFamily="50"/>
              </a:rPr>
              <a:t>: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조약법에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관한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비엔나협약은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조약의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효력</a:t>
            </a:r>
            <a:r>
              <a:rPr lang="en-US" dirty="0">
                <a:latin typeface="함초롬돋움" pitchFamily="50"/>
                <a:ea typeface="함초롬돋움" pitchFamily="50"/>
              </a:rPr>
              <a:t>(</a:t>
            </a:r>
            <a:r>
              <a:rPr lang="en-US" dirty="0" err="1">
                <a:latin typeface="함초롬돋움" pitchFamily="50"/>
                <a:ea typeface="함초롬돋움" pitchFamily="50"/>
              </a:rPr>
              <a:t>유효성</a:t>
            </a:r>
            <a:r>
              <a:rPr lang="en-US" dirty="0">
                <a:latin typeface="함초롬돋움" pitchFamily="50"/>
                <a:ea typeface="함초롬돋움" pitchFamily="50"/>
              </a:rPr>
              <a:t>)을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위한</a:t>
            </a:r>
            <a:r>
              <a:rPr lang="en-US" dirty="0">
                <a:latin typeface="함초롬돋움" pitchFamily="50"/>
                <a:ea typeface="함초롬돋움" pitchFamily="50"/>
              </a:rPr>
              <a:t> 제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조건을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제시하고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있지는</a:t>
            </a:r>
            <a:r>
              <a:rPr lang="en-US" dirty="0">
                <a:latin typeface="함초롬돋움" pitchFamily="50"/>
                <a:ea typeface="함초롬돋움" pitchFamily="50"/>
              </a:rPr>
              <a:t> </a:t>
            </a:r>
            <a:r>
              <a:rPr lang="en-US" dirty="0" err="1">
                <a:latin typeface="함초롬돋움" pitchFamily="50"/>
                <a:ea typeface="함초롬돋움" pitchFamily="50"/>
              </a:rPr>
              <a:t>않다</a:t>
            </a:r>
            <a:endParaRPr lang="en-US" dirty="0">
              <a:latin typeface="함초롬돋움" pitchFamily="50"/>
              <a:ea typeface="함초롬돋움" pitchFamily="5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4996"/>
          <a:stretch>
            <a:fillRect/>
          </a:stretch>
        </p:blipFill>
        <p:spPr>
          <a:xfrm>
            <a:off x="1058019" y="2648635"/>
            <a:ext cx="6857575" cy="315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8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803460" y="332656"/>
            <a:ext cx="7886700" cy="13255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간도협약의 무효화 가능성</a:t>
            </a: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5906" t="45036" r="45000" b="30026"/>
          <a:stretch>
            <a:fillRect/>
          </a:stretch>
        </p:blipFill>
        <p:spPr>
          <a:xfrm>
            <a:off x="806552" y="2077097"/>
            <a:ext cx="6988194" cy="378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4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611560" y="476672"/>
            <a:ext cx="7808912" cy="1319213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국제법에 의한</a:t>
            </a:r>
            <a:r>
              <a:rPr lang="en-US" dirty="0">
                <a:latin typeface="함초롬돋움" pitchFamily="50"/>
                <a:ea typeface="함초롬돋움" pitchFamily="50"/>
              </a:rPr>
              <a:t/>
            </a:r>
            <a:br>
              <a:rPr lang="en-US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중국의 간도 소유 무효화 근거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2008188"/>
            <a:ext cx="7886700" cy="4351337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endParaRPr lang="en-US" sz="3200" dirty="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3200" dirty="0">
              <a:latin typeface="함초롬돋움" pitchFamily="50"/>
              <a:ea typeface="함초롬돋움" pitchFamily="50"/>
            </a:endParaRPr>
          </a:p>
          <a:p>
            <a:pPr lvl="0"/>
            <a:r>
              <a:rPr lang="en-US" sz="3200" dirty="0" err="1">
                <a:latin typeface="함초롬돋움" pitchFamily="50"/>
                <a:ea typeface="함초롬돋움" pitchFamily="50"/>
              </a:rPr>
              <a:t>국제법</a:t>
            </a:r>
            <a:r>
              <a:rPr lang="en-US" sz="3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3200" dirty="0" err="1">
                <a:latin typeface="함초롬돋움" pitchFamily="50"/>
                <a:ea typeface="함초롬돋움" pitchFamily="50"/>
              </a:rPr>
              <a:t>상의</a:t>
            </a:r>
            <a:r>
              <a:rPr lang="en-US" sz="3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3200" dirty="0" err="1" smtClean="0">
                <a:latin typeface="함초롬돋움" pitchFamily="50"/>
                <a:ea typeface="함초롬돋움" pitchFamily="50"/>
              </a:rPr>
              <a:t>조건</a:t>
            </a:r>
            <a:endParaRPr lang="en-US" sz="3200" dirty="0" smtClean="0">
              <a:latin typeface="함초롬돋움" pitchFamily="50"/>
              <a:ea typeface="함초롬돋움" pitchFamily="50"/>
            </a:endParaRPr>
          </a:p>
          <a:p>
            <a:pPr lvl="0"/>
            <a:endParaRPr lang="en-US" sz="3200" dirty="0">
              <a:latin typeface="함초롬돋움" pitchFamily="50"/>
              <a:ea typeface="함초롬돋움" pitchFamily="50"/>
            </a:endParaRPr>
          </a:p>
          <a:p>
            <a:pPr lvl="0"/>
            <a:endParaRPr lang="en-US" sz="3200" dirty="0">
              <a:latin typeface="함초롬돋움" pitchFamily="50"/>
              <a:ea typeface="함초롬돋움" pitchFamily="50"/>
            </a:endParaRPr>
          </a:p>
          <a:p>
            <a:pPr lvl="0"/>
            <a:r>
              <a:rPr lang="en-US" sz="3200" dirty="0">
                <a:latin typeface="함초롬돋움" pitchFamily="50"/>
                <a:ea typeface="함초롬돋움" pitchFamily="50"/>
              </a:rPr>
              <a:t>- </a:t>
            </a:r>
            <a:r>
              <a:rPr lang="en-US" sz="2800" dirty="0" err="1">
                <a:latin typeface="함초롬돋움" pitchFamily="50"/>
                <a:ea typeface="함초롬돋움" pitchFamily="50"/>
              </a:rPr>
              <a:t>법적</a:t>
            </a:r>
            <a:r>
              <a:rPr lang="en-US" sz="28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800" dirty="0" err="1">
                <a:latin typeface="함초롬돋움" pitchFamily="50"/>
                <a:ea typeface="함초롬돋움" pitchFamily="50"/>
              </a:rPr>
              <a:t>권한이</a:t>
            </a:r>
            <a:r>
              <a:rPr lang="en-US" sz="28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800" dirty="0" err="1">
                <a:latin typeface="함초롬돋움" pitchFamily="50"/>
                <a:ea typeface="함초롬돋움" pitchFamily="50"/>
              </a:rPr>
              <a:t>없는</a:t>
            </a:r>
            <a:r>
              <a:rPr lang="en-US" sz="2800" dirty="0">
                <a:latin typeface="함초롬돋움" pitchFamily="50"/>
                <a:ea typeface="함초롬돋움" pitchFamily="50"/>
              </a:rPr>
              <a:t> 제 3국에 </a:t>
            </a:r>
            <a:r>
              <a:rPr lang="en-US" sz="2800" dirty="0" err="1">
                <a:latin typeface="함초롬돋움" pitchFamily="50"/>
                <a:ea typeface="함초롬돋움" pitchFamily="50"/>
              </a:rPr>
              <a:t>의한</a:t>
            </a:r>
            <a:r>
              <a:rPr lang="en-US" sz="28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800" dirty="0" err="1">
                <a:latin typeface="함초롬돋움" pitchFamily="50"/>
                <a:ea typeface="함초롬돋움" pitchFamily="50"/>
              </a:rPr>
              <a:t>영토처리</a:t>
            </a:r>
            <a:endParaRPr lang="en-US" sz="2800" dirty="0">
              <a:latin typeface="함초롬돋움" pitchFamily="50"/>
              <a:ea typeface="함초롬돋움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832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0656" y="195310"/>
            <a:ext cx="4823883" cy="899230"/>
          </a:xfrm>
        </p:spPr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간도의 유래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628650" y="1724297"/>
            <a:ext cx="7886700" cy="445266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ko-KR" altLang="en-US" dirty="0"/>
              <a:t>​</a:t>
            </a:r>
            <a:r>
              <a:rPr lang="en-US" altLang="ko-KR" dirty="0"/>
              <a:t>(1)</a:t>
            </a:r>
            <a:r>
              <a:rPr lang="ko-KR" altLang="en-US" dirty="0"/>
              <a:t>우리나라 민족이 조선시대 병자호란 이후 소위 만주지방에서 </a:t>
            </a:r>
            <a:r>
              <a:rPr lang="ko-KR" altLang="en-US" dirty="0" err="1"/>
              <a:t>봉금지역인</a:t>
            </a:r>
            <a:r>
              <a:rPr lang="ko-KR" altLang="en-US" dirty="0"/>
              <a:t> 무인지대에 들어가 개간하기 시작하여 ‘간도</a:t>
            </a:r>
            <a:r>
              <a:rPr lang="en-US" altLang="ko-KR" dirty="0"/>
              <a:t>(</a:t>
            </a:r>
            <a:r>
              <a:rPr lang="ko-KR" altLang="en-US" dirty="0"/>
              <a:t>墾島</a:t>
            </a:r>
            <a:r>
              <a:rPr lang="en-US" altLang="ko-KR" dirty="0"/>
              <a:t>)’</a:t>
            </a:r>
            <a:r>
              <a:rPr lang="ko-KR" altLang="en-US" dirty="0"/>
              <a:t>라고 했다는 설과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/>
            <a:r>
              <a:rPr lang="ko-KR" altLang="en-US" dirty="0"/>
              <a:t>​</a:t>
            </a:r>
            <a:r>
              <a:rPr lang="en-US" altLang="ko-KR" dirty="0"/>
              <a:t>(2)</a:t>
            </a:r>
            <a:r>
              <a:rPr lang="ko-KR" altLang="en-US" dirty="0"/>
              <a:t>만주에서 일어난 여진족이 주축이 된 만주족이 세운 나라인 청나라가 </a:t>
            </a:r>
            <a:r>
              <a:rPr lang="en-US" altLang="ko-KR" dirty="0"/>
              <a:t>1636</a:t>
            </a:r>
            <a:r>
              <a:rPr lang="ko-KR" altLang="en-US" dirty="0"/>
              <a:t>년 병자호란 이후 중원으로 들어가고 나서 자기들의 세력이 일어난 지방을 </a:t>
            </a:r>
            <a:r>
              <a:rPr lang="ko-KR" altLang="en-US" dirty="0" err="1"/>
              <a:t>봉금지역이라고</a:t>
            </a:r>
            <a:r>
              <a:rPr lang="ko-KR" altLang="en-US" dirty="0"/>
              <a:t> 하여 무인지대로 정하고 양측의 입주를 불가능하게 했던 것에서 유래했다</a:t>
            </a:r>
            <a:r>
              <a:rPr lang="en-US" altLang="ko-KR" dirty="0"/>
              <a:t>. </a:t>
            </a:r>
            <a:r>
              <a:rPr lang="ko-KR" altLang="en-US" dirty="0"/>
              <a:t>즉 조선과 청나라 사이에 놓인 섬과 같은 지역이라는 의미에서 ‘간도’라 부르기 시작했으며</a:t>
            </a:r>
            <a:r>
              <a:rPr lang="en-US" altLang="ko-KR" dirty="0"/>
              <a:t>, </a:t>
            </a:r>
            <a:r>
              <a:rPr lang="ko-KR" altLang="en-US" dirty="0"/>
              <a:t>한자 표기로는 사이 간</a:t>
            </a:r>
            <a:r>
              <a:rPr lang="en-US" altLang="ko-KR" dirty="0"/>
              <a:t>(</a:t>
            </a:r>
            <a:r>
              <a:rPr lang="ko-KR" altLang="en-US" dirty="0"/>
              <a:t>間</a:t>
            </a:r>
            <a:r>
              <a:rPr lang="en-US" altLang="ko-KR" dirty="0"/>
              <a:t>)</a:t>
            </a:r>
            <a:r>
              <a:rPr lang="ko-KR" altLang="en-US" dirty="0"/>
              <a:t>자를 써서 ‘간도</a:t>
            </a:r>
            <a:r>
              <a:rPr lang="en-US" altLang="ko-KR" dirty="0"/>
              <a:t>(</a:t>
            </a:r>
            <a:r>
              <a:rPr lang="ko-KR" altLang="en-US" dirty="0"/>
              <a:t>間㠀</a:t>
            </a:r>
            <a:r>
              <a:rPr lang="en-US" altLang="ko-KR" dirty="0"/>
              <a:t>)’</a:t>
            </a:r>
            <a:r>
              <a:rPr lang="ko-KR" altLang="en-US" dirty="0"/>
              <a:t>라 하였다는 설이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1101859" y="332656"/>
            <a:ext cx="7808912" cy="1319213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국제법에 의한</a:t>
            </a:r>
            <a:r>
              <a:rPr lang="en-US" dirty="0">
                <a:latin typeface="함초롬돋움" pitchFamily="50"/>
                <a:ea typeface="함초롬돋움" pitchFamily="50"/>
              </a:rPr>
              <a:t/>
            </a:r>
            <a:br>
              <a:rPr lang="en-US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중국의 간도 소유 무효화 근거</a:t>
            </a:r>
          </a:p>
        </p:txBody>
      </p:sp>
      <p:sp>
        <p:nvSpPr>
          <p:cNvPr id="3" name="자유형 2"/>
          <p:cNvSpPr/>
          <p:nvPr/>
        </p:nvSpPr>
        <p:spPr>
          <a:xfrm>
            <a:off x="1123316" y="1815818"/>
            <a:ext cx="2155238" cy="205748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을사조약으로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일본이 가져갔던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간도</a:t>
            </a:r>
          </a:p>
        </p:txBody>
      </p:sp>
      <p:sp>
        <p:nvSpPr>
          <p:cNvPr id="4" name="자유형 3"/>
          <p:cNvSpPr/>
          <p:nvPr/>
        </p:nvSpPr>
        <p:spPr>
          <a:xfrm>
            <a:off x="5237861" y="2077087"/>
            <a:ext cx="1567446" cy="150229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83CA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무효화</a:t>
            </a:r>
          </a:p>
        </p:txBody>
      </p:sp>
      <p:sp>
        <p:nvSpPr>
          <p:cNvPr id="5" name="자유형 4"/>
          <p:cNvSpPr/>
          <p:nvPr/>
        </p:nvSpPr>
        <p:spPr>
          <a:xfrm>
            <a:off x="1155971" y="4297868"/>
            <a:ext cx="2155238" cy="205748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을사조약으로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간도를 가진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일본이 청과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체결한 간도 협약</a:t>
            </a:r>
          </a:p>
        </p:txBody>
      </p:sp>
      <p:sp>
        <p:nvSpPr>
          <p:cNvPr id="6" name="자유형 5"/>
          <p:cNvSpPr/>
          <p:nvPr/>
        </p:nvSpPr>
        <p:spPr>
          <a:xfrm>
            <a:off x="5303171" y="4559136"/>
            <a:ext cx="1567446" cy="150229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83CA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무효화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가능성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있음</a:t>
            </a:r>
          </a:p>
        </p:txBody>
      </p:sp>
    </p:spTree>
    <p:extLst>
      <p:ext uri="{BB962C8B-B14F-4D97-AF65-F5344CB8AC3E}">
        <p14:creationId xmlns:p14="http://schemas.microsoft.com/office/powerpoint/2010/main" val="14401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417513"/>
            <a:ext cx="7807325" cy="1319212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국제법은 간도를 되찾는데</a:t>
            </a:r>
            <a:r>
              <a:rPr lang="en-US" dirty="0">
                <a:latin typeface="함초롬돋움" pitchFamily="50"/>
                <a:ea typeface="함초롬돋움" pitchFamily="50"/>
              </a:rPr>
              <a:t/>
            </a:r>
            <a:br>
              <a:rPr lang="en-US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도움이 된다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1906588"/>
            <a:ext cx="7807325" cy="4321175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endParaRPr lang="en-US" sz="2800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endParaRPr lang="en-US" sz="2800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 algn="ctr"/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국제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연합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헌장에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따른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각국간의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우호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관계와</a:t>
            </a:r>
            <a:endParaRPr lang="en-US" sz="2800" b="1" dirty="0" smtClean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 algn="ctr"/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 algn="ctr"/>
            <a:endParaRPr lang="en-US" sz="2800" b="1" dirty="0" smtClean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 algn="ctr"/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 algn="ctr"/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협력에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관해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선포된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7개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항의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국제법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원칙</a:t>
            </a:r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endParaRPr lang="en-US" sz="1600" dirty="0">
              <a:latin typeface="함초롬돋움" pitchFamily="50"/>
              <a:ea typeface="함초롬돋움" pitchFamily="50"/>
            </a:endParaRPr>
          </a:p>
          <a:p>
            <a:pPr lvl="0"/>
            <a:endParaRPr lang="en-US" sz="1600" dirty="0">
              <a:latin typeface="함초롬돋움" pitchFamily="50"/>
              <a:ea typeface="함초롬돋움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4763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1336675" y="247650"/>
            <a:ext cx="7807325" cy="131921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400">
                <a:latin typeface="함초롬돋움" pitchFamily="50"/>
                <a:ea typeface="함초롬돋움" pitchFamily="50"/>
              </a:rPr>
              <a:t>7</a:t>
            </a:r>
            <a:r>
              <a:rPr lang="ko-KR" altLang="en-US" sz="4400">
                <a:latin typeface="함초롬돋움" pitchFamily="50"/>
                <a:ea typeface="함초롬돋움" pitchFamily="50"/>
              </a:rPr>
              <a:t>개 항의 국제법 원칙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1336675" y="1736725"/>
            <a:ext cx="7807325" cy="4608513"/>
          </a:xfrm>
        </p:spPr>
        <p:txBody>
          <a:bodyPr>
            <a:normAutofit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①위협 또는 무력사용의 금지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②국제 분쟁의 평화적 해결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③내정 불간섭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④국제 협력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⑤각 민족의 평등권과 자결권의 향유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⑥각국의 주권 평등 원칙</a:t>
            </a:r>
          </a:p>
          <a:p>
            <a:pPr lvl="0">
              <a:buNone/>
            </a:pPr>
            <a:endParaRPr lang="en-US" sz="2200"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>
                <a:latin typeface="함초롬돋움" pitchFamily="50"/>
                <a:ea typeface="함초롬돋움" pitchFamily="50"/>
              </a:rPr>
              <a:t>⑦의무 담당 및 국제 연합 헌장 이행의 원칙</a:t>
            </a:r>
          </a:p>
        </p:txBody>
      </p:sp>
    </p:spTree>
    <p:extLst>
      <p:ext uri="{BB962C8B-B14F-4D97-AF65-F5344CB8AC3E}">
        <p14:creationId xmlns:p14="http://schemas.microsoft.com/office/powerpoint/2010/main" val="20461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7807325" cy="1319213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국제법은 간도를 되찾는데</a:t>
            </a:r>
            <a:r>
              <a:rPr lang="en-US" dirty="0">
                <a:latin typeface="함초롬돋움" pitchFamily="50"/>
                <a:ea typeface="함초롬돋움" pitchFamily="50"/>
              </a:rPr>
              <a:t/>
            </a:r>
            <a:br>
              <a:rPr lang="en-US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도움이 된다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2613025"/>
            <a:ext cx="7099300" cy="266541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/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불평등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조약에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의거하여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점유한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영토는</a:t>
            </a:r>
            <a:endParaRPr lang="en-US" sz="2800" b="1" dirty="0" smtClean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endParaRPr lang="en-US" sz="2800" b="1" dirty="0" smtClean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/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무효라는</a:t>
            </a:r>
            <a:r>
              <a:rPr lang="en-US" sz="2800" b="1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원칙</a:t>
            </a:r>
            <a:endParaRPr lang="en-US" sz="2800" b="1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9978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1335088" y="430213"/>
            <a:ext cx="7808912" cy="1319212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국제법은 간도를 되찾는데 </a:t>
            </a:r>
            <a:r>
              <a:rPr lang="en-US" dirty="0">
                <a:latin typeface="함초롬돋움" pitchFamily="50"/>
                <a:ea typeface="함초롬돋움" pitchFamily="50"/>
              </a:rPr>
              <a:t/>
            </a:r>
            <a:br>
              <a:rPr lang="en-US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도움이 되지 않는다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4294967295"/>
          </p:nvPr>
        </p:nvSpPr>
        <p:spPr>
          <a:xfrm>
            <a:off x="0" y="2230438"/>
            <a:ext cx="7886700" cy="4351337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SunGulim" pitchFamily="34"/>
                <a:ea typeface="SunGulim" pitchFamily="2"/>
                <a:cs typeface="Tahoma" pitchFamily="2"/>
              </a:defRPr>
            </a:lvl9pPr>
          </a:lstStyle>
          <a:p>
            <a:pPr lvl="0">
              <a:buNone/>
            </a:pPr>
            <a:endParaRPr lang="en-US" sz="2600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국제법</a:t>
            </a:r>
            <a:r>
              <a:rPr lang="en-US" sz="2600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관례</a:t>
            </a:r>
            <a:r>
              <a:rPr lang="en-US" sz="2600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상 </a:t>
            </a: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영토문제는</a:t>
            </a:r>
            <a:r>
              <a:rPr lang="en-US" sz="2600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100년이 </a:t>
            </a: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지나면</a:t>
            </a:r>
            <a:r>
              <a:rPr lang="en-US" sz="2600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효력</a:t>
            </a:r>
            <a:r>
              <a:rPr lang="en-US" sz="2600" dirty="0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함초롬돋움" pitchFamily="50"/>
                <a:ea typeface="함초롬돋움" pitchFamily="50"/>
              </a:rPr>
              <a:t>상실</a:t>
            </a:r>
            <a:endParaRPr lang="en-US" sz="2600" dirty="0">
              <a:solidFill>
                <a:srgbClr val="000099"/>
              </a:solidFill>
              <a:latin typeface="함초롬돋움" pitchFamily="50"/>
              <a:ea typeface="함초롬돋움" pitchFamily="50"/>
            </a:endParaRPr>
          </a:p>
          <a:p>
            <a:pPr lvl="0">
              <a:buNone/>
            </a:pPr>
            <a:r>
              <a:rPr lang="en-US" sz="2200" dirty="0">
                <a:latin typeface="함초롬돋움" pitchFamily="50"/>
                <a:ea typeface="함초롬돋움" pitchFamily="50"/>
              </a:rPr>
              <a:t> -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간도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협약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</a:t>
            </a:r>
            <a:r>
              <a:rPr lang="en-US" sz="2200" dirty="0" err="1">
                <a:latin typeface="함초롬돋움" pitchFamily="50"/>
                <a:ea typeface="함초롬돋움" pitchFamily="50"/>
              </a:rPr>
              <a:t>체결</a:t>
            </a:r>
            <a:r>
              <a:rPr lang="en-US" sz="2200" dirty="0">
                <a:latin typeface="함초롬돋움" pitchFamily="50"/>
                <a:ea typeface="함초롬돋움" pitchFamily="50"/>
              </a:rPr>
              <a:t> 1909</a:t>
            </a:r>
          </a:p>
        </p:txBody>
      </p:sp>
    </p:spTree>
    <p:extLst>
      <p:ext uri="{BB962C8B-B14F-4D97-AF65-F5344CB8AC3E}">
        <p14:creationId xmlns:p14="http://schemas.microsoft.com/office/powerpoint/2010/main" val="3775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1335088" y="417513"/>
            <a:ext cx="7808912" cy="1319212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 dirty="0">
                <a:latin typeface="함초롬돋움" pitchFamily="50"/>
                <a:ea typeface="함초롬돋움" pitchFamily="50"/>
              </a:rPr>
              <a:t>국제법 상 </a:t>
            </a:r>
            <a:r>
              <a:rPr lang="en-US" sz="4400" dirty="0">
                <a:latin typeface="함초롬돋움" pitchFamily="50"/>
                <a:ea typeface="함초롬돋움" pitchFamily="50"/>
              </a:rPr>
              <a:t>100</a:t>
            </a:r>
            <a:r>
              <a:rPr lang="ko-KR" altLang="en-US" sz="4400" dirty="0">
                <a:latin typeface="함초롬돋움" pitchFamily="50"/>
                <a:ea typeface="함초롬돋움" pitchFamily="50"/>
              </a:rPr>
              <a:t>년 조약 </a:t>
            </a:r>
            <a:r>
              <a:rPr lang="en-US" sz="4400" dirty="0">
                <a:latin typeface="함초롬돋움" pitchFamily="50"/>
                <a:ea typeface="함초롬돋움" pitchFamily="50"/>
              </a:rPr>
              <a:t/>
            </a:r>
            <a:br>
              <a:rPr lang="en-US" sz="4400" dirty="0">
                <a:latin typeface="함초롬돋움" pitchFamily="50"/>
                <a:ea typeface="함초롬돋움" pitchFamily="50"/>
              </a:rPr>
            </a:br>
            <a:r>
              <a:rPr lang="ko-KR" altLang="en-US" sz="4400" dirty="0">
                <a:latin typeface="함초롬돋움" pitchFamily="50"/>
                <a:ea typeface="함초롬돋움" pitchFamily="50"/>
              </a:rPr>
              <a:t>사실여부</a:t>
            </a:r>
          </a:p>
        </p:txBody>
      </p:sp>
      <p:sp>
        <p:nvSpPr>
          <p:cNvPr id="3" name="자유형 2"/>
          <p:cNvSpPr/>
          <p:nvPr/>
        </p:nvSpPr>
        <p:spPr>
          <a:xfrm>
            <a:off x="300415" y="3396495"/>
            <a:ext cx="1763377" cy="7184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인천대 법학 박사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노영돈</a:t>
            </a:r>
          </a:p>
        </p:txBody>
      </p:sp>
      <p:sp>
        <p:nvSpPr>
          <p:cNvPr id="4" name="자유형 3"/>
          <p:cNvSpPr/>
          <p:nvPr/>
        </p:nvSpPr>
        <p:spPr>
          <a:xfrm rot="966600">
            <a:off x="1915941" y="3428173"/>
            <a:ext cx="2416479" cy="1175708"/>
          </a:xfrm>
          <a:custGeom>
            <a:avLst>
              <a:gd name="f0" fmla="val -262"/>
              <a:gd name="f1" fmla="val -903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en-US" sz="1800" b="0" i="0" u="none" strike="noStrike" kern="1200" dirty="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“</a:t>
            </a:r>
            <a:r>
              <a:rPr lang="ko-KR" sz="1800" b="0" i="0" u="none" strike="noStrike" kern="1200" dirty="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국제법 상에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 dirty="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규제된 것이 없다 ”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6967" y="1480091"/>
            <a:ext cx="2089928" cy="204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66835" y="1958538"/>
            <a:ext cx="1436825" cy="166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63478" y="4245611"/>
            <a:ext cx="1371515" cy="16982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자유형 7"/>
          <p:cNvSpPr/>
          <p:nvPr/>
        </p:nvSpPr>
        <p:spPr>
          <a:xfrm>
            <a:off x="3232857" y="5747904"/>
            <a:ext cx="1698066" cy="587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 dirty="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반기문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 dirty="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외교통상부 장관</a:t>
            </a:r>
          </a:p>
        </p:txBody>
      </p:sp>
      <p:sp>
        <p:nvSpPr>
          <p:cNvPr id="9" name="자유형 8"/>
          <p:cNvSpPr/>
          <p:nvPr/>
        </p:nvSpPr>
        <p:spPr>
          <a:xfrm>
            <a:off x="5159509" y="4898783"/>
            <a:ext cx="2155238" cy="914438"/>
          </a:xfrm>
          <a:custGeom>
            <a:avLst>
              <a:gd name="f0" fmla="val -5278"/>
              <a:gd name="f1" fmla="val 282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“</a:t>
            </a: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시효 취득 기간에 대한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일반 원칙 </a:t>
            </a: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X”</a:t>
            </a:r>
          </a:p>
        </p:txBody>
      </p:sp>
      <p:sp>
        <p:nvSpPr>
          <p:cNvPr id="10" name="자유형 9"/>
          <p:cNvSpPr/>
          <p:nvPr/>
        </p:nvSpPr>
        <p:spPr>
          <a:xfrm>
            <a:off x="5162766" y="3422622"/>
            <a:ext cx="1044964" cy="3919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정부</a:t>
            </a:r>
          </a:p>
        </p:txBody>
      </p:sp>
      <p:sp>
        <p:nvSpPr>
          <p:cNvPr id="11" name="자유형 10"/>
          <p:cNvSpPr/>
          <p:nvPr/>
        </p:nvSpPr>
        <p:spPr>
          <a:xfrm>
            <a:off x="6534280" y="2377548"/>
            <a:ext cx="2285858" cy="1110391"/>
          </a:xfrm>
          <a:custGeom>
            <a:avLst>
              <a:gd name="f0" fmla="val -2847"/>
              <a:gd name="f1" fmla="val 476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“</a:t>
            </a: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영토 영유권 시효 문제</a:t>
            </a: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함초롬돋움" pitchFamily="50"/>
                <a:ea typeface="함초롬돋움" pitchFamily="50"/>
              </a:defRPr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국제적 확립 </a:t>
            </a: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X”</a:t>
            </a:r>
          </a:p>
        </p:txBody>
      </p:sp>
    </p:spTree>
    <p:extLst>
      <p:ext uri="{BB962C8B-B14F-4D97-AF65-F5344CB8AC3E}">
        <p14:creationId xmlns:p14="http://schemas.microsoft.com/office/powerpoint/2010/main" val="4769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1336675" y="90488"/>
            <a:ext cx="7807325" cy="13208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ko-KR" altLang="en-US" sz="4400">
                <a:latin typeface="함초롬돋움" pitchFamily="50"/>
                <a:ea typeface="함초롬돋움" pitchFamily="50"/>
              </a:rPr>
              <a:t>간도 영유권 반환 소송</a:t>
            </a:r>
          </a:p>
        </p:txBody>
      </p:sp>
      <p:sp>
        <p:nvSpPr>
          <p:cNvPr id="3" name="자유형 2"/>
          <p:cNvSpPr/>
          <p:nvPr/>
        </p:nvSpPr>
        <p:spPr>
          <a:xfrm>
            <a:off x="946963" y="2651884"/>
            <a:ext cx="2155238" cy="12410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3CA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간도 영유권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반환 소송</a:t>
            </a:r>
          </a:p>
        </p:txBody>
      </p:sp>
      <p:sp>
        <p:nvSpPr>
          <p:cNvPr id="4" name="자유형 3"/>
          <p:cNvSpPr/>
          <p:nvPr/>
        </p:nvSpPr>
        <p:spPr>
          <a:xfrm>
            <a:off x="4506371" y="1737444"/>
            <a:ext cx="3657372" cy="3200538"/>
          </a:xfrm>
          <a:custGeom>
            <a:avLst/>
            <a:gdLst>
              <a:gd name="f0" fmla="val 0"/>
              <a:gd name="f1" fmla="val 858"/>
              <a:gd name="f2" fmla="val 864"/>
              <a:gd name="f3" fmla="val 426"/>
              <a:gd name="f4" fmla="val 480"/>
              <a:gd name="f5" fmla="val 246"/>
              <a:gd name="f6" fmla="val 642"/>
              <a:gd name="f7" fmla="val 60"/>
              <a:gd name="f8" fmla="val 564"/>
              <a:gd name="f9" fmla="val 294"/>
              <a:gd name="f10" fmla="val 804"/>
              <a:gd name="f11" fmla="val 216"/>
              <a:gd name="f12" fmla="val 618"/>
              <a:gd name="f13" fmla="val 384"/>
              <a:gd name="f14" fmla="val 432"/>
              <a:gd name="f15" fmla="val 648"/>
              <a:gd name="f16" fmla="val 570"/>
              <a:gd name="f17" fmla="val 378"/>
              <a:gd name="f18" fmla="val 54"/>
              <a:gd name="f19" fmla="val 2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58" h="864">
                <a:moveTo>
                  <a:pt x="f3" y="f0"/>
                </a:moveTo>
                <a:lnTo>
                  <a:pt x="f4" y="f5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" y="f14"/>
                </a:lnTo>
                <a:lnTo>
                  <a:pt x="f12" y="f4"/>
                </a:lnTo>
                <a:lnTo>
                  <a:pt x="f10" y="f15"/>
                </a:lnTo>
                <a:lnTo>
                  <a:pt x="f8" y="f16"/>
                </a:lnTo>
                <a:lnTo>
                  <a:pt x="f6" y="f10"/>
                </a:lnTo>
                <a:lnTo>
                  <a:pt x="f4" y="f12"/>
                </a:lnTo>
                <a:lnTo>
                  <a:pt x="f3" y="f2"/>
                </a:lnTo>
                <a:lnTo>
                  <a:pt x="f17" y="f12"/>
                </a:lnTo>
                <a:lnTo>
                  <a:pt x="f11" y="f10"/>
                </a:lnTo>
                <a:lnTo>
                  <a:pt x="f9" y="f16"/>
                </a:lnTo>
                <a:lnTo>
                  <a:pt x="f18" y="f15"/>
                </a:lnTo>
                <a:lnTo>
                  <a:pt x="f19" y="f4"/>
                </a:lnTo>
                <a:lnTo>
                  <a:pt x="f0" y="f14"/>
                </a:lnTo>
                <a:lnTo>
                  <a:pt x="f19" y="f13"/>
                </a:lnTo>
                <a:lnTo>
                  <a:pt x="f18" y="f11"/>
                </a:lnTo>
                <a:lnTo>
                  <a:pt x="f9" y="f9"/>
                </a:lnTo>
                <a:lnTo>
                  <a:pt x="f11" y="f7"/>
                </a:lnTo>
                <a:lnTo>
                  <a:pt x="f17" y="f5"/>
                </a:lnTo>
                <a:lnTo>
                  <a:pt x="f3" y="f0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2009 09 03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정부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영유권 반환 소송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>
                <a:ln>
                  <a:noFill/>
                </a:ln>
                <a:latin typeface="함초롬돋움" pitchFamily="50"/>
                <a:ea typeface="함초롬돋움" pitchFamily="50"/>
                <a:cs typeface="Arial" pitchFamily="2"/>
              </a:rPr>
              <a:t>정식 제기</a:t>
            </a:r>
          </a:p>
        </p:txBody>
      </p:sp>
      <p:sp>
        <p:nvSpPr>
          <p:cNvPr id="5" name="자유형 4"/>
          <p:cNvSpPr/>
          <p:nvPr/>
        </p:nvSpPr>
        <p:spPr>
          <a:xfrm rot="9868200">
            <a:off x="2305032" y="4559875"/>
            <a:ext cx="3396132" cy="1359849"/>
          </a:xfrm>
          <a:custGeom>
            <a:avLst>
              <a:gd name="f0" fmla="val -355"/>
              <a:gd name="f1" fmla="val 2688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 rot="1167600">
            <a:off x="3404028" y="4804251"/>
            <a:ext cx="1370546" cy="87109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현실적으로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함초롬돋움" pitchFamily="50"/>
                <a:ea typeface="함초롬돋움" pitchFamily="50"/>
                <a:cs typeface="Arial" pitchFamily="2"/>
              </a:rPr>
              <a:t>소송 불가능</a:t>
            </a:r>
          </a:p>
        </p:txBody>
      </p:sp>
    </p:spTree>
    <p:extLst>
      <p:ext uri="{BB962C8B-B14F-4D97-AF65-F5344CB8AC3E}">
        <p14:creationId xmlns:p14="http://schemas.microsoft.com/office/powerpoint/2010/main" val="22748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5659" y="729103"/>
            <a:ext cx="882327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발표를 끝까지 들어주셔서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감사합니다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이상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조 한국영토로서의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간도의 국제법 지위 발표를 마무리 하겠습니다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AU" sz="5400" b="1" dirty="0"/>
          </a:p>
          <a:p>
            <a:pPr algn="ctr"/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5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간도와 백두산 정계비</a:t>
            </a:r>
            <a:endParaRPr lang="ko-KR" altLang="en-US" dirty="0"/>
          </a:p>
        </p:txBody>
      </p:sp>
      <p:pic>
        <p:nvPicPr>
          <p:cNvPr id="2050" name="Picture 2" descr="C:\Users\ykh\Desktop\백두산 정계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1674935"/>
            <a:ext cx="4712677" cy="45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kh\Desktop\진짜백두산 정계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24" y="1674935"/>
            <a:ext cx="3333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2176" y="6340312"/>
            <a:ext cx="302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네이버</a:t>
            </a:r>
            <a:r>
              <a:rPr lang="ko-KR" altLang="en-US" dirty="0" smtClean="0"/>
              <a:t> 지식백과</a:t>
            </a:r>
            <a:endParaRPr lang="ko-KR" altLang="en-US" dirty="0"/>
          </a:p>
        </p:txBody>
      </p:sp>
      <p:pic>
        <p:nvPicPr>
          <p:cNvPr id="2053" name="Picture 5" descr="C:\Users\ykh\Desktop\2-1-2사본_-_상지역사부도_0001_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0" y="4251373"/>
            <a:ext cx="2423372" cy="19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201" y="534944"/>
            <a:ext cx="8726310" cy="80891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</a:t>
            </a:r>
            <a:r>
              <a:rPr lang="ko-KR" altLang="en-US" b="1" dirty="0"/>
              <a:t> </a:t>
            </a:r>
            <a:r>
              <a:rPr lang="ko-KR" altLang="en-US" sz="3200" b="1" dirty="0"/>
              <a:t>“‘간도협약 시효 </a:t>
            </a:r>
            <a:r>
              <a:rPr lang="en-US" altLang="ko-KR" sz="3200" b="1" dirty="0"/>
              <a:t>100</a:t>
            </a:r>
            <a:r>
              <a:rPr lang="ko-KR" altLang="en-US" sz="3200" b="1" dirty="0" err="1"/>
              <a:t>년설</a:t>
            </a:r>
            <a:r>
              <a:rPr lang="ko-KR" altLang="en-US" sz="3200" b="1" dirty="0"/>
              <a:t>’ 국제법 </a:t>
            </a:r>
            <a:r>
              <a:rPr lang="ko-KR" altLang="en-US" sz="3200" b="1" dirty="0" err="1"/>
              <a:t>근거없다</a:t>
            </a:r>
            <a:r>
              <a:rPr lang="ko-KR" altLang="en-US" sz="3200" b="1" dirty="0"/>
              <a:t>”</a:t>
            </a:r>
            <a:br>
              <a:rPr lang="ko-KR" altLang="en-US" sz="3200" b="1" dirty="0"/>
            </a:br>
            <a:endParaRPr lang="ko-KR" altLang="en-US" sz="3200" dirty="0"/>
          </a:p>
        </p:txBody>
      </p:sp>
      <p:pic>
        <p:nvPicPr>
          <p:cNvPr id="1026" name="Picture 2" descr="C:\Users\ykh\Desktop\간도협약의 기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9" y="1477729"/>
            <a:ext cx="7975559" cy="48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5334" y="6296755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출처</a:t>
            </a:r>
            <a:r>
              <a:rPr lang="en-US" altLang="ko-KR" dirty="0" smtClean="0">
                <a:hlinkClick r:id="rId3"/>
              </a:rPr>
              <a:t>) http</a:t>
            </a:r>
            <a:r>
              <a:rPr lang="en-US" altLang="ko-KR" dirty="0">
                <a:hlinkClick r:id="rId3"/>
              </a:rPr>
              <a:t>://egloos.zum.com/shinys0926/v/10125706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1655</Words>
  <Application>Microsoft Office PowerPoint</Application>
  <PresentationFormat>화면 슬라이드 쇼(4:3)</PresentationFormat>
  <Paragraphs>289</Paragraphs>
  <Slides>77</Slides>
  <Notes>42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78" baseType="lpstr">
      <vt:lpstr>중앙</vt:lpstr>
      <vt:lpstr>한국영토로서의 간도의 국제법 간도역사의 지리적 위치</vt:lpstr>
      <vt:lpstr>1.간도의 위치</vt:lpstr>
      <vt:lpstr>1-1.간도의 위치</vt:lpstr>
      <vt:lpstr>2.간도의 역사  </vt:lpstr>
      <vt:lpstr>2-1.간도의 역사 (토문강)</vt:lpstr>
      <vt:lpstr>2-2.간도의 역사</vt:lpstr>
      <vt:lpstr>3.간도의 유래</vt:lpstr>
      <vt:lpstr>4.간도와 백두산 정계비</vt:lpstr>
      <vt:lpstr>5. “‘간도협약 시효 100년설’ 국제법 근거없다” </vt:lpstr>
      <vt:lpstr>5-1.간도협약 </vt:lpstr>
      <vt:lpstr>6. 「동여비고」, 빼앗긴 땅 ‘간도’의 진실을 드러내다 </vt:lpstr>
      <vt:lpstr>6-1. 「동여비고」</vt:lpstr>
      <vt:lpstr>7.간도를 다시 되찾아야하는영역이라는 근거</vt:lpstr>
      <vt:lpstr>7-1.간도를 되찾아야하는 근거-1</vt:lpstr>
      <vt:lpstr>7.간도의 역사 (동영상)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간도협약  </vt:lpstr>
      <vt:lpstr>PowerPoint 프레젠테이션</vt:lpstr>
      <vt:lpstr>“국제법에도 없고, 그런 관례도 없다” </vt:lpstr>
      <vt:lpstr>과연 이 땅을 누구의 땅이라고 할 수 있을까? </vt:lpstr>
      <vt:lpstr>    협약 내용  </vt:lpstr>
      <vt:lpstr>PowerPoint 프레젠테이션</vt:lpstr>
      <vt:lpstr>협약 내용</vt:lpstr>
      <vt:lpstr>청산리 대첩</vt:lpstr>
      <vt:lpstr>봉오동 전투</vt:lpstr>
      <vt:lpstr>협약내용</vt:lpstr>
      <vt:lpstr>협약내용</vt:lpstr>
      <vt:lpstr>협약내용</vt:lpstr>
      <vt:lpstr>협약내용</vt:lpstr>
      <vt:lpstr>조중변계 조약에 간도의 국제법적 고찰    </vt:lpstr>
      <vt:lpstr>목차</vt:lpstr>
      <vt:lpstr>조중 변계조약?</vt:lpstr>
      <vt:lpstr>PowerPoint 프레젠테이션</vt:lpstr>
      <vt:lpstr>PowerPoint 프레젠테이션</vt:lpstr>
      <vt:lpstr>국경 조약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간도영유권 분쟁</vt:lpstr>
      <vt:lpstr>PowerPoint 프레젠테이션</vt:lpstr>
      <vt:lpstr>PowerPoint 프레젠테이션</vt:lpstr>
      <vt:lpstr>목차</vt:lpstr>
      <vt:lpstr>국제법 이란 ?</vt:lpstr>
      <vt:lpstr>국제법 이란 ?</vt:lpstr>
      <vt:lpstr>국제법 이란 ?</vt:lpstr>
      <vt:lpstr>국제법의 효력</vt:lpstr>
      <vt:lpstr>간도협약의 무효화 가능성</vt:lpstr>
      <vt:lpstr>국제법에 의한 중국의 간도 소유 무효화 근거</vt:lpstr>
      <vt:lpstr>국제법에 의한 중국의 간도 소유 무효화 근거</vt:lpstr>
      <vt:lpstr>국제법은 간도를 되찾는데 도움이 된다</vt:lpstr>
      <vt:lpstr>7개 항의 국제법 원칙</vt:lpstr>
      <vt:lpstr>국제법은 간도를 되찾는데 도움이 된다</vt:lpstr>
      <vt:lpstr>국제법은 간도를 되찾는데  도움이 되지 않는다</vt:lpstr>
      <vt:lpstr>국제법 상 100년 조약  사실여부</vt:lpstr>
      <vt:lpstr>간도 영유권 반환 소송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</dc:creator>
  <cp:lastModifiedBy>su</cp:lastModifiedBy>
  <cp:revision>2</cp:revision>
  <dcterms:created xsi:type="dcterms:W3CDTF">2019-09-29T15:44:49Z</dcterms:created>
  <dcterms:modified xsi:type="dcterms:W3CDTF">2019-09-29T15:54:47Z</dcterms:modified>
</cp:coreProperties>
</file>