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92" y="-31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BE0E-A3CB-42DE-BC62-1FA4B6A09586}" type="datetimeFigureOut">
              <a:rPr lang="ko-KR" altLang="en-US" smtClean="0"/>
              <a:pPr/>
              <a:t>2015-08-07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0E9F-A757-41B4-9003-04A237813E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Relationship Id="rId5" Type="http://schemas.openxmlformats.org/officeDocument/2006/relationships/image" Target="../media/image1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3.jpeg"  /><Relationship Id="rId4" Type="http://schemas.openxmlformats.org/officeDocument/2006/relationships/image" Target="../media/image14.jpeg"  /><Relationship Id="rId5" Type="http://schemas.openxmlformats.org/officeDocument/2006/relationships/image" Target="../media/image1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6.jpeg"  /><Relationship Id="rId4" Type="http://schemas.openxmlformats.org/officeDocument/2006/relationships/image" Target="../media/image1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video" Target="https://www.youtube.com/embed/cQhqhAwj1pw" TargetMode="External" /><Relationship Id="rId4" Type="http://schemas.microsoft.com/office/2007/relationships/media" Target="https://www.youtube.com/embed/cQhqhAwj1pw" TargetMode="External" /><Relationship Id="rId5" Type="http://schemas.openxmlformats.org/officeDocument/2006/relationships/image" Target="../media/image19.jpeg"  /><Relationship Id="rId6" Type="http://schemas.openxmlformats.org/officeDocument/2006/relationships/hyperlink" Target="https://www.youtube.com/watch?v=cQhqhAwj1pw" TargetMode="External"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4.jpeg"  /><Relationship Id="rId4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 rot="0"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그룹 7"/>
            <p:cNvGrpSpPr/>
            <p:nvPr/>
          </p:nvGrpSpPr>
          <p:grpSpPr>
            <a:xfrm rot="0"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26" name="Picture 2" descr="C:\Users\user\Downloads\cinque-terre-828614_1280.jp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0" y="0"/>
                <a:ext cx="9143999" cy="6857999"/>
              </a:xfrm>
              <a:prstGeom prst="rect">
                <a:avLst/>
              </a:prstGeom>
              <a:noFill/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0" y="2500306"/>
              <a:ext cx="9144000" cy="1785950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6867" y="2926436"/>
            <a:ext cx="5830266" cy="10054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  <a:latin typeface="나눔고딕 ExtraBold"/>
                <a:ea typeface="나눔고딕 ExtraBold"/>
              </a:rPr>
              <a:t>일본 현대인 문화</a:t>
            </a:r>
            <a:endParaRPr lang="ko-KR" altLang="en-US" sz="60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024" y="6165304"/>
            <a:ext cx="3239463" cy="452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chemeClr val="bg1"/>
                </a:solidFill>
                <a:latin typeface="나눔바른고딕 Light"/>
                <a:ea typeface="나눔바른고딕 Light"/>
              </a:rPr>
              <a:t>일본어일본학과 김강빈</a:t>
            </a:r>
            <a:endParaRPr lang="ko-KR" altLang="en-US" sz="2400">
              <a:solidFill>
                <a:schemeClr val="bg1"/>
              </a:solidFill>
              <a:latin typeface="나눔바른고딕 Light"/>
              <a:ea typeface="나눔바른고딕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1115616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03</a:t>
            </a:r>
            <a:endParaRPr lang="en-US" altLang="ko-KR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051719" y="188640"/>
            <a:ext cx="5760640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 현대인의 교통문화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08103" y="1492944"/>
            <a:ext cx="3456384" cy="2800151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27784" y="1524000"/>
            <a:ext cx="3397560" cy="2769096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1763" y="1472952"/>
            <a:ext cx="3114092" cy="2820144"/>
          </a:xfrm>
          <a:prstGeom prst="rect">
            <a:avLst/>
          </a:prstGeom>
        </p:spPr>
      </p:pic>
      <p:sp>
        <p:nvSpPr>
          <p:cNvPr id="15" name=""/>
          <p:cNvSpPr txBox="1"/>
          <p:nvPr/>
        </p:nvSpPr>
        <p:spPr>
          <a:xfrm>
            <a:off x="323528" y="4746848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4000"/>
              <a:t>일본과 한국의 교통문화 차이 비교</a:t>
            </a:r>
            <a:endParaRPr lang="ko-KR" altLang="en-US" sz="4000"/>
          </a:p>
        </p:txBody>
      </p:sp>
      <p:sp>
        <p:nvSpPr>
          <p:cNvPr id="16" name=""/>
          <p:cNvSpPr txBox="1"/>
          <p:nvPr/>
        </p:nvSpPr>
        <p:spPr>
          <a:xfrm>
            <a:off x="345232" y="5754960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500"/>
              <a:t>교통 수단을 이용하는 방법과 주의 할 점</a:t>
            </a:r>
            <a:endParaRPr lang="ko-KR" altLang="en-US" sz="3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3419872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03</a:t>
            </a:r>
            <a:endParaRPr lang="en-US" altLang="ko-KR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355976" y="188640"/>
            <a:ext cx="1368152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버스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9100" y="1304925"/>
            <a:ext cx="4152900" cy="2124075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9100" y="4149080"/>
            <a:ext cx="4152900" cy="21336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076056" y="1340768"/>
            <a:ext cx="3816424" cy="495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0" name="타원 8"/>
          <p:cNvSpPr/>
          <p:nvPr/>
        </p:nvSpPr>
        <p:spPr>
          <a:xfrm>
            <a:off x="3275856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03</a:t>
            </a:r>
            <a:endParaRPr lang="en-US" altLang="ko-KR" sz="2000">
              <a:latin typeface="나눔고딕 ExtraBold"/>
              <a:ea typeface="나눔고딕 ExtraBold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211960" y="188640"/>
            <a:ext cx="2232248" cy="69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지하철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4616" y="1497707"/>
            <a:ext cx="4415415" cy="2939404"/>
          </a:xfrm>
          <a:prstGeom prst="rect">
            <a:avLst/>
          </a:prstGeom>
        </p:spPr>
      </p:pic>
      <p:sp>
        <p:nvSpPr>
          <p:cNvPr id="13" name=""/>
          <p:cNvSpPr txBox="1"/>
          <p:nvPr/>
        </p:nvSpPr>
        <p:spPr>
          <a:xfrm>
            <a:off x="5148064" y="1484784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en-US" altLang="ko-KR" sz="3500"/>
              <a:t>JR</a:t>
            </a:r>
            <a:r>
              <a:rPr lang="ko-KR" altLang="en-US" sz="3500"/>
              <a:t>전철은 </a:t>
            </a:r>
            <a:r>
              <a:rPr lang="en-US" altLang="ko-KR" sz="3500"/>
              <a:t>JR</a:t>
            </a:r>
            <a:r>
              <a:rPr lang="ko-KR" altLang="en-US" sz="3500"/>
              <a:t>끼리만</a:t>
            </a:r>
            <a:endParaRPr lang="ko-KR" altLang="en-US" sz="3500"/>
          </a:p>
          <a:p>
            <a:pPr>
              <a:defRPr/>
            </a:pPr>
            <a:r>
              <a:rPr lang="ko-KR" altLang="en-US" sz="3500"/>
              <a:t>환승이 가능하다</a:t>
            </a:r>
            <a:endParaRPr lang="ko-KR" altLang="en-US" sz="3500"/>
          </a:p>
        </p:txBody>
      </p:sp>
      <p:sp>
        <p:nvSpPr>
          <p:cNvPr id="14" name=""/>
          <p:cNvSpPr txBox="1"/>
          <p:nvPr/>
        </p:nvSpPr>
        <p:spPr>
          <a:xfrm>
            <a:off x="5169768" y="2780928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500"/>
              <a:t>같은 사철이라도</a:t>
            </a:r>
            <a:endParaRPr lang="ko-KR" altLang="en-US" sz="3500"/>
          </a:p>
          <a:p>
            <a:pPr>
              <a:defRPr/>
            </a:pPr>
            <a:r>
              <a:rPr lang="ko-KR" altLang="en-US" sz="3500"/>
              <a:t>노선이 틀리면</a:t>
            </a:r>
            <a:endParaRPr lang="ko-KR" altLang="en-US" sz="3500"/>
          </a:p>
          <a:p>
            <a:pPr>
              <a:defRPr/>
            </a:pPr>
            <a:r>
              <a:rPr lang="ko-KR" altLang="en-US" sz="3500"/>
              <a:t>환승 불가</a:t>
            </a:r>
            <a:endParaRPr lang="ko-KR" altLang="en-US" sz="3500"/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7544" y="4293096"/>
            <a:ext cx="4392488" cy="2466206"/>
          </a:xfrm>
          <a:prstGeom prst="rect">
            <a:avLst/>
          </a:prstGeom>
        </p:spPr>
      </p:pic>
      <p:sp>
        <p:nvSpPr>
          <p:cNvPr id="17" name=""/>
          <p:cNvSpPr txBox="1"/>
          <p:nvPr/>
        </p:nvSpPr>
        <p:spPr>
          <a:xfrm>
            <a:off x="5148064" y="5034880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500"/>
              <a:t>첫번째 칸은</a:t>
            </a:r>
            <a:endParaRPr lang="ko-KR" altLang="en-US" sz="3500"/>
          </a:p>
          <a:p>
            <a:pPr>
              <a:defRPr/>
            </a:pPr>
            <a:r>
              <a:rPr lang="ko-KR" altLang="en-US" sz="3500"/>
              <a:t>여성전용 칸이다</a:t>
            </a:r>
            <a:r>
              <a:rPr lang="en-US" altLang="ko-KR" sz="3500"/>
              <a:t>.</a:t>
            </a:r>
            <a:endParaRPr lang="en-US" altLang="ko-KR" sz="3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0" name="타원 8"/>
          <p:cNvSpPr/>
          <p:nvPr/>
        </p:nvSpPr>
        <p:spPr>
          <a:xfrm>
            <a:off x="3419872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03</a:t>
            </a:r>
            <a:endParaRPr lang="en-US" altLang="ko-KR" sz="2000">
              <a:latin typeface="나눔고딕 ExtraBold"/>
              <a:ea typeface="나눔고딕 ExtraBold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355976" y="188640"/>
            <a:ext cx="1368152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택시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2000" y="1476375"/>
            <a:ext cx="7620000" cy="3905250"/>
          </a:xfrm>
          <a:prstGeom prst="rect">
            <a:avLst/>
          </a:prstGeom>
        </p:spPr>
      </p:pic>
      <p:sp>
        <p:nvSpPr>
          <p:cNvPr id="16" name=""/>
          <p:cNvSpPr txBox="1"/>
          <p:nvPr/>
        </p:nvSpPr>
        <p:spPr>
          <a:xfrm>
            <a:off x="777280" y="5517232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500"/>
              <a:t>도시마다 가격이 모두 틀리다</a:t>
            </a:r>
            <a:r>
              <a:rPr lang="en-US" altLang="ko-KR" sz="3500"/>
              <a:t>.</a:t>
            </a:r>
            <a:endParaRPr lang="en-US" altLang="ko-KR" sz="3500"/>
          </a:p>
        </p:txBody>
      </p:sp>
      <p:sp>
        <p:nvSpPr>
          <p:cNvPr id="17" name=""/>
          <p:cNvSpPr txBox="1"/>
          <p:nvPr/>
        </p:nvSpPr>
        <p:spPr>
          <a:xfrm>
            <a:off x="777280" y="6187008"/>
            <a:ext cx="914400" cy="55436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500"/>
              <a:t>택시마다 돈을 받는 방식이 틀리다</a:t>
            </a:r>
            <a:r>
              <a:rPr lang="en-US" altLang="ko-KR" sz="3500"/>
              <a:t>.</a:t>
            </a:r>
            <a:endParaRPr lang="en-US" altLang="ko-KR" sz="3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9" name="TextBox 13"/>
          <p:cNvSpPr txBox="1"/>
          <p:nvPr/>
        </p:nvSpPr>
        <p:spPr>
          <a:xfrm>
            <a:off x="3131840" y="188640"/>
            <a:ext cx="3024336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동영상 시청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1907704" y="2780928"/>
            <a:ext cx="5688632" cy="1512168"/>
          </a:xfrm>
          <a:prstGeom prst="rect">
            <a:avLst/>
          </a:prstGeom>
        </p:spPr>
        <p:txBody>
          <a:bodyPr wrap="square"/>
          <a:p>
            <a:pPr>
              <a:defRPr/>
            </a:pPr>
            <a:endParaRPr/>
          </a:p>
        </p:txBody>
      </p:sp>
      <p:pic>
        <p:nvPicPr>
          <p:cNvPr id="11" name="cQhqhAwj1pw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628800" y="1678496"/>
            <a:ext cx="5886400" cy="4414800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3923928" y="6264696"/>
            <a:ext cx="2304256" cy="548680"/>
          </a:xfrm>
          <a:prstGeom prst="rect">
            <a:avLst/>
          </a:prstGeom>
        </p:spPr>
        <p:txBody>
          <a:bodyPr wrap="none"/>
          <a:p>
            <a:pPr>
              <a:defRPr/>
            </a:pPr>
            <a:r>
              <a:rPr>
                <a:hlinkClick r:id="rId6"/>
              </a:rPr>
              <a:t>동영상 링크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 rot="0"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그룹 7"/>
            <p:cNvGrpSpPr/>
            <p:nvPr/>
          </p:nvGrpSpPr>
          <p:grpSpPr>
            <a:xfrm rot="0"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26" name="Picture 2" descr="C:\Users\user\Downloads\cinque-terre-828614_1280.jp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0" y="0"/>
                <a:ext cx="9143999" cy="6857999"/>
              </a:xfrm>
              <a:prstGeom prst="rect">
                <a:avLst/>
              </a:prstGeom>
              <a:noFill/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0" y="2500306"/>
              <a:ext cx="9144000" cy="1785950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6867" y="2926436"/>
            <a:ext cx="5830266" cy="10054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6000">
                <a:solidFill>
                  <a:schemeClr val="bg1"/>
                </a:solidFill>
                <a:latin typeface="나눔고딕 ExtraBold"/>
                <a:ea typeface="나눔고딕 ExtraBold"/>
              </a:rPr>
              <a:t>감사합니다</a:t>
            </a:r>
            <a:endParaRPr lang="ko-KR" altLang="en-US" sz="60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024" y="6165304"/>
            <a:ext cx="3239463" cy="452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2400">
              <a:solidFill>
                <a:schemeClr val="bg1"/>
              </a:solidFill>
              <a:latin typeface="나눔바른고딕 Light"/>
              <a:ea typeface="나눔바른고딕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rot="0"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그룹 7"/>
            <p:cNvGrpSpPr/>
            <p:nvPr/>
          </p:nvGrpSpPr>
          <p:grpSpPr>
            <a:xfrm rot="0"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5" name="Picture 2" descr="C:\Users\user\Downloads\cinque-terre-828614_1280.jp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0" y="0"/>
                <a:ext cx="9143999" cy="6857999"/>
              </a:xfrm>
              <a:prstGeom prst="rect">
                <a:avLst/>
              </a:prstGeom>
              <a:noFill/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9" name="타원 8"/>
          <p:cNvSpPr/>
          <p:nvPr/>
        </p:nvSpPr>
        <p:spPr>
          <a:xfrm>
            <a:off x="1187624" y="1058436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01</a:t>
            </a:r>
            <a:endParaRPr lang="ko-KR" altLang="en-US" sz="2000">
              <a:latin typeface="나눔고딕 ExtraBold"/>
              <a:ea typeface="나눔고딕 ExtraBold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187624" y="307181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02</a:t>
            </a:r>
            <a:endParaRPr lang="ko-KR" altLang="en-US" sz="2000">
              <a:latin typeface="나눔고딕 ExtraBold"/>
              <a:ea typeface="나눔고딕 ExtraBold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187624" y="5018876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03</a:t>
            </a:r>
            <a:endParaRPr lang="ko-KR" altLang="en-US" sz="2000">
              <a:latin typeface="나눔고딕 ExtraBold"/>
              <a:ea typeface="나눔고딕 Extra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1052736"/>
            <a:ext cx="5760640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 현대인의 목욕문화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9390" y="3068960"/>
            <a:ext cx="5760640" cy="701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 현대의 결제문화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5013176"/>
            <a:ext cx="5760640" cy="69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 현대의 교통문화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1115616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01</a:t>
            </a:r>
            <a:endParaRPr lang="ko-KR" altLang="en-US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051719" y="188640"/>
            <a:ext cx="5760640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 현대인의 목욕문화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5536" y="1484784"/>
            <a:ext cx="4392488" cy="4896544"/>
          </a:xfrm>
          <a:prstGeom prst="rect">
            <a:avLst/>
          </a:prstGeom>
        </p:spPr>
      </p:pic>
      <p:sp>
        <p:nvSpPr>
          <p:cNvPr id="11" name=""/>
          <p:cNvSpPr txBox="1"/>
          <p:nvPr/>
        </p:nvSpPr>
        <p:spPr>
          <a:xfrm>
            <a:off x="5436096" y="2348880"/>
            <a:ext cx="2952328" cy="1728192"/>
          </a:xfrm>
          <a:prstGeom prst="rect">
            <a:avLst/>
          </a:prstGeom>
        </p:spPr>
        <p:txBody>
          <a:bodyPr wrap="square"/>
          <a:p>
            <a:pPr>
              <a:defRPr/>
            </a:pPr>
            <a:endParaRPr sz="4000"/>
          </a:p>
        </p:txBody>
      </p:sp>
      <p:sp>
        <p:nvSpPr>
          <p:cNvPr id="12" name=""/>
          <p:cNvSpPr txBox="1"/>
          <p:nvPr/>
        </p:nvSpPr>
        <p:spPr>
          <a:xfrm>
            <a:off x="4932040" y="2564904"/>
            <a:ext cx="4968552" cy="3024336"/>
          </a:xfrm>
          <a:prstGeom prst="rect">
            <a:avLst/>
          </a:prstGeom>
        </p:spPr>
        <p:txBody>
          <a:bodyPr wrap="none"/>
          <a:p>
            <a:pPr>
              <a:defRPr/>
            </a:pPr>
            <a:r>
              <a:rPr lang="ko-KR" altLang="en-US" sz="3500">
                <a:latin typeface="맑은 고딕"/>
                <a:ea typeface="맑은 고딕"/>
              </a:rPr>
              <a:t>일본 가정집에는</a:t>
            </a:r>
            <a:endParaRPr lang="ko-KR" altLang="en-US" sz="3500">
              <a:latin typeface="맑은 고딕"/>
              <a:ea typeface="맑은 고딕"/>
            </a:endParaRPr>
          </a:p>
          <a:p>
            <a:pPr>
              <a:defRPr/>
            </a:pPr>
            <a:endParaRPr lang="ko-KR" altLang="en-US" sz="3500">
              <a:latin typeface="맑은 고딕"/>
              <a:ea typeface="맑은 고딕"/>
            </a:endParaRPr>
          </a:p>
          <a:p>
            <a:pPr>
              <a:defRPr/>
            </a:pPr>
            <a:r>
              <a:rPr lang="ko-KR" altLang="en-US" sz="3500">
                <a:latin typeface="맑은 고딕"/>
                <a:ea typeface="맑은 고딕"/>
              </a:rPr>
              <a:t>화장실과 욕실이</a:t>
            </a:r>
            <a:endParaRPr lang="ko-KR" altLang="en-US" sz="3500">
              <a:latin typeface="맑은 고딕"/>
              <a:ea typeface="맑은 고딕"/>
            </a:endParaRPr>
          </a:p>
          <a:p>
            <a:pPr>
              <a:defRPr/>
            </a:pPr>
            <a:endParaRPr lang="ko-KR" altLang="en-US" sz="3500">
              <a:latin typeface="맑은 고딕"/>
              <a:ea typeface="맑은 고딕"/>
            </a:endParaRPr>
          </a:p>
          <a:p>
            <a:pPr>
              <a:defRPr/>
            </a:pPr>
            <a:r>
              <a:rPr lang="ko-KR" altLang="en-US" sz="3500">
                <a:latin typeface="맑은 고딕"/>
                <a:ea typeface="맑은 고딕"/>
              </a:rPr>
              <a:t>따로 구분되어 있다</a:t>
            </a:r>
            <a:r>
              <a:rPr lang="en-US" altLang="ko-KR" sz="3500">
                <a:latin typeface="맑은 고딕"/>
                <a:ea typeface="맑은 고딕"/>
              </a:rPr>
              <a:t>.</a:t>
            </a:r>
            <a:endParaRPr lang="en-US" altLang="ko-KR" sz="3500"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395536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01</a:t>
            </a:r>
            <a:endParaRPr lang="ko-KR" altLang="en-US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259632" y="288916"/>
            <a:ext cx="7812360" cy="547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일본인들은 욕조의 물을 온 가족이 함께 쓴다</a:t>
            </a:r>
            <a:r>
              <a:rPr lang="en-US" altLang="ko-KR" sz="3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?</a:t>
            </a:r>
            <a:endParaRPr lang="en-US" altLang="ko-KR" sz="3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520" y="1396736"/>
            <a:ext cx="6084168" cy="3832463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7128791" y="1340768"/>
            <a:ext cx="1547664" cy="864096"/>
          </a:xfrm>
          <a:prstGeom prst="rect">
            <a:avLst/>
          </a:prstGeom>
        </p:spPr>
        <p:txBody>
          <a:bodyPr wrap="none"/>
          <a:p>
            <a:pPr>
              <a:defRPr/>
            </a:pPr>
            <a:r>
              <a:rPr lang="ko-KR" altLang="en-US" sz="4000" b="1">
                <a:latin typeface="돋움"/>
                <a:ea typeface="돋움"/>
              </a:rPr>
              <a:t>순서</a:t>
            </a:r>
            <a:endParaRPr lang="ko-KR" altLang="en-US" sz="4000" b="1">
              <a:latin typeface="돋움"/>
              <a:ea typeface="돋움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6948264" y="2348880"/>
            <a:ext cx="1547664" cy="864096"/>
          </a:xfrm>
          <a:prstGeom prst="rect">
            <a:avLst/>
          </a:prstGeom>
        </p:spPr>
        <p:txBody>
          <a:bodyPr wrap="none"/>
          <a:lstStyle/>
          <a:p>
            <a:pPr algn="ctr">
              <a:defRPr/>
            </a:pPr>
            <a:r>
              <a:rPr lang="ko-KR" altLang="en-US" sz="3200">
                <a:latin typeface="돋움"/>
                <a:ea typeface="돋움"/>
              </a:rPr>
              <a:t>아버지</a:t>
            </a:r>
            <a:endParaRPr lang="ko-KR" altLang="en-US" sz="3200">
              <a:latin typeface="돋움"/>
              <a:ea typeface="돋움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948265" y="3573016"/>
            <a:ext cx="1547664" cy="864096"/>
          </a:xfrm>
          <a:prstGeom prst="rect">
            <a:avLst/>
          </a:prstGeom>
        </p:spPr>
        <p:txBody>
          <a:bodyPr wrap="none"/>
          <a:lstStyle/>
          <a:p>
            <a:pPr algn="ctr">
              <a:defRPr/>
            </a:pPr>
            <a:r>
              <a:rPr lang="ko-KR" altLang="en-US" sz="3200">
                <a:latin typeface="돋움"/>
                <a:ea typeface="돋움"/>
              </a:rPr>
              <a:t>어머니</a:t>
            </a:r>
            <a:endParaRPr lang="ko-KR" altLang="en-US" sz="3200">
              <a:latin typeface="돋움"/>
              <a:ea typeface="돋움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6948265" y="4797152"/>
            <a:ext cx="1547664" cy="864096"/>
          </a:xfrm>
          <a:prstGeom prst="rect">
            <a:avLst/>
          </a:prstGeom>
        </p:spPr>
        <p:txBody>
          <a:bodyPr wrap="none"/>
          <a:lstStyle/>
          <a:p>
            <a:pPr algn="ctr">
              <a:defRPr/>
            </a:pPr>
            <a:r>
              <a:rPr lang="ko-KR" altLang="en-US" sz="3200">
                <a:latin typeface="돋움"/>
                <a:ea typeface="돋움"/>
              </a:rPr>
              <a:t>자식</a:t>
            </a:r>
            <a:endParaRPr lang="ko-KR" altLang="en-US" sz="3200">
              <a:latin typeface="돋움"/>
              <a:ea typeface="돋움"/>
            </a:endParaRPr>
          </a:p>
        </p:txBody>
      </p:sp>
      <p:sp>
        <p:nvSpPr>
          <p:cNvPr id="17" name=""/>
          <p:cNvSpPr/>
          <p:nvPr/>
        </p:nvSpPr>
        <p:spPr>
          <a:xfrm>
            <a:off x="7471744" y="2996952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/>
          </a:p>
        </p:txBody>
      </p:sp>
      <p:sp>
        <p:nvSpPr>
          <p:cNvPr id="18" name=""/>
          <p:cNvSpPr/>
          <p:nvPr/>
        </p:nvSpPr>
        <p:spPr>
          <a:xfrm>
            <a:off x="7471744" y="4221088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9" name=""/>
          <p:cNvSpPr txBox="1"/>
          <p:nvPr/>
        </p:nvSpPr>
        <p:spPr>
          <a:xfrm>
            <a:off x="1115616" y="5733256"/>
            <a:ext cx="914400" cy="914400"/>
          </a:xfrm>
          <a:prstGeom prst="rect">
            <a:avLst/>
          </a:prstGeom>
        </p:spPr>
        <p:txBody>
          <a:bodyPr wrap="none"/>
          <a:p>
            <a:pPr>
              <a:defRPr/>
            </a:pPr>
            <a:endParaRPr/>
          </a:p>
        </p:txBody>
      </p:sp>
      <p:sp>
        <p:nvSpPr>
          <p:cNvPr id="22" name=""/>
          <p:cNvSpPr txBox="1"/>
          <p:nvPr/>
        </p:nvSpPr>
        <p:spPr>
          <a:xfrm>
            <a:off x="467544" y="6093296"/>
            <a:ext cx="5040560" cy="764704"/>
          </a:xfrm>
          <a:prstGeom prst="rect">
            <a:avLst/>
          </a:prstGeom>
        </p:spPr>
        <p:txBody>
          <a:bodyPr wrap="square"/>
          <a:p>
            <a:pPr>
              <a:defRPr/>
            </a:pPr>
            <a:endParaRPr/>
          </a:p>
        </p:txBody>
      </p:sp>
      <p:sp>
        <p:nvSpPr>
          <p:cNvPr id="23" name=""/>
          <p:cNvSpPr txBox="1"/>
          <p:nvPr/>
        </p:nvSpPr>
        <p:spPr>
          <a:xfrm>
            <a:off x="251520" y="5373216"/>
            <a:ext cx="914400" cy="914400"/>
          </a:xfrm>
          <a:prstGeom prst="rect">
            <a:avLst/>
          </a:prstGeom>
        </p:spPr>
        <p:txBody>
          <a:bodyPr wrap="none"/>
          <a:p>
            <a:pPr>
              <a:defRPr/>
            </a:pPr>
            <a:r>
              <a:rPr lang="ko-KR" altLang="en-US" sz="2800"/>
              <a:t>일본에서는 때를 미는 문화가 아니며</a:t>
            </a:r>
            <a:r>
              <a:rPr lang="en-US" altLang="ko-KR" sz="2800"/>
              <a:t>,</a:t>
            </a:r>
            <a:endParaRPr lang="ko-KR" altLang="en-US" sz="2800"/>
          </a:p>
          <a:p>
            <a:pPr>
              <a:defRPr/>
            </a:pPr>
            <a:r>
              <a:rPr lang="ko-KR" altLang="en-US" sz="2800"/>
              <a:t>간단한 샤워 후 욕조에 들어가기 때문에 </a:t>
            </a:r>
            <a:endParaRPr lang="ko-KR" altLang="en-US" sz="2800"/>
          </a:p>
          <a:p>
            <a:pPr>
              <a:defRPr/>
            </a:pPr>
            <a:r>
              <a:rPr lang="ko-KR" altLang="en-US" sz="2800"/>
              <a:t>가족 모두 사용이 가능하다</a:t>
            </a:r>
            <a:r>
              <a:rPr lang="en-US" altLang="ko-KR" sz="2800"/>
              <a:t>.</a:t>
            </a:r>
            <a:endParaRPr lang="en-US" altLang="ko-KR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1115616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01</a:t>
            </a:r>
            <a:endParaRPr lang="ko-KR" altLang="en-US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051720" y="188640"/>
            <a:ext cx="6480720" cy="69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 욕조에 있는 목욕 덮개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512" y="1484784"/>
            <a:ext cx="4128458" cy="3096344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793334" y="1461813"/>
            <a:ext cx="4154051" cy="3119315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323528" y="5157192"/>
            <a:ext cx="8568952" cy="1224136"/>
          </a:xfrm>
          <a:prstGeom prst="rect">
            <a:avLst/>
          </a:prstGeom>
        </p:spPr>
        <p:txBody>
          <a:bodyPr wrap="square"/>
          <a:p>
            <a:pPr>
              <a:defRPr/>
            </a:pPr>
            <a:r>
              <a:rPr lang="ko-KR" altLang="en-US" sz="4000"/>
              <a:t>욕조 안으로 샴푸 또는 비누 거품 등 이물질이 들어가는 것을 방지 해준다</a:t>
            </a:r>
            <a:r>
              <a:rPr lang="en-US" altLang="ko-KR" sz="4000"/>
              <a:t>.</a:t>
            </a:r>
            <a:endParaRPr lang="en-US" altLang="ko-KR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539552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01</a:t>
            </a:r>
            <a:endParaRPr lang="ko-KR" altLang="en-US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475656" y="213440"/>
            <a:ext cx="7056784" cy="699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물이 식어버리면 어떻게 하는가</a:t>
            </a:r>
            <a:r>
              <a:rPr lang="en-US" altLang="ko-KR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?</a:t>
            </a:r>
            <a:endParaRPr lang="en-US" altLang="ko-KR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512" y="1301303"/>
            <a:ext cx="8712968" cy="3434781"/>
          </a:xfrm>
          <a:prstGeom prst="rect">
            <a:avLst/>
          </a:prstGeom>
        </p:spPr>
      </p:pic>
      <p:sp>
        <p:nvSpPr>
          <p:cNvPr id="13" name=""/>
          <p:cNvSpPr txBox="1"/>
          <p:nvPr/>
        </p:nvSpPr>
        <p:spPr>
          <a:xfrm>
            <a:off x="539552" y="4890864"/>
            <a:ext cx="914400" cy="914400"/>
          </a:xfrm>
          <a:prstGeom prst="rect">
            <a:avLst/>
          </a:prstGeom>
        </p:spPr>
        <p:txBody>
          <a:bodyPr wrap="none"/>
          <a:p>
            <a:pPr>
              <a:defRPr/>
            </a:pPr>
            <a:r>
              <a:rPr lang="ko-KR" altLang="en-US" sz="3200">
                <a:latin typeface="맑은 고딕"/>
                <a:ea typeface="맑은 고딕"/>
              </a:rPr>
              <a:t>욕조의 물 온도를 조절해주는 보일러 기기</a:t>
            </a:r>
            <a:endParaRPr lang="en-US" altLang="ko-KR" sz="3200">
              <a:latin typeface="맑은 고딕"/>
              <a:ea typeface="맑은 고딕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539552" y="5517232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200"/>
              <a:t>모니터에는 욕조 안의 물 온도가 표시 된다</a:t>
            </a:r>
            <a:r>
              <a:rPr lang="en-US" altLang="ko-KR" sz="3200"/>
              <a:t>.</a:t>
            </a:r>
            <a:endParaRPr lang="en-US" altLang="ko-KR" sz="3200"/>
          </a:p>
        </p:txBody>
      </p:sp>
      <p:sp>
        <p:nvSpPr>
          <p:cNvPr id="15" name=""/>
          <p:cNvSpPr txBox="1"/>
          <p:nvPr/>
        </p:nvSpPr>
        <p:spPr>
          <a:xfrm>
            <a:off x="539552" y="6115000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200"/>
              <a:t>욕조 아래의 펌프에서 물 온도를 조절한다</a:t>
            </a:r>
            <a:r>
              <a:rPr lang="en-US" altLang="ko-KR" sz="3200"/>
              <a:t>.</a:t>
            </a:r>
            <a:endParaRPr lang="en-US" altLang="ko-KR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1115616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02</a:t>
            </a:r>
            <a:endParaRPr lang="en-US" altLang="ko-KR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051719" y="188640"/>
            <a:ext cx="5760640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일본 현대인의 결제문화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520" y="1328936"/>
            <a:ext cx="4968552" cy="5340424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5724128" y="1556792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200"/>
              <a:t>현금사용 선호</a:t>
            </a:r>
            <a:endParaRPr lang="ko-KR" altLang="en-US" sz="3200"/>
          </a:p>
        </p:txBody>
      </p:sp>
      <p:sp>
        <p:nvSpPr>
          <p:cNvPr id="13" name=""/>
          <p:cNvSpPr txBox="1"/>
          <p:nvPr/>
        </p:nvSpPr>
        <p:spPr>
          <a:xfrm>
            <a:off x="5652120" y="2658616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200"/>
              <a:t>카드사용률 </a:t>
            </a:r>
            <a:r>
              <a:rPr lang="en-US" altLang="ko-KR" sz="3200"/>
              <a:t>17%</a:t>
            </a:r>
            <a:endParaRPr lang="en-US" altLang="ko-KR" sz="3200"/>
          </a:p>
        </p:txBody>
      </p:sp>
      <p:sp>
        <p:nvSpPr>
          <p:cNvPr id="14" name=""/>
          <p:cNvSpPr txBox="1"/>
          <p:nvPr/>
        </p:nvSpPr>
        <p:spPr>
          <a:xfrm>
            <a:off x="5220072" y="3573016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en-US" altLang="ko-KR" sz="2500"/>
              <a:t>1)</a:t>
            </a:r>
            <a:r>
              <a:rPr lang="ko-KR" altLang="en-US" sz="2500"/>
              <a:t> 현금 지불이</a:t>
            </a:r>
            <a:endParaRPr lang="ko-KR" altLang="en-US" sz="2500"/>
          </a:p>
          <a:p>
            <a:pPr>
              <a:defRPr/>
            </a:pPr>
            <a:r>
              <a:rPr lang="ko-KR" altLang="en-US" sz="2500"/>
              <a:t>불편하지 않다</a:t>
            </a:r>
            <a:r>
              <a:rPr lang="en-US" altLang="ko-KR" sz="2500"/>
              <a:t>.</a:t>
            </a:r>
            <a:r>
              <a:rPr lang="ko-KR" altLang="en-US" sz="2500"/>
              <a:t> </a:t>
            </a:r>
            <a:r>
              <a:rPr lang="en-US" altLang="ko-KR" sz="2500"/>
              <a:t>(61%)</a:t>
            </a:r>
            <a:endParaRPr lang="en-US" altLang="ko-KR" sz="2500"/>
          </a:p>
        </p:txBody>
      </p:sp>
      <p:sp>
        <p:nvSpPr>
          <p:cNvPr id="15" name=""/>
          <p:cNvSpPr txBox="1"/>
          <p:nvPr/>
        </p:nvSpPr>
        <p:spPr>
          <a:xfrm>
            <a:off x="5241776" y="4674840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en-US" altLang="ko-KR" sz="2500"/>
              <a:t>2)</a:t>
            </a:r>
            <a:r>
              <a:rPr lang="ko-KR" altLang="en-US" sz="2500"/>
              <a:t> 신용카드를 사용</a:t>
            </a:r>
            <a:endParaRPr lang="ko-KR" altLang="en-US" sz="2500"/>
          </a:p>
          <a:p>
            <a:pPr>
              <a:defRPr/>
            </a:pPr>
            <a:r>
              <a:rPr lang="ko-KR" altLang="en-US" sz="2500"/>
              <a:t>하면 낭비가 심하다</a:t>
            </a:r>
            <a:r>
              <a:rPr lang="en-US" altLang="ko-KR" sz="2500"/>
              <a:t>.</a:t>
            </a:r>
            <a:r>
              <a:rPr lang="ko-KR" altLang="en-US" sz="2500"/>
              <a:t> </a:t>
            </a:r>
            <a:r>
              <a:rPr lang="en-US" altLang="ko-KR" sz="2500"/>
              <a:t>(36%)</a:t>
            </a:r>
            <a:endParaRPr lang="en-US" altLang="ko-KR" sz="2500"/>
          </a:p>
        </p:txBody>
      </p:sp>
      <p:sp>
        <p:nvSpPr>
          <p:cNvPr id="16" name=""/>
          <p:cNvSpPr txBox="1"/>
          <p:nvPr/>
        </p:nvSpPr>
        <p:spPr>
          <a:xfrm>
            <a:off x="5241776" y="5754960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en-US" altLang="ko-KR" sz="2500"/>
              <a:t>3)</a:t>
            </a:r>
            <a:r>
              <a:rPr lang="ko-KR" altLang="en-US" sz="2500"/>
              <a:t>카드 보안 문제가</a:t>
            </a:r>
            <a:endParaRPr lang="ko-KR" altLang="en-US" sz="2500"/>
          </a:p>
          <a:p>
            <a:pPr>
              <a:defRPr/>
            </a:pPr>
            <a:r>
              <a:rPr lang="ko-KR" altLang="en-US" sz="2500"/>
              <a:t>신경쓰인다</a:t>
            </a:r>
            <a:r>
              <a:rPr lang="en-US" altLang="ko-KR" sz="2500"/>
              <a:t>.</a:t>
            </a:r>
            <a:r>
              <a:rPr lang="ko-KR" altLang="en-US" sz="2500"/>
              <a:t> </a:t>
            </a:r>
            <a:r>
              <a:rPr lang="en-US" altLang="ko-KR" sz="2500"/>
              <a:t>(26%)</a:t>
            </a:r>
            <a:endParaRPr lang="en-US" altLang="ko-KR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257220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02</a:t>
            </a:r>
            <a:endParaRPr lang="en-US" altLang="ko-KR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403648" y="260648"/>
            <a:ext cx="7704856" cy="62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그럼 일본에는 카드결제기가 없는가</a:t>
            </a:r>
            <a:r>
              <a:rPr lang="en-US" altLang="ko-KR" sz="35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?</a:t>
            </a:r>
            <a:endParaRPr lang="en-US" altLang="ko-KR" sz="35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8032" y="1234046"/>
            <a:ext cx="4572000" cy="5435314"/>
          </a:xfrm>
          <a:prstGeom prst="rect">
            <a:avLst/>
          </a:prstGeom>
        </p:spPr>
      </p:pic>
      <p:sp>
        <p:nvSpPr>
          <p:cNvPr id="11" name=""/>
          <p:cNvSpPr txBox="1"/>
          <p:nvPr/>
        </p:nvSpPr>
        <p:spPr>
          <a:xfrm>
            <a:off x="5004048" y="1772816"/>
            <a:ext cx="914400" cy="914400"/>
          </a:xfrm>
          <a:prstGeom prst="rect">
            <a:avLst/>
          </a:prstGeom>
        </p:spPr>
        <p:txBody>
          <a:bodyPr wrap="none"/>
          <a:p>
            <a:pPr>
              <a:defRPr/>
            </a:pPr>
            <a:r>
              <a:rPr lang="ko-KR" altLang="en-US" sz="3200">
                <a:latin typeface="맑은 고딕"/>
                <a:ea typeface="맑은 고딕"/>
              </a:rPr>
              <a:t>카드사용이 잦을 뿐</a:t>
            </a:r>
            <a:endParaRPr lang="ko-KR" altLang="en-US" sz="3200">
              <a:latin typeface="맑은 고딕"/>
              <a:ea typeface="맑은 고딕"/>
            </a:endParaRPr>
          </a:p>
          <a:p>
            <a:pPr>
              <a:defRPr/>
            </a:pPr>
            <a:r>
              <a:rPr lang="ko-KR" altLang="en-US" sz="3200">
                <a:latin typeface="맑은 고딕"/>
                <a:ea typeface="맑은 고딕"/>
              </a:rPr>
              <a:t>카드 결제기는 대부분</a:t>
            </a:r>
            <a:endParaRPr lang="ko-KR" altLang="en-US" sz="3200">
              <a:latin typeface="맑은 고딕"/>
              <a:ea typeface="맑은 고딕"/>
            </a:endParaRPr>
          </a:p>
          <a:p>
            <a:pPr>
              <a:defRPr/>
            </a:pPr>
            <a:r>
              <a:rPr lang="ko-KR" altLang="en-US" sz="3200">
                <a:latin typeface="맑은 고딕"/>
                <a:ea typeface="맑은 고딕"/>
              </a:rPr>
              <a:t>배치 되어 있다</a:t>
            </a:r>
            <a:r>
              <a:rPr lang="en-US" altLang="ko-KR" sz="3200">
                <a:latin typeface="맑은 고딕"/>
                <a:ea typeface="맑은 고딕"/>
              </a:rPr>
              <a:t>.</a:t>
            </a:r>
            <a:endParaRPr lang="en-US" altLang="ko-KR" sz="3200">
              <a:latin typeface="맑은 고딕"/>
              <a:ea typeface="맑은 고딕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5004048" y="3789040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3200"/>
              <a:t>작은 점포일 경우에는</a:t>
            </a:r>
            <a:endParaRPr lang="ko-KR" altLang="en-US" sz="3200"/>
          </a:p>
          <a:p>
            <a:pPr>
              <a:defRPr/>
            </a:pPr>
            <a:r>
              <a:rPr lang="ko-KR" altLang="en-US" sz="3200"/>
              <a:t>신용카드 회사 심사에</a:t>
            </a:r>
            <a:endParaRPr lang="ko-KR" altLang="en-US" sz="3200"/>
          </a:p>
          <a:p>
            <a:pPr>
              <a:defRPr/>
            </a:pPr>
            <a:r>
              <a:rPr lang="ko-KR" altLang="en-US" sz="3200"/>
              <a:t>통과하지 못하여</a:t>
            </a:r>
            <a:endParaRPr lang="ko-KR" altLang="en-US" sz="3200"/>
          </a:p>
          <a:p>
            <a:pPr>
              <a:defRPr/>
            </a:pPr>
            <a:r>
              <a:rPr lang="ko-KR" altLang="en-US" sz="3200"/>
              <a:t>설치가 안 된 경우도</a:t>
            </a:r>
            <a:endParaRPr lang="ko-KR" altLang="en-US" sz="3200"/>
          </a:p>
          <a:p>
            <a:pPr>
              <a:defRPr/>
            </a:pPr>
            <a:r>
              <a:rPr lang="ko-KR" altLang="en-US" sz="3200"/>
              <a:t>많이 있다</a:t>
            </a:r>
            <a:r>
              <a:rPr lang="en-US" altLang="ko-KR" sz="3200"/>
              <a:t>.</a:t>
            </a:r>
            <a:endParaRPr lang="en-US" altLang="ko-KR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0" y="0"/>
            <a:ext cx="9144000" cy="1143032"/>
            <a:chOff x="0" y="3143224"/>
            <a:chExt cx="9144000" cy="1143032"/>
          </a:xfrm>
        </p:grpSpPr>
        <p:pic>
          <p:nvPicPr>
            <p:cNvPr id="7" name="Picture 2" descr="C:\Users\user\Downloads\cinque-terre-828614_1280.jpg"/>
            <p:cNvPicPr>
              <a:picLocks noChangeAspect="1" noChangeArrowheads="1"/>
            </p:cNvPicPr>
            <p:nvPr/>
          </p:nvPicPr>
          <p:blipFill rotWithShape="1">
            <a:blip r:embed="rId2"/>
            <a:srcRect t="45830" b="37500"/>
            <a:stretch>
              <a:fillRect/>
            </a:stretch>
          </p:blipFill>
          <p:spPr>
            <a:xfrm>
              <a:off x="0" y="3143224"/>
              <a:ext cx="9143999" cy="1143032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3143224"/>
              <a:ext cx="9144000" cy="1143008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3200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8" name="타원 8"/>
          <p:cNvSpPr/>
          <p:nvPr/>
        </p:nvSpPr>
        <p:spPr>
          <a:xfrm>
            <a:off x="1841396" y="194340"/>
            <a:ext cx="714380" cy="714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>
                <a:latin typeface="나눔고딕 ExtraBold"/>
                <a:ea typeface="나눔고딕 ExtraBold"/>
              </a:rPr>
              <a:t>02</a:t>
            </a:r>
            <a:endParaRPr lang="en-US" altLang="ko-KR" sz="2000">
              <a:latin typeface="나눔고딕 ExtraBold"/>
              <a:ea typeface="나눔고딕 Extra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843808" y="188640"/>
            <a:ext cx="5760640" cy="70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bg1">
                    <a:lumMod val="95000"/>
                  </a:schemeClr>
                </a:solidFill>
                <a:latin typeface="나눔고딕"/>
                <a:ea typeface="나눔고딕"/>
              </a:rPr>
              <a:t>문화적 차이가 크다</a:t>
            </a:r>
            <a:endParaRPr lang="ko-KR" altLang="en-US" sz="4000">
              <a:solidFill>
                <a:schemeClr val="bg1">
                  <a:lumMod val="9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4624" y="1604772"/>
            <a:ext cx="4687416" cy="4776556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5076056" y="2370584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4000"/>
              <a:t>더치페이 일상화</a:t>
            </a:r>
            <a:endParaRPr lang="ko-KR" altLang="en-US" sz="4000"/>
          </a:p>
        </p:txBody>
      </p:sp>
      <p:sp>
        <p:nvSpPr>
          <p:cNvPr id="13" name=""/>
          <p:cNvSpPr txBox="1"/>
          <p:nvPr/>
        </p:nvSpPr>
        <p:spPr>
          <a:xfrm>
            <a:off x="5169768" y="4602832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ko-KR" altLang="en-US" sz="4000"/>
              <a:t>타인에게 피해 </a:t>
            </a:r>
            <a:endParaRPr lang="ko-KR" altLang="en-US" sz="4000"/>
          </a:p>
          <a:p>
            <a:pPr>
              <a:defRPr/>
            </a:pPr>
            <a:r>
              <a:rPr lang="ko-KR" altLang="en-US" sz="4000"/>
              <a:t>주는 것을싫어함</a:t>
            </a:r>
            <a:endParaRPr lang="ko-KR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195</ep:Words>
  <ep:PresentationFormat>화면 슬라이드 쇼(4:3)</ep:PresentationFormat>
  <ep:Paragraphs>77</ep:Paragraphs>
  <ep:Slides>15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2015-08-06T07:35:40.000</dcterms:created>
  <dc:creator>user</dc:creator>
  <cp:lastModifiedBy>빵댕</cp:lastModifiedBy>
  <dcterms:modified xsi:type="dcterms:W3CDTF">2019-09-28T08:27:48.198</dcterms:modified>
  <cp:revision>43</cp:revision>
  <dc:title>슬라이드 1</dc:title>
  <cp:version>1000.0000.01</cp:version>
</cp:coreProperties>
</file>