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3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81" d="100"/>
          <a:sy n="81" d="100"/>
        </p:scale>
        <p:origin x="-300" y="-19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6534" y="3085764"/>
            <a:ext cx="11298932" cy="3338149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xmlns="" id="{7FA0ACE7-29A8-47D3-A7D9-257B711D80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91B17-9318-49DB-B28B-6E5994AE9581}" type="datetime1">
              <a:rPr lang="en-US" smtClean="0"/>
              <a:t>9/30/2019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xmlns="" id="{DEC604B9-52E9-4810-8359-47206518D0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xmlns="" id="{5898A89F-CA25-400F-B05A-AECBF2517E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95335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ED4963-E985-44C4-B8C4-FDD613B7C2F8}" type="datetime1">
              <a:rPr lang="en-US" smtClean="0"/>
              <a:t>9/30/2019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19984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8058151" y="599725"/>
            <a:ext cx="3687316" cy="5816950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204200" y="863600"/>
            <a:ext cx="3124200" cy="4807326"/>
          </a:xfrm>
        </p:spPr>
        <p:txBody>
          <a:bodyPr vert="eaVert" anchor="ctr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4923" y="863600"/>
            <a:ext cx="7161625" cy="4807326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F6423B97-A5D4-47B9-8861-73B3707A04CF}"/>
              </a:ext>
            </a:extLst>
          </p:cNvPr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rgbClr val="969FA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xmlns="" id="{1AEC0421-37B4-4481-A10D-69FDF5EC7909}"/>
              </a:ext>
            </a:extLst>
          </p:cNvPr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5F7265B5-9F97-4F1E-99E9-74F7B7E62337}"/>
              </a:ext>
            </a:extLst>
          </p:cNvPr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Date Placeholder 10">
            <a:extLst>
              <a:ext uri="{FF2B5EF4-FFF2-40B4-BE49-F238E27FC236}">
                <a16:creationId xmlns:a16="http://schemas.microsoft.com/office/drawing/2014/main" xmlns="" id="{5C74A470-3BD3-4F33-80E5-67E6E87FCB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91B17-9318-49DB-B28B-6E5994AE9581}" type="datetime1">
              <a:rPr lang="en-US" smtClean="0"/>
              <a:t>9/30/2019</a:t>
            </a:fld>
            <a:endParaRPr lang="en-US" dirty="0"/>
          </a:p>
        </p:txBody>
      </p:sp>
      <p:sp>
        <p:nvSpPr>
          <p:cNvPr id="12" name="Footer Placeholder 11">
            <a:extLst>
              <a:ext uri="{FF2B5EF4-FFF2-40B4-BE49-F238E27FC236}">
                <a16:creationId xmlns:a16="http://schemas.microsoft.com/office/drawing/2014/main" xmlns="" id="{9A3A30BA-DB50-4D7D-BCDE-17D20FB354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3" name="Slide Number Placeholder 12">
            <a:extLst>
              <a:ext uri="{FF2B5EF4-FFF2-40B4-BE49-F238E27FC236}">
                <a16:creationId xmlns:a16="http://schemas.microsoft.com/office/drawing/2014/main" xmlns="" id="{76FF9E58-C0B2-436B-A21C-DB45A00D65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4956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18872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340864"/>
            <a:ext cx="11029615" cy="363448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xmlns="" id="{770E6237-3456-439F-802D-3BA93FC7E3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DD82B9-B8EE-4375-B6FF-88FA6ABB15D9}" type="datetime1">
              <a:rPr lang="en-US" smtClean="0"/>
              <a:t>9/30/2019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xmlns="" id="{1356D3B5-6063-4A89-B88F-9D3043916F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xmlns="" id="{02B78BF7-69D3-4CE0-A631-50EFD41EEE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69278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2393950"/>
            <a:ext cx="11029615" cy="2147467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61582016-5696-4A93-887F-BBB3B9002F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497495-0637-405E-AE64-5CC7506D51F5}" type="datetime1">
              <a:rPr lang="en-US" smtClean="0"/>
              <a:t>9/30/2019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xmlns="" id="{857CFCD5-1192-4E18-8A8F-29E153B44D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xmlns="" id="{E39A109E-5018-4794-92B3-FD5E5BCD95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26133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194767" cy="363304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6039" y="2228003"/>
            <a:ext cx="5194769" cy="363304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FFD690-9426-415D-8B65-26881E07B2D4}" type="datetime1">
              <a:rPr lang="en-US" smtClean="0"/>
              <a:t>9/30/2019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54166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1" y="2250891"/>
            <a:ext cx="5194769" cy="557784"/>
          </a:xfrm>
        </p:spPr>
        <p:txBody>
          <a:bodyPr anchor="ctr">
            <a:noAutofit/>
          </a:bodyPr>
          <a:lstStyle>
            <a:lvl1pPr marL="0" indent="0">
              <a:buNone/>
              <a:defRPr sz="2000" b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194766" cy="293499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6039" y="2250892"/>
            <a:ext cx="5194770" cy="553373"/>
          </a:xfrm>
        </p:spPr>
        <p:txBody>
          <a:bodyPr anchor="ctr">
            <a:noAutofit/>
          </a:bodyPr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tabLst/>
              <a:defRPr sz="2000" b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tabLst/>
              <a:defRPr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6037" y="2926052"/>
            <a:ext cx="5194771" cy="293499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4989A-474C-40DE-95B9-011C28B71673}" type="datetime1">
              <a:rPr lang="en-US" smtClean="0"/>
              <a:t>9/30/2019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11321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4ED54-5B5E-4A04-93D3-5772E3CE3818}" type="datetime1">
              <a:rPr lang="en-US" smtClean="0"/>
              <a:t>9/30/2019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96266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DE50D6-574B-40AF-946F-D52A04ADE379}" type="datetime1">
              <a:rPr lang="en-US" smtClean="0"/>
              <a:t>9/30/2019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66147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47817" y="601200"/>
            <a:ext cx="3682723" cy="5815475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7857" y="933450"/>
            <a:ext cx="3031852" cy="1722419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00928" y="1179829"/>
            <a:ext cx="6650991" cy="4658216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7857" y="2836654"/>
            <a:ext cx="3031852" cy="3001392"/>
          </a:xfrm>
        </p:spPr>
        <p:txBody>
          <a:bodyPr anchor="t">
            <a:normAutofit/>
          </a:bodyPr>
          <a:lstStyle>
            <a:lvl1pPr marL="0" indent="0" algn="l">
              <a:buNone/>
              <a:defRPr sz="1600">
                <a:solidFill>
                  <a:srgbClr val="FFFFFF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xmlns="" id="{0B919CC2-2A65-446F-B538-9E624903544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605951" y="6456916"/>
            <a:ext cx="2844799" cy="365125"/>
          </a:xfrm>
        </p:spPr>
        <p:txBody>
          <a:bodyPr/>
          <a:lstStyle/>
          <a:p>
            <a:fld id="{D82884F1-FFEA-405F-9602-3DCA865EDA4E}" type="datetime1">
              <a:rPr lang="en-US" smtClean="0"/>
              <a:t>9/30/2019</a:t>
            </a:fld>
            <a:endParaRPr lang="en-US" dirty="0"/>
          </a:p>
        </p:txBody>
      </p:sp>
      <p:sp>
        <p:nvSpPr>
          <p:cNvPr id="10" name="Footer Placeholder 9">
            <a:extLst>
              <a:ext uri="{FF2B5EF4-FFF2-40B4-BE49-F238E27FC236}">
                <a16:creationId xmlns:a16="http://schemas.microsoft.com/office/drawing/2014/main" xmlns="" id="{B72412AE-119E-4982-8B24-63365EFCA7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81192" y="6452590"/>
            <a:ext cx="691721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xmlns="" id="{7FC4BB19-6AD1-45CF-9F99-00B109890F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58300" y="6456916"/>
            <a:ext cx="1052510" cy="365125"/>
          </a:xfrm>
        </p:spPr>
        <p:txBody>
          <a:bodyPr/>
          <a:lstStyle/>
          <a:p>
            <a:fld id="{3A98EE3D-8CD1-4C3F-BD1C-C98C9596463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13498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4693389"/>
            <a:ext cx="11029616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7817" y="641350"/>
            <a:ext cx="11290859" cy="3651249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7"/>
            <a:ext cx="11029617" cy="998148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8DB4A-8810-4A10-AD5C-D5E2C667F5B3}" type="datetime1">
              <a:rPr lang="en-US" smtClean="0"/>
              <a:t>9/30/2019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73186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705124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336002"/>
            <a:ext cx="11029616" cy="365204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951" y="6423914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ED291B17-9318-49DB-B28B-6E5994AE9581}" type="datetime1">
              <a:rPr lang="en-US" smtClean="0"/>
              <a:t>9/30/2019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6423914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cap="all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300" y="6423914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rgbClr val="969FA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2242817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2" r:id="rId1"/>
    <p:sldLayoutId id="2147483753" r:id="rId2"/>
    <p:sldLayoutId id="2147483754" r:id="rId3"/>
    <p:sldLayoutId id="2147483755" r:id="rId4"/>
    <p:sldLayoutId id="2147483762" r:id="rId5"/>
    <p:sldLayoutId id="2147483756" r:id="rId6"/>
    <p:sldLayoutId id="2147483757" r:id="rId7"/>
    <p:sldLayoutId id="2147483758" r:id="rId8"/>
    <p:sldLayoutId id="2147483761" r:id="rId9"/>
    <p:sldLayoutId id="2147483759" r:id="rId10"/>
    <p:sldLayoutId id="2147483760" r:id="rId11"/>
  </p:sldLayoutIdLst>
  <p:hf sldNum="0" hdr="0" ftr="0" dt="0"/>
  <p:txStyles>
    <p:titleStyle>
      <a:lvl1pPr algn="l" defTabSz="457200" rtl="0" eaLnBrk="1" latinLnBrk="0" hangingPunct="1">
        <a:lnSpc>
          <a:spcPct val="90000"/>
        </a:lnSpc>
        <a:spcBef>
          <a:spcPct val="0"/>
        </a:spcBef>
        <a:buNone/>
        <a:defRPr sz="4400" b="0" kern="1200" cap="all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lnSpc>
          <a:spcPct val="120000"/>
        </a:lnSpc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5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3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1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1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xmlns="" id="{E08D4B6A-8113-4DFB-B82E-B60CAC8E0A5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Gill Sans MT" panose="020B0502020104020203"/>
              <a:ea typeface="+mn-ea"/>
              <a:cs typeface="+mn-cs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xmlns="" id="{9822E561-F97C-4CBB-A9A6-A6BF6317BC8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제목 1">
            <a:extLst>
              <a:ext uri="{FF2B5EF4-FFF2-40B4-BE49-F238E27FC236}">
                <a16:creationId xmlns:a16="http://schemas.microsoft.com/office/drawing/2014/main" xmlns="" id="{2E074720-D175-4DEF-B1BB-9BE245EE293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38620" y="863695"/>
            <a:ext cx="3511233" cy="3779995"/>
          </a:xfrm>
        </p:spPr>
        <p:txBody>
          <a:bodyPr anchor="ctr">
            <a:normAutofit/>
          </a:bodyPr>
          <a:lstStyle/>
          <a:p>
            <a:r>
              <a:rPr lang="ko-KR" altLang="en-US" dirty="0" err="1">
                <a:solidFill>
                  <a:schemeClr val="tx1"/>
                </a:solidFill>
              </a:rPr>
              <a:t>다이쇼</a:t>
            </a:r>
            <a:r>
              <a:rPr lang="ko-KR" altLang="en-US" dirty="0">
                <a:solidFill>
                  <a:schemeClr val="tx1"/>
                </a:solidFill>
              </a:rPr>
              <a:t> 시대</a:t>
            </a:r>
            <a:r>
              <a:rPr lang="en-US" altLang="ko-KR" dirty="0">
                <a:solidFill>
                  <a:schemeClr val="tx1"/>
                </a:solidFill>
              </a:rPr>
              <a:t/>
            </a:r>
            <a:br>
              <a:rPr lang="en-US" altLang="ko-KR" dirty="0">
                <a:solidFill>
                  <a:schemeClr val="tx1"/>
                </a:solidFill>
              </a:rPr>
            </a:br>
            <a:r>
              <a:rPr lang="ko-KR" altLang="en-US" dirty="0">
                <a:solidFill>
                  <a:schemeClr val="tx1"/>
                </a:solidFill>
              </a:rPr>
              <a:t>재벌기업의</a:t>
            </a:r>
            <a:r>
              <a:rPr lang="en-US" altLang="ko-KR" dirty="0">
                <a:solidFill>
                  <a:schemeClr val="tx1"/>
                </a:solidFill>
              </a:rPr>
              <a:t/>
            </a:r>
            <a:br>
              <a:rPr lang="en-US" altLang="ko-KR" dirty="0">
                <a:solidFill>
                  <a:schemeClr val="tx1"/>
                </a:solidFill>
              </a:rPr>
            </a:br>
            <a:r>
              <a:rPr lang="ko-KR" altLang="en-US" dirty="0">
                <a:solidFill>
                  <a:schemeClr val="tx1"/>
                </a:solidFill>
              </a:rPr>
              <a:t>등장과 성장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xmlns="" id="{AC622122-0E02-437F-B4AB-2FEBA53C275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38621" y="4739780"/>
            <a:ext cx="3511233" cy="1147054"/>
          </a:xfrm>
        </p:spPr>
        <p:txBody>
          <a:bodyPr anchor="t">
            <a:normAutofit/>
          </a:bodyPr>
          <a:lstStyle/>
          <a:p>
            <a:r>
              <a:rPr lang="en-US" altLang="ko-KR" sz="2200" dirty="0"/>
              <a:t>2*7*2*4*</a:t>
            </a:r>
          </a:p>
          <a:p>
            <a:r>
              <a:rPr lang="ko-KR" altLang="en-US" sz="2200" dirty="0"/>
              <a:t>일본어일본학과 </a:t>
            </a:r>
            <a:r>
              <a:rPr lang="ko-KR" altLang="en-US" sz="2200" dirty="0" smtClean="0"/>
              <a:t>박</a:t>
            </a:r>
            <a:r>
              <a:rPr lang="en-US" altLang="ko-KR" sz="2200" smtClean="0"/>
              <a:t>*</a:t>
            </a:r>
            <a:r>
              <a:rPr lang="ko-KR" altLang="en-US" sz="2200" smtClean="0"/>
              <a:t>영</a:t>
            </a:r>
            <a:endParaRPr lang="ko-KR" altLang="en-US" sz="2200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xmlns="" id="{B01B0E58-A5C8-4CDA-A2E0-35DF94E5985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638620" y="457200"/>
            <a:ext cx="3511233" cy="91439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A1CDB213-F267-4171-BE38-C9F607791B66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1445" r="15738" b="-1"/>
          <a:stretch/>
        </p:blipFill>
        <p:spPr>
          <a:xfrm>
            <a:off x="4654295" y="-182870"/>
            <a:ext cx="7537705" cy="6857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838848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xmlns="" id="{6A8F1671-228F-441D-97A9-5DBA3F8BAB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612294"/>
          </a:xfrm>
        </p:spPr>
        <p:txBody>
          <a:bodyPr>
            <a:normAutofit fontScale="90000"/>
          </a:bodyPr>
          <a:lstStyle/>
          <a:p>
            <a:r>
              <a:rPr lang="ko-KR" altLang="en-US" dirty="0"/>
              <a:t>미쓰비시 그룹</a:t>
            </a:r>
          </a:p>
        </p:txBody>
      </p:sp>
      <p:pic>
        <p:nvPicPr>
          <p:cNvPr id="4" name="내용 개체 틀 3">
            <a:extLst>
              <a:ext uri="{FF2B5EF4-FFF2-40B4-BE49-F238E27FC236}">
                <a16:creationId xmlns:a16="http://schemas.microsoft.com/office/drawing/2014/main" xmlns="" id="{05B0C15D-5B9C-4FF7-B622-353AD7AD3CC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81191" y="1314451"/>
            <a:ext cx="11029615" cy="53816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06742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내용 개체 틀 4">
            <a:extLst>
              <a:ext uri="{FF2B5EF4-FFF2-40B4-BE49-F238E27FC236}">
                <a16:creationId xmlns:a16="http://schemas.microsoft.com/office/drawing/2014/main" xmlns="" id="{8BCB93D1-1193-4CCE-9861-F73D183111B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42924" y="695325"/>
            <a:ext cx="3552825" cy="5610225"/>
          </a:xfrm>
          <a:prstGeom prst="rect">
            <a:avLst/>
          </a:prstGeom>
        </p:spPr>
      </p:pic>
      <p:sp>
        <p:nvSpPr>
          <p:cNvPr id="4" name="텍스트 개체 틀 3">
            <a:extLst>
              <a:ext uri="{FF2B5EF4-FFF2-40B4-BE49-F238E27FC236}">
                <a16:creationId xmlns:a16="http://schemas.microsoft.com/office/drawing/2014/main" xmlns="" id="{3A50B166-7C54-4580-BD9C-D8727E956AD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206382" y="619125"/>
            <a:ext cx="7528418" cy="5829300"/>
          </a:xfrm>
        </p:spPr>
        <p:txBody>
          <a:bodyPr>
            <a:normAutofit/>
          </a:bodyPr>
          <a:lstStyle/>
          <a:p>
            <a:pPr lvl="0">
              <a:buClr>
                <a:srgbClr val="E72999"/>
              </a:buClr>
            </a:pPr>
            <a:r>
              <a:rPr lang="en-US" altLang="ko-KR" sz="2000" dirty="0">
                <a:solidFill>
                  <a:srgbClr val="412429"/>
                </a:solidFill>
              </a:rPr>
              <a:t>*</a:t>
            </a:r>
            <a:r>
              <a:rPr lang="ko-KR" altLang="en-US" sz="2000" dirty="0">
                <a:solidFill>
                  <a:srgbClr val="412429"/>
                </a:solidFill>
              </a:rPr>
              <a:t>창업자는 토사 번 출신의 </a:t>
            </a:r>
            <a:r>
              <a:rPr lang="ko-KR" altLang="en-US" sz="2000" dirty="0" err="1">
                <a:solidFill>
                  <a:srgbClr val="412429"/>
                </a:solidFill>
              </a:rPr>
              <a:t>이와사키</a:t>
            </a:r>
            <a:r>
              <a:rPr lang="ko-KR" altLang="en-US" sz="2000" dirty="0">
                <a:solidFill>
                  <a:srgbClr val="412429"/>
                </a:solidFill>
              </a:rPr>
              <a:t> </a:t>
            </a:r>
            <a:r>
              <a:rPr lang="ko-KR" altLang="en-US" sz="2000" dirty="0" err="1">
                <a:solidFill>
                  <a:srgbClr val="412429"/>
                </a:solidFill>
              </a:rPr>
              <a:t>야타로</a:t>
            </a:r>
            <a:r>
              <a:rPr lang="en-US" altLang="ko-KR" sz="2000" dirty="0">
                <a:solidFill>
                  <a:srgbClr val="412429"/>
                </a:solidFill>
              </a:rPr>
              <a:t>.</a:t>
            </a:r>
          </a:p>
          <a:p>
            <a:pPr lvl="0">
              <a:buClr>
                <a:srgbClr val="E72999"/>
              </a:buClr>
            </a:pPr>
            <a:r>
              <a:rPr lang="en-US" altLang="ko-KR" sz="2000" dirty="0">
                <a:solidFill>
                  <a:srgbClr val="412429"/>
                </a:solidFill>
              </a:rPr>
              <a:t>*1868</a:t>
            </a:r>
            <a:r>
              <a:rPr lang="ko-KR" altLang="en-US" sz="2000" dirty="0">
                <a:solidFill>
                  <a:srgbClr val="412429"/>
                </a:solidFill>
              </a:rPr>
              <a:t>년 메이지 유신의 일환으로 일본 정부가 여러 </a:t>
            </a:r>
            <a:r>
              <a:rPr lang="ko-KR" altLang="en-US" sz="2000" dirty="0" err="1">
                <a:solidFill>
                  <a:srgbClr val="412429"/>
                </a:solidFill>
              </a:rPr>
              <a:t>봉건영지들을</a:t>
            </a:r>
            <a:r>
              <a:rPr lang="ko-KR" altLang="en-US" sz="2000" dirty="0">
                <a:solidFill>
                  <a:srgbClr val="412429"/>
                </a:solidFill>
              </a:rPr>
              <a:t> 해체 </a:t>
            </a:r>
            <a:r>
              <a:rPr lang="en-US" altLang="ko-KR" sz="2000" dirty="0">
                <a:solidFill>
                  <a:srgbClr val="412429"/>
                </a:solidFill>
              </a:rPr>
              <a:t>-&gt; 1871</a:t>
            </a:r>
            <a:r>
              <a:rPr lang="ko-KR" altLang="en-US" sz="2000" dirty="0">
                <a:solidFill>
                  <a:srgbClr val="412429"/>
                </a:solidFill>
              </a:rPr>
              <a:t>년 오사카에서 작은 선박회사와 상점을 인수해 도사 </a:t>
            </a:r>
            <a:r>
              <a:rPr lang="ko-KR" altLang="en-US" sz="2000" dirty="0" err="1">
                <a:solidFill>
                  <a:srgbClr val="412429"/>
                </a:solidFill>
              </a:rPr>
              <a:t>가이세이라는</a:t>
            </a:r>
            <a:r>
              <a:rPr lang="ko-KR" altLang="en-US" sz="2000" dirty="0">
                <a:solidFill>
                  <a:srgbClr val="412429"/>
                </a:solidFill>
              </a:rPr>
              <a:t> 회사를 세움</a:t>
            </a:r>
            <a:r>
              <a:rPr lang="en-US" altLang="ko-KR" sz="2000" dirty="0">
                <a:solidFill>
                  <a:srgbClr val="412429"/>
                </a:solidFill>
              </a:rPr>
              <a:t>.</a:t>
            </a:r>
          </a:p>
          <a:p>
            <a:pPr lvl="0">
              <a:buClr>
                <a:srgbClr val="E72999"/>
              </a:buClr>
            </a:pPr>
            <a:r>
              <a:rPr lang="en-US" altLang="ko-KR" sz="2000" dirty="0">
                <a:solidFill>
                  <a:srgbClr val="412429"/>
                </a:solidFill>
              </a:rPr>
              <a:t>*</a:t>
            </a:r>
            <a:r>
              <a:rPr lang="ko-KR" altLang="en-US" sz="2000" dirty="0">
                <a:solidFill>
                  <a:srgbClr val="412429"/>
                </a:solidFill>
              </a:rPr>
              <a:t>이후 </a:t>
            </a:r>
            <a:r>
              <a:rPr lang="ko-KR" altLang="en-US" sz="2000" dirty="0" err="1">
                <a:solidFill>
                  <a:srgbClr val="412429"/>
                </a:solidFill>
              </a:rPr>
              <a:t>츠쿠모</a:t>
            </a:r>
            <a:r>
              <a:rPr lang="ko-KR" altLang="en-US" sz="2000" dirty="0">
                <a:solidFill>
                  <a:srgbClr val="412429"/>
                </a:solidFill>
              </a:rPr>
              <a:t> 상회</a:t>
            </a:r>
            <a:r>
              <a:rPr lang="en-US" altLang="ko-KR" sz="2000" dirty="0">
                <a:solidFill>
                  <a:srgbClr val="412429"/>
                </a:solidFill>
              </a:rPr>
              <a:t>, </a:t>
            </a:r>
            <a:r>
              <a:rPr lang="ko-KR" altLang="en-US" sz="2000" dirty="0" err="1">
                <a:solidFill>
                  <a:srgbClr val="412429"/>
                </a:solidFill>
              </a:rPr>
              <a:t>미쓰카와</a:t>
            </a:r>
            <a:r>
              <a:rPr lang="ko-KR" altLang="en-US" sz="2000" dirty="0">
                <a:solidFill>
                  <a:srgbClr val="412429"/>
                </a:solidFill>
              </a:rPr>
              <a:t> 상회를 거쳐 </a:t>
            </a:r>
            <a:r>
              <a:rPr lang="en-US" altLang="ko-KR" sz="2000" dirty="0">
                <a:solidFill>
                  <a:srgbClr val="412429"/>
                </a:solidFill>
              </a:rPr>
              <a:t>1873</a:t>
            </a:r>
            <a:r>
              <a:rPr lang="ko-KR" altLang="en-US" sz="2000" dirty="0">
                <a:solidFill>
                  <a:srgbClr val="412429"/>
                </a:solidFill>
              </a:rPr>
              <a:t>년부터 </a:t>
            </a:r>
            <a:r>
              <a:rPr lang="ko-KR" altLang="en-US" sz="2000" dirty="0" err="1">
                <a:solidFill>
                  <a:srgbClr val="412429"/>
                </a:solidFill>
              </a:rPr>
              <a:t>미쓰바시</a:t>
            </a:r>
            <a:r>
              <a:rPr lang="ko-KR" altLang="en-US" sz="2000" dirty="0">
                <a:solidFill>
                  <a:srgbClr val="412429"/>
                </a:solidFill>
              </a:rPr>
              <a:t> 상회로 사명을 바꾸며 시세 확장</a:t>
            </a:r>
            <a:r>
              <a:rPr lang="en-US" altLang="ko-KR" sz="2000" dirty="0">
                <a:solidFill>
                  <a:srgbClr val="412429"/>
                </a:solidFill>
              </a:rPr>
              <a:t>.</a:t>
            </a:r>
          </a:p>
          <a:p>
            <a:pPr lvl="0">
              <a:buClr>
                <a:srgbClr val="E72999"/>
              </a:buClr>
            </a:pPr>
            <a:r>
              <a:rPr lang="en-US" altLang="ko-KR" sz="2000" dirty="0">
                <a:solidFill>
                  <a:srgbClr val="412429"/>
                </a:solidFill>
              </a:rPr>
              <a:t>*1885</a:t>
            </a:r>
            <a:r>
              <a:rPr lang="ko-KR" altLang="en-US" sz="2000" dirty="0">
                <a:solidFill>
                  <a:srgbClr val="412429"/>
                </a:solidFill>
              </a:rPr>
              <a:t>년</a:t>
            </a:r>
            <a:r>
              <a:rPr lang="en-US" altLang="ko-KR" sz="2000" dirty="0">
                <a:solidFill>
                  <a:srgbClr val="412429"/>
                </a:solidFill>
              </a:rPr>
              <a:t>, </a:t>
            </a:r>
            <a:r>
              <a:rPr lang="ko-KR" altLang="en-US" sz="2000" dirty="0">
                <a:solidFill>
                  <a:srgbClr val="412429"/>
                </a:solidFill>
              </a:rPr>
              <a:t>경쟁관계에 있던 교도운수회사를 합병해 </a:t>
            </a:r>
            <a:r>
              <a:rPr lang="ko-KR" altLang="en-US" sz="2000" dirty="0" err="1">
                <a:solidFill>
                  <a:srgbClr val="412429"/>
                </a:solidFill>
              </a:rPr>
              <a:t>닛폰유센을</a:t>
            </a:r>
            <a:r>
              <a:rPr lang="ko-KR" altLang="en-US" sz="2000" dirty="0">
                <a:solidFill>
                  <a:srgbClr val="412429"/>
                </a:solidFill>
              </a:rPr>
              <a:t> 설립해 눈부신 발전을 이룸</a:t>
            </a:r>
            <a:r>
              <a:rPr lang="en-US" altLang="ko-KR" sz="2000" dirty="0">
                <a:solidFill>
                  <a:srgbClr val="412429"/>
                </a:solidFill>
              </a:rPr>
              <a:t>.</a:t>
            </a:r>
          </a:p>
          <a:p>
            <a:pPr lvl="0">
              <a:buClr>
                <a:srgbClr val="E72999"/>
              </a:buClr>
            </a:pPr>
            <a:r>
              <a:rPr lang="en-US" altLang="ko-KR" sz="2000" dirty="0">
                <a:solidFill>
                  <a:srgbClr val="412429"/>
                </a:solidFill>
              </a:rPr>
              <a:t>*1893</a:t>
            </a:r>
            <a:r>
              <a:rPr lang="ko-KR" altLang="en-US" sz="2000" dirty="0">
                <a:solidFill>
                  <a:srgbClr val="412429"/>
                </a:solidFill>
              </a:rPr>
              <a:t>년</a:t>
            </a:r>
            <a:r>
              <a:rPr lang="en-US" altLang="ko-KR" sz="2000" dirty="0">
                <a:solidFill>
                  <a:srgbClr val="412429"/>
                </a:solidFill>
              </a:rPr>
              <a:t>, </a:t>
            </a:r>
            <a:r>
              <a:rPr lang="ko-KR" altLang="en-US" sz="2000" dirty="0">
                <a:solidFill>
                  <a:srgbClr val="412429"/>
                </a:solidFill>
              </a:rPr>
              <a:t>미쓰비시 합자회사로 개편해 다각적 사업을 종합적으로 관리</a:t>
            </a:r>
            <a:r>
              <a:rPr lang="en-US" altLang="ko-KR" sz="2000" dirty="0">
                <a:solidFill>
                  <a:srgbClr val="412429"/>
                </a:solidFill>
              </a:rPr>
              <a:t>.</a:t>
            </a:r>
          </a:p>
          <a:p>
            <a:pPr lvl="0">
              <a:buClr>
                <a:srgbClr val="E72999"/>
              </a:buClr>
            </a:pPr>
            <a:r>
              <a:rPr lang="en-US" altLang="ko-KR" sz="2000" dirty="0">
                <a:solidFill>
                  <a:srgbClr val="412429"/>
                </a:solidFill>
              </a:rPr>
              <a:t>*2014</a:t>
            </a:r>
            <a:r>
              <a:rPr lang="ko-KR" altLang="en-US" sz="2000" dirty="0">
                <a:solidFill>
                  <a:srgbClr val="412429"/>
                </a:solidFill>
              </a:rPr>
              <a:t>년 </a:t>
            </a:r>
            <a:r>
              <a:rPr lang="en-US" altLang="ko-KR" sz="2000" dirty="0">
                <a:solidFill>
                  <a:srgbClr val="412429"/>
                </a:solidFill>
              </a:rPr>
              <a:t>1</a:t>
            </a:r>
            <a:r>
              <a:rPr lang="ko-KR" altLang="en-US" sz="2000" dirty="0">
                <a:solidFill>
                  <a:srgbClr val="412429"/>
                </a:solidFill>
              </a:rPr>
              <a:t>월</a:t>
            </a:r>
            <a:r>
              <a:rPr lang="en-US" altLang="ko-KR" sz="2000" dirty="0">
                <a:solidFill>
                  <a:srgbClr val="412429"/>
                </a:solidFill>
              </a:rPr>
              <a:t>, </a:t>
            </a:r>
            <a:r>
              <a:rPr lang="ko-KR" altLang="en-US" sz="2000" dirty="0">
                <a:solidFill>
                  <a:srgbClr val="412429"/>
                </a:solidFill>
              </a:rPr>
              <a:t>히타치와 합병해 발전소 사업이 세계 </a:t>
            </a:r>
            <a:r>
              <a:rPr lang="en-US" altLang="ko-KR" sz="2000" dirty="0">
                <a:solidFill>
                  <a:srgbClr val="412429"/>
                </a:solidFill>
              </a:rPr>
              <a:t>3</a:t>
            </a:r>
            <a:r>
              <a:rPr lang="ko-KR" altLang="en-US" sz="2000" dirty="0">
                <a:solidFill>
                  <a:srgbClr val="412429"/>
                </a:solidFill>
              </a:rPr>
              <a:t>위로 부상</a:t>
            </a:r>
            <a:r>
              <a:rPr lang="en-US" altLang="ko-KR" sz="2000" dirty="0">
                <a:solidFill>
                  <a:srgbClr val="412429"/>
                </a:solidFill>
              </a:rPr>
              <a:t>.</a:t>
            </a:r>
          </a:p>
          <a:p>
            <a:pPr lvl="0">
              <a:buClr>
                <a:srgbClr val="E72999"/>
              </a:buClr>
            </a:pPr>
            <a:r>
              <a:rPr lang="en-US" altLang="ko-KR" sz="2000" dirty="0">
                <a:solidFill>
                  <a:srgbClr val="412429"/>
                </a:solidFill>
              </a:rPr>
              <a:t>*</a:t>
            </a:r>
            <a:r>
              <a:rPr lang="ko-KR" altLang="en-US" sz="2000" dirty="0">
                <a:solidFill>
                  <a:srgbClr val="412429"/>
                </a:solidFill>
              </a:rPr>
              <a:t>지금 현재는 미쓰비시 상사나</a:t>
            </a:r>
            <a:r>
              <a:rPr lang="en-US" altLang="ko-KR" sz="2000" dirty="0">
                <a:solidFill>
                  <a:srgbClr val="412429"/>
                </a:solidFill>
              </a:rPr>
              <a:t> </a:t>
            </a:r>
            <a:r>
              <a:rPr lang="ko-KR" altLang="en-US" sz="2000" dirty="0">
                <a:solidFill>
                  <a:srgbClr val="412429"/>
                </a:solidFill>
              </a:rPr>
              <a:t>미쓰비시 자동차 등의 계열사들이 존재함</a:t>
            </a:r>
            <a:r>
              <a:rPr lang="en-US" altLang="ko-KR" sz="2000" dirty="0">
                <a:solidFill>
                  <a:srgbClr val="412429"/>
                </a:solidFill>
              </a:rPr>
              <a:t>.</a:t>
            </a:r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6114260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xmlns="" id="{3DB2C509-F025-48C6-A4FD-A029D5AC07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650394"/>
          </a:xfrm>
        </p:spPr>
        <p:txBody>
          <a:bodyPr>
            <a:normAutofit fontScale="90000"/>
          </a:bodyPr>
          <a:lstStyle/>
          <a:p>
            <a:r>
              <a:rPr lang="ko-KR" altLang="en-US" dirty="0" err="1"/>
              <a:t>오쿠라</a:t>
            </a:r>
            <a:r>
              <a:rPr lang="ko-KR" altLang="en-US" dirty="0"/>
              <a:t> 재벌</a:t>
            </a:r>
          </a:p>
        </p:txBody>
      </p:sp>
      <p:pic>
        <p:nvPicPr>
          <p:cNvPr id="4" name="내용 개체 틀 3">
            <a:extLst>
              <a:ext uri="{FF2B5EF4-FFF2-40B4-BE49-F238E27FC236}">
                <a16:creationId xmlns:a16="http://schemas.microsoft.com/office/drawing/2014/main" xmlns="" id="{846DEBD1-6793-4595-9BDC-F8A7300F52A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81191" y="1352550"/>
            <a:ext cx="11029615" cy="51815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15229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내용 개체 틀 4">
            <a:extLst>
              <a:ext uri="{FF2B5EF4-FFF2-40B4-BE49-F238E27FC236}">
                <a16:creationId xmlns:a16="http://schemas.microsoft.com/office/drawing/2014/main" xmlns="" id="{391B9CED-39F9-4344-B5CA-0527895C173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57225" y="723900"/>
            <a:ext cx="3333750" cy="5486400"/>
          </a:xfrm>
          <a:prstGeom prst="rect">
            <a:avLst/>
          </a:prstGeom>
        </p:spPr>
      </p:pic>
      <p:sp>
        <p:nvSpPr>
          <p:cNvPr id="4" name="텍스트 개체 틀 3">
            <a:extLst>
              <a:ext uri="{FF2B5EF4-FFF2-40B4-BE49-F238E27FC236}">
                <a16:creationId xmlns:a16="http://schemas.microsoft.com/office/drawing/2014/main" xmlns="" id="{080D4127-E179-4A3C-BA45-6ECA9EC89C0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254006" y="638175"/>
            <a:ext cx="7509367" cy="5743575"/>
          </a:xfrm>
        </p:spPr>
        <p:txBody>
          <a:bodyPr/>
          <a:lstStyle/>
          <a:p>
            <a:pPr lvl="0">
              <a:buClr>
                <a:srgbClr val="E72999"/>
              </a:buClr>
            </a:pPr>
            <a:r>
              <a:rPr lang="en-US" altLang="ko-KR" sz="2000" dirty="0">
                <a:solidFill>
                  <a:srgbClr val="412429"/>
                </a:solidFill>
              </a:rPr>
              <a:t>*</a:t>
            </a:r>
            <a:r>
              <a:rPr lang="ko-KR" altLang="en-US" sz="2000" dirty="0">
                <a:solidFill>
                  <a:srgbClr val="412429"/>
                </a:solidFill>
              </a:rPr>
              <a:t>창립자는 </a:t>
            </a:r>
            <a:r>
              <a:rPr lang="ko-KR" altLang="en-US" sz="2000" dirty="0" err="1">
                <a:solidFill>
                  <a:srgbClr val="412429"/>
                </a:solidFill>
              </a:rPr>
              <a:t>오쿠라</a:t>
            </a:r>
            <a:r>
              <a:rPr lang="ko-KR" altLang="en-US" sz="2000" dirty="0">
                <a:solidFill>
                  <a:srgbClr val="412429"/>
                </a:solidFill>
              </a:rPr>
              <a:t> 기하치로</a:t>
            </a:r>
            <a:r>
              <a:rPr lang="en-US" altLang="ko-KR" sz="2000" dirty="0">
                <a:solidFill>
                  <a:srgbClr val="412429"/>
                </a:solidFill>
              </a:rPr>
              <a:t>.</a:t>
            </a:r>
          </a:p>
          <a:p>
            <a:pPr lvl="0">
              <a:buClr>
                <a:srgbClr val="E72999"/>
              </a:buClr>
            </a:pPr>
            <a:r>
              <a:rPr lang="en-US" altLang="ko-KR" sz="2000" dirty="0">
                <a:solidFill>
                  <a:srgbClr val="412429"/>
                </a:solidFill>
              </a:rPr>
              <a:t>*1893</a:t>
            </a:r>
            <a:r>
              <a:rPr lang="ko-KR" altLang="en-US" sz="2000" dirty="0">
                <a:solidFill>
                  <a:srgbClr val="412429"/>
                </a:solidFill>
              </a:rPr>
              <a:t>년에 </a:t>
            </a:r>
            <a:r>
              <a:rPr lang="ko-KR" altLang="en-US" sz="2000" dirty="0" err="1">
                <a:solidFill>
                  <a:srgbClr val="412429"/>
                </a:solidFill>
              </a:rPr>
              <a:t>오쿠라</a:t>
            </a:r>
            <a:r>
              <a:rPr lang="ko-KR" altLang="en-US" sz="2000" dirty="0">
                <a:solidFill>
                  <a:srgbClr val="412429"/>
                </a:solidFill>
              </a:rPr>
              <a:t> 토목 조를 설립하고 일본 토목 회사의 사업을 계승</a:t>
            </a:r>
            <a:r>
              <a:rPr lang="en-US" altLang="ko-KR" sz="2000" dirty="0">
                <a:solidFill>
                  <a:srgbClr val="412429"/>
                </a:solidFill>
              </a:rPr>
              <a:t> -&gt; </a:t>
            </a:r>
            <a:r>
              <a:rPr lang="ko-KR" altLang="en-US" sz="2000" dirty="0" err="1">
                <a:solidFill>
                  <a:srgbClr val="412429"/>
                </a:solidFill>
              </a:rPr>
              <a:t>오쿠라</a:t>
            </a:r>
            <a:r>
              <a:rPr lang="ko-KR" altLang="en-US" sz="2000" dirty="0">
                <a:solidFill>
                  <a:srgbClr val="412429"/>
                </a:solidFill>
              </a:rPr>
              <a:t> 조 </a:t>
            </a:r>
            <a:r>
              <a:rPr lang="ko-KR" altLang="en-US" sz="2000" dirty="0" err="1">
                <a:solidFill>
                  <a:srgbClr val="412429"/>
                </a:solidFill>
              </a:rPr>
              <a:t>상회과</a:t>
            </a:r>
            <a:r>
              <a:rPr lang="ko-KR" altLang="en-US" sz="2000" dirty="0">
                <a:solidFill>
                  <a:srgbClr val="412429"/>
                </a:solidFill>
              </a:rPr>
              <a:t> 내외에 회사를 합병하는 등 이때부터 </a:t>
            </a:r>
            <a:r>
              <a:rPr lang="ko-KR" altLang="en-US" sz="2000" dirty="0" err="1">
                <a:solidFill>
                  <a:srgbClr val="412429"/>
                </a:solidFill>
              </a:rPr>
              <a:t>오쿠라</a:t>
            </a:r>
            <a:r>
              <a:rPr lang="ko-KR" altLang="en-US" sz="2000" dirty="0">
                <a:solidFill>
                  <a:srgbClr val="412429"/>
                </a:solidFill>
              </a:rPr>
              <a:t> 재벌의 편린을 엿보기 시작함</a:t>
            </a:r>
            <a:r>
              <a:rPr lang="en-US" altLang="ko-KR" sz="2000" dirty="0">
                <a:solidFill>
                  <a:srgbClr val="412429"/>
                </a:solidFill>
              </a:rPr>
              <a:t>.</a:t>
            </a:r>
          </a:p>
          <a:p>
            <a:pPr lvl="0">
              <a:buClr>
                <a:srgbClr val="E72999"/>
              </a:buClr>
            </a:pPr>
            <a:r>
              <a:rPr lang="en-US" altLang="ko-KR" sz="2000" dirty="0">
                <a:solidFill>
                  <a:srgbClr val="412429"/>
                </a:solidFill>
              </a:rPr>
              <a:t>*1906</a:t>
            </a:r>
            <a:r>
              <a:rPr lang="ko-KR" altLang="en-US" sz="2000" dirty="0">
                <a:solidFill>
                  <a:srgbClr val="412429"/>
                </a:solidFill>
              </a:rPr>
              <a:t>년에 맥주 세 회사 합동에 의한 대 일본맥주주식회사 설립과 관련</a:t>
            </a:r>
            <a:r>
              <a:rPr lang="en-US" altLang="ko-KR" sz="2000" dirty="0">
                <a:solidFill>
                  <a:srgbClr val="412429"/>
                </a:solidFill>
              </a:rPr>
              <a:t>, 1907</a:t>
            </a:r>
            <a:r>
              <a:rPr lang="ko-KR" altLang="en-US" sz="2000" dirty="0">
                <a:solidFill>
                  <a:srgbClr val="412429"/>
                </a:solidFill>
              </a:rPr>
              <a:t>년에는 청일제조 </a:t>
            </a:r>
            <a:r>
              <a:rPr lang="en-US" altLang="ko-KR" sz="2000" dirty="0">
                <a:solidFill>
                  <a:srgbClr val="412429"/>
                </a:solidFill>
              </a:rPr>
              <a:t>(</a:t>
            </a:r>
            <a:r>
              <a:rPr lang="ko-KR" altLang="en-US" sz="2000" dirty="0">
                <a:solidFill>
                  <a:srgbClr val="412429"/>
                </a:solidFill>
              </a:rPr>
              <a:t>현 </a:t>
            </a:r>
            <a:r>
              <a:rPr lang="ko-KR" altLang="en-US" sz="2000" dirty="0" err="1">
                <a:solidFill>
                  <a:srgbClr val="412429"/>
                </a:solidFill>
              </a:rPr>
              <a:t>닛신</a:t>
            </a:r>
            <a:r>
              <a:rPr lang="ko-KR" altLang="en-US" sz="2000" dirty="0">
                <a:solidFill>
                  <a:srgbClr val="412429"/>
                </a:solidFill>
              </a:rPr>
              <a:t> 오일 리오</a:t>
            </a:r>
            <a:r>
              <a:rPr lang="en-US" altLang="ko-KR" sz="2000" dirty="0">
                <a:solidFill>
                  <a:srgbClr val="412429"/>
                </a:solidFill>
              </a:rPr>
              <a:t>), </a:t>
            </a:r>
            <a:r>
              <a:rPr lang="ko-KR" altLang="en-US" sz="2000" dirty="0">
                <a:solidFill>
                  <a:srgbClr val="412429"/>
                </a:solidFill>
              </a:rPr>
              <a:t>일본 피혁</a:t>
            </a:r>
            <a:r>
              <a:rPr lang="en-US" altLang="ko-KR" sz="2000" dirty="0">
                <a:solidFill>
                  <a:srgbClr val="412429"/>
                </a:solidFill>
              </a:rPr>
              <a:t>(</a:t>
            </a:r>
            <a:r>
              <a:rPr lang="ko-KR" altLang="en-US" sz="2000" dirty="0">
                <a:solidFill>
                  <a:srgbClr val="412429"/>
                </a:solidFill>
              </a:rPr>
              <a:t>현 </a:t>
            </a:r>
            <a:r>
              <a:rPr lang="ko-KR" altLang="en-US" sz="2000" dirty="0" err="1">
                <a:solidFill>
                  <a:srgbClr val="412429"/>
                </a:solidFill>
              </a:rPr>
              <a:t>닛삐</a:t>
            </a:r>
            <a:r>
              <a:rPr lang="en-US" altLang="ko-KR" sz="2000" dirty="0">
                <a:solidFill>
                  <a:srgbClr val="412429"/>
                </a:solidFill>
              </a:rPr>
              <a:t>) ,</a:t>
            </a:r>
            <a:r>
              <a:rPr lang="ko-KR" altLang="en-US" sz="2000" dirty="0">
                <a:solidFill>
                  <a:srgbClr val="412429"/>
                </a:solidFill>
              </a:rPr>
              <a:t>동해 </a:t>
            </a:r>
            <a:r>
              <a:rPr lang="ko-KR" altLang="en-US" sz="2000" dirty="0" err="1">
                <a:solidFill>
                  <a:srgbClr val="412429"/>
                </a:solidFill>
              </a:rPr>
              <a:t>지료</a:t>
            </a:r>
            <a:r>
              <a:rPr lang="en-US" altLang="ko-KR" sz="2000" dirty="0">
                <a:solidFill>
                  <a:srgbClr val="412429"/>
                </a:solidFill>
              </a:rPr>
              <a:t>(</a:t>
            </a:r>
            <a:r>
              <a:rPr lang="ko-KR" altLang="en-US" sz="2000" dirty="0">
                <a:solidFill>
                  <a:srgbClr val="412429"/>
                </a:solidFill>
              </a:rPr>
              <a:t>현 동해 펄프</a:t>
            </a:r>
            <a:r>
              <a:rPr lang="en-US" altLang="ko-KR" sz="2000" dirty="0">
                <a:solidFill>
                  <a:srgbClr val="412429"/>
                </a:solidFill>
              </a:rPr>
              <a:t>)</a:t>
            </a:r>
            <a:r>
              <a:rPr lang="ko-KR" altLang="en-US" sz="2000" dirty="0">
                <a:solidFill>
                  <a:srgbClr val="412429"/>
                </a:solidFill>
              </a:rPr>
              <a:t>를 설립</a:t>
            </a:r>
            <a:r>
              <a:rPr lang="en-US" altLang="ko-KR" sz="2000" dirty="0">
                <a:solidFill>
                  <a:srgbClr val="412429"/>
                </a:solidFill>
              </a:rPr>
              <a:t>.</a:t>
            </a:r>
          </a:p>
          <a:p>
            <a:pPr lvl="0">
              <a:buClr>
                <a:srgbClr val="E72999"/>
              </a:buClr>
            </a:pPr>
            <a:r>
              <a:rPr lang="en-US" altLang="ko-KR" sz="2000" dirty="0">
                <a:solidFill>
                  <a:srgbClr val="412429"/>
                </a:solidFill>
              </a:rPr>
              <a:t>*1927</a:t>
            </a:r>
            <a:r>
              <a:rPr lang="ko-KR" altLang="en-US" sz="2000" dirty="0">
                <a:solidFill>
                  <a:srgbClr val="412429"/>
                </a:solidFill>
              </a:rPr>
              <a:t>년에 청일 화재 해상 보험을 인수하고 </a:t>
            </a:r>
            <a:r>
              <a:rPr lang="ko-KR" altLang="en-US" sz="2000" dirty="0" err="1">
                <a:solidFill>
                  <a:srgbClr val="412429"/>
                </a:solidFill>
              </a:rPr>
              <a:t>오쿠라</a:t>
            </a:r>
            <a:r>
              <a:rPr lang="ko-KR" altLang="en-US" sz="2000" dirty="0">
                <a:solidFill>
                  <a:srgbClr val="412429"/>
                </a:solidFill>
              </a:rPr>
              <a:t> 화재해상보험</a:t>
            </a:r>
            <a:r>
              <a:rPr lang="en-US" altLang="ko-KR" sz="2000" dirty="0">
                <a:solidFill>
                  <a:srgbClr val="412429"/>
                </a:solidFill>
              </a:rPr>
              <a:t>(</a:t>
            </a:r>
            <a:r>
              <a:rPr lang="ko-KR" altLang="en-US" sz="2000" dirty="0">
                <a:solidFill>
                  <a:srgbClr val="412429"/>
                </a:solidFill>
              </a:rPr>
              <a:t>현 상생 </a:t>
            </a:r>
            <a:r>
              <a:rPr lang="ko-KR" altLang="en-US" sz="2000" dirty="0" err="1">
                <a:solidFill>
                  <a:srgbClr val="412429"/>
                </a:solidFill>
              </a:rPr>
              <a:t>닛세이</a:t>
            </a:r>
            <a:r>
              <a:rPr lang="ko-KR" altLang="en-US" sz="2000" dirty="0">
                <a:solidFill>
                  <a:srgbClr val="412429"/>
                </a:solidFill>
              </a:rPr>
              <a:t> 동화손해보험</a:t>
            </a:r>
            <a:r>
              <a:rPr lang="en-US" altLang="ko-KR" sz="2000" dirty="0">
                <a:solidFill>
                  <a:srgbClr val="412429"/>
                </a:solidFill>
              </a:rPr>
              <a:t>)</a:t>
            </a:r>
            <a:r>
              <a:rPr lang="ko-KR" altLang="en-US" sz="2000" dirty="0">
                <a:solidFill>
                  <a:srgbClr val="412429"/>
                </a:solidFill>
              </a:rPr>
              <a:t>으로 바꾸는 등 만년까지 정력적으로 활동</a:t>
            </a:r>
            <a:r>
              <a:rPr lang="en-US" altLang="ko-KR" sz="2000" dirty="0">
                <a:solidFill>
                  <a:srgbClr val="412429"/>
                </a:solidFill>
              </a:rPr>
              <a:t>.</a:t>
            </a:r>
          </a:p>
          <a:p>
            <a:pPr lvl="0">
              <a:buClr>
                <a:srgbClr val="E72999"/>
              </a:buClr>
            </a:pPr>
            <a:r>
              <a:rPr lang="en-US" altLang="ko-KR" sz="2000" dirty="0">
                <a:solidFill>
                  <a:srgbClr val="412429"/>
                </a:solidFill>
              </a:rPr>
              <a:t>*</a:t>
            </a:r>
            <a:r>
              <a:rPr lang="ko-KR" altLang="en-US" sz="2000" dirty="0">
                <a:solidFill>
                  <a:srgbClr val="412429"/>
                </a:solidFill>
              </a:rPr>
              <a:t>지금 현재로는 도쿄를 비롯해 삿포로</a:t>
            </a:r>
            <a:r>
              <a:rPr lang="en-US" altLang="ko-KR" sz="2000" dirty="0">
                <a:solidFill>
                  <a:srgbClr val="412429"/>
                </a:solidFill>
              </a:rPr>
              <a:t>, </a:t>
            </a:r>
            <a:r>
              <a:rPr lang="ko-KR" altLang="en-US" sz="2000" dirty="0">
                <a:solidFill>
                  <a:srgbClr val="412429"/>
                </a:solidFill>
              </a:rPr>
              <a:t>교토</a:t>
            </a:r>
            <a:r>
              <a:rPr lang="en-US" altLang="ko-KR" sz="2000" dirty="0">
                <a:solidFill>
                  <a:srgbClr val="412429"/>
                </a:solidFill>
              </a:rPr>
              <a:t>, </a:t>
            </a:r>
            <a:r>
              <a:rPr lang="ko-KR" altLang="en-US" sz="2000" dirty="0">
                <a:solidFill>
                  <a:srgbClr val="412429"/>
                </a:solidFill>
              </a:rPr>
              <a:t>고베</a:t>
            </a:r>
            <a:r>
              <a:rPr lang="en-US" altLang="ko-KR" sz="2000" dirty="0">
                <a:solidFill>
                  <a:srgbClr val="412429"/>
                </a:solidFill>
              </a:rPr>
              <a:t>, </a:t>
            </a:r>
            <a:r>
              <a:rPr lang="ko-KR" altLang="en-US" sz="2000" dirty="0">
                <a:solidFill>
                  <a:srgbClr val="412429"/>
                </a:solidFill>
              </a:rPr>
              <a:t>후쿠오카</a:t>
            </a:r>
            <a:r>
              <a:rPr lang="en-US" altLang="ko-KR" sz="2000" dirty="0">
                <a:solidFill>
                  <a:srgbClr val="412429"/>
                </a:solidFill>
              </a:rPr>
              <a:t>, </a:t>
            </a:r>
            <a:r>
              <a:rPr lang="ko-KR" altLang="en-US" sz="2000" dirty="0" err="1">
                <a:solidFill>
                  <a:srgbClr val="412429"/>
                </a:solidFill>
              </a:rPr>
              <a:t>사세보</a:t>
            </a:r>
            <a:r>
              <a:rPr lang="ko-KR" altLang="en-US" sz="2000" dirty="0">
                <a:solidFill>
                  <a:srgbClr val="412429"/>
                </a:solidFill>
              </a:rPr>
              <a:t> 등의 지역에 </a:t>
            </a:r>
            <a:r>
              <a:rPr lang="ko-KR" altLang="en-US" sz="2000" dirty="0" err="1">
                <a:solidFill>
                  <a:srgbClr val="412429"/>
                </a:solidFill>
              </a:rPr>
              <a:t>오쿠라</a:t>
            </a:r>
            <a:r>
              <a:rPr lang="ko-KR" altLang="en-US" sz="2000" dirty="0">
                <a:solidFill>
                  <a:srgbClr val="412429"/>
                </a:solidFill>
              </a:rPr>
              <a:t> 호텔이 유명세를 띄고 있음</a:t>
            </a:r>
            <a:r>
              <a:rPr lang="en-US" altLang="ko-KR" sz="2000" dirty="0">
                <a:solidFill>
                  <a:srgbClr val="412429"/>
                </a:solidFill>
              </a:rPr>
              <a:t>.</a:t>
            </a:r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40271283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xmlns="" id="{7E96BE3F-F720-4C95-AED4-AE70E58C98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631344"/>
          </a:xfrm>
        </p:spPr>
        <p:txBody>
          <a:bodyPr>
            <a:normAutofit fontScale="90000"/>
          </a:bodyPr>
          <a:lstStyle/>
          <a:p>
            <a:r>
              <a:rPr lang="ko-KR" altLang="en-US" dirty="0" err="1"/>
              <a:t>닛산에</a:t>
            </a:r>
            <a:r>
              <a:rPr lang="ko-KR" altLang="en-US" dirty="0"/>
              <a:t> 넘어간 미쓰비시 차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xmlns="" id="{1CCF1870-A6A3-4693-8877-74108A83A9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1192" y="1438275"/>
            <a:ext cx="11029615" cy="1990725"/>
          </a:xfrm>
        </p:spPr>
        <p:txBody>
          <a:bodyPr>
            <a:normAutofit/>
          </a:bodyPr>
          <a:lstStyle/>
          <a:p>
            <a:r>
              <a:rPr lang="en-US" altLang="ko-KR" sz="3200" dirty="0"/>
              <a:t>https://</a:t>
            </a:r>
            <a:r>
              <a:rPr lang="en-US" altLang="ko-KR" sz="3200" dirty="0" err="1"/>
              <a:t>www.youtube.com</a:t>
            </a:r>
            <a:r>
              <a:rPr lang="en-US" altLang="ko-KR" sz="3200" dirty="0"/>
              <a:t>/</a:t>
            </a:r>
            <a:r>
              <a:rPr lang="en-US" altLang="ko-KR" sz="3200" dirty="0" err="1"/>
              <a:t>watch?v</a:t>
            </a:r>
            <a:r>
              <a:rPr lang="en-US" altLang="ko-KR" sz="3200" dirty="0"/>
              <a:t>=</a:t>
            </a:r>
            <a:r>
              <a:rPr lang="en-US" altLang="ko-KR" sz="3200" dirty="0" err="1"/>
              <a:t>GFGiRyiHRk0</a:t>
            </a:r>
            <a:endParaRPr lang="ko-KR" altLang="en-US" sz="3200" dirty="0"/>
          </a:p>
        </p:txBody>
      </p:sp>
    </p:spTree>
    <p:extLst>
      <p:ext uri="{BB962C8B-B14F-4D97-AF65-F5344CB8AC3E}">
        <p14:creationId xmlns:p14="http://schemas.microsoft.com/office/powerpoint/2010/main" val="1839683937"/>
      </p:ext>
    </p:extLst>
  </p:cSld>
  <p:clrMapOvr>
    <a:masterClrMapping/>
  </p:clrMapOvr>
</p:sld>
</file>

<file path=ppt/theme/theme1.xml><?xml version="1.0" encoding="utf-8"?>
<a:theme xmlns:a="http://schemas.openxmlformats.org/drawingml/2006/main" name="DividendVTI">
  <a:themeElements>
    <a:clrScheme name="">
      <a:dk1>
        <a:srgbClr val="000000"/>
      </a:dk1>
      <a:lt1>
        <a:srgbClr val="FFFFFF"/>
      </a:lt1>
      <a:dk2>
        <a:srgbClr val="412429"/>
      </a:dk2>
      <a:lt2>
        <a:srgbClr val="E2E8E4"/>
      </a:lt2>
      <a:accent1>
        <a:srgbClr val="E72999"/>
      </a:accent1>
      <a:accent2>
        <a:srgbClr val="D51738"/>
      </a:accent2>
      <a:accent3>
        <a:srgbClr val="E75729"/>
      </a:accent3>
      <a:accent4>
        <a:srgbClr val="D59417"/>
      </a:accent4>
      <a:accent5>
        <a:srgbClr val="9FAA1E"/>
      </a:accent5>
      <a:accent6>
        <a:srgbClr val="65B514"/>
      </a:accent6>
      <a:hlink>
        <a:srgbClr val="319359"/>
      </a:hlink>
      <a:folHlink>
        <a:srgbClr val="7F7F7F"/>
      </a:folHlink>
    </a:clrScheme>
    <a:fontScheme name="Dividend">
      <a:majorFont>
        <a:latin typeface="Bahnschrif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News Gothic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DividendVTI" id="{97558BDE-0B66-457C-BB6F-7B1B22DAA9B8}" vid="{F53508A3-AC60-448A-AF37-934D5F1A0D5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51</TotalTime>
  <Words>236</Words>
  <Application>Microsoft Office PowerPoint</Application>
  <PresentationFormat>사용자 지정</PresentationFormat>
  <Paragraphs>19</Paragraphs>
  <Slides>6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6</vt:i4>
      </vt:variant>
    </vt:vector>
  </HeadingPairs>
  <TitlesOfParts>
    <vt:vector size="7" baseType="lpstr">
      <vt:lpstr>DividendVTI</vt:lpstr>
      <vt:lpstr>다이쇼 시대 재벌기업의 등장과 성장</vt:lpstr>
      <vt:lpstr>미쓰비시 그룹</vt:lpstr>
      <vt:lpstr>PowerPoint 프레젠테이션</vt:lpstr>
      <vt:lpstr>오쿠라 재벌</vt:lpstr>
      <vt:lpstr>PowerPoint 프레젠테이션</vt:lpstr>
      <vt:lpstr>닛산에 넘어간 미쓰비시 차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다이쇼 시대 재벌기업의 등장과 성장</dc:title>
  <dc:creator>박 시영</dc:creator>
  <cp:lastModifiedBy>K</cp:lastModifiedBy>
  <cp:revision>14</cp:revision>
  <dcterms:created xsi:type="dcterms:W3CDTF">2019-09-27T11:34:53Z</dcterms:created>
  <dcterms:modified xsi:type="dcterms:W3CDTF">2019-09-29T17:58:44Z</dcterms:modified>
</cp:coreProperties>
</file>