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6" r:id="rId7"/>
    <p:sldMasterId id="2147483738" r:id="rId8"/>
  </p:sldMasterIdLst>
  <p:notesMasterIdLst>
    <p:notesMasterId r:id="rId120"/>
  </p:notesMasterIdLst>
  <p:sldIdLst>
    <p:sldId id="363" r:id="rId9"/>
    <p:sldId id="302" r:id="rId10"/>
    <p:sldId id="344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55" r:id="rId28"/>
    <p:sldId id="338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  <p:sldId id="435" r:id="rId101"/>
    <p:sldId id="436" r:id="rId102"/>
    <p:sldId id="437" r:id="rId103"/>
    <p:sldId id="438" r:id="rId104"/>
    <p:sldId id="439" r:id="rId105"/>
    <p:sldId id="440" r:id="rId106"/>
    <p:sldId id="441" r:id="rId107"/>
    <p:sldId id="442" r:id="rId108"/>
    <p:sldId id="443" r:id="rId109"/>
    <p:sldId id="444" r:id="rId110"/>
    <p:sldId id="445" r:id="rId111"/>
    <p:sldId id="446" r:id="rId112"/>
    <p:sldId id="463" r:id="rId113"/>
    <p:sldId id="464" r:id="rId114"/>
    <p:sldId id="465" r:id="rId115"/>
    <p:sldId id="466" r:id="rId116"/>
    <p:sldId id="467" r:id="rId117"/>
    <p:sldId id="468" r:id="rId118"/>
    <p:sldId id="469" r:id="rId119"/>
  </p:sldIdLst>
  <p:sldSz cx="12192000" cy="6858000"/>
  <p:notesSz cx="6858000" cy="9144000"/>
  <p:embeddedFontLst>
    <p:embeddedFont>
      <p:font typeface="HY헤드라인M" panose="02030600000101010101" pitchFamily="18" charset="-127"/>
      <p:regular r:id="rId121"/>
    </p:embeddedFont>
    <p:embeddedFont>
      <p:font typeface="Candara" panose="020E0502030303020204" pitchFamily="34" charset="0"/>
      <p:regular r:id="rId122"/>
      <p:bold r:id="rId123"/>
      <p:italic r:id="rId124"/>
      <p:boldItalic r:id="rId125"/>
    </p:embeddedFont>
    <p:embeddedFont>
      <p:font typeface="Wingdings 2" panose="05020102010507070707" pitchFamily="18" charset="2"/>
      <p:regular r:id="rId126"/>
    </p:embeddedFont>
    <p:embeddedFont>
      <p:font typeface="맑은 고딕" panose="020B0503020000020004" pitchFamily="50" charset="-127"/>
      <p:regular r:id="rId127"/>
      <p:bold r:id="rId128"/>
    </p:embeddedFont>
    <p:embeddedFont>
      <p:font typeface="Tw Cen MT" panose="020B0602020104020603" pitchFamily="34" charset="0"/>
      <p:regular r:id="rId129"/>
      <p:bold r:id="rId130"/>
      <p:italic r:id="rId131"/>
      <p:boldItalic r:id="rId132"/>
    </p:embeddedFont>
    <p:embeddedFont>
      <p:font typeface="Lucida Sans Unicode" panose="020B0602030504020204" pitchFamily="34" charset="0"/>
      <p:regular r:id="rId133"/>
    </p:embeddedFont>
    <p:embeddedFont>
      <p:font typeface="Garamond" panose="02020404030301010803" pitchFamily="18" charset="0"/>
      <p:regular r:id="rId134"/>
      <p:bold r:id="rId135"/>
      <p:italic r:id="rId136"/>
    </p:embeddedFont>
    <p:embeddedFont>
      <p:font typeface="Wingdings 3" panose="05040102010807070707" pitchFamily="18" charset="2"/>
      <p:regular r:id="rId137"/>
    </p:embeddedFont>
    <p:embeddedFont>
      <p:font typeface="Corbel" panose="020B0503020204020204" pitchFamily="34" charset="0"/>
      <p:regular r:id="rId138"/>
      <p:bold r:id="rId139"/>
      <p:italic r:id="rId140"/>
      <p:boldItalic r:id="rId141"/>
    </p:embeddedFont>
    <p:embeddedFont>
      <p:font typeface="Verdana" panose="020B0604030504040204" pitchFamily="34" charset="0"/>
      <p:regular r:id="rId142"/>
      <p:bold r:id="rId143"/>
      <p:italic r:id="rId144"/>
      <p:boldItalic r:id="rId145"/>
    </p:embeddedFont>
    <p:embeddedFont>
      <p:font typeface="HY그래픽M" panose="02030600000101010101" pitchFamily="18" charset="-127"/>
      <p:regular r:id="rId146"/>
    </p:embeddedFont>
    <p:embeddedFont>
      <p:font typeface="맑은 고딕" panose="020B0503020000020004" pitchFamily="50" charset="-127"/>
      <p:regular r:id="rId127"/>
      <p:bold r:id="rId1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68502DFF-8790-4EEB-8E1B-68F43318DAF9}">
          <p14:sldIdLst>
            <p14:sldId id="363"/>
            <p14:sldId id="302"/>
            <p14:sldId id="344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55"/>
            <p14:sldId id="338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63"/>
            <p14:sldId id="464"/>
            <p14:sldId id="465"/>
            <p14:sldId id="466"/>
            <p14:sldId id="467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JinHyeon" initials="KJ" lastIdx="1" clrIdx="0">
    <p:extLst>
      <p:ext uri="{19B8F6BF-5375-455C-9EA6-DF929625EA0E}">
        <p15:presenceInfo xmlns:p15="http://schemas.microsoft.com/office/powerpoint/2012/main" userId="b950757335b12d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7EF"/>
    <a:srgbClr val="FFFFFF"/>
    <a:srgbClr val="FF6600"/>
    <a:srgbClr val="F4852A"/>
    <a:srgbClr val="F0982E"/>
    <a:srgbClr val="EF5C39"/>
    <a:srgbClr val="F8E68C"/>
    <a:srgbClr val="FFD54F"/>
    <a:srgbClr val="489BBC"/>
    <a:srgbClr val="408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font" Target="fonts/font13.fntdata"/><Relationship Id="rId138" Type="http://schemas.openxmlformats.org/officeDocument/2006/relationships/font" Target="fonts/font18.fntdata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font" Target="fonts/font3.fntdata"/><Relationship Id="rId128" Type="http://schemas.openxmlformats.org/officeDocument/2006/relationships/font" Target="fonts/font8.fntdata"/><Relationship Id="rId144" Type="http://schemas.openxmlformats.org/officeDocument/2006/relationships/font" Target="fonts/font24.fntdata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font" Target="fonts/font14.fntdata"/><Relationship Id="rId139" Type="http://schemas.openxmlformats.org/officeDocument/2006/relationships/font" Target="fonts/font19.fntdata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theme" Target="theme/theme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font" Target="fonts/font4.fntdata"/><Relationship Id="rId129" Type="http://schemas.openxmlformats.org/officeDocument/2006/relationships/font" Target="fonts/font9.fntdata"/><Relationship Id="rId137" Type="http://schemas.openxmlformats.org/officeDocument/2006/relationships/font" Target="fonts/font1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32" Type="http://schemas.openxmlformats.org/officeDocument/2006/relationships/font" Target="fonts/font12.fntdata"/><Relationship Id="rId140" Type="http://schemas.openxmlformats.org/officeDocument/2006/relationships/font" Target="fonts/font20.fntdata"/><Relationship Id="rId145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font" Target="fonts/font2.fntdata"/><Relationship Id="rId130" Type="http://schemas.openxmlformats.org/officeDocument/2006/relationships/font" Target="fonts/font10.fntdata"/><Relationship Id="rId135" Type="http://schemas.openxmlformats.org/officeDocument/2006/relationships/font" Target="fonts/font15.fntdata"/><Relationship Id="rId143" Type="http://schemas.openxmlformats.org/officeDocument/2006/relationships/font" Target="fonts/font23.fntdata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5.fntdata"/><Relationship Id="rId141" Type="http://schemas.openxmlformats.org/officeDocument/2006/relationships/font" Target="fonts/font21.fntdata"/><Relationship Id="rId146" Type="http://schemas.openxmlformats.org/officeDocument/2006/relationships/font" Target="fonts/font26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font" Target="fonts/font11.fntdata"/><Relationship Id="rId136" Type="http://schemas.openxmlformats.org/officeDocument/2006/relationships/font" Target="fonts/font16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font" Target="fonts/font6.fntdata"/><Relationship Id="rId147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font" Target="fonts/font1.fntdata"/><Relationship Id="rId142" Type="http://schemas.openxmlformats.org/officeDocument/2006/relationships/font" Target="fonts/font22.fntdata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실효적 지배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팔마스 섬</c:v>
                </c:pt>
                <c:pt idx="1">
                  <c:v>클리퍼튼 섬</c:v>
                </c:pt>
                <c:pt idx="2">
                  <c:v>그린랜드</c:v>
                </c:pt>
                <c:pt idx="3">
                  <c:v>망끼에 / 에크레오</c:v>
                </c:pt>
                <c:pt idx="4">
                  <c:v>리지탄과 시파단 섬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8-4B2F-8006-34DC734F4F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발견우선원칙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팔마스 섬</c:v>
                </c:pt>
                <c:pt idx="1">
                  <c:v>클리퍼튼 섬</c:v>
                </c:pt>
                <c:pt idx="2">
                  <c:v>그린랜드</c:v>
                </c:pt>
                <c:pt idx="3">
                  <c:v>망끼에 / 에크레오</c:v>
                </c:pt>
                <c:pt idx="4">
                  <c:v>리지탄과 시파단 섬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8-4B2F-8006-34DC734F4F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실질적 실효적 지배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팔마스 섬</c:v>
                </c:pt>
                <c:pt idx="1">
                  <c:v>클리퍼튼 섬</c:v>
                </c:pt>
                <c:pt idx="2">
                  <c:v>그린랜드</c:v>
                </c:pt>
                <c:pt idx="3">
                  <c:v>망끼에 / 에크레오</c:v>
                </c:pt>
                <c:pt idx="4">
                  <c:v>리지탄과 시파단 섬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8-4B2F-8006-34DC734F4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4915616"/>
        <c:axId val="524913320"/>
        <c:axId val="0"/>
      </c:bar3DChart>
      <c:catAx>
        <c:axId val="52491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24913320"/>
        <c:crosses val="autoZero"/>
        <c:auto val="1"/>
        <c:lblAlgn val="ctr"/>
        <c:lblOffset val="100"/>
        <c:noMultiLvlLbl val="0"/>
      </c:catAx>
      <c:valAx>
        <c:axId val="524913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249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한국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독도의 영유권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F-4C4D-800B-373C26C888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일본 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독도의 영유권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F-4C4D-800B-373C26C888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독도의 영유권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B1F-4C4D-800B-373C26C88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75968"/>
        <c:axId val="132379712"/>
      </c:barChart>
      <c:catAx>
        <c:axId val="49875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2379712"/>
        <c:crosses val="autoZero"/>
        <c:auto val="1"/>
        <c:lblAlgn val="ctr"/>
        <c:lblOffset val="100"/>
        <c:noMultiLvlLbl val="0"/>
      </c:catAx>
      <c:valAx>
        <c:axId val="132379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987596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외교적 중제, 조정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한일 간 독도 문제로 갈등, 마찰이 발생했을 때 미국의 바람직한 조치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B-4D1D-BE22-DC90BA2C86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양국에 조언, 권고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한일 간 독도 문제로 갈등, 마찰이 발생했을 때 미국의 바람직한 조치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B-4D1D-BE22-DC90BA2C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74944"/>
        <c:axId val="186991744"/>
      </c:barChart>
      <c:catAx>
        <c:axId val="49874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6991744"/>
        <c:crosses val="autoZero"/>
        <c:auto val="1"/>
        <c:lblAlgn val="ctr"/>
        <c:lblOffset val="100"/>
        <c:noMultiLvlLbl val="0"/>
      </c:catAx>
      <c:valAx>
        <c:axId val="186991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9874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중립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독도의 무력 분쟁 발생시, 미국의 바람직한 입장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2-4CAC-BF7E-FE92DE7A52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조정자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독도의 무력 분쟁 발생시, 미국의 바람직한 입장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2-4CAC-BF7E-FE92DE7A5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720832"/>
        <c:axId val="186994048"/>
      </c:barChart>
      <c:catAx>
        <c:axId val="129720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6994048"/>
        <c:crosses val="autoZero"/>
        <c:auto val="1"/>
        <c:lblAlgn val="ctr"/>
        <c:lblOffset val="100"/>
        <c:noMultiLvlLbl val="0"/>
      </c:catAx>
      <c:valAx>
        <c:axId val="186994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720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현행대로 한국 유지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현재 당면한 독도 문제에 대한 바람직한 조치 방안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2-4F36-89C7-CFF90DA99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국제사법제판소에 제소하여 국제적 해결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현재 당면한 독도 문제에 대한 바람직한 조치 방안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2-4F36-89C7-CFF90DA99A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공동관리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현재 당면한 독도 문제에 대한 바람직한 조치 방안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2-4F36-89C7-CFF90DA99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721344"/>
        <c:axId val="186995776"/>
      </c:barChart>
      <c:catAx>
        <c:axId val="129721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6995776"/>
        <c:crosses val="autoZero"/>
        <c:auto val="1"/>
        <c:lblAlgn val="ctr"/>
        <c:lblOffset val="100"/>
        <c:noMultiLvlLbl val="0"/>
      </c:catAx>
      <c:valAx>
        <c:axId val="186995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9721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5T01:18:55.190" idx="1">
    <p:pos x="6400" y="761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21C2-7971-43CB-92D3-8201E5DD739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0CF9-C510-469C-80CE-DB79D9D0A4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25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035" cy="3086735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marR="0" lvl="0" indent="0" algn="r" defTabSz="5080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20881041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386414662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309424732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44277057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20176673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323913716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256822219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123698207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105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05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1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107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36503"/>
      </p:ext>
    </p:extLst>
  </p:cSld>
  <p:clrMapOvr>
    <a:masterClrMapping/>
  </p:clrMapOvr>
</p:notes>
</file>

<file path=ppt/notesSlides/notesSlide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	</a:t>
                </a:r>
              </a:p>
            </p:txBody>
          </p:sp>
        </p:spTree>
        <p:extLst>
          <p:ext uri="{BB962C8B-B14F-4D97-AF65-F5344CB8AC3E}">
            <p14:creationId val="939626064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108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109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92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109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defTabSz="885826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ko-KR"/>
            </a:pPr>
            <a:r>
              <a:rPr lang="en-US" altLang="ko-KR" sz="1200"/>
              <a:t>http://minheeblog.tistory.com/category/PPT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20003"/>
      </p:ext>
    </p:extLst>
  </p:cSld>
  <p:clrMapOvr>
    <a:masterClrMapping/>
  </p:clrMapOvr>
</p:notes>
</file>

<file path=ppt/notesSlides/notesSlide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/>
                </a:r>
                <a:b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</a:b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spTree>
        <p:extLst>
          <p:ext uri="{BB962C8B-B14F-4D97-AF65-F5344CB8AC3E}">
            <p14:creationId val="228628376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
</a:t>
                </a:r>
              </a:p>
            </p:txBody>
          </p:sp>
        </p:spTree>
        <p:extLst>
          <p:ext uri="{BB962C8B-B14F-4D97-AF65-F5344CB8AC3E}">
            <p14:creationId val="228213024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400308083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411795519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262987812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320734899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Rect 0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670" cy="308737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Rect 0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2057400" indent="-228600" defTabSz="5080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Rect 0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2057400" marR="0" lvl="0" indent="-228600" algn="r" defTabSz="508000" rtl="0" eaLnBrk="1" fontAlgn="auto" latinLnBrk="1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spTree>
        <p:extLst>
          <p:ext uri="{BB962C8B-B14F-4D97-AF65-F5344CB8AC3E}">
            <p14:creationId val="96723119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77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71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66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1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6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62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1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72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1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36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10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9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615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5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24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73061C-02B9-462D-B9E1-85B827463DC8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6AB990-217E-4AD6-933B-441230F15A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346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9207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white"/>
                </a:solidFill>
              </a:rPr>
              <a:pPr/>
              <a:t>2019-09-30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42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white"/>
                </a:solidFill>
              </a:rPr>
              <a:pPr/>
              <a:t>2019-09-30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4748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white"/>
                </a:solidFill>
              </a:rPr>
              <a:pPr/>
              <a:t>2019-09-30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481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35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30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3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73061C-02B9-462D-B9E1-85B827463DC8}" type="datetimeFigureOut">
              <a:rPr lang="ko-KR" altLang="en-US" smtClean="0">
                <a:solidFill>
                  <a:prstClr val="white"/>
                </a:solidFill>
              </a:rPr>
              <a:pPr/>
              <a:t>2019-09-30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6AB990-217E-4AD6-933B-441230F15A24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9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2B4AF1-BA41-4592-86DF-CDFFD5A8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BD1150-CAB6-4E6F-B316-3254E346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740F8A-E4AC-478A-97D1-CB0BDD48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C1D8C6-8405-4F4A-85E2-31AF29B8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9C8C69-AAE9-433B-82AE-4D6318A4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19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3A1647-7F81-4957-902C-84FF4005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A67FB3-552F-4488-BEAA-B0C0E40D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2D6D74-D7E8-4B2F-83C3-0589327E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C48173-3777-4D07-A899-77B0D544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45E3AC-A7F7-47E9-8685-3A70DE84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14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A8FAA8-E1A4-40A5-9822-B98FA2EE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47F6D2-20C5-4053-AD65-AE7D8EA9A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9439A3-EFB9-4CC6-B70F-8B2F857C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7AC0CA-2024-464C-B423-D09BA3C3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DEB4FD-0887-4954-ACFC-8655192F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91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F11534-2D02-4AC6-91A6-4145E6D2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C5FA4E-4B84-4634-BFF3-44800F9F3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FB99CF-9B08-4971-B853-E5C40FD92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711D0C-DFFB-4B59-A29B-9C1CE3BA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789F42-2F2C-4B48-A0B8-DC57335F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8D38B9-9C4F-4216-8590-91A8E71C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06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2DBC85-CB68-4EBE-92C5-B1814056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71B435-40B0-48EB-BEA2-8D9E87587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1D34B60-61A3-455B-BB6B-FDBBDDCEF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A0A6C2B-F1BD-4429-A987-D1FF2D6B3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60770C7-D0E6-48EC-BDD0-9B225E9A2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63944CB-8703-4288-93CA-43B86DBA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03C6A39-2415-4599-81D8-98CA9027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234014-B438-4019-B2C6-2C52D960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5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01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8D215C-21D5-49F6-85BE-81573054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F660B9-C4E4-4893-9A09-4D885145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55A69A-D80A-4AFB-A152-ABCB1AB5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33A1C5-E4FA-4003-9A20-F78D81F9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43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714C27-1463-4E42-95C0-F02006D0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26065E-1E53-4D28-93F1-E7A7D7B6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2B244E-9F3E-493E-A9F5-7073FDCC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67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BDD32-3FFB-4A45-8173-FDB89651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51F254-AA22-4DE4-9E63-7DCFC80A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E3528B-ABFD-41BB-948D-58D6B5EC8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D3616F-EC25-4372-8A2D-A80015C4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63A30F-0395-413A-9A85-BEABC642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566337-A277-44CF-8660-AC6767CC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316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C9E3CF-C792-4C29-9111-D66B360D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4B9FFC-1474-4406-AF7A-28B1EBF03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54089E-DC9E-40DB-A5C7-DA3DB9025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CD512C-94FC-45AA-B6AB-2197ED17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7FA96B-F73C-4107-B604-C56FFF5D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8E24E5-9C45-4B62-9E33-2816342D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06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E268B-E666-4558-AB95-A2FEA858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64ACA2-9828-4795-B570-5B829930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BF6CEE-3B3D-4B8E-8C55-3CE39709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D746B2-647D-486C-B8E1-2B099E99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69E1DB-A580-470F-AD32-0938C4EB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97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40DE396-53D2-41DC-BBCF-1CD6073B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AA9C9F-3050-4BB3-9776-04C244670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C01D7C-2FC4-4D86-961D-3B21A118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F9935-B646-4F18-80CD-1020C9D0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B2F923-9F1F-4C53-B43C-08053D63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98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7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47F38-B617-4D2F-AE0A-013F0C4D2C5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52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574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FA754-D5C3-4E66-96A6-867B257F58DC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4065D-F351-4B03-BD91-D8A6B8D4B362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286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65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23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90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340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441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134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16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59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888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4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1289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201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90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36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 0"/>
          <p:cNvSpPr txBox="1">
            <a:spLocks noGrp="1"/>
          </p:cNvSpPr>
          <p:nvPr>
            <p:ph type="subTitle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클릭하여 마스터 부제목 스타일 편집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1885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8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 0"/>
          <p:cNvSpPr txBox="1">
            <a:spLocks noGrp="1"/>
          </p:cNvSpPr>
          <p:nvPr>
            <p:ph type="body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마스터 텍스트 스타일 편집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!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743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342900" indent="-342900" defTabSz="5080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#</a:t>
            </a:r>
          </a:p>
        </p:txBody>
      </p:sp>
      <p:sp>
        <p:nvSpPr>
          <p:cNvPr id="6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35755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마스터 텍스트 스타일 편집</a:t>
            </a:r>
          </a:p>
        </p:txBody>
      </p:sp>
      <p:sp>
        <p:nvSpPr>
          <p:cNvPr id="4" name="Rect 0"/>
          <p:cNvSpPr txBox="1">
            <a:spLocks noGrp="1"/>
          </p:cNvSpPr>
          <p:nvPr>
            <p:ph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eaLnBrk="1" latinLnBrk="1" hangingPunct="1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342900" indent="-342900" algn="l" defTabSz="914400" eaLnBrk="1" latinLnBrk="1" hangingPunct="1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342900" indent="-342900" defTabSz="5080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body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마스터 텍스트 스타일 편집</a:t>
            </a:r>
          </a:p>
        </p:txBody>
      </p:sp>
      <p:sp>
        <p:nvSpPr>
          <p:cNvPr id="6" name="Rect 0"/>
          <p:cNvSpPr txBox="1">
            <a:spLocks noGrp="1"/>
          </p:cNvSpPr>
          <p:nvPr>
            <p:ph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342900" indent="-342900" algn="ctr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0" indent="0" algn="ctr" defTabSz="5080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0" indent="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0" indent="0" algn="ctr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7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%</a:t>
            </a:r>
          </a:p>
        </p:txBody>
      </p:sp>
      <p:sp>
        <p:nvSpPr>
          <p:cNvPr id="8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02514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'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39168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29162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755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3600" b="1" spc="-150">
                <a:ln w="9525" cap="flat" cmpd="sng">
                  <a:solidFill>
                    <a:schemeClr val="tx1">
                      <a:alpha val="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맑은 고딕" charset="0"/>
                <a:ea typeface="a흑진주M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ctr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sz="3600" b="1" spc="-150">
                <a:ln w="9525" cap="flat" cmpd="sng">
                  <a:solidFill>
                    <a:schemeClr val="tx1">
                      <a:alpha val="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맑은 고딕" charset="0"/>
                <a:ea typeface="a흑진주M" charset="0"/>
              </a:rPr>
              <a:t>•	마스터 텍스트 스타일 편집</a:t>
            </a:r>
          </a:p>
          <a:p>
            <a:pPr marL="0" indent="0" algn="ctr" defTabSz="914400" eaLnBrk="1" latinLnBrk="1" hangingPunct="1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둘째 수준</a:t>
            </a: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셋째 수준</a:t>
            </a:r>
          </a:p>
          <a:p>
            <a:pPr marL="0" indent="0" algn="ctr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넷째 수준</a:t>
            </a:r>
          </a:p>
          <a:p>
            <a:pPr marL="342900" indent="-342900" algn="ctr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+</a:t>
            </a:r>
          </a:p>
        </p:txBody>
      </p:sp>
      <p:sp>
        <p:nvSpPr>
          <p:cNvPr id="6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4695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3600" b="1" spc="-150">
                <a:ln w="9525" cap="flat" cmpd="sng">
                  <a:solidFill>
                    <a:schemeClr val="tx1">
                      <a:alpha val="2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맑은 고딕" charset="0"/>
                <a:ea typeface="a흑진주M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pic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4" name="Rect 0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>
                <a:solidFill>
                  <a:srgbClr val="FF0000"/>
                </a:solidFill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</a:p>
        </p:txBody>
      </p:sp>
      <p:sp>
        <p:nvSpPr>
          <p:cNvPr id="6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7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979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0" indent="0" algn="ctr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/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703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773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83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953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524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72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76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9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772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11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12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7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66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2822-589E-4FA6-9803-DDDB9A1D36C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C7A8-D7AF-4508-B4A8-0254D2C65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4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E9CB-A984-4094-ADB3-17D4DD36D6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C4D3-70F5-435C-A271-BECB3C6EE8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06034-DD26-4869-BA88-B603C93953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C7698-2A63-4D0B-B057-16D88C5202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3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73061C-02B9-462D-B9E1-85B827463DC8}" type="datetimeFigureOut">
              <a:rPr lang="ko-KR" altLang="en-US" smtClean="0">
                <a:solidFill>
                  <a:prstClr val="black"/>
                </a:solidFill>
              </a:rPr>
              <a:pPr/>
              <a:t>2019-09-30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6AB990-217E-4AD6-933B-441230F15A24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7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2A7124-B232-4EEC-93FD-9F6E0B6C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0E5939-C4EF-42FC-A4DE-F903DDEB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C3A5AD-C176-4203-97B2-E79EBDC51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48F9-5B35-4756-86A8-AB0895BBE781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2019-09-30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DD9AC9-0045-44A5-9C63-72D92DE81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D7E7EC-3D0E-41AB-A367-B0C1330D5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93D09-B084-4E18-8E5D-811EF6044C8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/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defTabSz="508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ko-KR" altLang="en-US" sz="3200"/>
              <a:t>마스터 텍스트 스타일 편집</a:t>
            </a:r>
          </a:p>
          <a:p>
            <a:pPr marL="742950" indent="-285750" defTabSz="5080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ko-KR" altLang="en-US" sz="2800"/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ko-KR" altLang="en-US" sz="2400"/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ko-KR" altLang="en-US" sz="2000"/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2018-12-20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l" defTabSz="5080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7120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2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https://www.youtube.com/watch?v=Tyg-UryJDsQ&amp;subject=&#51068;&#48376;:%20&#46021;&#46020;%20&#51228;&#49548;%20&#45824;&#49345;%20&#50500;&#45768;&#45796;%20&#47928;&#49436;%20&#44277;&#44060;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why011218&amp;logNo=221235945029&amp;proxyReferer=https://www.google.com/" TargetMode="External"/><Relationship Id="rId7" Type="http://schemas.openxmlformats.org/officeDocument/2006/relationships/hyperlink" Target="https://www.youtube.com/watch?v=Tyg-UryJDsQ" TargetMode="External"/><Relationship Id="rId2" Type="http://schemas.openxmlformats.org/officeDocument/2006/relationships/hyperlink" Target="https://blog.naver.com/guwedding/70077050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daum.net/_blog/BlogTypeView.do?blogid=05eSj&amp;articleno=3498743&amp;categoryId=225728&amp;regdt=20051007190231" TargetMode="External"/><Relationship Id="rId5" Type="http://schemas.openxmlformats.org/officeDocument/2006/relationships/hyperlink" Target="http://egloos.zum.com/soslbee/v/3396023" TargetMode="External"/><Relationship Id="rId4" Type="http://schemas.openxmlformats.org/officeDocument/2006/relationships/hyperlink" Target="https://kr.123rf.com/photo_20322935_%EB%8F%99%EB%B6%80-%EA%B7%B8%EB%A6%B0-%EB%9E%9C%EB%93%9C%EC%97%90%EC%9E%88%EB%8A%94-%EC%84%A0%EB%93%9C%EC%9D%98-%EB%B9%99%EC%82%B0%EC%9D%98-%EC%9D%BC%EA%B0%81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sungmoghong/3508245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s://blog.naver.com/sungmogho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4O6N0mKax7w&amp;t=2s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18920" y="1309152"/>
            <a:ext cx="9154160" cy="39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4503" y="1962477"/>
            <a:ext cx="694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국제 사법재판소의 영토분쟁       판례와 특징</a:t>
            </a: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B90152C1-FD0A-4732-80A2-11DB534AD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0" y="3602038"/>
            <a:ext cx="2438400" cy="1655762"/>
          </a:xfrm>
        </p:spPr>
        <p:txBody>
          <a:bodyPr/>
          <a:lstStyle/>
          <a:p>
            <a:r>
              <a:rPr lang="en-US" altLang="ko-KR" dirty="0"/>
              <a:t>21500863</a:t>
            </a:r>
          </a:p>
          <a:p>
            <a:r>
              <a:rPr lang="ko-KR" altLang="en-US" dirty="0"/>
              <a:t>한국어문학과</a:t>
            </a:r>
            <a:endParaRPr lang="en-US" altLang="ko-KR" dirty="0"/>
          </a:p>
          <a:p>
            <a:r>
              <a:rPr lang="ko-KR" altLang="en-US" dirty="0"/>
              <a:t>김재현</a:t>
            </a:r>
          </a:p>
        </p:txBody>
      </p:sp>
    </p:spTree>
    <p:extLst>
      <p:ext uri="{BB962C8B-B14F-4D97-AF65-F5344CB8AC3E}">
        <p14:creationId xmlns:p14="http://schemas.microsoft.com/office/powerpoint/2010/main" val="265119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5276740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동부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그린랜드의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분쟁</a:t>
            </a:r>
          </a:p>
        </p:txBody>
      </p:sp>
      <p:sp>
        <p:nvSpPr>
          <p:cNvPr id="8" name="사각형: 잘린 대각선 방향 모서리 7">
            <a:extLst>
              <a:ext uri="{FF2B5EF4-FFF2-40B4-BE49-F238E27FC236}">
                <a16:creationId xmlns:a16="http://schemas.microsoft.com/office/drawing/2014/main" id="{795D0E04-F454-4254-BB61-488871887314}"/>
              </a:ext>
            </a:extLst>
          </p:cNvPr>
          <p:cNvSpPr/>
          <p:nvPr/>
        </p:nvSpPr>
        <p:spPr>
          <a:xfrm flipH="1">
            <a:off x="-81024" y="1270000"/>
            <a:ext cx="12273024" cy="558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4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490439" y="3569929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노르웨이가 </a:t>
            </a:r>
            <a:r>
              <a:rPr lang="ko-KR" altLang="en-US" sz="3600" b="1" spc="-150" dirty="0" err="1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그린랜드를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무주지로 취급 및 선점 선언</a:t>
            </a:r>
          </a:p>
        </p:txBody>
      </p:sp>
    </p:spTree>
    <p:extLst>
      <p:ext uri="{BB962C8B-B14F-4D97-AF65-F5344CB8AC3E}">
        <p14:creationId xmlns:p14="http://schemas.microsoft.com/office/powerpoint/2010/main" val="3894360516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ko-KR" altLang="en-US" sz="3600" dirty="0" smtClean="0"/>
              <a:t>국제사법재판이 무엇인가</a:t>
            </a:r>
            <a:r>
              <a:rPr lang="en-US" altLang="ko-KR" sz="3600" dirty="0" smtClean="0"/>
              <a:t>?</a:t>
            </a:r>
          </a:p>
          <a:p>
            <a:pPr marL="457200" indent="-457200">
              <a:buAutoNum type="arabicPeriod"/>
            </a:pPr>
            <a:r>
              <a:rPr lang="ko-KR" altLang="en-US" sz="3600" dirty="0" smtClean="0"/>
              <a:t>일본이 독도를 국제사법재판을 </a:t>
            </a:r>
            <a:r>
              <a:rPr lang="ko-KR" altLang="en-US" sz="3600" dirty="0" err="1" smtClean="0"/>
              <a:t>할라는</a:t>
            </a:r>
            <a:r>
              <a:rPr lang="ko-KR" altLang="en-US" sz="3600" dirty="0" smtClean="0"/>
              <a:t> 이유</a:t>
            </a:r>
            <a:endParaRPr lang="en-US" altLang="ko-KR" sz="3600" dirty="0" smtClean="0"/>
          </a:p>
          <a:p>
            <a:pPr marL="457200" indent="-457200">
              <a:buAutoNum type="arabicPeriod"/>
            </a:pPr>
            <a:r>
              <a:rPr lang="ko-KR" altLang="en-US" sz="3600" dirty="0" smtClean="0"/>
              <a:t>국제사법재판에 독도가 오르지 않는 이유</a:t>
            </a:r>
            <a:endParaRPr lang="en-US" altLang="ko-KR" sz="3600" dirty="0"/>
          </a:p>
          <a:p>
            <a:pPr marL="457200" indent="-457200">
              <a:buAutoNum type="arabicPeriod"/>
            </a:pPr>
            <a:r>
              <a:rPr lang="ko-KR" altLang="en-US" sz="3600" dirty="0" smtClean="0"/>
              <a:t>국제사법재판에 독도가 오르는 경우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901470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국제사법재판이 무엇인가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848708"/>
            <a:ext cx="9601196" cy="3027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 smtClean="0"/>
              <a:t>국제사법재판소에서 하는 재판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782838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일본이 독도를 국제사법재판을 </a:t>
            </a:r>
            <a:r>
              <a:rPr lang="ko-KR" altLang="en-US" sz="3600" dirty="0" err="1" smtClean="0"/>
              <a:t>할라는</a:t>
            </a:r>
            <a:r>
              <a:rPr lang="ko-KR" altLang="en-US" sz="3600" dirty="0" smtClean="0"/>
              <a:t> 이유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일본주장</a:t>
            </a:r>
            <a:endParaRPr lang="en-US" altLang="ko-KR" dirty="0" smtClean="0"/>
          </a:p>
          <a:p>
            <a:r>
              <a:rPr lang="ko-KR" altLang="en-US" dirty="0" smtClean="0"/>
              <a:t>샌프란시스코조약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9190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국제사법재판에 독도가 오르지 않는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2" y="2521763"/>
            <a:ext cx="9601196" cy="3318936"/>
          </a:xfrm>
        </p:spPr>
        <p:txBody>
          <a:bodyPr/>
          <a:lstStyle/>
          <a:p>
            <a:pPr marL="457200" indent="-457200">
              <a:buFont typeface="Arial"/>
              <a:buAutoNum type="arabicPeriod"/>
            </a:pPr>
            <a:r>
              <a:rPr lang="ko-KR" altLang="en-US" dirty="0"/>
              <a:t>독도가 한국 땅이라는 증거</a:t>
            </a:r>
            <a:endParaRPr lang="en-US" altLang="ko-KR" dirty="0"/>
          </a:p>
          <a:p>
            <a:pPr marL="457200" indent="-457200">
              <a:buAutoNum type="arabicPeriod"/>
            </a:pPr>
            <a:r>
              <a:rPr lang="ko-KR" altLang="en-US" dirty="0" smtClean="0"/>
              <a:t>일본 주장           반박 가능</a:t>
            </a:r>
            <a:endParaRPr lang="en-US" altLang="ko-KR" dirty="0" smtClean="0"/>
          </a:p>
          <a:p>
            <a:pPr marL="457200" indent="-457200">
              <a:buAutoNum type="arabicPeriod"/>
            </a:pPr>
            <a:r>
              <a:rPr lang="ko-KR" altLang="en-US" dirty="0" smtClean="0"/>
              <a:t>한국이 패배</a:t>
            </a:r>
            <a:endParaRPr lang="en-US" altLang="ko-KR" dirty="0" smtClean="0"/>
          </a:p>
          <a:p>
            <a:pPr marL="457200" indent="-457200">
              <a:buAutoNum type="arabicPeriod"/>
            </a:pP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3244362" y="3147646"/>
            <a:ext cx="6770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국제사법재판에 독도가  오르는 경우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이로운 쪽으로 재판 </a:t>
            </a:r>
            <a:r>
              <a:rPr lang="en-US" altLang="ko-KR" dirty="0" smtClean="0"/>
              <a:t>X</a:t>
            </a:r>
          </a:p>
          <a:p>
            <a:r>
              <a:rPr lang="ko-KR" altLang="en-US" dirty="0" smtClean="0"/>
              <a:t>한국이 패배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80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696" y="2708920"/>
            <a:ext cx="54726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독토편입의</a:t>
            </a:r>
          </a:p>
          <a:p>
            <a:pPr algn="ctr">
              <a:defRPr lang="ko-KR" altLang="en-US"/>
            </a:pPr>
            <a:r>
              <a:rPr lang="ko-KR" altLang="en-US" sz="44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국제법적 원칙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7769" y="2276873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>
              <a:defRPr lang="ko-KR" altLang="en-US"/>
            </a:pPr>
            <a:r>
              <a:rPr lang="ko-KR" altLang="en-US" sz="1400" b="1">
                <a:solidFill>
                  <a:srgbClr val="1F497D">
                    <a:lumMod val="50000"/>
                  </a:srgbClr>
                </a:solidFill>
                <a:latin typeface="맑은 고딕"/>
                <a:ea typeface="맑은 고딕" panose="020B0503020000020004" pitchFamily="50" charset="-127"/>
              </a:rPr>
              <a:t>독도 영토학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9816" y="5922422"/>
            <a:ext cx="36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무역학과</a:t>
            </a:r>
          </a:p>
          <a:p>
            <a:pPr algn="ctr">
              <a:defRPr lang="ko-KR" altLang="en-US"/>
            </a:pPr>
            <a:r>
              <a:rPr lang="ko-KR" altLang="en-US" b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최형민</a:t>
            </a:r>
          </a:p>
        </p:txBody>
      </p:sp>
    </p:spTree>
    <p:extLst>
      <p:ext uri="{BB962C8B-B14F-4D97-AF65-F5344CB8AC3E}">
        <p14:creationId xmlns:p14="http://schemas.microsoft.com/office/powerpoint/2010/main" val="20132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7528" y="548681"/>
            <a:ext cx="4176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400" b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CONTENTS</a:t>
            </a:r>
            <a:endParaRPr lang="ko-KR" altLang="en-US" sz="2400" b="1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904" y="1772816"/>
            <a:ext cx="83635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400">
                <a:solidFill>
                  <a:prstClr val="white"/>
                </a:solidFill>
                <a:latin typeface="HY헤드라인M"/>
                <a:ea typeface="HY헤드라인M"/>
              </a:rPr>
              <a:t>   </a:t>
            </a:r>
            <a:r>
              <a:rPr lang="en-US" altLang="ko-KR" sz="5400">
                <a:solidFill>
                  <a:prstClr val="white"/>
                </a:solidFill>
                <a:latin typeface="HY헤드라인M"/>
                <a:ea typeface="HY헤드라인M"/>
              </a:rPr>
              <a:t>01    </a:t>
            </a:r>
            <a:r>
              <a:rPr lang="ko-KR" altLang="en-US" sz="5400">
                <a:solidFill>
                  <a:prstClr val="white"/>
                </a:solidFill>
                <a:latin typeface="HY헤드라인M"/>
                <a:ea typeface="HY헤드라인M"/>
              </a:rPr>
              <a:t>      </a:t>
            </a:r>
            <a:r>
              <a:rPr lang="en-US" altLang="ko-KR" sz="5400">
                <a:solidFill>
                  <a:prstClr val="white"/>
                </a:solidFill>
                <a:latin typeface="HY헤드라인M"/>
                <a:ea typeface="HY헤드라인M"/>
              </a:rPr>
              <a:t>02    </a:t>
            </a:r>
            <a:r>
              <a:rPr lang="ko-KR" altLang="en-US" sz="5400">
                <a:solidFill>
                  <a:prstClr val="white"/>
                </a:solidFill>
                <a:latin typeface="HY헤드라인M"/>
                <a:ea typeface="HY헤드라인M"/>
              </a:rPr>
              <a:t>     </a:t>
            </a:r>
            <a:r>
              <a:rPr lang="en-US" altLang="ko-KR" sz="5400">
                <a:solidFill>
                  <a:prstClr val="white"/>
                </a:solidFill>
                <a:latin typeface="HY헤드라인M"/>
                <a:ea typeface="HY헤드라인M"/>
              </a:rPr>
              <a:t>    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223792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320136" y="2708920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51784" y="2843645"/>
            <a:ext cx="1368152" cy="64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 spc="-15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국제법적의</a:t>
            </a:r>
          </a:p>
          <a:p>
            <a:pPr algn="ctr">
              <a:defRPr lang="ko-KR" altLang="en-US"/>
            </a:pPr>
            <a:r>
              <a:rPr lang="ko-KR" altLang="en-US" b="1" spc="-15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기본원칙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04112" y="2843645"/>
            <a:ext cx="1656184" cy="64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 spc="-15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무주지 </a:t>
            </a:r>
          </a:p>
          <a:p>
            <a:pPr algn="ctr">
              <a:defRPr lang="ko-KR" altLang="en-US"/>
            </a:pPr>
            <a:r>
              <a:rPr lang="ko-KR" altLang="en-US" b="1" spc="-15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선점이론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51783" y="3789041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영토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취득방법</a:t>
            </a:r>
          </a:p>
        </p:txBody>
      </p:sp>
    </p:spTree>
    <p:extLst>
      <p:ext uri="{BB962C8B-B14F-4D97-AF65-F5344CB8AC3E}">
        <p14:creationId xmlns:p14="http://schemas.microsoft.com/office/powerpoint/2010/main" val="181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760296" y="188641"/>
            <a:ext cx="1453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영토 취득방법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solidFill>
                  <a:prstClr val="white"/>
                </a:solidFill>
                <a:latin typeface="HY헤드라인M"/>
                <a:ea typeface="HY헤드라인M"/>
              </a:rPr>
              <a:t>01</a:t>
            </a:r>
            <a:endParaRPr lang="ko-KR" altLang="en-US" sz="240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7569" y="3001124"/>
            <a:ext cx="3024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정복 취득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7566" y="4723209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할양 취득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7569" y="3865220"/>
            <a:ext cx="3024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첨부 취득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569" y="5545717"/>
            <a:ext cx="3024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병합 취득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7569" y="1268760"/>
            <a:ext cx="3024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선점 취득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7569" y="2132856"/>
            <a:ext cx="3024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시효 취득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5800" y="141051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무주지를 점령</a:t>
            </a:r>
          </a:p>
        </p:txBody>
      </p:sp>
      <p:sp>
        <p:nvSpPr>
          <p:cNvPr id="20" name="오른쪽 화살표 19"/>
          <p:cNvSpPr/>
          <p:nvPr/>
        </p:nvSpPr>
        <p:spPr>
          <a:xfrm>
            <a:off x="6096000" y="1484784"/>
            <a:ext cx="122413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2144" y="141051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실효적 지배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800" y="227726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타국 영토 점유</a:t>
            </a:r>
          </a:p>
        </p:txBody>
      </p:sp>
      <p:sp>
        <p:nvSpPr>
          <p:cNvPr id="23" name="오른쪽 화살표 22"/>
          <p:cNvSpPr/>
          <p:nvPr/>
        </p:nvSpPr>
        <p:spPr>
          <a:xfrm>
            <a:off x="6023992" y="2276872"/>
            <a:ext cx="936104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2104" y="227687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묵인</a:t>
            </a:r>
          </a:p>
        </p:txBody>
      </p:sp>
      <p:sp>
        <p:nvSpPr>
          <p:cNvPr id="25" name="오른쪽 화살표 24"/>
          <p:cNvSpPr/>
          <p:nvPr/>
        </p:nvSpPr>
        <p:spPr>
          <a:xfrm>
            <a:off x="7752184" y="2276872"/>
            <a:ext cx="792088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8288" y="227687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권원 발생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7808" y="3068960"/>
            <a:ext cx="1296144" cy="36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무력 사용</a:t>
            </a:r>
          </a:p>
        </p:txBody>
      </p:sp>
      <p:sp>
        <p:nvSpPr>
          <p:cNvPr id="28" name="오른쪽 화살표 27"/>
          <p:cNvSpPr/>
          <p:nvPr/>
        </p:nvSpPr>
        <p:spPr>
          <a:xfrm>
            <a:off x="5591943" y="3140968"/>
            <a:ext cx="122413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2104" y="31409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영토취득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67808" y="393305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자연적인 지형변동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95800" y="5157192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조약 규정</a:t>
            </a:r>
          </a:p>
        </p:txBody>
      </p:sp>
      <p:sp>
        <p:nvSpPr>
          <p:cNvPr id="33" name="오른쪽 화살표 32"/>
          <p:cNvSpPr/>
          <p:nvPr/>
        </p:nvSpPr>
        <p:spPr>
          <a:xfrm>
            <a:off x="5483931" y="5157192"/>
            <a:ext cx="122413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8088" y="515719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영토 이전</a:t>
            </a:r>
          </a:p>
        </p:txBody>
      </p:sp>
      <p:sp>
        <p:nvSpPr>
          <p:cNvPr id="35" name="오른쪽 화살표 34"/>
          <p:cNvSpPr/>
          <p:nvPr/>
        </p:nvSpPr>
        <p:spPr>
          <a:xfrm>
            <a:off x="8040216" y="4725144"/>
            <a:ext cx="864000" cy="2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8040312" y="5661280"/>
            <a:ext cx="864000" cy="2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336" y="472514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20336" y="5661248"/>
            <a:ext cx="936104" cy="36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전부</a:t>
            </a:r>
          </a:p>
        </p:txBody>
      </p:sp>
      <p:sp>
        <p:nvSpPr>
          <p:cNvPr id="39" name="액자 38"/>
          <p:cNvSpPr/>
          <p:nvPr/>
        </p:nvSpPr>
        <p:spPr>
          <a:xfrm>
            <a:off x="2063552" y="2852936"/>
            <a:ext cx="6696744" cy="864096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1775520" y="199673"/>
            <a:ext cx="36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 lang="ko-KR" altLang="en-US"/>
            </a:pPr>
            <a:r>
              <a:rPr lang="ko-KR" altLang="en-US" sz="120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국제법적의 기본원칙</a:t>
            </a:r>
          </a:p>
        </p:txBody>
      </p:sp>
    </p:spTree>
    <p:extLst>
      <p:ext uri="{BB962C8B-B14F-4D97-AF65-F5344CB8AC3E}">
        <p14:creationId xmlns:p14="http://schemas.microsoft.com/office/powerpoint/2010/main" val="17551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solidFill>
                  <a:prstClr val="white"/>
                </a:solidFill>
                <a:latin typeface="HY헤드라인M"/>
                <a:ea typeface="HY헤드라인M"/>
              </a:rPr>
              <a:t>0</a:t>
            </a:r>
            <a:r>
              <a:rPr lang="ko-KR" altLang="en-US" sz="2400">
                <a:solidFill>
                  <a:prstClr val="white"/>
                </a:solidFill>
                <a:latin typeface="HY헤드라인M"/>
                <a:ea typeface="HY헤드라인M"/>
              </a:rPr>
              <a:t>2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804035" y="271682"/>
            <a:ext cx="1154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무주지 선점이론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7768" y="1801009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서구제국이 식민지 획득을 위해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국제법상의 선점론 개발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7928" y="1236782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18세기말</a:t>
            </a:r>
          </a:p>
        </p:txBody>
      </p:sp>
      <p:sp>
        <p:nvSpPr>
          <p:cNvPr id="30" name="아래쪽 화살표 29"/>
          <p:cNvSpPr/>
          <p:nvPr/>
        </p:nvSpPr>
        <p:spPr>
          <a:xfrm>
            <a:off x="5627948" y="3068960"/>
            <a:ext cx="936104" cy="122413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0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5840" y="461768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국제법의 원칙 제도화</a:t>
            </a:r>
          </a:p>
        </p:txBody>
      </p:sp>
    </p:spTree>
    <p:extLst>
      <p:ext uri="{BB962C8B-B14F-4D97-AF65-F5344CB8AC3E}">
        <p14:creationId xmlns:p14="http://schemas.microsoft.com/office/powerpoint/2010/main" val="42477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solidFill>
                  <a:prstClr val="white"/>
                </a:solidFill>
                <a:latin typeface="HY헤드라인M"/>
                <a:ea typeface="HY헤드라인M"/>
              </a:rPr>
              <a:t>0</a:t>
            </a:r>
            <a:r>
              <a:rPr lang="ko-KR" altLang="en-US" sz="2400">
                <a:solidFill>
                  <a:prstClr val="white"/>
                </a:solidFill>
                <a:latin typeface="HY헤드라인M"/>
                <a:ea typeface="HY헤드라인M"/>
              </a:rPr>
              <a:t>2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804035" y="271682"/>
            <a:ext cx="1154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무주지 선점이론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3712" y="180026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일본 포함 서구제국 무주지를 자기본위로 해석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7928" y="1236782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18세기말</a:t>
            </a:r>
          </a:p>
        </p:txBody>
      </p:sp>
      <p:sp>
        <p:nvSpPr>
          <p:cNvPr id="30" name="아래쪽 화살표 29"/>
          <p:cNvSpPr/>
          <p:nvPr/>
        </p:nvSpPr>
        <p:spPr>
          <a:xfrm>
            <a:off x="5627948" y="2816932"/>
            <a:ext cx="936104" cy="122413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0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5840" y="4617681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독도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북해도(훗카이도),류쿠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편입</a:t>
            </a:r>
          </a:p>
        </p:txBody>
      </p:sp>
    </p:spTree>
    <p:extLst>
      <p:ext uri="{BB962C8B-B14F-4D97-AF65-F5344CB8AC3E}">
        <p14:creationId xmlns:p14="http://schemas.microsoft.com/office/powerpoint/2010/main" val="15149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5276740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동부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그린랜드의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분쟁</a:t>
            </a:r>
          </a:p>
        </p:txBody>
      </p:sp>
      <p:sp>
        <p:nvSpPr>
          <p:cNvPr id="8" name="사각형: 잘린 대각선 방향 모서리 7">
            <a:extLst>
              <a:ext uri="{FF2B5EF4-FFF2-40B4-BE49-F238E27FC236}">
                <a16:creationId xmlns:a16="http://schemas.microsoft.com/office/drawing/2014/main" id="{795D0E04-F454-4254-BB61-488871887314}"/>
              </a:ext>
            </a:extLst>
          </p:cNvPr>
          <p:cNvSpPr/>
          <p:nvPr/>
        </p:nvSpPr>
        <p:spPr>
          <a:xfrm flipH="1">
            <a:off x="-40512" y="1270000"/>
            <a:ext cx="12232512" cy="5588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D4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-121536" y="1839741"/>
            <a:ext cx="1000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덴마크의 승소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A8216-2A86-4793-B419-9A14C1C20903}"/>
              </a:ext>
            </a:extLst>
          </p:cNvPr>
          <p:cNvSpPr txBox="1"/>
          <p:nvPr/>
        </p:nvSpPr>
        <p:spPr>
          <a:xfrm>
            <a:off x="1868629" y="5588000"/>
            <a:ext cx="1000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수렵과 어업을 제정하는 법률 제정 </a:t>
            </a: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1B9900E9-6645-4C49-BB90-C1AFF9DD79AB}"/>
              </a:ext>
            </a:extLst>
          </p:cNvPr>
          <p:cNvSpPr/>
          <p:nvPr/>
        </p:nvSpPr>
        <p:spPr>
          <a:xfrm rot="19063455">
            <a:off x="4625221" y="3165178"/>
            <a:ext cx="1356596" cy="1543594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8038"/>
      </p:ext>
    </p:extLst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solidFill>
                  <a:prstClr val="white"/>
                </a:solidFill>
                <a:latin typeface="HY헤드라인M"/>
                <a:ea typeface="HY헤드라인M"/>
              </a:rPr>
              <a:t>0</a:t>
            </a:r>
            <a:r>
              <a:rPr lang="ko-KR" altLang="en-US" sz="2400">
                <a:solidFill>
                  <a:prstClr val="white"/>
                </a:solidFill>
                <a:latin typeface="HY헤드라인M"/>
                <a:ea typeface="HY헤드라인M"/>
              </a:rPr>
              <a:t>2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804035" y="271682"/>
            <a:ext cx="1154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무주지 선점이론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1704" y="1311851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제 2차 세계대전에서 일본이 일으킨 전쟁</a:t>
            </a:r>
          </a:p>
        </p:txBody>
      </p:sp>
      <p:sp>
        <p:nvSpPr>
          <p:cNvPr id="30" name="아래쪽 화살표 29"/>
          <p:cNvSpPr/>
          <p:nvPr/>
        </p:nvSpPr>
        <p:spPr>
          <a:xfrm>
            <a:off x="5627948" y="1844824"/>
            <a:ext cx="936104" cy="79208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0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1763" y="2822411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카이로 선언, 포츠담 선언, 도쿄재판</a:t>
            </a:r>
          </a:p>
        </p:txBody>
      </p:sp>
      <p:sp>
        <p:nvSpPr>
          <p:cNvPr id="32" name="아래쪽 화살표 31"/>
          <p:cNvSpPr/>
          <p:nvPr/>
        </p:nvSpPr>
        <p:spPr>
          <a:xfrm>
            <a:off x="5627948" y="3429000"/>
            <a:ext cx="936104" cy="79208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0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1764" y="4365104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일본의 침략 전쟁으로 규정</a:t>
            </a:r>
          </a:p>
        </p:txBody>
      </p:sp>
      <p:sp>
        <p:nvSpPr>
          <p:cNvPr id="35" name="아래쪽 화살표 34"/>
          <p:cNvSpPr/>
          <p:nvPr/>
        </p:nvSpPr>
        <p:spPr>
          <a:xfrm>
            <a:off x="5627948" y="4869160"/>
            <a:ext cx="936104" cy="79208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20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9706" y="5949280"/>
            <a:ext cx="5292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협박,무력,도취한 지역 일본영토에서 분리</a:t>
            </a:r>
          </a:p>
        </p:txBody>
      </p:sp>
    </p:spTree>
    <p:extLst>
      <p:ext uri="{BB962C8B-B14F-4D97-AF65-F5344CB8AC3E}">
        <p14:creationId xmlns:p14="http://schemas.microsoft.com/office/powerpoint/2010/main" val="13817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5600" y="1196753"/>
            <a:ext cx="72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6000">
                <a:solidFill>
                  <a:prstClr val="white">
                    <a:lumMod val="75000"/>
                  </a:prstClr>
                </a:solidFill>
                <a:latin typeface="HY헤드라인M"/>
                <a:ea typeface="HY헤드라인M"/>
              </a:rPr>
              <a:t>“           ”</a:t>
            </a:r>
            <a:endParaRPr lang="ko-KR" altLang="en-US" sz="6000">
              <a:solidFill>
                <a:prstClr val="white">
                  <a:lumMod val="75000"/>
                </a:prstClr>
              </a:solidFill>
              <a:latin typeface="HY헤드라인M"/>
              <a:ea typeface="HY헤드라인M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solidFill>
                  <a:prstClr val="white"/>
                </a:solidFill>
                <a:latin typeface="HY헤드라인M"/>
                <a:ea typeface="HY헤드라인M"/>
              </a:rPr>
              <a:t>0</a:t>
            </a:r>
            <a:r>
              <a:rPr lang="ko-KR" altLang="en-US" sz="2400">
                <a:solidFill>
                  <a:prstClr val="white"/>
                </a:solidFill>
                <a:latin typeface="HY헤드라인M"/>
                <a:ea typeface="HY헤드라인M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5600" y="2062589"/>
            <a:ext cx="7128792" cy="64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 spc="-15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국제법상 어떤 나라의 영토에도 </a:t>
            </a:r>
          </a:p>
          <a:p>
            <a:pPr algn="ctr">
              <a:defRPr lang="ko-KR" altLang="en-US"/>
            </a:pPr>
            <a:r>
              <a:rPr lang="ko-KR" altLang="en-US" b="1" spc="-15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포함되지 않은 지역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5760" y="1268761"/>
            <a:ext cx="4320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 spc="-150">
                <a:solidFill>
                  <a:srgbClr val="1F497D">
                    <a:lumMod val="75000"/>
                  </a:srgbClr>
                </a:solidFill>
                <a:latin typeface="맑은 고딕"/>
                <a:ea typeface="HY헤드라인M"/>
              </a:rPr>
              <a:t>무주지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3647728" y="1916832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804035" y="271682"/>
            <a:ext cx="1154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200" b="1" spc="-15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무주지 선점이론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24363" y="3429000"/>
            <a:ext cx="3343275" cy="1752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95800" y="530120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신라 지증왕</a:t>
            </a: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우산국(=울릉도 일대 독도포함)이 신라로 편입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63552" y="836712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모순점</a:t>
            </a:r>
          </a:p>
        </p:txBody>
      </p:sp>
    </p:spTree>
    <p:extLst>
      <p:ext uri="{BB962C8B-B14F-4D97-AF65-F5344CB8AC3E}">
        <p14:creationId xmlns:p14="http://schemas.microsoft.com/office/powerpoint/2010/main" val="3226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6234682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망끼에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</a:t>
            </a:r>
            <a:r>
              <a:rPr kumimoji="0" lang="en-US" altLang="ko-KR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/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에크레오의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분쟁</a:t>
            </a:r>
          </a:p>
        </p:txBody>
      </p:sp>
      <p:sp>
        <p:nvSpPr>
          <p:cNvPr id="2" name="순서도: 대체 처리 1">
            <a:extLst>
              <a:ext uri="{FF2B5EF4-FFF2-40B4-BE49-F238E27FC236}">
                <a16:creationId xmlns:a16="http://schemas.microsoft.com/office/drawing/2014/main" id="{FAEF7DFC-D0CA-4E80-8B91-5AD5B31C9D59}"/>
              </a:ext>
            </a:extLst>
          </p:cNvPr>
          <p:cNvSpPr/>
          <p:nvPr/>
        </p:nvSpPr>
        <p:spPr>
          <a:xfrm>
            <a:off x="-40512" y="1270000"/>
            <a:ext cx="12273024" cy="5588000"/>
          </a:xfrm>
          <a:prstGeom prst="flowChartAlternateProcess">
            <a:avLst/>
          </a:prstGeom>
          <a:solidFill>
            <a:srgbClr val="D4E7EF"/>
          </a:solidFill>
          <a:ln>
            <a:solidFill>
              <a:srgbClr val="D4E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589052" y="2094914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프랑스의 주장</a:t>
            </a: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E295F2E4-8BA9-4332-B77B-CFF14097B26B}"/>
              </a:ext>
            </a:extLst>
          </p:cNvPr>
          <p:cNvSpPr/>
          <p:nvPr/>
        </p:nvSpPr>
        <p:spPr>
          <a:xfrm>
            <a:off x="5417702" y="3211581"/>
            <a:ext cx="1356596" cy="1543594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589051" y="5228400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수로측량 및 조명과 부표 관리와 시찰</a:t>
            </a:r>
          </a:p>
        </p:txBody>
      </p:sp>
    </p:spTree>
    <p:extLst>
      <p:ext uri="{BB962C8B-B14F-4D97-AF65-F5344CB8AC3E}">
        <p14:creationId xmlns:p14="http://schemas.microsoft.com/office/powerpoint/2010/main" val="38951864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6234682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망끼에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</a:t>
            </a:r>
            <a:r>
              <a:rPr kumimoji="0" lang="en-US" altLang="ko-KR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/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에크레오의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분쟁</a:t>
            </a:r>
          </a:p>
        </p:txBody>
      </p:sp>
      <p:sp>
        <p:nvSpPr>
          <p:cNvPr id="8" name="순서도: 대체 처리 7">
            <a:extLst>
              <a:ext uri="{FF2B5EF4-FFF2-40B4-BE49-F238E27FC236}">
                <a16:creationId xmlns:a16="http://schemas.microsoft.com/office/drawing/2014/main" id="{AEF4D815-D6DB-46C6-A127-204D26E49CC9}"/>
              </a:ext>
            </a:extLst>
          </p:cNvPr>
          <p:cNvSpPr/>
          <p:nvPr/>
        </p:nvSpPr>
        <p:spPr>
          <a:xfrm>
            <a:off x="-81024" y="1270000"/>
            <a:ext cx="12313536" cy="5588000"/>
          </a:xfrm>
          <a:prstGeom prst="flowChartAlternateProcess">
            <a:avLst/>
          </a:prstGeom>
          <a:solidFill>
            <a:srgbClr val="D4E7EF"/>
          </a:solidFill>
          <a:ln>
            <a:solidFill>
              <a:srgbClr val="D4E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589052" y="2094914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영국의 주장</a:t>
            </a: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E295F2E4-8BA9-4332-B77B-CFF14097B26B}"/>
              </a:ext>
            </a:extLst>
          </p:cNvPr>
          <p:cNvSpPr/>
          <p:nvPr/>
        </p:nvSpPr>
        <p:spPr>
          <a:xfrm>
            <a:off x="5417702" y="3211581"/>
            <a:ext cx="1356596" cy="154359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589051" y="5228400"/>
            <a:ext cx="1128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가옥세금부과</a:t>
            </a:r>
            <a:r>
              <a:rPr lang="en-US" altLang="ko-KR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, 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형사 재판권 행사 및 국고지불명령서 지정</a:t>
            </a:r>
          </a:p>
        </p:txBody>
      </p:sp>
    </p:spTree>
    <p:extLst>
      <p:ext uri="{BB962C8B-B14F-4D97-AF65-F5344CB8AC3E}">
        <p14:creationId xmlns:p14="http://schemas.microsoft.com/office/powerpoint/2010/main" val="13916008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6234682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망끼에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</a:t>
            </a:r>
            <a:r>
              <a:rPr kumimoji="0" lang="en-US" altLang="ko-KR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/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에크레오의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분쟁</a:t>
            </a:r>
          </a:p>
        </p:txBody>
      </p:sp>
      <p:sp>
        <p:nvSpPr>
          <p:cNvPr id="8" name="순서도: 대체 처리 7">
            <a:extLst>
              <a:ext uri="{FF2B5EF4-FFF2-40B4-BE49-F238E27FC236}">
                <a16:creationId xmlns:a16="http://schemas.microsoft.com/office/drawing/2014/main" id="{AEF4D815-D6DB-46C6-A127-204D26E49CC9}"/>
              </a:ext>
            </a:extLst>
          </p:cNvPr>
          <p:cNvSpPr/>
          <p:nvPr/>
        </p:nvSpPr>
        <p:spPr>
          <a:xfrm>
            <a:off x="-81024" y="1270000"/>
            <a:ext cx="12313536" cy="5588000"/>
          </a:xfrm>
          <a:prstGeom prst="flowChartAlternateProcess">
            <a:avLst/>
          </a:prstGeom>
          <a:solidFill>
            <a:srgbClr val="D4E7EF"/>
          </a:solidFill>
          <a:ln>
            <a:solidFill>
              <a:srgbClr val="D4E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589052" y="2094914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실효적 주장의 충돌</a:t>
            </a: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E295F2E4-8BA9-4332-B77B-CFF14097B26B}"/>
              </a:ext>
            </a:extLst>
          </p:cNvPr>
          <p:cNvSpPr/>
          <p:nvPr/>
        </p:nvSpPr>
        <p:spPr>
          <a:xfrm>
            <a:off x="5417702" y="3211581"/>
            <a:ext cx="1356596" cy="154359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589051" y="5228400"/>
            <a:ext cx="1128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간접적 추정</a:t>
            </a:r>
            <a:r>
              <a:rPr lang="en-US" altLang="ko-KR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X,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직접 관계되는 증거</a:t>
            </a:r>
          </a:p>
        </p:txBody>
      </p:sp>
    </p:spTree>
    <p:extLst>
      <p:ext uri="{BB962C8B-B14F-4D97-AF65-F5344CB8AC3E}">
        <p14:creationId xmlns:p14="http://schemas.microsoft.com/office/powerpoint/2010/main" val="42276448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9186888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j-cs"/>
              </a:rPr>
              <a:t>카리브해의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j-cs"/>
              </a:rPr>
              <a:t>리지탄과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j-cs"/>
              </a:rPr>
              <a:t>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j-cs"/>
              </a:rPr>
              <a:t>시파단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589052" y="2094914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인도네시아의 주장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589051" y="5228400"/>
            <a:ext cx="1128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조업을 행하였다는 실효적 주장을 함</a:t>
            </a:r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E9743EFD-5D62-4FB2-87D3-F300F0CC2DDA}"/>
              </a:ext>
            </a:extLst>
          </p:cNvPr>
          <p:cNvSpPr/>
          <p:nvPr/>
        </p:nvSpPr>
        <p:spPr>
          <a:xfrm>
            <a:off x="5417702" y="3211581"/>
            <a:ext cx="1356596" cy="1543594"/>
          </a:xfrm>
          <a:prstGeom prst="downArrow">
            <a:avLst/>
          </a:prstGeom>
          <a:solidFill>
            <a:srgbClr val="D4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607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9186888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카리브해의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리지탄과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시파단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589052" y="2094914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말레이시아의 주장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589051" y="5228400"/>
            <a:ext cx="1128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해구 보호 활동 </a:t>
            </a:r>
            <a:r>
              <a:rPr lang="ko-KR" altLang="en-US" sz="3600" b="1" spc="-150" dirty="0" err="1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실시란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실효적 주장</a:t>
            </a:r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E9743EFD-5D62-4FB2-87D3-F300F0CC2DDA}"/>
              </a:ext>
            </a:extLst>
          </p:cNvPr>
          <p:cNvSpPr/>
          <p:nvPr/>
        </p:nvSpPr>
        <p:spPr>
          <a:xfrm>
            <a:off x="5417702" y="3211581"/>
            <a:ext cx="1356596" cy="1543594"/>
          </a:xfrm>
          <a:prstGeom prst="downArrow">
            <a:avLst/>
          </a:prstGeom>
          <a:solidFill>
            <a:srgbClr val="D4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93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9186888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카리브해의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리지탄과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시파단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139992" y="3417669"/>
            <a:ext cx="1190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단순 조업보단 섬의 자원을 보호하는 것이 더욱 실효적 주장</a:t>
            </a:r>
          </a:p>
        </p:txBody>
      </p:sp>
    </p:spTree>
    <p:extLst>
      <p:ext uri="{BB962C8B-B14F-4D97-AF65-F5344CB8AC3E}">
        <p14:creationId xmlns:p14="http://schemas.microsoft.com/office/powerpoint/2010/main" val="13357673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9186888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실효적 지배</a:t>
            </a:r>
            <a:r>
              <a:rPr lang="en-US" altLang="ko-KR" spc="-300" dirty="0">
                <a:solidFill>
                  <a:prstClr val="black"/>
                </a:solidFill>
                <a:latin typeface="+mn-lt"/>
                <a:ea typeface="a흑진주B" panose="02020600000000000000" pitchFamily="18" charset="-127"/>
              </a:rPr>
              <a:t> VS </a:t>
            </a:r>
            <a:r>
              <a:rPr lang="ko-KR" altLang="en-US" spc="-300" dirty="0">
                <a:solidFill>
                  <a:prstClr val="black"/>
                </a:solidFill>
                <a:latin typeface="+mn-lt"/>
                <a:ea typeface="a흑진주B" panose="02020600000000000000" pitchFamily="18" charset="-127"/>
              </a:rPr>
              <a:t>우선 발견 원칙</a:t>
            </a:r>
            <a:endParaRPr kumimoji="0" lang="ko-KR" altLang="en-US" sz="4400" b="0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흑진주B" panose="02020600000000000000" pitchFamily="18" charset="-127"/>
              <a:cs typeface="+mj-cs"/>
            </a:endParaRPr>
          </a:p>
        </p:txBody>
      </p:sp>
      <p:graphicFrame>
        <p:nvGraphicFramePr>
          <p:cNvPr id="22" name="차트 21">
            <a:extLst>
              <a:ext uri="{FF2B5EF4-FFF2-40B4-BE49-F238E27FC236}">
                <a16:creationId xmlns:a16="http://schemas.microsoft.com/office/drawing/2014/main" id="{726D904E-97ED-49A2-B8AC-C0EE0F7D4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359800"/>
              </p:ext>
            </p:extLst>
          </p:nvPr>
        </p:nvGraphicFramePr>
        <p:xfrm>
          <a:off x="2032000" y="120734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061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9186888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독도와 비교 해보기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3825F-76BA-4288-A8A1-0178A604114A}"/>
              </a:ext>
            </a:extLst>
          </p:cNvPr>
          <p:cNvSpPr txBox="1"/>
          <p:nvPr/>
        </p:nvSpPr>
        <p:spPr>
          <a:xfrm>
            <a:off x="139992" y="3417669"/>
            <a:ext cx="1190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  <a:hlinkClick r:id="rId2"/>
              </a:rPr>
              <a:t>발견 우선원칙</a:t>
            </a:r>
            <a:r>
              <a:rPr lang="en-US" altLang="ko-KR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  <a:hlinkClick r:id="rId2"/>
              </a:rPr>
              <a:t>, 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  <a:hlinkClick r:id="rId2"/>
              </a:rPr>
              <a:t>실효적 지배 모두 한국이 우세</a:t>
            </a:r>
            <a:endParaRPr lang="ko-KR" altLang="en-US" sz="3600" b="1" spc="-150" dirty="0">
              <a:ln>
                <a:solidFill>
                  <a:schemeClr val="tx1">
                    <a:alpha val="20000"/>
                  </a:schemeClr>
                </a:solidFill>
              </a:ln>
              <a:ea typeface="a흑진주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0593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377177" y="286473"/>
            <a:ext cx="11470512" cy="62850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44302" y="3071548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팔마스</a:t>
            </a:r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섬의 </a:t>
            </a:r>
            <a:endParaRPr lang="en-US" altLang="ko-KR" sz="2400" spc="-150" dirty="0">
              <a:ln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</a:ln>
              <a:ea typeface="a흑진주M" panose="02020600000000000000" pitchFamily="18" charset="-127"/>
            </a:endParaRPr>
          </a:p>
          <a:p>
            <a:pPr algn="ctr"/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분쟁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843655" y="3902545"/>
            <a:ext cx="2043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클리퍼튼</a:t>
            </a:r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섬의 분쟁</a:t>
            </a:r>
            <a:endParaRPr lang="en-US" altLang="ko-KR" sz="2400" spc="-150" dirty="0">
              <a:ln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</a:ln>
              <a:ea typeface="a흑진주M" panose="0202060000000000000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74370" y="4524504"/>
            <a:ext cx="2473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동부 </a:t>
            </a:r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그린랜드의</a:t>
            </a:r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</a:t>
            </a:r>
            <a:endParaRPr lang="en-US" altLang="ko-KR" sz="2400" spc="-150" dirty="0">
              <a:ln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</a:ln>
              <a:ea typeface="a흑진주M" panose="02020600000000000000" pitchFamily="18" charset="-127"/>
            </a:endParaRPr>
          </a:p>
          <a:p>
            <a:pPr algn="ctr"/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분쟁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992650" y="5290573"/>
            <a:ext cx="1759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리지탄과</a:t>
            </a:r>
            <a:endParaRPr lang="en-US" altLang="ko-KR" sz="2400" spc="-150" dirty="0">
              <a:ln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</a:ln>
              <a:ea typeface="a흑진주M" panose="02020600000000000000" pitchFamily="18" charset="-127"/>
            </a:endParaRPr>
          </a:p>
          <a:p>
            <a:pPr algn="ctr"/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시파단</a:t>
            </a:r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섬의 분쟁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72307" y="697099"/>
            <a:ext cx="34473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spc="30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목차</a:t>
            </a:r>
          </a:p>
        </p:txBody>
      </p:sp>
      <p:cxnSp>
        <p:nvCxnSpPr>
          <p:cNvPr id="38" name="직선 연결선 37"/>
          <p:cNvCxnSpPr>
            <a:cxnSpLocks/>
          </p:cNvCxnSpPr>
          <p:nvPr/>
        </p:nvCxnSpPr>
        <p:spPr>
          <a:xfrm>
            <a:off x="6096000" y="451413"/>
            <a:ext cx="0" cy="118777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5CE66CB5-0B63-44B7-8AA2-BCE55385B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" y="1343430"/>
            <a:ext cx="1645332" cy="1539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mblogthumb-phinf.pstatic.net/MjAxODAzMjNfMjU3/MDAxNTIxODEzOTc1NTM4.Si1A3A5Rje6qFJchcHCOw2C6R69lOAoTJpWWqZ61Rhgg.T7gzCQ8fiRWLcnEdnuaRHezTC892PCTLsWQmsMPpG-Ig.JPEG.why011218/22808_Gallery_Oris_Clipperton_LE_01_1920x1080px.jpg?type=w2">
            <a:extLst>
              <a:ext uri="{FF2B5EF4-FFF2-40B4-BE49-F238E27FC236}">
                <a16:creationId xmlns:a16="http://schemas.microsoft.com/office/drawing/2014/main" id="{7066C0EC-B33A-49E5-B655-9FE7015A5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74" y="1965356"/>
            <a:ext cx="1665104" cy="1539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동부 그린 랜드에있는 선드의 빙산의 일각 스톡 콘텐츠 - 20322935">
            <a:extLst>
              <a:ext uri="{FF2B5EF4-FFF2-40B4-BE49-F238E27FC236}">
                <a16:creationId xmlns:a16="http://schemas.microsoft.com/office/drawing/2014/main" id="{AEDEE6B5-8C37-45C4-99DF-EEF70FBC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31" y="2603633"/>
            <a:ext cx="1704003" cy="1649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umbnail.egloos.net/600x0/http:/pds12.egloos.com/pds/200901/16/27/a0101727_497015c9184d5.jpg">
            <a:extLst>
              <a:ext uri="{FF2B5EF4-FFF2-40B4-BE49-F238E27FC236}">
                <a16:creationId xmlns:a16="http://schemas.microsoft.com/office/drawing/2014/main" id="{DC82B9DA-48DD-48EF-B892-2A639DA4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3" y="3093899"/>
            <a:ext cx="1717539" cy="1649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3BC72C67-9E5B-4211-884C-EBE56DD48578}"/>
              </a:ext>
            </a:extLst>
          </p:cNvPr>
          <p:cNvSpPr/>
          <p:nvPr/>
        </p:nvSpPr>
        <p:spPr>
          <a:xfrm>
            <a:off x="7461901" y="5059740"/>
            <a:ext cx="2486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망끼에</a:t>
            </a:r>
            <a:r>
              <a:rPr lang="en-US" altLang="ko-KR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/ </a:t>
            </a:r>
            <a:r>
              <a:rPr lang="ko-KR" altLang="en-US" sz="2400" spc="-150" dirty="0" err="1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에크레오</a:t>
            </a:r>
            <a:endParaRPr lang="en-US" altLang="ko-KR" sz="2400" spc="-150" dirty="0">
              <a:ln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</a:ln>
              <a:ea typeface="a흑진주M" panose="02020600000000000000" pitchFamily="18" charset="-127"/>
            </a:endParaRPr>
          </a:p>
          <a:p>
            <a:pPr algn="ctr"/>
            <a:r>
              <a:rPr lang="ko-KR" altLang="en-US" sz="2400" spc="-150" dirty="0">
                <a:ln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섬의 분쟁</a:t>
            </a:r>
          </a:p>
        </p:txBody>
      </p:sp>
      <p:pic>
        <p:nvPicPr>
          <p:cNvPr id="1032" name="Picture 8" descr="http://www.diveweb.co.kr/diving/sipadan/sipadan.jpg">
            <a:extLst>
              <a:ext uri="{FF2B5EF4-FFF2-40B4-BE49-F238E27FC236}">
                <a16:creationId xmlns:a16="http://schemas.microsoft.com/office/drawing/2014/main" id="{DF1A178E-83A6-4CFE-BE28-FEA45504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50" y="3549827"/>
            <a:ext cx="1734351" cy="1660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571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잘린 대각선 방향 모서리 17"/>
          <p:cNvSpPr/>
          <p:nvPr/>
        </p:nvSpPr>
        <p:spPr>
          <a:xfrm flipH="1">
            <a:off x="-40512" y="1539433"/>
            <a:ext cx="12273024" cy="531856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060158" y="694811"/>
            <a:ext cx="10071685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참고문헌 및 출처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69518A59-189E-4ADD-8558-66B9D74A4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660027"/>
            <a:ext cx="12017829" cy="5054282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https://blog.naver.com/guwedding/70077050888</a:t>
            </a:r>
            <a:r>
              <a:rPr lang="en-US" altLang="ko-KR" dirty="0"/>
              <a:t> </a:t>
            </a:r>
            <a:r>
              <a:rPr lang="ko-KR" altLang="en-US" dirty="0" err="1"/>
              <a:t>팔마스</a:t>
            </a:r>
            <a:r>
              <a:rPr lang="ko-KR" altLang="en-US" dirty="0"/>
              <a:t> 섬 사진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https://m.blog.naver.com/PostView.nhn?blogId=why011218&amp;logNo=221235945029&amp;proxyReferer=https%3A%2F%2Fwww.google.com%2F</a:t>
            </a:r>
            <a:r>
              <a:rPr lang="en-US" altLang="ko-KR" dirty="0"/>
              <a:t> </a:t>
            </a:r>
            <a:r>
              <a:rPr lang="ko-KR" altLang="en-US" dirty="0" err="1"/>
              <a:t>클리퍼튼</a:t>
            </a:r>
            <a:r>
              <a:rPr lang="ko-KR" altLang="en-US" dirty="0"/>
              <a:t> 섬 사진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https://kr.123rf.com/photo_20322935_%EB%8F%99%EB%B6%80-%EA%B7%B8%EB%A6%B0-%EB%9E%9C%EB%93%9C%EC%97%90%EC%9E%88%EB%8A%94-%EC%84%A0%EB%93%9C%EC%9D%98-%EB%B9%99%EC%82%B0%EC%9D%98-%EC%9D%BC%EA%B0%81.html</a:t>
            </a:r>
            <a:r>
              <a:rPr lang="en-US" altLang="ko-KR" dirty="0"/>
              <a:t> </a:t>
            </a:r>
            <a:r>
              <a:rPr lang="ko-KR" altLang="en-US" dirty="0"/>
              <a:t>동부 </a:t>
            </a:r>
            <a:r>
              <a:rPr lang="ko-KR" altLang="en-US" dirty="0" err="1"/>
              <a:t>그린랜드</a:t>
            </a:r>
            <a:r>
              <a:rPr lang="ko-KR" altLang="en-US" dirty="0"/>
              <a:t> 섬 사진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http://egloos.zum.com/soslbee/v/3396023</a:t>
            </a:r>
            <a:r>
              <a:rPr lang="en-US" altLang="ko-KR" dirty="0"/>
              <a:t> </a:t>
            </a:r>
            <a:r>
              <a:rPr lang="ko-KR" altLang="en-US" dirty="0" err="1"/>
              <a:t>망끼에</a:t>
            </a:r>
            <a:r>
              <a:rPr lang="ko-KR" altLang="en-US" dirty="0"/>
              <a:t> </a:t>
            </a:r>
            <a:r>
              <a:rPr lang="ko-KR" altLang="en-US" dirty="0" err="1"/>
              <a:t>에크레오</a:t>
            </a:r>
            <a:r>
              <a:rPr lang="ko-KR" altLang="en-US" dirty="0"/>
              <a:t> 사진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http://blog.daum.net/_blog/BlogTypeView.do?blogid=05eSj&amp;articleno=3498743&amp;categoryId=225728&amp;regdt=20051007190231</a:t>
            </a:r>
            <a:r>
              <a:rPr lang="en-US" altLang="ko-KR" dirty="0"/>
              <a:t> </a:t>
            </a:r>
            <a:r>
              <a:rPr lang="ko-KR" altLang="en-US" dirty="0" err="1"/>
              <a:t>시파단</a:t>
            </a:r>
            <a:r>
              <a:rPr lang="ko-KR" altLang="en-US" dirty="0"/>
              <a:t> 섬 사진</a:t>
            </a:r>
            <a:endParaRPr lang="en-US" altLang="ko-KR" dirty="0"/>
          </a:p>
          <a:p>
            <a:r>
              <a:rPr lang="en-US" altLang="ko-KR" dirty="0">
                <a:hlinkClick r:id="rId7"/>
              </a:rPr>
              <a:t>https://www.youtube.com/watch?v=Tyg-UryJDsQ</a:t>
            </a:r>
            <a:r>
              <a:rPr lang="en-US" altLang="ko-KR" dirty="0"/>
              <a:t> </a:t>
            </a:r>
            <a:r>
              <a:rPr lang="ko-KR" altLang="en-US" dirty="0"/>
              <a:t>제소 대상 아니다 유튜브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779119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3972046" y="2968130"/>
            <a:ext cx="4247909" cy="92174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08911" y="3088891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pc="-300" dirty="0">
                <a:latin typeface="+mn-lt"/>
                <a:ea typeface="a흑진주B" panose="02020600000000000000" pitchFamily="18" charset="-127"/>
              </a:rPr>
              <a:t>THANK YOU</a:t>
            </a:r>
            <a:endParaRPr lang="ko-KR" altLang="en-US" spc="-300" dirty="0">
              <a:latin typeface="+mn-lt"/>
              <a:ea typeface="a흑진주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64072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ctrTitle"/>
          </p:nvPr>
        </p:nvSpPr>
        <p:spPr>
          <a:xfrm>
            <a:off x="3169920" y="3528695"/>
            <a:ext cx="6917690" cy="87884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342900" indent="-342900" algn="l" defTabSz="914400" eaLnBrk="1" latin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3600" b="1">
                <a:solidFill>
                  <a:schemeClr val="bg1"/>
                </a:solidFill>
                <a:latin typeface="맑은 고딕" charset="0"/>
                <a:ea typeface="맑은 고딕" charset="0"/>
              </a:rPr>
              <a:t>가 한국 영토로서 국제법적 지위</a:t>
            </a:r>
            <a:endParaRPr lang="ko-KR" altLang="en-US" sz="3600" b="1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subTitle"/>
          </p:nvPr>
        </p:nvSpPr>
        <p:spPr>
          <a:xfrm>
            <a:off x="3056890" y="4709160"/>
            <a:ext cx="6939915" cy="6597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742950" indent="-285750" algn="l" defTabSz="914400" eaLnBrk="1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sz="2200">
                <a:solidFill>
                  <a:schemeClr val="bg1"/>
                </a:solidFill>
                <a:latin typeface="Corbel" charset="0"/>
                <a:ea typeface="맑은 고딕" charset="0"/>
              </a:rPr>
              <a:t>일본이 국제사법재판소에 독도를 제소하는 이유</a:t>
            </a:r>
            <a:endParaRPr lang="ko-KR" altLang="en-US" sz="2200">
              <a:solidFill>
                <a:schemeClr val="bg1"/>
              </a:solidFill>
              <a:latin typeface="Corbel" charset="0"/>
              <a:ea typeface="맑은 고딕" charset="0"/>
            </a:endParaRPr>
          </a:p>
        </p:txBody>
      </p:sp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도형 4"/>
          <p:cNvCxnSpPr/>
          <p:nvPr/>
        </p:nvCxnSpPr>
        <p:spPr>
          <a:xfrm flipH="1">
            <a:off x="1329055" y="449326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상자 8"/>
          <p:cNvSpPr txBox="1">
            <a:spLocks/>
          </p:cNvSpPr>
          <p:nvPr/>
        </p:nvSpPr>
        <p:spPr>
          <a:xfrm rot="5400000">
            <a:off x="-5318125" y="5238750"/>
            <a:ext cx="11941810" cy="12007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동해바다 외로운 섬, 우산국, 칙령 41호, 새우, 이사부, 바다사자, 메닽 하이드레이트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참치, 오징어, 사이다 광고, 일출, 신라, 최동단, 동독, 서독, 돌섬, 더이상, 생각이, 안난다, 강치, 명태, 황금어장, 삼국유사, 우산도, 울릉도, 실질적 영토, 이제는 ,머가, 없다.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>
            <a:off x="1276350" y="812800"/>
            <a:ext cx="1785620" cy="40932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독도</a:t>
            </a:r>
            <a:endParaRPr kumimoji="0" lang="ko-KR" altLang="en-US" sz="13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4887595" y="2139315"/>
            <a:ext cx="1201420" cy="116776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>
            <a:off x="4694555" y="2865755"/>
            <a:ext cx="382270" cy="44132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3" name="도형 12"/>
          <p:cNvSpPr>
            <a:spLocks/>
          </p:cNvSpPr>
          <p:nvPr/>
        </p:nvSpPr>
        <p:spPr>
          <a:xfrm>
            <a:off x="4462780" y="2608580"/>
            <a:ext cx="273685" cy="2451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>
            <a:off x="6395085" y="2722245"/>
            <a:ext cx="1201420" cy="79883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5" name="도형 14"/>
          <p:cNvSpPr>
            <a:spLocks/>
          </p:cNvSpPr>
          <p:nvPr/>
        </p:nvSpPr>
        <p:spPr>
          <a:xfrm>
            <a:off x="6087745" y="3022600"/>
            <a:ext cx="289560" cy="3975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6" name="도형 15"/>
          <p:cNvSpPr>
            <a:spLocks/>
          </p:cNvSpPr>
          <p:nvPr/>
        </p:nvSpPr>
        <p:spPr>
          <a:xfrm>
            <a:off x="7081520" y="2995295"/>
            <a:ext cx="553720" cy="52133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8694420" y="6356350"/>
            <a:ext cx="377063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21500724 한국어문학과 이준협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도형 4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-70485" y="431165"/>
            <a:ext cx="1410970" cy="25609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목차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>
            <a:off x="2425700" y="1816100"/>
            <a:ext cx="8633460" cy="39700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1. 독도 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 한국의 입장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4. 출처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0764520" y="9271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도형 4"/>
          <p:cNvCxnSpPr/>
          <p:nvPr/>
        </p:nvCxnSpPr>
        <p:spPr>
          <a:xfrm flipH="1">
            <a:off x="-437515" y="4410075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상자 8"/>
          <p:cNvSpPr txBox="1">
            <a:spLocks/>
          </p:cNvSpPr>
          <p:nvPr/>
        </p:nvSpPr>
        <p:spPr>
          <a:xfrm rot="5400000">
            <a:off x="5490845" y="917575"/>
            <a:ext cx="11941810" cy="12007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동해바다 외로운 섬, 우산국, 칙령 41호, 새우, 이사부, 바다사자, 메닽 하이드레이트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참치, 오징어, 사이다 광고, 일출, 신라, 최동단, 동독, 서독, 돌섬, 더이상, 생각이, 안난다, 강치, 명태, 황금어장, 삼국유사, 우산도, 울릉도, 실질적 영토, 이제는 ,머가, 없다.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3424555" y="3132455"/>
            <a:ext cx="5343525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1. 독 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>
            <a:off x="4928235" y="2677795"/>
            <a:ext cx="567055" cy="45656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9" name="도형 18"/>
          <p:cNvSpPr>
            <a:spLocks/>
          </p:cNvSpPr>
          <p:nvPr/>
        </p:nvSpPr>
        <p:spPr>
          <a:xfrm>
            <a:off x="6297295" y="2680335"/>
            <a:ext cx="567055" cy="45656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591883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독도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9" name="도형 8"/>
          <p:cNvSpPr>
            <a:spLocks/>
          </p:cNvSpPr>
          <p:nvPr/>
        </p:nvSpPr>
        <p:spPr>
          <a:xfrm>
            <a:off x="7429500" y="852805"/>
            <a:ext cx="3647440" cy="3528695"/>
          </a:xfrm>
          <a:prstGeom prst="ellipse">
            <a:avLst/>
          </a:prstGeom>
          <a:noFill/>
          <a:ln w="12700" cap="flat" cmpd="sng">
            <a:solidFill>
              <a:schemeClr val="bg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0" name="도형 9"/>
          <p:cNvSpPr>
            <a:spLocks/>
          </p:cNvSpPr>
          <p:nvPr/>
        </p:nvSpPr>
        <p:spPr>
          <a:xfrm>
            <a:off x="7971155" y="1873885"/>
            <a:ext cx="1385570" cy="129603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9434195" y="2377440"/>
            <a:ext cx="1385570" cy="792480"/>
          </a:xfrm>
          <a:prstGeom prst="triangle">
            <a:avLst>
              <a:gd name="adj" fmla="val 48579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2" name="텍스트 상자 11"/>
          <p:cNvSpPr txBox="1">
            <a:spLocks/>
          </p:cNvSpPr>
          <p:nvPr/>
        </p:nvSpPr>
        <p:spPr>
          <a:xfrm>
            <a:off x="8380730" y="3175000"/>
            <a:ext cx="1742440" cy="647700"/>
          </a:xfrm>
          <a:prstGeom prst="rect">
            <a:avLst/>
          </a:prstGeom>
          <a:solidFill>
            <a:srgbClr val="677CEF"/>
          </a:solidFill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Dokdo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3" name="도형 12"/>
          <p:cNvSpPr>
            <a:spLocks/>
          </p:cNvSpPr>
          <p:nvPr/>
        </p:nvSpPr>
        <p:spPr>
          <a:xfrm>
            <a:off x="9233535" y="2853690"/>
            <a:ext cx="252095" cy="26035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>
            <a:off x="7689850" y="2423795"/>
            <a:ext cx="382270" cy="44132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5" name="텍스트 상자 14"/>
          <p:cNvSpPr txBox="1">
            <a:spLocks/>
          </p:cNvSpPr>
          <p:nvPr/>
        </p:nvSpPr>
        <p:spPr>
          <a:xfrm>
            <a:off x="2208530" y="4610735"/>
            <a:ext cx="9609455" cy="18161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돋움" charset="0"/>
                <a:ea typeface="돋움" charset="0"/>
                <a:cs typeface="+mn-cs"/>
              </a:rPr>
              <a:t>대한민국 경상북도 울릉도에서 동남쪽으로 약 87.4 km 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 charset="0"/>
              <a:ea typeface="돋움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 charset="0"/>
              <a:ea typeface="돋움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돋움" charset="0"/>
                <a:ea typeface="돋움" charset="0"/>
                <a:cs typeface="+mn-cs"/>
              </a:rPr>
              <a:t>대한민국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돋움" charset="0"/>
                <a:ea typeface="돋움" charset="0"/>
                <a:cs typeface="+mn-cs"/>
              </a:rPr>
              <a:t>최동단 위치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돋움" charset="0"/>
              <a:ea typeface="돋움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 charset="0"/>
              <a:ea typeface="돋움" charset="0"/>
              <a:cs typeface="+mn-cs"/>
            </a:endParaRPr>
          </a:p>
        </p:txBody>
      </p:sp>
      <p:sp>
        <p:nvSpPr>
          <p:cNvPr id="16" name="도형 15"/>
          <p:cNvSpPr>
            <a:spLocks/>
          </p:cNvSpPr>
          <p:nvPr/>
        </p:nvSpPr>
        <p:spPr>
          <a:xfrm>
            <a:off x="2024380" y="1201420"/>
            <a:ext cx="2463165" cy="212280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8" name="도형 17"/>
          <p:cNvCxnSpPr/>
          <p:nvPr/>
        </p:nvCxnSpPr>
        <p:spPr>
          <a:xfrm flipV="1">
            <a:off x="4210685" y="2774950"/>
            <a:ext cx="3065780" cy="15240"/>
          </a:xfrm>
          <a:prstGeom prst="straightConnector1">
            <a:avLst/>
          </a:prstGeom>
          <a:ln w="72390" cap="flat" cmpd="sng">
            <a:solidFill>
              <a:schemeClr val="bg1">
                <a:alpha val="100000"/>
              </a:schemeClr>
            </a:solidFill>
            <a:prstDash val="sysDash"/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텍스트 상자 18"/>
          <p:cNvSpPr txBox="1">
            <a:spLocks/>
          </p:cNvSpPr>
          <p:nvPr/>
        </p:nvSpPr>
        <p:spPr>
          <a:xfrm>
            <a:off x="2267585" y="3371215"/>
            <a:ext cx="2385695" cy="524510"/>
          </a:xfrm>
          <a:prstGeom prst="rect">
            <a:avLst/>
          </a:prstGeom>
          <a:solidFill>
            <a:srgbClr val="677CEF"/>
          </a:solidFill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E0EFD9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ULLENGDO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E0EFD9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>
            <a:off x="4969510" y="2166620"/>
            <a:ext cx="1506220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87.4km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5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0764520" y="9271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도형 4"/>
          <p:cNvCxnSpPr/>
          <p:nvPr/>
        </p:nvCxnSpPr>
        <p:spPr>
          <a:xfrm flipH="1">
            <a:off x="-437515" y="4410075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상자 8"/>
          <p:cNvSpPr txBox="1">
            <a:spLocks/>
          </p:cNvSpPr>
          <p:nvPr/>
        </p:nvSpPr>
        <p:spPr>
          <a:xfrm rot="5400000">
            <a:off x="5490845" y="917575"/>
            <a:ext cx="11941810" cy="12007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동해바다 외로운 섬, 우산국, 칙령 41호, 새우, 이사부, 바다사자, 메닽 하이드레이트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참치, 오징어, 사이다 광고, 일출, 신라, 최동단, 동독, 서독, 돌섬, 더이상, 생각이, 안난다, 강치, 명태, 황금어장, 삼국유사, 우산도, 울릉도, 실질적 영토, 이제는 ,머가, 없다.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636270" y="3574415"/>
            <a:ext cx="10491470" cy="8324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>
            <a:off x="8669020" y="3271520"/>
            <a:ext cx="415290" cy="33210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9" name="도형 18"/>
          <p:cNvSpPr>
            <a:spLocks/>
          </p:cNvSpPr>
          <p:nvPr/>
        </p:nvSpPr>
        <p:spPr>
          <a:xfrm>
            <a:off x="8023225" y="3274060"/>
            <a:ext cx="415290" cy="33210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0" name="도형 19"/>
          <p:cNvSpPr>
            <a:spLocks/>
          </p:cNvSpPr>
          <p:nvPr/>
        </p:nvSpPr>
        <p:spPr>
          <a:xfrm>
            <a:off x="10162540" y="3246755"/>
            <a:ext cx="415290" cy="33210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도형 20"/>
          <p:cNvSpPr>
            <a:spLocks/>
          </p:cNvSpPr>
          <p:nvPr/>
        </p:nvSpPr>
        <p:spPr>
          <a:xfrm>
            <a:off x="9488805" y="3249930"/>
            <a:ext cx="415290" cy="33210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의도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>
            <a:spLocks/>
          </p:cNvSpPr>
          <p:nvPr/>
        </p:nvSpPr>
        <p:spPr>
          <a:xfrm>
            <a:off x="2471420" y="2305050"/>
            <a:ext cx="84766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일본의 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국재사법재판소 공동 제소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요청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텍스트 상자 20"/>
          <p:cNvSpPr txBox="1">
            <a:spLocks/>
          </p:cNvSpPr>
          <p:nvPr/>
        </p:nvSpPr>
        <p:spPr>
          <a:xfrm>
            <a:off x="2581275" y="4141470"/>
            <a:ext cx="10050780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1954년               1962년               2012년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2" name="도형 21"/>
          <p:cNvSpPr>
            <a:spLocks/>
          </p:cNvSpPr>
          <p:nvPr/>
        </p:nvSpPr>
        <p:spPr>
          <a:xfrm>
            <a:off x="3119755" y="4845050"/>
            <a:ext cx="415290" cy="401955"/>
          </a:xfrm>
          <a:prstGeom prst="ellipse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4" name="도형 23"/>
          <p:cNvSpPr>
            <a:spLocks/>
          </p:cNvSpPr>
          <p:nvPr/>
        </p:nvSpPr>
        <p:spPr>
          <a:xfrm>
            <a:off x="9058275" y="4848225"/>
            <a:ext cx="415290" cy="401955"/>
          </a:xfrm>
          <a:prstGeom prst="ellipse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>
            <a:off x="5983605" y="4850765"/>
            <a:ext cx="415290" cy="401955"/>
          </a:xfrm>
          <a:prstGeom prst="ellipse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26" name="도형 25"/>
          <p:cNvCxnSpPr/>
          <p:nvPr/>
        </p:nvCxnSpPr>
        <p:spPr>
          <a:xfrm>
            <a:off x="3727450" y="5093335"/>
            <a:ext cx="5177790" cy="1270"/>
          </a:xfrm>
          <a:prstGeom prst="line">
            <a:avLst/>
          </a:prstGeom>
          <a:ln w="44450" cap="flat" cmpd="sng">
            <a:solidFill>
              <a:schemeClr val="bg1">
                <a:alpha val="100000"/>
              </a:schemeClr>
            </a:solidFill>
            <a:prstDash val="lg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의도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>
            <a:spLocks/>
          </p:cNvSpPr>
          <p:nvPr/>
        </p:nvSpPr>
        <p:spPr>
          <a:xfrm>
            <a:off x="5438140" y="2057400"/>
            <a:ext cx="2210435" cy="8324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1954년</a:t>
            </a:r>
            <a:endParaRPr kumimoji="0" lang="ko-KR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5" name="텍스트 상자 24"/>
          <p:cNvSpPr txBox="1">
            <a:spLocks/>
          </p:cNvSpPr>
          <p:nvPr/>
        </p:nvSpPr>
        <p:spPr>
          <a:xfrm>
            <a:off x="2098675" y="3119120"/>
            <a:ext cx="9304655" cy="2419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독도에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한국이 경찰을 주둔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Malgun Gothic" charset="0"/>
              <a:ea typeface="Malgun Gothic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숙소와 등대를 설치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charset="0"/>
              <a:ea typeface="Malgun Gothic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독도 점유 항의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국제사법재판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 공동제소 요구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charset="0"/>
              <a:ea typeface="Malgun Gothic" charset="0"/>
              <a:cs typeface="+mn-cs"/>
            </a:endParaRPr>
          </a:p>
        </p:txBody>
      </p:sp>
      <p:cxnSp>
        <p:nvCxnSpPr>
          <p:cNvPr id="26" name="도형 25"/>
          <p:cNvCxnSpPr/>
          <p:nvPr/>
        </p:nvCxnSpPr>
        <p:spPr>
          <a:xfrm flipH="1" flipV="1">
            <a:off x="5121910" y="3036570"/>
            <a:ext cx="2865120" cy="1651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의도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도형 19"/>
          <p:cNvCxnSpPr/>
          <p:nvPr/>
        </p:nvCxnSpPr>
        <p:spPr>
          <a:xfrm flipH="1" flipV="1">
            <a:off x="5121910" y="3036570"/>
            <a:ext cx="2865120" cy="1651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텍스트 상자 20"/>
          <p:cNvSpPr txBox="1">
            <a:spLocks/>
          </p:cNvSpPr>
          <p:nvPr/>
        </p:nvSpPr>
        <p:spPr>
          <a:xfrm>
            <a:off x="5438140" y="2057400"/>
            <a:ext cx="2210435" cy="8324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1962년</a:t>
            </a:r>
            <a:endParaRPr kumimoji="0" lang="ko-KR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2" name="텍스트 상자 21"/>
          <p:cNvSpPr txBox="1">
            <a:spLocks/>
          </p:cNvSpPr>
          <p:nvPr/>
        </p:nvSpPr>
        <p:spPr>
          <a:xfrm>
            <a:off x="1892300" y="3423285"/>
            <a:ext cx="9304655" cy="2419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한일회담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독도 영유군 </a:t>
            </a: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의제</a:t>
            </a: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반대 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공동제소를 요구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1" y="313678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팔마스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2624183" y="2006020"/>
            <a:ext cx="69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스페인이 </a:t>
            </a:r>
            <a:r>
              <a:rPr lang="ko-KR" altLang="en-US" sz="3600" b="1" spc="-150" dirty="0" err="1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팔마스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섬을 발견</a:t>
            </a: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4E30C833-1E69-4641-B589-E73C396DDDF0}"/>
              </a:ext>
            </a:extLst>
          </p:cNvPr>
          <p:cNvSpPr/>
          <p:nvPr/>
        </p:nvSpPr>
        <p:spPr>
          <a:xfrm>
            <a:off x="5417702" y="3292203"/>
            <a:ext cx="1356596" cy="1543594"/>
          </a:xfrm>
          <a:prstGeom prst="downArrow">
            <a:avLst/>
          </a:prstGeom>
          <a:solidFill>
            <a:srgbClr val="D4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10276-95CC-407E-ADB3-DEF473DA8DBC}"/>
              </a:ext>
            </a:extLst>
          </p:cNvPr>
          <p:cNvSpPr txBox="1"/>
          <p:nvPr/>
        </p:nvSpPr>
        <p:spPr>
          <a:xfrm>
            <a:off x="2727080" y="5264834"/>
            <a:ext cx="69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발견 우선 원칙</a:t>
            </a:r>
          </a:p>
        </p:txBody>
      </p:sp>
    </p:spTree>
    <p:extLst>
      <p:ext uri="{BB962C8B-B14F-4D97-AF65-F5344CB8AC3E}">
        <p14:creationId xmlns:p14="http://schemas.microsoft.com/office/powerpoint/2010/main" val="98490705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의도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도형 19"/>
          <p:cNvCxnSpPr/>
          <p:nvPr/>
        </p:nvCxnSpPr>
        <p:spPr>
          <a:xfrm flipH="1" flipV="1">
            <a:off x="5121910" y="3036570"/>
            <a:ext cx="2865120" cy="1651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텍스트 상자 20"/>
          <p:cNvSpPr txBox="1">
            <a:spLocks/>
          </p:cNvSpPr>
          <p:nvPr/>
        </p:nvSpPr>
        <p:spPr>
          <a:xfrm>
            <a:off x="5438140" y="2057400"/>
            <a:ext cx="2210435" cy="8324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2012년</a:t>
            </a:r>
            <a:endParaRPr kumimoji="0" lang="ko-KR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2" name="텍스트 상자 21"/>
          <p:cNvSpPr txBox="1">
            <a:spLocks/>
          </p:cNvSpPr>
          <p:nvPr/>
        </p:nvSpPr>
        <p:spPr>
          <a:xfrm>
            <a:off x="3368675" y="3422650"/>
            <a:ext cx="6364605" cy="2419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당시 이명박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대통령 독도 방문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Malgun Gothic" charset="0"/>
              <a:ea typeface="Malgun Gothic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한일 관계 악화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charset="0"/>
              <a:ea typeface="Malgun Gothic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charset="0"/>
                <a:ea typeface="Malgun Gothic" charset="0"/>
                <a:cs typeface="+mn-cs"/>
              </a:rPr>
              <a:t>독도 영유권 문제 공동 제소 요구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charset="0"/>
              <a:ea typeface="Malgun 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의도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 일본의 국제사법재판소 제소 목적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>
            <a:spLocks/>
          </p:cNvSpPr>
          <p:nvPr/>
        </p:nvSpPr>
        <p:spPr>
          <a:xfrm>
            <a:off x="3147695" y="3312795"/>
            <a:ext cx="2927350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1954년, 1962년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도형 20"/>
          <p:cNvSpPr>
            <a:spLocks/>
          </p:cNvSpPr>
          <p:nvPr/>
        </p:nvSpPr>
        <p:spPr>
          <a:xfrm>
            <a:off x="3150235" y="2301875"/>
            <a:ext cx="2676525" cy="2544445"/>
          </a:xfrm>
          <a:prstGeom prst="ellipse">
            <a:avLst/>
          </a:prstGeom>
          <a:noFill/>
          <a:ln w="12700" cap="flat" cmpd="sng">
            <a:solidFill>
              <a:schemeClr val="bg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2" name="도형 21"/>
          <p:cNvSpPr>
            <a:spLocks/>
          </p:cNvSpPr>
          <p:nvPr/>
        </p:nvSpPr>
        <p:spPr>
          <a:xfrm>
            <a:off x="7321550" y="2304415"/>
            <a:ext cx="2676525" cy="2544445"/>
          </a:xfrm>
          <a:prstGeom prst="ellipse">
            <a:avLst/>
          </a:prstGeom>
          <a:noFill/>
          <a:ln w="12700" cap="flat" cmpd="sng">
            <a:solidFill>
              <a:schemeClr val="bg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3" name="텍스트 상자 22"/>
          <p:cNvSpPr txBox="1">
            <a:spLocks/>
          </p:cNvSpPr>
          <p:nvPr/>
        </p:nvSpPr>
        <p:spPr>
          <a:xfrm>
            <a:off x="7953375" y="3315970"/>
            <a:ext cx="1489710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2012년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>
            <a:off x="2884805" y="5217160"/>
            <a:ext cx="3425190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노골적 영유권 주장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5" name="텍스트 상자 24"/>
          <p:cNvSpPr txBox="1">
            <a:spLocks/>
          </p:cNvSpPr>
          <p:nvPr/>
        </p:nvSpPr>
        <p:spPr>
          <a:xfrm>
            <a:off x="7594600" y="5219700"/>
            <a:ext cx="2111375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국제 이슈화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6" name="도형 25"/>
          <p:cNvSpPr>
            <a:spLocks/>
          </p:cNvSpPr>
          <p:nvPr/>
        </p:nvSpPr>
        <p:spPr>
          <a:xfrm>
            <a:off x="5977890" y="2856865"/>
            <a:ext cx="1215390" cy="1450975"/>
          </a:xfrm>
          <a:prstGeom prst="rightArrow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0764520" y="9271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도형 4"/>
          <p:cNvCxnSpPr/>
          <p:nvPr/>
        </p:nvCxnSpPr>
        <p:spPr>
          <a:xfrm flipH="1">
            <a:off x="-437515" y="4410075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상자 8"/>
          <p:cNvSpPr txBox="1">
            <a:spLocks/>
          </p:cNvSpPr>
          <p:nvPr/>
        </p:nvSpPr>
        <p:spPr>
          <a:xfrm rot="5400000">
            <a:off x="5490845" y="917575"/>
            <a:ext cx="11941810" cy="12007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동해바다 외로운 섬, 우산국, 칙령 41호, 새우, 이사부, 바다사자, 메닽 하이드레이트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참치, 오징어, 사이다 광고, 일출, 신라, 최동단, 동독, 서독, 돌섬, 더이상, 생각이, 안난다, 강치, 명태, 황금어장, 삼국유사, 우산도, 울릉도, 실질적 영토, 이제는 ,머가, 없다.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33930" y="3132455"/>
            <a:ext cx="722884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 한국의 입장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>
            <a:off x="3689985" y="2677795"/>
            <a:ext cx="567055" cy="45656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9" name="도형 18"/>
          <p:cNvSpPr>
            <a:spLocks/>
          </p:cNvSpPr>
          <p:nvPr/>
        </p:nvSpPr>
        <p:spPr>
          <a:xfrm>
            <a:off x="4709795" y="2664460"/>
            <a:ext cx="567055" cy="45656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9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입장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3708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>
            <a:spLocks/>
          </p:cNvSpPr>
          <p:nvPr/>
        </p:nvSpPr>
        <p:spPr>
          <a:xfrm>
            <a:off x="2663190" y="2769870"/>
            <a:ext cx="84766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일본의 모든 공동 제소 요구 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거부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텍스트 상자 20"/>
          <p:cNvSpPr txBox="1">
            <a:spLocks/>
          </p:cNvSpPr>
          <p:nvPr/>
        </p:nvSpPr>
        <p:spPr>
          <a:xfrm>
            <a:off x="2597150" y="4141470"/>
            <a:ext cx="10050780" cy="5245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1954년               1962년               2012년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2" name="도형 21"/>
          <p:cNvSpPr>
            <a:spLocks/>
          </p:cNvSpPr>
          <p:nvPr/>
        </p:nvSpPr>
        <p:spPr>
          <a:xfrm>
            <a:off x="3119755" y="4845050"/>
            <a:ext cx="415290" cy="401955"/>
          </a:xfrm>
          <a:prstGeom prst="ellipse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4" name="도형 23"/>
          <p:cNvSpPr>
            <a:spLocks/>
          </p:cNvSpPr>
          <p:nvPr/>
        </p:nvSpPr>
        <p:spPr>
          <a:xfrm>
            <a:off x="9058275" y="4848225"/>
            <a:ext cx="415290" cy="401955"/>
          </a:xfrm>
          <a:prstGeom prst="ellipse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>
            <a:off x="5983605" y="4850765"/>
            <a:ext cx="415290" cy="401955"/>
          </a:xfrm>
          <a:prstGeom prst="ellipse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26" name="도형 25"/>
          <p:cNvCxnSpPr/>
          <p:nvPr/>
        </p:nvCxnSpPr>
        <p:spPr>
          <a:xfrm>
            <a:off x="3727450" y="5093335"/>
            <a:ext cx="5177790" cy="1270"/>
          </a:xfrm>
          <a:prstGeom prst="line">
            <a:avLst/>
          </a:prstGeom>
          <a:ln w="44450" cap="flat" cmpd="sng">
            <a:solidFill>
              <a:schemeClr val="bg1">
                <a:alpha val="100000"/>
              </a:schemeClr>
            </a:solidFill>
            <a:prstDash val="lg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텍스트 상자 26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 한국의 입장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28" name="도형 27"/>
          <p:cNvCxnSpPr/>
          <p:nvPr/>
        </p:nvCxnSpPr>
        <p:spPr>
          <a:xfrm>
            <a:off x="3111500" y="4794250"/>
            <a:ext cx="525145" cy="50927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도형 28"/>
          <p:cNvCxnSpPr/>
          <p:nvPr/>
        </p:nvCxnSpPr>
        <p:spPr>
          <a:xfrm rot="5400000">
            <a:off x="3096895" y="4777740"/>
            <a:ext cx="525145" cy="50927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도형 29"/>
          <p:cNvCxnSpPr/>
          <p:nvPr/>
        </p:nvCxnSpPr>
        <p:spPr>
          <a:xfrm rot="5400000">
            <a:off x="5921375" y="4762500"/>
            <a:ext cx="525145" cy="50927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도형 30"/>
          <p:cNvCxnSpPr/>
          <p:nvPr/>
        </p:nvCxnSpPr>
        <p:spPr>
          <a:xfrm>
            <a:off x="5929630" y="4770755"/>
            <a:ext cx="525145" cy="50927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도형 31"/>
          <p:cNvCxnSpPr/>
          <p:nvPr/>
        </p:nvCxnSpPr>
        <p:spPr>
          <a:xfrm rot="5400000">
            <a:off x="9017000" y="4778375"/>
            <a:ext cx="525145" cy="50927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도형 32"/>
          <p:cNvCxnSpPr/>
          <p:nvPr/>
        </p:nvCxnSpPr>
        <p:spPr>
          <a:xfrm>
            <a:off x="9004935" y="4789170"/>
            <a:ext cx="525145" cy="50927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입장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3708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>
            <a:spLocks/>
          </p:cNvSpPr>
          <p:nvPr/>
        </p:nvSpPr>
        <p:spPr>
          <a:xfrm>
            <a:off x="1801495" y="3207385"/>
            <a:ext cx="4074160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국제사법재판 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거부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7" name="텍스트 상자 26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 한국의 입장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>
            <a:off x="8150225" y="3198495"/>
            <a:ext cx="2280920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입장 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불리 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>
            <a:off x="6421120" y="2701925"/>
            <a:ext cx="474980" cy="1478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=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30" name="도형 29"/>
          <p:cNvCxnSpPr/>
          <p:nvPr/>
        </p:nvCxnSpPr>
        <p:spPr>
          <a:xfrm flipH="1">
            <a:off x="6518910" y="2882265"/>
            <a:ext cx="834390" cy="1306830"/>
          </a:xfrm>
          <a:prstGeom prst="line">
            <a:avLst/>
          </a:prstGeom>
          <a:ln w="34290" cap="flat" cmpd="sng">
            <a:solidFill>
              <a:srgbClr val="FFA724">
                <a:alpha val="100000"/>
              </a:srgbClr>
            </a:solidFill>
            <a:prstDash val="solid"/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입장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3708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상자 19"/>
          <p:cNvSpPr txBox="1">
            <a:spLocks/>
          </p:cNvSpPr>
          <p:nvPr/>
        </p:nvSpPr>
        <p:spPr>
          <a:xfrm>
            <a:off x="3258185" y="2533650"/>
            <a:ext cx="7722870" cy="28625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실효적 지배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srgbClr val="FFA724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A724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정치적 </a:t>
            </a: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계입 경계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7" name="텍스트 상자 26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 한국의 입장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322705" y="-3175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상자 5"/>
          <p:cNvSpPr txBox="1">
            <a:spLocks/>
          </p:cNvSpPr>
          <p:nvPr/>
        </p:nvSpPr>
        <p:spPr>
          <a:xfrm>
            <a:off x="3810" y="1205230"/>
            <a:ext cx="1410970" cy="22193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eaVert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출처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23520" y="-118745"/>
            <a:ext cx="953770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4.</a:t>
            </a:r>
            <a:endParaRPr kumimoji="0" lang="ko-KR" alt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2843530" y="1201420"/>
            <a:ext cx="829310" cy="995045"/>
          </a:xfrm>
          <a:prstGeom prst="ellipse">
            <a:avLst/>
          </a:prstGeom>
          <a:solidFill>
            <a:srgbClr val="677CE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1725930" y="220345"/>
            <a:ext cx="11486515" cy="3708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cxnSp>
        <p:nvCxnSpPr>
          <p:cNvPr id="19" name="도형 18"/>
          <p:cNvCxnSpPr/>
          <p:nvPr/>
        </p:nvCxnSpPr>
        <p:spPr>
          <a:xfrm flipH="1">
            <a:off x="1329055" y="951230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텍스트 상자 26"/>
          <p:cNvSpPr txBox="1">
            <a:spLocks/>
          </p:cNvSpPr>
          <p:nvPr/>
        </p:nvSpPr>
        <p:spPr>
          <a:xfrm>
            <a:off x="1725930" y="220345"/>
            <a:ext cx="11486515" cy="6477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 where are yue from? </a:t>
            </a: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>
            <a:off x="2446655" y="2597785"/>
            <a:ext cx="8869045" cy="303022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marR="0" lvl="0" indent="0" algn="just" defTabSz="508000" rtl="0" eaLnBrk="1" fontAlgn="auto" latinLnBrk="1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2.의도中</a:t>
            </a: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  <a:hlinkClick r:id="rId3"/>
              </a:rPr>
              <a:t>[대담] 독도영유권 문답 - 프랑스 국제법 학자와의 대화 (1996.06.14)</a:t>
            </a: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|작성자 </a:t>
            </a: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  <a:hlinkClick r:id="rId4"/>
              </a:rPr>
              <a:t>별종모기</a:t>
            </a:r>
            <a:r>
              <a: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나무위키 中독도 본문 발췌</a:t>
            </a: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just" defTabSz="508000" rtl="0" eaLnBrk="1" fontAlgn="auto" latinLnBrk="1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3.한국의 입장中 독도의 영토학-최장근著</a:t>
            </a: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just" defTabSz="508000" rtl="0" eaLnBrk="1" fontAlgn="auto" latinLnBrk="1" hangingPunct="1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도형 3"/>
          <p:cNvCxnSpPr/>
          <p:nvPr/>
        </p:nvCxnSpPr>
        <p:spPr>
          <a:xfrm>
            <a:off x="10764520" y="92710"/>
            <a:ext cx="1905" cy="6891655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도형 4"/>
          <p:cNvCxnSpPr/>
          <p:nvPr/>
        </p:nvCxnSpPr>
        <p:spPr>
          <a:xfrm flipH="1">
            <a:off x="-437515" y="4410075"/>
            <a:ext cx="11202035" cy="2540"/>
          </a:xfrm>
          <a:prstGeom prst="line">
            <a:avLst/>
          </a:prstGeom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상자 8"/>
          <p:cNvSpPr txBox="1">
            <a:spLocks/>
          </p:cNvSpPr>
          <p:nvPr/>
        </p:nvSpPr>
        <p:spPr>
          <a:xfrm rot="5400000">
            <a:off x="5490845" y="917575"/>
            <a:ext cx="11941810" cy="12007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동해바다 외로운 섬, 우산국, 칙령 41호, 새우, 이사부, 바다사자, 메닽 하이드레이트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77715"/>
                  </a:prstClr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참치, 오징어, 사이다 광고, 일출, 신라, 최동단, 동독, 서독, 돌섬, 더이상, 생각이, 안난다, 강치, 명태, 황금어장, 삼국유사, 우산도, 울릉도, 실질적 영토, 이제는 ,머가, 없다.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alpha val="77715"/>
                </a:prstClr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3424555" y="3132455"/>
            <a:ext cx="5343525" cy="1324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감사합니다</a:t>
            </a:r>
            <a:endParaRPr kumimoji="0" lang="ko-KR" alt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>
            <a:off x="3679825" y="2677795"/>
            <a:ext cx="567055" cy="45656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9" name="도형 18"/>
          <p:cNvSpPr>
            <a:spLocks/>
          </p:cNvSpPr>
          <p:nvPr/>
        </p:nvSpPr>
        <p:spPr>
          <a:xfrm>
            <a:off x="4785995" y="2680335"/>
            <a:ext cx="567055" cy="456565"/>
          </a:xfrm>
          <a:prstGeom prst="triangle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3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</a:rPr>
              <a:t>6. </a:t>
            </a:r>
            <a:r>
              <a:rPr lang="ko-KR" altLang="en-US" sz="3600" dirty="0">
                <a:latin typeface="+mn-ea"/>
                <a:ea typeface="+mn-ea"/>
              </a:rPr>
              <a:t>판결에 영향을 미칠 정치적인 요인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</a:rPr>
              <a:t>21901886 </a:t>
            </a:r>
            <a:r>
              <a:rPr lang="ko-KR" altLang="en-US" dirty="0" smtClean="0">
                <a:solidFill>
                  <a:schemeClr val="tx1"/>
                </a:solidFill>
                <a:latin typeface="+mj-ea"/>
                <a:ea typeface="+mj-ea"/>
              </a:rPr>
              <a:t>김민혁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국제연합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지리정보자원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독도는 한국의 주권에 속한다는 문서를 배포 </a:t>
            </a:r>
            <a:r>
              <a:rPr lang="en-US" altLang="ko-KR" dirty="0" smtClean="0">
                <a:latin typeface="+mj-ea"/>
                <a:ea typeface="+mj-ea"/>
              </a:rPr>
              <a:t>(UN</a:t>
            </a:r>
            <a:r>
              <a:rPr lang="ko-KR" altLang="en-US" dirty="0" smtClean="0">
                <a:latin typeface="+mj-ea"/>
                <a:ea typeface="+mj-ea"/>
              </a:rPr>
              <a:t>지도제작과</a:t>
            </a:r>
            <a:r>
              <a:rPr lang="en-US" altLang="ko-KR" dirty="0" smtClean="0">
                <a:latin typeface="+mj-ea"/>
                <a:ea typeface="+mj-ea"/>
              </a:rPr>
              <a:t>, 2004)</a:t>
            </a:r>
          </a:p>
          <a:p>
            <a:pPr lvl="1"/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동해를 일본해로 단독 표기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 smtClean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지리자원정보원의 영토 리스트 업데이트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 smtClean="0">
              <a:latin typeface="+mj-ea"/>
              <a:ea typeface="+mj-ea"/>
            </a:endParaRPr>
          </a:p>
          <a:p>
            <a:pPr lvl="1"/>
            <a:r>
              <a:rPr lang="ko-KR" altLang="en-US" dirty="0">
                <a:latin typeface="+mj-ea"/>
                <a:ea typeface="+mj-ea"/>
              </a:rPr>
              <a:t>「</a:t>
            </a:r>
            <a:r>
              <a:rPr lang="ko-KR" altLang="en-US" dirty="0" err="1">
                <a:latin typeface="+mj-ea"/>
                <a:ea typeface="+mj-ea"/>
              </a:rPr>
              <a:t>리앙크루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록스</a:t>
            </a:r>
            <a:r>
              <a:rPr lang="ko-KR" altLang="en-US" dirty="0" smtClean="0">
                <a:latin typeface="+mj-ea"/>
                <a:ea typeface="+mj-ea"/>
              </a:rPr>
              <a:t>」</a:t>
            </a:r>
            <a:r>
              <a:rPr lang="ko-KR" altLang="en-US" dirty="0" err="1" smtClean="0">
                <a:latin typeface="+mj-ea"/>
                <a:ea typeface="+mj-ea"/>
              </a:rPr>
              <a:t>로</a:t>
            </a:r>
            <a:r>
              <a:rPr lang="ko-KR" altLang="en-US" dirty="0" smtClean="0">
                <a:latin typeface="+mj-ea"/>
                <a:ea typeface="+mj-ea"/>
              </a:rPr>
              <a:t> 표기 주권이 결정되지 않은 섬으로 간주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 smtClean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독도를 분쟁지역으로 표기</a:t>
            </a:r>
            <a:r>
              <a:rPr lang="en-US" altLang="ko-KR" dirty="0" smtClean="0">
                <a:latin typeface="+mj-ea"/>
                <a:ea typeface="+mj-ea"/>
              </a:rPr>
              <a:t>(2006)</a:t>
            </a:r>
            <a:endParaRPr lang="ko-KR" altLang="en-US" dirty="0">
              <a:latin typeface="+mj-ea"/>
              <a:ea typeface="+mj-ea"/>
            </a:endParaRPr>
          </a:p>
          <a:p>
            <a:pPr lvl="1"/>
            <a:endParaRPr lang="en-US" altLang="ko-KR" dirty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00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1" y="313678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팔마스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2450011" y="3105834"/>
            <a:ext cx="731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네덜란드의 </a:t>
            </a:r>
            <a:r>
              <a:rPr lang="en-US" altLang="ko-KR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200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년 이상의 주권 행사</a:t>
            </a:r>
          </a:p>
        </p:txBody>
      </p:sp>
    </p:spTree>
    <p:extLst>
      <p:ext uri="{BB962C8B-B14F-4D97-AF65-F5344CB8AC3E}">
        <p14:creationId xmlns:p14="http://schemas.microsoft.com/office/powerpoint/2010/main" val="404482936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>
                <a:latin typeface="+mn-ea"/>
              </a:rPr>
              <a:t>※ </a:t>
            </a:r>
            <a:r>
              <a:rPr lang="ko-KR" altLang="en-US" dirty="0" smtClean="0">
                <a:latin typeface="+mn-ea"/>
              </a:rPr>
              <a:t>안전보장이사회 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국제연합 중 가장 큰 </a:t>
            </a:r>
            <a:r>
              <a:rPr lang="ko-KR" altLang="en-US" dirty="0" smtClean="0">
                <a:latin typeface="+mn-ea"/>
              </a:rPr>
              <a:t>조      직</a:t>
            </a:r>
            <a:r>
              <a:rPr lang="en-US" altLang="ko-KR" dirty="0">
                <a:latin typeface="+mn-ea"/>
              </a:rPr>
              <a:t>): </a:t>
            </a:r>
            <a:r>
              <a:rPr lang="ko-KR" altLang="en-US" dirty="0">
                <a:latin typeface="+mn-ea"/>
              </a:rPr>
              <a:t>국제평화와 안전 유지에 제</a:t>
            </a:r>
            <a:r>
              <a:rPr lang="en-US" altLang="ko-KR" dirty="0">
                <a:latin typeface="+mn-ea"/>
              </a:rPr>
              <a:t>1</a:t>
            </a:r>
            <a:r>
              <a:rPr lang="ko-KR" altLang="en-US" dirty="0">
                <a:latin typeface="+mn-ea"/>
              </a:rPr>
              <a:t>차 책임을 지는 </a:t>
            </a:r>
            <a:r>
              <a:rPr lang="ko-KR" altLang="en-US" dirty="0" smtClean="0">
                <a:latin typeface="+mn-ea"/>
              </a:rPr>
              <a:t>국제연합 </a:t>
            </a:r>
            <a:r>
              <a:rPr lang="ko-KR" altLang="en-US" dirty="0">
                <a:latin typeface="+mn-ea"/>
              </a:rPr>
              <a:t>주요기관 </a:t>
            </a:r>
          </a:p>
          <a:p>
            <a:pPr marL="0" indent="0" fontAlgn="base">
              <a:buNone/>
            </a:pPr>
            <a:endParaRPr lang="en-US" altLang="ko-KR" dirty="0" smtClean="0">
              <a:latin typeface="+mn-ea"/>
            </a:endParaRPr>
          </a:p>
          <a:p>
            <a:pPr marL="0" indent="0" fontAlgn="base">
              <a:buNone/>
            </a:pPr>
            <a:r>
              <a:rPr lang="en-US" altLang="ko-KR" dirty="0" smtClean="0">
                <a:latin typeface="+mn-ea"/>
              </a:rPr>
              <a:t>※ </a:t>
            </a:r>
            <a:r>
              <a:rPr lang="ko-KR" altLang="en-US" dirty="0">
                <a:latin typeface="+mn-ea"/>
              </a:rPr>
              <a:t>안전보장이사회의 상임 이사회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미국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영국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러시아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중국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프랑스 등</a:t>
            </a:r>
          </a:p>
          <a:p>
            <a:pPr marL="0" indent="0">
              <a:buNone/>
            </a:pP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한국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독도의 역사적 권원과 실효적 지배 측면 우월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일본 국제적 위상 높음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한국 영토라는 인식 → 분쟁 지역이란 인식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01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국제관계서 중립을 취하는 듯 하면서도 은근히 일본 입장 두둔 </a:t>
            </a:r>
            <a:r>
              <a:rPr lang="en-US" altLang="ko-KR" dirty="0" smtClean="0">
                <a:latin typeface="+mj-ea"/>
                <a:ea typeface="+mj-ea"/>
              </a:rPr>
              <a:t>(20</a:t>
            </a:r>
            <a:r>
              <a:rPr lang="ko-KR" altLang="en-US" dirty="0" smtClean="0">
                <a:latin typeface="+mj-ea"/>
                <a:ea typeface="+mj-ea"/>
              </a:rPr>
              <a:t>세기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lvl="1"/>
            <a:endParaRPr lang="en-US" altLang="ko-KR" dirty="0" smtClean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일본의 입장을 지지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현</a:t>
            </a:r>
            <a:r>
              <a:rPr lang="ko-KR" altLang="en-US" dirty="0">
                <a:latin typeface="+mj-ea"/>
                <a:ea typeface="+mj-ea"/>
              </a:rPr>
              <a:t>재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일본해로 일관하여 사용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CIA</a:t>
            </a:r>
            <a:r>
              <a:rPr lang="ko-KR" altLang="en-US" dirty="0" smtClean="0">
                <a:latin typeface="+mj-ea"/>
                <a:ea typeface="+mj-ea"/>
              </a:rPr>
              <a:t>사이트 독도로 사용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분쟁지역으로 수정 </a:t>
            </a:r>
            <a:r>
              <a:rPr lang="ko-KR" altLang="en-US" dirty="0">
                <a:latin typeface="+mj-ea"/>
                <a:ea typeface="+mj-ea"/>
              </a:rPr>
              <a:t>「</a:t>
            </a:r>
            <a:r>
              <a:rPr lang="ko-KR" altLang="en-US" dirty="0" err="1">
                <a:latin typeface="+mj-ea"/>
                <a:ea typeface="+mj-ea"/>
              </a:rPr>
              <a:t>리앙쿠르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록스</a:t>
            </a:r>
            <a:r>
              <a:rPr lang="ko-KR" altLang="en-US" dirty="0">
                <a:latin typeface="+mj-ea"/>
                <a:ea typeface="+mj-ea"/>
              </a:rPr>
              <a:t>」로 표기</a:t>
            </a:r>
            <a:r>
              <a:rPr lang="en-US" altLang="ko-KR" dirty="0">
                <a:latin typeface="+mj-ea"/>
                <a:ea typeface="+mj-ea"/>
              </a:rPr>
              <a:t>(2004)</a:t>
            </a:r>
            <a:endParaRPr lang="ko-KR" altLang="en-US" dirty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22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한국이 </a:t>
            </a:r>
            <a:r>
              <a:rPr lang="en-US" altLang="ko-KR" dirty="0" smtClean="0">
                <a:latin typeface="+mj-ea"/>
                <a:ea typeface="+mj-ea"/>
              </a:rPr>
              <a:t>1950</a:t>
            </a:r>
            <a:r>
              <a:rPr lang="ko-KR" altLang="en-US" dirty="0" smtClean="0">
                <a:latin typeface="+mj-ea"/>
                <a:ea typeface="+mj-ea"/>
              </a:rPr>
              <a:t>년대 독도를 점령했다는 표현 사용 </a:t>
            </a:r>
            <a:r>
              <a:rPr lang="en-US" altLang="ko-KR" dirty="0" smtClean="0">
                <a:latin typeface="+mj-ea"/>
                <a:ea typeface="+mj-ea"/>
              </a:rPr>
              <a:t>(2006)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미국학자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역사적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국제사법원이</a:t>
            </a:r>
            <a:r>
              <a:rPr lang="ko-KR" altLang="en-US" dirty="0" smtClean="0">
                <a:latin typeface="+mj-ea"/>
                <a:ea typeface="+mj-ea"/>
              </a:rPr>
              <a:t> 한국 주장이 유리하지만 </a:t>
            </a:r>
            <a:r>
              <a:rPr lang="ko-KR" altLang="en-US" dirty="0" err="1" smtClean="0">
                <a:latin typeface="+mj-ea"/>
                <a:ea typeface="+mj-ea"/>
              </a:rPr>
              <a:t>일본해</a:t>
            </a:r>
            <a:r>
              <a:rPr lang="ko-KR" altLang="en-US" dirty="0" smtClean="0">
                <a:latin typeface="+mj-ea"/>
                <a:ea typeface="+mj-ea"/>
              </a:rPr>
              <a:t> 단독 표기 인정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배타적 경제 수역 양보 → 영유권 문제를 해결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조언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3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미국 국사문제 전문가의 견해</a:t>
            </a:r>
            <a:r>
              <a:rPr lang="en-US" altLang="ko-KR" sz="3200" dirty="0"/>
              <a:t>(1998</a:t>
            </a:r>
            <a:r>
              <a:rPr lang="ko-KR" altLang="en-US" sz="3200" dirty="0"/>
              <a:t>년 </a:t>
            </a:r>
            <a:r>
              <a:rPr lang="en-US" altLang="ko-KR" sz="3200" dirty="0"/>
              <a:t>5</a:t>
            </a:r>
            <a:r>
              <a:rPr lang="ko-KR" altLang="en-US" sz="3200" dirty="0"/>
              <a:t>월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2"/>
          <a:ext cx="7931224" cy="146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>
            <p:extLst/>
          </p:nvPr>
        </p:nvGraphicFramePr>
        <p:xfrm>
          <a:off x="1847528" y="4077072"/>
          <a:ext cx="84249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1864" y="19795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8088" y="19795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1944" y="47158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48%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47158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28%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2"/>
          <a:ext cx="8229600" cy="154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>
            <p:extLst/>
          </p:nvPr>
        </p:nvGraphicFramePr>
        <p:xfrm>
          <a:off x="1991544" y="3861048"/>
          <a:ext cx="8184232" cy="197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35960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43%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4112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57%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7888" y="44998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48%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4998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080" y="44998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11%</a:t>
            </a:r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14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한국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영토 분쟁 시 중립 입장과 </a:t>
            </a:r>
            <a:r>
              <a:rPr lang="ko-KR" altLang="en-US" dirty="0" err="1" smtClean="0">
                <a:latin typeface="+mj-ea"/>
                <a:ea typeface="+mj-ea"/>
              </a:rPr>
              <a:t>조정자</a:t>
            </a:r>
            <a:r>
              <a:rPr lang="ko-KR" altLang="en-US" dirty="0" smtClean="0">
                <a:latin typeface="+mj-ea"/>
                <a:ea typeface="+mj-ea"/>
              </a:rPr>
              <a:t> 역할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현행 유지나 중재재판 </a:t>
            </a:r>
            <a:r>
              <a:rPr lang="ko-KR" altLang="en-US" dirty="0" err="1" smtClean="0">
                <a:latin typeface="+mj-ea"/>
                <a:ea typeface="+mj-ea"/>
              </a:rPr>
              <a:t>바람직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신 어업협정으로 양국 간의 분쟁 과열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>
                <a:latin typeface="+mj-ea"/>
                <a:ea typeface="+mj-ea"/>
              </a:rPr>
              <a:t>「워싱턴 포스트」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독도는 </a:t>
            </a:r>
            <a:r>
              <a:rPr lang="en-US" altLang="ko-KR" dirty="0">
                <a:latin typeface="+mj-ea"/>
                <a:ea typeface="+mj-ea"/>
              </a:rPr>
              <a:t>6</a:t>
            </a:r>
            <a:r>
              <a:rPr lang="ko-KR" altLang="en-US" dirty="0">
                <a:latin typeface="+mj-ea"/>
                <a:ea typeface="+mj-ea"/>
              </a:rPr>
              <a:t>세기 이래 한국 </a:t>
            </a:r>
            <a:r>
              <a:rPr lang="ko-KR" altLang="en-US" dirty="0" smtClean="0">
                <a:latin typeface="+mj-ea"/>
                <a:ea typeface="+mj-ea"/>
              </a:rPr>
              <a:t>영토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 smtClean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「</a:t>
            </a:r>
            <a:r>
              <a:rPr lang="ko-KR" altLang="en-US" dirty="0" err="1">
                <a:latin typeface="+mj-ea"/>
                <a:ea typeface="+mj-ea"/>
              </a:rPr>
              <a:t>월스트리트</a:t>
            </a:r>
            <a:r>
              <a:rPr lang="ko-KR" altLang="en-US" dirty="0">
                <a:latin typeface="+mj-ea"/>
                <a:ea typeface="+mj-ea"/>
              </a:rPr>
              <a:t> 저널」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분노한 소인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한국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과 성숙한 거인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일본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의 싸움	 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8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독도가 역사적 권원과 실효적 지배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한국이 월등히 우월한 지위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미국 언론과 전문적 집단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한국 유리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정부 관련 기관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중립을 취하는 듯하면서도 일본 정부 두둔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82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「</a:t>
            </a:r>
            <a:r>
              <a:rPr lang="en-US" altLang="ko-KR" dirty="0" err="1">
                <a:latin typeface="+mj-ea"/>
                <a:ea typeface="+mj-ea"/>
              </a:rPr>
              <a:t>이코노미스트</a:t>
            </a:r>
            <a:r>
              <a:rPr lang="en-US" altLang="ko-KR" dirty="0" smtClean="0">
                <a:latin typeface="+mj-ea"/>
                <a:ea typeface="+mj-ea"/>
              </a:rPr>
              <a:t>」, </a:t>
            </a:r>
            <a:r>
              <a:rPr lang="en-US" altLang="ko-KR" dirty="0">
                <a:latin typeface="+mj-ea"/>
                <a:ea typeface="+mj-ea"/>
              </a:rPr>
              <a:t>「</a:t>
            </a:r>
            <a:r>
              <a:rPr lang="en-US" altLang="ko-KR" dirty="0" err="1">
                <a:latin typeface="+mj-ea"/>
                <a:ea typeface="+mj-ea"/>
              </a:rPr>
              <a:t>해군수로지</a:t>
            </a:r>
            <a:r>
              <a:rPr lang="en-US" altLang="ko-KR" dirty="0" smtClean="0">
                <a:latin typeface="+mj-ea"/>
                <a:ea typeface="+mj-ea"/>
              </a:rPr>
              <a:t>」: </a:t>
            </a:r>
            <a:r>
              <a:rPr lang="ko-KR" altLang="en-US" dirty="0" smtClean="0">
                <a:latin typeface="+mj-ea"/>
                <a:ea typeface="+mj-ea"/>
              </a:rPr>
              <a:t>독도를 한국 영토로 간주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일본이 제작한 죽도 표기의 영문판 해도가 영국의 날인이 찍혀 영국의 해외 판매망을 통해 판매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en-US" altLang="ko-KR" dirty="0" smtClean="0">
                <a:latin typeface="+mj-ea"/>
                <a:ea typeface="+mj-ea"/>
              </a:rPr>
              <a:t>9</a:t>
            </a:r>
            <a:r>
              <a:rPr lang="ko-KR" altLang="en-US" dirty="0" smtClean="0">
                <a:latin typeface="+mj-ea"/>
                <a:ea typeface="+mj-ea"/>
              </a:rPr>
              <a:t>개국 </a:t>
            </a:r>
            <a:r>
              <a:rPr lang="en-US" altLang="ko-KR" dirty="0" smtClean="0">
                <a:latin typeface="+mj-ea"/>
                <a:ea typeface="+mj-ea"/>
              </a:rPr>
              <a:t>10</a:t>
            </a:r>
            <a:r>
              <a:rPr lang="ko-KR" altLang="en-US" dirty="0" smtClean="0">
                <a:latin typeface="+mj-ea"/>
                <a:ea typeface="+mj-ea"/>
              </a:rPr>
              <a:t>개점 → </a:t>
            </a:r>
            <a:r>
              <a:rPr lang="en-US" altLang="ko-KR" dirty="0" smtClean="0">
                <a:latin typeface="+mj-ea"/>
                <a:ea typeface="+mj-ea"/>
              </a:rPr>
              <a:t>52</a:t>
            </a:r>
            <a:r>
              <a:rPr lang="ko-KR" altLang="en-US" dirty="0" smtClean="0">
                <a:latin typeface="+mj-ea"/>
                <a:ea typeface="+mj-ea"/>
              </a:rPr>
              <a:t>개국 </a:t>
            </a:r>
            <a:r>
              <a:rPr lang="en-US" altLang="ko-KR" dirty="0" smtClean="0">
                <a:latin typeface="+mj-ea"/>
                <a:ea typeface="+mj-ea"/>
              </a:rPr>
              <a:t>139</a:t>
            </a:r>
            <a:r>
              <a:rPr lang="ko-KR" altLang="en-US" dirty="0" smtClean="0">
                <a:latin typeface="+mj-ea"/>
                <a:ea typeface="+mj-ea"/>
              </a:rPr>
              <a:t>개점으로 증가</a:t>
            </a:r>
            <a:endParaRPr lang="en-US" altLang="ko-KR" dirty="0" smtClean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한일 독도분쟁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한국의 영유권 인정하는 보도 </a:t>
            </a:r>
            <a:r>
              <a:rPr lang="en-US" altLang="ko-KR" dirty="0" smtClean="0">
                <a:latin typeface="+mj-ea"/>
                <a:ea typeface="+mj-ea"/>
              </a:rPr>
              <a:t>(1996)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「이코노미스트</a:t>
            </a:r>
            <a:r>
              <a:rPr lang="ko-KR" altLang="en-US" dirty="0" smtClean="0">
                <a:latin typeface="+mj-ea"/>
                <a:ea typeface="+mj-ea"/>
              </a:rPr>
              <a:t>」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한국의 입장에 설득력이 있음</a:t>
            </a:r>
            <a:endParaRPr lang="ko-KR" altLang="en-US" dirty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「</a:t>
            </a:r>
            <a:r>
              <a:rPr lang="ko-KR" altLang="en-US" dirty="0" err="1">
                <a:latin typeface="+mj-ea"/>
                <a:ea typeface="+mj-ea"/>
              </a:rPr>
              <a:t>파이넨셜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타임즈</a:t>
            </a:r>
            <a:r>
              <a:rPr lang="ko-KR" altLang="en-US" dirty="0">
                <a:latin typeface="+mj-ea"/>
                <a:ea typeface="+mj-ea"/>
              </a:rPr>
              <a:t>」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일본의 영토확장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민족주의 부활을 보여주는 징조</a:t>
            </a:r>
            <a:endParaRPr lang="ko-KR" altLang="en-US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21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1" y="313678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팔마스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2624183" y="2006020"/>
            <a:ext cx="69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네덜란드의 승소</a:t>
            </a: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4E30C833-1E69-4641-B589-E73C396DDDF0}"/>
              </a:ext>
            </a:extLst>
          </p:cNvPr>
          <p:cNvSpPr/>
          <p:nvPr/>
        </p:nvSpPr>
        <p:spPr>
          <a:xfrm>
            <a:off x="5417702" y="3211581"/>
            <a:ext cx="1356596" cy="1543594"/>
          </a:xfrm>
          <a:prstGeom prst="downArrow">
            <a:avLst/>
          </a:prstGeom>
          <a:solidFill>
            <a:srgbClr val="D4E7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10276-95CC-407E-ADB3-DEF473DA8DBC}"/>
              </a:ext>
            </a:extLst>
          </p:cNvPr>
          <p:cNvSpPr txBox="1"/>
          <p:nvPr/>
        </p:nvSpPr>
        <p:spPr>
          <a:xfrm>
            <a:off x="2727080" y="5264834"/>
            <a:ext cx="694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실효적 지배를 중시한 판결</a:t>
            </a:r>
          </a:p>
        </p:txBody>
      </p:sp>
    </p:spTree>
    <p:extLst>
      <p:ext uri="{BB962C8B-B14F-4D97-AF65-F5344CB8AC3E}">
        <p14:creationId xmlns:p14="http://schemas.microsoft.com/office/powerpoint/2010/main" val="145693858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정확한 정보가 없어 일본의 </a:t>
            </a:r>
            <a:r>
              <a:rPr lang="ko-KR" altLang="en-US" dirty="0" err="1" smtClean="0">
                <a:latin typeface="+mj-ea"/>
                <a:ea typeface="+mj-ea"/>
              </a:rPr>
              <a:t>오키섬으로</a:t>
            </a:r>
            <a:r>
              <a:rPr lang="ko-KR" altLang="en-US" dirty="0" smtClean="0">
                <a:latin typeface="+mj-ea"/>
                <a:ea typeface="+mj-ea"/>
              </a:rPr>
              <a:t> 간주 </a:t>
            </a:r>
            <a:r>
              <a:rPr lang="en-US" altLang="ko-KR" dirty="0" smtClean="0">
                <a:latin typeface="+mj-ea"/>
                <a:ea typeface="+mj-ea"/>
              </a:rPr>
              <a:t>→ </a:t>
            </a:r>
            <a:r>
              <a:rPr lang="ko-KR" altLang="en-US" dirty="0" smtClean="0">
                <a:latin typeface="+mj-ea"/>
                <a:ea typeface="+mj-ea"/>
              </a:rPr>
              <a:t>실제로 한일 간의 영유권 분쟁에선 매스컴은 한국을 지지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3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프랑스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「</a:t>
            </a:r>
            <a:r>
              <a:rPr lang="ko-KR" altLang="en-US" dirty="0" err="1">
                <a:latin typeface="+mj-ea"/>
                <a:ea typeface="+mj-ea"/>
              </a:rPr>
              <a:t>아르테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TV</a:t>
            </a:r>
            <a:r>
              <a:rPr lang="ko-KR" altLang="en-US" dirty="0" smtClean="0">
                <a:latin typeface="+mj-ea"/>
                <a:ea typeface="+mj-ea"/>
              </a:rPr>
              <a:t>」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교양프로에서 죽도로 표기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일본땅으로 소개 </a:t>
            </a:r>
            <a:r>
              <a:rPr lang="en-US" altLang="ko-KR" dirty="0" smtClean="0">
                <a:latin typeface="+mj-ea"/>
                <a:ea typeface="+mj-ea"/>
              </a:rPr>
              <a:t>(2005)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「</a:t>
            </a:r>
            <a:r>
              <a:rPr lang="en-US" altLang="ko-KR" dirty="0">
                <a:latin typeface="+mj-ea"/>
                <a:ea typeface="+mj-ea"/>
              </a:rPr>
              <a:t>F5(</a:t>
            </a:r>
            <a:r>
              <a:rPr lang="ko-KR" altLang="en-US" dirty="0">
                <a:latin typeface="+mj-ea"/>
                <a:ea typeface="+mj-ea"/>
              </a:rPr>
              <a:t>프랑스</a:t>
            </a:r>
            <a:r>
              <a:rPr lang="en-US" altLang="ko-KR" dirty="0">
                <a:latin typeface="+mj-ea"/>
                <a:ea typeface="+mj-ea"/>
              </a:rPr>
              <a:t>5)</a:t>
            </a:r>
            <a:r>
              <a:rPr lang="ko-KR" altLang="en-US" dirty="0">
                <a:latin typeface="+mj-ea"/>
                <a:ea typeface="+mj-ea"/>
              </a:rPr>
              <a:t>」 </a:t>
            </a:r>
            <a:r>
              <a:rPr lang="ko-KR" altLang="en-US" dirty="0" err="1">
                <a:latin typeface="+mj-ea"/>
                <a:ea typeface="+mj-ea"/>
              </a:rPr>
              <a:t>특집다큐</a:t>
            </a:r>
            <a:r>
              <a:rPr lang="ko-KR" altLang="en-US" dirty="0">
                <a:latin typeface="+mj-ea"/>
                <a:ea typeface="+mj-ea"/>
              </a:rPr>
              <a:t> 「일본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과거의 그림자</a:t>
            </a:r>
            <a:r>
              <a:rPr lang="ko-KR" altLang="en-US" dirty="0" smtClean="0">
                <a:latin typeface="+mj-ea"/>
                <a:ea typeface="+mj-ea"/>
              </a:rPr>
              <a:t>」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일본의 방영취소 압력 </a:t>
            </a:r>
            <a:endParaRPr lang="en-US" altLang="ko-KR" dirty="0">
              <a:latin typeface="+mj-ea"/>
              <a:ea typeface="+mj-ea"/>
            </a:endParaRPr>
          </a:p>
          <a:p>
            <a:pPr lvl="1"/>
            <a:endParaRPr lang="en-US" altLang="ko-KR" dirty="0" smtClean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독도라고 기재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괄호로 죽도 표기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일본이 영유권 주장하는 형식으로 보도</a:t>
            </a:r>
            <a:endParaRPr lang="ko-KR" altLang="en-US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815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정확한 지식이 없어 상황에 따라 입장을 달리함 → 최근엔 독도에 관해 정보가 알려져 독도를 분쟁지역으로 구분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14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러시아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latin typeface="+mj-ea"/>
                <a:ea typeface="+mj-ea"/>
              </a:rPr>
              <a:t>「</a:t>
            </a:r>
            <a:r>
              <a:rPr lang="en-US" altLang="ko-KR" dirty="0" err="1">
                <a:latin typeface="+mj-ea"/>
                <a:ea typeface="+mj-ea"/>
              </a:rPr>
              <a:t>극동지역의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>
                <a:latin typeface="+mj-ea"/>
                <a:ea typeface="+mj-ea"/>
              </a:rPr>
              <a:t>평화를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>
                <a:latin typeface="+mj-ea"/>
                <a:ea typeface="+mj-ea"/>
              </a:rPr>
              <a:t>위한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>
                <a:latin typeface="+mj-ea"/>
                <a:ea typeface="+mj-ea"/>
              </a:rPr>
              <a:t>실질적인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>
                <a:latin typeface="+mj-ea"/>
                <a:ea typeface="+mj-ea"/>
              </a:rPr>
              <a:t>국제협력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>
                <a:latin typeface="+mj-ea"/>
                <a:ea typeface="+mj-ea"/>
              </a:rPr>
              <a:t>과제</a:t>
            </a:r>
            <a:r>
              <a:rPr lang="en-US" altLang="ko-KR" dirty="0" smtClean="0">
                <a:latin typeface="+mj-ea"/>
                <a:ea typeface="+mj-ea"/>
              </a:rPr>
              <a:t>」, </a:t>
            </a:r>
            <a:r>
              <a:rPr lang="ko-KR" altLang="en-US" dirty="0" smtClean="0">
                <a:latin typeface="+mj-ea"/>
                <a:ea typeface="+mj-ea"/>
              </a:rPr>
              <a:t>모스크바국립대학 학술회의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역사적으로 한국땅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남북한이 힘을 합쳐 한국 영토임을 알려야 함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일본은 동북아의 평화를 위협하는 행동을 해선 안 됨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한국 측 입장 지지</a:t>
            </a:r>
            <a:endParaRPr lang="en-US" altLang="ko-KR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한일 간의 독도 문제에 많은 관심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정확한 지식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독도를 한국영토로 인식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61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독도 문제와 역사 교과서 문제서 한국을 지지 </a:t>
            </a:r>
            <a:r>
              <a:rPr lang="en-US" altLang="ko-KR" dirty="0" smtClean="0">
                <a:latin typeface="+mj-ea"/>
                <a:ea typeface="+mj-ea"/>
              </a:rPr>
              <a:t>(2005)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일본의 독도탐사에 대해 논평할 거 없음으로 중립 </a:t>
            </a:r>
            <a:r>
              <a:rPr lang="en-US" altLang="ko-KR" dirty="0" smtClean="0">
                <a:latin typeface="+mj-ea"/>
                <a:ea typeface="+mj-ea"/>
              </a:rPr>
              <a:t>(2006)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중국 네티즌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일본 비난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한국은 강경한 태도를 취해야 한다고 지원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0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「</a:t>
            </a:r>
            <a:r>
              <a:rPr lang="en-US" altLang="ko-KR" dirty="0" err="1">
                <a:latin typeface="+mj-ea"/>
                <a:ea typeface="+mj-ea"/>
              </a:rPr>
              <a:t>인민일보</a:t>
            </a:r>
            <a:r>
              <a:rPr lang="en-US" altLang="ko-KR" dirty="0">
                <a:latin typeface="+mj-ea"/>
                <a:ea typeface="+mj-ea"/>
              </a:rPr>
              <a:t>」, </a:t>
            </a:r>
            <a:r>
              <a:rPr lang="en-US" altLang="ko-KR" dirty="0" err="1">
                <a:latin typeface="+mj-ea"/>
                <a:ea typeface="+mj-ea"/>
              </a:rPr>
              <a:t>중국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>
                <a:latin typeface="+mj-ea"/>
                <a:ea typeface="+mj-ea"/>
              </a:rPr>
              <a:t>공산당의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err="1" smtClean="0">
                <a:latin typeface="+mj-ea"/>
                <a:ea typeface="+mj-ea"/>
              </a:rPr>
              <a:t>기관지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일본보다 한국의 주장을 주로 소개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중국인 전문가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일본 해양정책에 담긴 속셈을 </a:t>
            </a:r>
            <a:r>
              <a:rPr lang="ko-KR" altLang="en-US" dirty="0" err="1" smtClean="0">
                <a:latin typeface="+mj-ea"/>
                <a:ea typeface="+mj-ea"/>
              </a:rPr>
              <a:t>파악해야한다고</a:t>
            </a:r>
            <a:r>
              <a:rPr lang="ko-KR" altLang="en-US" dirty="0" smtClean="0">
                <a:latin typeface="+mj-ea"/>
                <a:ea typeface="+mj-ea"/>
              </a:rPr>
              <a:t> 주장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07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중일간</a:t>
            </a:r>
            <a:r>
              <a:rPr lang="ko-KR" altLang="en-US" dirty="0" smtClean="0">
                <a:latin typeface="+mj-ea"/>
                <a:ea typeface="+mj-ea"/>
              </a:rPr>
              <a:t> 조어도 분쟁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일본의 침략적인 조어제도에 대해 불법적인 조치라고 비난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독도의 일본의 침략적인 행위를 비난하면서 일본에 강력 대응하는 한국의 조치가 정당하다고 생각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80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/>
              <a:t/>
            </a:r>
            <a:br>
              <a:rPr lang="en-US" altLang="ko-KR" sz="2700" dirty="0"/>
            </a:br>
            <a:r>
              <a:rPr lang="en-US" altLang="ko-KR" sz="2700" dirty="0"/>
              <a:t/>
            </a:r>
            <a:br>
              <a:rPr lang="en-US" altLang="ko-KR" sz="2700" dirty="0"/>
            </a:br>
            <a:r>
              <a:rPr lang="en-US" altLang="ko-KR" sz="2700" dirty="0"/>
              <a:t/>
            </a:r>
            <a:br>
              <a:rPr lang="en-US" altLang="ko-KR" sz="2700" dirty="0"/>
            </a:br>
            <a:r>
              <a:rPr lang="ko-KR" altLang="en-US" sz="2900" dirty="0"/>
              <a:t>「</a:t>
            </a:r>
            <a:r>
              <a:rPr lang="en-US" altLang="ko-KR" sz="2900" dirty="0"/>
              <a:t>Far eastern Economic Review</a:t>
            </a:r>
            <a:r>
              <a:rPr lang="ko-KR" altLang="en-US" sz="2900" dirty="0"/>
              <a:t>」</a:t>
            </a:r>
            <a:r>
              <a:rPr lang="en-US" altLang="ko-KR" sz="2900" dirty="0"/>
              <a:t>(</a:t>
            </a:r>
            <a:r>
              <a:rPr lang="ko-KR" altLang="en-US" sz="2900" dirty="0"/>
              <a:t>홍콩경제주간지</a:t>
            </a:r>
            <a:r>
              <a:rPr lang="en-US" altLang="ko-KR" sz="2900" dirty="0"/>
              <a:t>)</a:t>
            </a:r>
            <a:r>
              <a:rPr lang="ko-KR" altLang="en-US" sz="2900" dirty="0"/>
              <a:t/>
            </a:r>
            <a:br>
              <a:rPr lang="ko-KR" altLang="en-US" sz="2900" dirty="0"/>
            </a:br>
            <a:r>
              <a:rPr lang="en-US" altLang="ko-KR" sz="2900" dirty="0" err="1"/>
              <a:t>가아-태지역</a:t>
            </a:r>
            <a:r>
              <a:rPr lang="en-US" altLang="ko-KR" sz="2900" dirty="0"/>
              <a:t> 11개국 </a:t>
            </a:r>
            <a:r>
              <a:rPr lang="en-US" altLang="ko-KR" sz="2900" dirty="0" err="1"/>
              <a:t>경제인</a:t>
            </a:r>
            <a:r>
              <a:rPr lang="en-US" altLang="ko-KR" sz="2900" dirty="0"/>
              <a:t>(</a:t>
            </a:r>
            <a:r>
              <a:rPr lang="en-US" altLang="ko-KR" sz="2900" dirty="0" err="1"/>
              <a:t>기업인</a:t>
            </a:r>
            <a:r>
              <a:rPr lang="en-US" altLang="ko-KR" sz="2900" dirty="0"/>
              <a:t>)을 </a:t>
            </a:r>
            <a:r>
              <a:rPr lang="en-US" altLang="ko-KR" sz="2900" dirty="0" err="1"/>
              <a:t>대상</a:t>
            </a:r>
            <a:r>
              <a:rPr lang="en-US" altLang="ko-KR" sz="2900" dirty="0"/>
              <a:t> </a:t>
            </a:r>
            <a:r>
              <a:rPr lang="en-US" altLang="ko-KR" sz="2900" dirty="0" err="1"/>
              <a:t>설문조사</a:t>
            </a:r>
            <a:r>
              <a:rPr lang="en-US" altLang="ko-KR" sz="2700" dirty="0"/>
              <a:t/>
            </a:r>
            <a:br>
              <a:rPr lang="en-US" altLang="ko-KR" sz="2700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독도가 일본 영토라고 답한 경우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아시아 지역의 </a:t>
            </a:r>
            <a:r>
              <a:rPr lang="en-US" altLang="ko-KR" dirty="0" smtClean="0">
                <a:latin typeface="+mj-ea"/>
                <a:ea typeface="+mj-ea"/>
              </a:rPr>
              <a:t>11</a:t>
            </a:r>
            <a:r>
              <a:rPr lang="ko-KR" altLang="en-US" dirty="0" smtClean="0">
                <a:latin typeface="+mj-ea"/>
                <a:ea typeface="+mj-ea"/>
              </a:rPr>
              <a:t>개국 중 독도가 한국영토일 가능성이 높다 답한 국가는 한국을 포함해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개국</a:t>
            </a:r>
            <a:endParaRPr lang="ko-KR" altLang="en-US" dirty="0">
              <a:latin typeface="+mj-ea"/>
              <a:ea typeface="+mj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991544" y="2244526"/>
          <a:ext cx="8280920" cy="2048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일본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69.2%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필리핀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54.5%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말레이시아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66.7%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홍콩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50%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대만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66.7%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싱가포르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44.4%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호주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58.8%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태국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25%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인도네시아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55.6%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한국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0%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2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628801"/>
            <a:ext cx="5256584" cy="3504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2239" y="542315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Tw Cen MT"/>
                <a:ea typeface="맑은 고딕" panose="020B0503020000020004" pitchFamily="50" charset="-127"/>
              </a:rPr>
              <a:t>독도는 일본땅 이라고 대답한 외국인들 인터뷰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632" y="579249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Tw Cen MT"/>
                <a:ea typeface="맑은 고딕" panose="020B0503020000020004" pitchFamily="50" charset="-127"/>
              </a:rPr>
              <a:t>https://www.youtube.com/watch?v=4O6N0mKax7w&amp;t=4s</a:t>
            </a:r>
            <a:endParaRPr lang="ko-KR" altLang="en-US" dirty="0">
              <a:solidFill>
                <a:prstClr val="black"/>
              </a:solidFill>
              <a:latin typeface="Tw Cen M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78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1" y="313678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클리퍼튼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843995" y="2912920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임자 없는 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10276-95CC-407E-ADB3-DEF473DA8DBC}"/>
              </a:ext>
            </a:extLst>
          </p:cNvPr>
          <p:cNvSpPr txBox="1"/>
          <p:nvPr/>
        </p:nvSpPr>
        <p:spPr>
          <a:xfrm>
            <a:off x="7722016" y="4941669"/>
            <a:ext cx="413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프랑스의 주권 선포</a:t>
            </a: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3E6F9519-0531-4F42-9126-FE749B24A332}"/>
              </a:ext>
            </a:extLst>
          </p:cNvPr>
          <p:cNvCxnSpPr/>
          <p:nvPr/>
        </p:nvCxnSpPr>
        <p:spPr>
          <a:xfrm>
            <a:off x="4392348" y="3236086"/>
            <a:ext cx="2951235" cy="2028748"/>
          </a:xfrm>
          <a:prstGeom prst="bentConnector3">
            <a:avLst>
              <a:gd name="adj1" fmla="val 5029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8256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일본과의 빈번한 경제교류 → 독도의 본질과 상관없이 일본의 우호적 대답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독일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시마네현이</a:t>
            </a:r>
            <a:r>
              <a:rPr lang="ko-KR" altLang="en-US" dirty="0" smtClean="0">
                <a:latin typeface="+mj-ea"/>
                <a:ea typeface="+mj-ea"/>
              </a:rPr>
              <a:t> 죽도의 날 제정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독일 일간지는 한일 간의 영토 분쟁지역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영국 등 다른 나라들과 같이 양국관계가 극도의 위기 상황이라 소개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독도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죽도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err="1" smtClean="0">
                <a:latin typeface="+mj-ea"/>
                <a:ea typeface="+mj-ea"/>
              </a:rPr>
              <a:t>일본해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동해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로 표기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8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재독일 교민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독도가 국제사회서 영토 분쟁지역이 되가는 것 같다고 우려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5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세계지도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「내셔널 </a:t>
            </a:r>
            <a:r>
              <a:rPr lang="ko-KR" altLang="en-US" dirty="0" err="1">
                <a:latin typeface="+mj-ea"/>
                <a:ea typeface="+mj-ea"/>
              </a:rPr>
              <a:t>지오그래픽</a:t>
            </a:r>
            <a:r>
              <a:rPr lang="ko-KR" altLang="en-US" dirty="0">
                <a:latin typeface="+mj-ea"/>
                <a:ea typeface="+mj-ea"/>
              </a:rPr>
              <a:t> 세계지도」</a:t>
            </a:r>
            <a:r>
              <a:rPr lang="en-US" altLang="ko-KR" dirty="0" smtClean="0">
                <a:latin typeface="+mj-ea"/>
                <a:ea typeface="+mj-ea"/>
              </a:rPr>
              <a:t>: 7</a:t>
            </a:r>
            <a:r>
              <a:rPr lang="ko-KR" altLang="en-US" dirty="0" smtClean="0">
                <a:latin typeface="+mj-ea"/>
                <a:ea typeface="+mj-ea"/>
              </a:rPr>
              <a:t>판까지 독도 표기 </a:t>
            </a:r>
            <a:r>
              <a:rPr lang="en-US" altLang="ko-KR" dirty="0" smtClean="0">
                <a:latin typeface="+mj-ea"/>
                <a:ea typeface="+mj-ea"/>
              </a:rPr>
              <a:t>(1999)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「아틀라스」 최신판</a:t>
            </a:r>
            <a:r>
              <a:rPr lang="en-US" altLang="ko-KR" dirty="0">
                <a:latin typeface="+mj-ea"/>
                <a:ea typeface="+mj-ea"/>
              </a:rPr>
              <a:t>(8</a:t>
            </a:r>
            <a:r>
              <a:rPr lang="ko-KR" altLang="en-US" dirty="0">
                <a:latin typeface="+mj-ea"/>
                <a:ea typeface="+mj-ea"/>
              </a:rPr>
              <a:t>판</a:t>
            </a:r>
            <a:r>
              <a:rPr lang="en-US" altLang="ko-KR" dirty="0" smtClean="0">
                <a:latin typeface="+mj-ea"/>
                <a:ea typeface="+mj-ea"/>
              </a:rPr>
              <a:t>): </a:t>
            </a:r>
            <a:r>
              <a:rPr lang="ko-KR" altLang="en-US" dirty="0" smtClean="0">
                <a:latin typeface="+mj-ea"/>
                <a:ea typeface="+mj-ea"/>
              </a:rPr>
              <a:t>죽도를 병기 </a:t>
            </a:r>
            <a:r>
              <a:rPr lang="en-US" altLang="ko-KR" dirty="0" smtClean="0">
                <a:latin typeface="+mj-ea"/>
                <a:ea typeface="+mj-ea"/>
              </a:rPr>
              <a:t>(2004)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한국영토라는 인식 후퇴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한일간 분쟁지역으로 표기</a:t>
            </a:r>
            <a:endParaRPr lang="ko-KR" altLang="en-US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8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+mn-ea"/>
              </a:rPr>
              <a:t>「더 </a:t>
            </a:r>
            <a:r>
              <a:rPr lang="ko-KR" altLang="en-US" dirty="0" err="1">
                <a:latin typeface="+mn-ea"/>
              </a:rPr>
              <a:t>타임즈</a:t>
            </a:r>
            <a:r>
              <a:rPr lang="ko-KR" altLang="en-US" dirty="0">
                <a:latin typeface="+mn-ea"/>
              </a:rPr>
              <a:t>」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영국 일간지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의 「</a:t>
            </a:r>
            <a:r>
              <a:rPr lang="en-US" altLang="ko-KR" dirty="0">
                <a:latin typeface="+mn-ea"/>
              </a:rPr>
              <a:t>Atlas of the World</a:t>
            </a:r>
            <a:r>
              <a:rPr lang="ko-KR" altLang="en-US" dirty="0" smtClean="0">
                <a:latin typeface="+mn-ea"/>
              </a:rPr>
              <a:t>」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err="1" smtClean="0">
                <a:latin typeface="+mn-ea"/>
              </a:rPr>
              <a:t>리앙크르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록스로</a:t>
            </a:r>
            <a:r>
              <a:rPr lang="ko-KR" altLang="en-US" dirty="0" smtClean="0">
                <a:latin typeface="+mn-ea"/>
              </a:rPr>
              <a:t> 표기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색인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일본의 죽도로 표기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※ </a:t>
            </a:r>
            <a:r>
              <a:rPr lang="ko-KR" altLang="en-US" dirty="0" err="1">
                <a:latin typeface="+mn-ea"/>
              </a:rPr>
              <a:t>리앙크루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록스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프랑스 포경선에서 따온 유럽식 표기</a:t>
            </a:r>
            <a:r>
              <a:rPr lang="en-US" altLang="ko-KR" dirty="0">
                <a:latin typeface="+mn-ea"/>
              </a:rPr>
              <a:t>(1894</a:t>
            </a:r>
            <a:r>
              <a:rPr lang="en-US" altLang="ko-KR" dirty="0" smtClean="0">
                <a:latin typeface="+mn-ea"/>
              </a:rPr>
              <a:t>) → </a:t>
            </a:r>
            <a:r>
              <a:rPr lang="ko-KR" altLang="en-US" dirty="0" err="1" smtClean="0">
                <a:latin typeface="+mn-ea"/>
              </a:rPr>
              <a:t>오키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어부들이 어원을 빌려 </a:t>
            </a:r>
            <a:r>
              <a:rPr lang="ko-KR" altLang="en-US" dirty="0" err="1">
                <a:latin typeface="+mn-ea"/>
              </a:rPr>
              <a:t>리앙코도로</a:t>
            </a:r>
            <a:r>
              <a:rPr lang="ko-KR" altLang="en-US" dirty="0">
                <a:latin typeface="+mn-ea"/>
              </a:rPr>
              <a:t> 표기</a:t>
            </a:r>
            <a:r>
              <a:rPr lang="en-US" altLang="ko-KR" dirty="0">
                <a:latin typeface="+mn-ea"/>
              </a:rPr>
              <a:t>(1905), </a:t>
            </a:r>
            <a:r>
              <a:rPr lang="ko-KR" altLang="en-US" dirty="0">
                <a:latin typeface="+mn-ea"/>
              </a:rPr>
              <a:t>한국영토라는 인식이 결여된 표현</a:t>
            </a:r>
          </a:p>
          <a:p>
            <a:pPr marL="0" indent="0">
              <a:buNone/>
            </a:pP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2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CIA </a:t>
            </a:r>
            <a:r>
              <a:rPr lang="ko-KR" altLang="en-US" dirty="0" smtClean="0">
                <a:latin typeface="+mj-ea"/>
                <a:ea typeface="+mj-ea"/>
              </a:rPr>
              <a:t>사이트 국가정보보고서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독도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죽도 병기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대학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교육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정보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여행 </a:t>
            </a:r>
            <a:r>
              <a:rPr lang="ko-KR" altLang="en-US" dirty="0" err="1" smtClean="0">
                <a:latin typeface="+mj-ea"/>
                <a:ea typeface="+mj-ea"/>
              </a:rPr>
              <a:t>포털사이트</a:t>
            </a:r>
            <a:r>
              <a:rPr lang="ko-KR" altLang="en-US" dirty="0" smtClean="0">
                <a:latin typeface="+mj-ea"/>
                <a:ea typeface="+mj-ea"/>
              </a:rPr>
              <a:t> 등 전 세계 </a:t>
            </a:r>
            <a:r>
              <a:rPr lang="en-US" altLang="ko-KR" dirty="0" smtClean="0">
                <a:latin typeface="+mj-ea"/>
                <a:ea typeface="+mj-ea"/>
              </a:rPr>
              <a:t>100</a:t>
            </a:r>
            <a:r>
              <a:rPr lang="ko-KR" altLang="en-US" dirty="0" smtClean="0">
                <a:latin typeface="+mj-ea"/>
                <a:ea typeface="+mj-ea"/>
              </a:rPr>
              <a:t>여 개의 사이트가 독도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죽도 병기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55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백과 사전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「</a:t>
            </a:r>
            <a:r>
              <a:rPr lang="ko-KR" altLang="en-US" dirty="0" err="1">
                <a:latin typeface="+mj-ea"/>
                <a:ea typeface="+mj-ea"/>
              </a:rPr>
              <a:t>위키피디아</a:t>
            </a:r>
            <a:r>
              <a:rPr lang="ko-KR" altLang="en-US" dirty="0" smtClean="0">
                <a:latin typeface="+mj-ea"/>
                <a:ea typeface="+mj-ea"/>
              </a:rPr>
              <a:t>」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투표로 독도에서 </a:t>
            </a:r>
            <a:r>
              <a:rPr lang="ko-KR" altLang="en-US" dirty="0" err="1" smtClean="0">
                <a:latin typeface="+mj-ea"/>
                <a:ea typeface="+mj-ea"/>
              </a:rPr>
              <a:t>리앙크루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록스로</a:t>
            </a:r>
            <a:r>
              <a:rPr lang="ko-KR" altLang="en-US" dirty="0" smtClean="0">
                <a:latin typeface="+mj-ea"/>
                <a:ea typeface="+mj-ea"/>
              </a:rPr>
              <a:t> 변경 </a:t>
            </a:r>
            <a:r>
              <a:rPr lang="en-US" altLang="ko-KR" dirty="0" smtClean="0">
                <a:latin typeface="+mj-ea"/>
                <a:ea typeface="+mj-ea"/>
              </a:rPr>
              <a:t>(2007</a:t>
            </a:r>
            <a:r>
              <a:rPr lang="ko-KR" altLang="en-US" dirty="0" smtClean="0">
                <a:latin typeface="+mj-ea"/>
                <a:ea typeface="+mj-ea"/>
              </a:rPr>
              <a:t>년 </a:t>
            </a:r>
            <a:r>
              <a:rPr lang="en-US" altLang="ko-KR" dirty="0" smtClean="0">
                <a:latin typeface="+mj-ea"/>
                <a:ea typeface="+mj-ea"/>
              </a:rPr>
              <a:t>5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en-US" altLang="ko-KR" dirty="0" smtClean="0">
                <a:latin typeface="+mj-ea"/>
                <a:ea typeface="+mj-ea"/>
              </a:rPr>
              <a:t>30</a:t>
            </a:r>
            <a:r>
              <a:rPr lang="ko-KR" altLang="en-US" dirty="0" smtClean="0">
                <a:latin typeface="+mj-ea"/>
                <a:ea typeface="+mj-ea"/>
              </a:rPr>
              <a:t>일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smtClean="0">
                <a:latin typeface="+mj-ea"/>
                <a:ea typeface="+mj-ea"/>
              </a:rPr>
              <a:t>독도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죽도 검색하든 </a:t>
            </a:r>
            <a:r>
              <a:rPr lang="ko-KR" altLang="en-US" dirty="0" err="1" smtClean="0">
                <a:latin typeface="+mj-ea"/>
                <a:ea typeface="+mj-ea"/>
              </a:rPr>
              <a:t>리앙크루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록스로</a:t>
            </a:r>
            <a:r>
              <a:rPr lang="ko-KR" altLang="en-US" dirty="0" smtClean="0">
                <a:latin typeface="+mj-ea"/>
                <a:ea typeface="+mj-ea"/>
              </a:rPr>
              <a:t> 연결</a:t>
            </a:r>
            <a:endParaRPr lang="en-US" altLang="ko-KR" dirty="0" smtClean="0">
              <a:latin typeface="+mj-ea"/>
              <a:ea typeface="+mj-ea"/>
            </a:endParaRPr>
          </a:p>
          <a:p>
            <a:pPr lvl="1"/>
            <a:endParaRPr lang="en-US" altLang="ko-KR" dirty="0">
              <a:latin typeface="+mj-ea"/>
              <a:ea typeface="+mj-ea"/>
            </a:endParaRPr>
          </a:p>
          <a:p>
            <a:pPr lvl="1"/>
            <a:r>
              <a:rPr lang="ko-KR" altLang="en-US" dirty="0" err="1" smtClean="0">
                <a:latin typeface="+mj-ea"/>
                <a:ea typeface="+mj-ea"/>
              </a:rPr>
              <a:t>리앙크루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록스는</a:t>
            </a:r>
            <a:r>
              <a:rPr lang="ko-KR" altLang="en-US" dirty="0" smtClean="0">
                <a:latin typeface="+mj-ea"/>
                <a:ea typeface="+mj-ea"/>
              </a:rPr>
              <a:t> 분쟁지역을 의미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한국영토인 것을 긍정할 수 없음</a:t>
            </a:r>
            <a:endParaRPr lang="ko-KR" altLang="en-US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7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+mn-ea"/>
              </a:rPr>
              <a:t>CIA </a:t>
            </a:r>
            <a:r>
              <a:rPr lang="ko-KR" altLang="en-US" dirty="0" smtClean="0">
                <a:latin typeface="+mn-ea"/>
              </a:rPr>
              <a:t>영향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독도와 죽도를 병기 시작한 사이트</a:t>
            </a:r>
            <a:endParaRPr lang="en-US" altLang="ko-KR" dirty="0" smtClean="0">
              <a:latin typeface="+mn-ea"/>
            </a:endParaRPr>
          </a:p>
          <a:p>
            <a:pPr lvl="1"/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2004</a:t>
            </a:r>
            <a:r>
              <a:rPr lang="ko-KR" altLang="en-US" dirty="0" smtClean="0">
                <a:latin typeface="+mn-ea"/>
              </a:rPr>
              <a:t>년</a:t>
            </a:r>
            <a:r>
              <a:rPr lang="en-US" altLang="ko-KR" dirty="0" smtClean="0">
                <a:latin typeface="+mn-ea"/>
              </a:rPr>
              <a:t>: 100</a:t>
            </a:r>
            <a:r>
              <a:rPr lang="ko-KR" altLang="en-US" dirty="0" err="1" smtClean="0">
                <a:latin typeface="+mn-ea"/>
              </a:rPr>
              <a:t>여개</a:t>
            </a:r>
            <a:r>
              <a:rPr lang="en-US" altLang="ko-KR" dirty="0" smtClean="0">
                <a:latin typeface="+mn-ea"/>
              </a:rPr>
              <a:t>, 2005</a:t>
            </a:r>
            <a:r>
              <a:rPr lang="ko-KR" altLang="en-US" dirty="0" smtClean="0">
                <a:latin typeface="+mn-ea"/>
              </a:rPr>
              <a:t>년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2</a:t>
            </a:r>
            <a:r>
              <a:rPr lang="ko-KR" altLang="en-US" dirty="0" err="1" smtClean="0">
                <a:latin typeface="+mn-ea"/>
              </a:rPr>
              <a:t>천여개</a:t>
            </a:r>
            <a:endParaRPr lang="en-US" altLang="ko-KR" dirty="0" smtClean="0">
              <a:latin typeface="+mn-ea"/>
            </a:endParaRPr>
          </a:p>
          <a:p>
            <a:pPr lvl="1"/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dirty="0" smtClean="0">
                <a:latin typeface="+mn-ea"/>
              </a:rPr>
              <a:t>CIA</a:t>
            </a:r>
            <a:r>
              <a:rPr lang="ko-KR" altLang="en-US" dirty="0" smtClean="0">
                <a:latin typeface="+mn-ea"/>
              </a:rPr>
              <a:t>가 바꾸지 않으면 바꾸지 않겠다는 입장</a:t>
            </a:r>
            <a:endParaRPr lang="en-US" altLang="ko-KR" dirty="0" smtClean="0">
              <a:latin typeface="+mn-ea"/>
            </a:endParaRPr>
          </a:p>
          <a:p>
            <a:pPr lvl="1"/>
            <a:endParaRPr lang="en-US" altLang="ko-KR" dirty="0">
              <a:latin typeface="+mn-ea"/>
            </a:endParaRPr>
          </a:p>
          <a:p>
            <a:r>
              <a:rPr lang="ko-KR" altLang="en-US" dirty="0" err="1" smtClean="0">
                <a:latin typeface="+mn-ea"/>
              </a:rPr>
              <a:t>리앙크루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록스라고</a:t>
            </a:r>
            <a:r>
              <a:rPr lang="ko-KR" altLang="en-US" dirty="0" smtClean="0">
                <a:latin typeface="+mn-ea"/>
              </a:rPr>
              <a:t> 표기한 사이트가 </a:t>
            </a:r>
            <a:r>
              <a:rPr lang="en-US" altLang="ko-KR" dirty="0" smtClean="0">
                <a:latin typeface="+mn-ea"/>
              </a:rPr>
              <a:t>3500</a:t>
            </a:r>
            <a:r>
              <a:rPr lang="ko-KR" altLang="en-US" dirty="0" smtClean="0">
                <a:latin typeface="+mn-ea"/>
              </a:rPr>
              <a:t>여 개 이상</a:t>
            </a:r>
            <a:endParaRPr lang="en-US" altLang="ko-KR" dirty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pPr lvl="1"/>
            <a:endParaRPr lang="en-US" altLang="ko-KR" dirty="0">
              <a:latin typeface="+mn-ea"/>
            </a:endParaRPr>
          </a:p>
          <a:p>
            <a:pPr lvl="1"/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24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지도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대백과사전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사이트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한국영토 독도 → 독도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죽도 </a:t>
            </a:r>
            <a:r>
              <a:rPr lang="ko-KR" altLang="en-US" dirty="0" err="1" smtClean="0">
                <a:latin typeface="+mj-ea"/>
                <a:ea typeface="+mj-ea"/>
              </a:rPr>
              <a:t>병행표기하면서</a:t>
            </a:r>
            <a:r>
              <a:rPr lang="ko-KR" altLang="en-US" dirty="0" smtClean="0">
                <a:latin typeface="+mj-ea"/>
                <a:ea typeface="+mj-ea"/>
              </a:rPr>
              <a:t> 분쟁 지역 인식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유엔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많은 국가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분쟁 지역으로 간주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일본의 외교적 노력 → 국제사회 여론 조장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세계 각국 메스미디어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한국 지지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24000" y="2136709"/>
            <a:ext cx="9144000" cy="9517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o-KR" altLang="en-US" sz="3600" dirty="0" smtClean="0"/>
              <a:t>국제사법재판소와 동북아시아의 분쟁</a:t>
            </a:r>
            <a:endParaRPr lang="ko-KR" altLang="en-US" sz="36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21901802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일본어일본학과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정찬욱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66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11018"/>
            <a:ext cx="10515600" cy="44912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r>
              <a:rPr lang="en-US" altLang="ko-KR" dirty="0" smtClean="0">
                <a:latin typeface="+mj-ea"/>
                <a:ea typeface="+mj-ea"/>
              </a:rPr>
              <a:t>1.</a:t>
            </a:r>
            <a:r>
              <a:rPr lang="ko-KR" altLang="en-US" dirty="0" smtClean="0">
                <a:latin typeface="+mj-ea"/>
                <a:ea typeface="+mj-ea"/>
              </a:rPr>
              <a:t>국제사법재판소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2.</a:t>
            </a:r>
            <a:r>
              <a:rPr lang="ko-KR" altLang="en-US" dirty="0" smtClean="0">
                <a:latin typeface="+mj-ea"/>
                <a:ea typeface="+mj-ea"/>
              </a:rPr>
              <a:t>대만해협의 분쟁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  3.</a:t>
            </a:r>
            <a:r>
              <a:rPr lang="ko-KR" altLang="en-US" dirty="0" smtClean="0">
                <a:latin typeface="+mj-ea"/>
                <a:ea typeface="+mj-ea"/>
              </a:rPr>
              <a:t>센카쿠 열도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err="1">
                <a:latin typeface="+mj-ea"/>
                <a:ea typeface="+mj-ea"/>
              </a:rPr>
              <a:t>댜</a:t>
            </a:r>
            <a:r>
              <a:rPr lang="ko-KR" altLang="en-US" dirty="0" err="1" smtClean="0">
                <a:latin typeface="+mj-ea"/>
                <a:ea typeface="+mj-ea"/>
              </a:rPr>
              <a:t>오위다오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분쟁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  4.</a:t>
            </a:r>
            <a:r>
              <a:rPr lang="ko-KR" altLang="en-US" dirty="0" smtClean="0">
                <a:latin typeface="+mj-ea"/>
                <a:ea typeface="+mj-ea"/>
              </a:rPr>
              <a:t>신강위구르의 분쟁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5.</a:t>
            </a:r>
            <a:r>
              <a:rPr lang="ko-KR" altLang="en-US" dirty="0" smtClean="0">
                <a:latin typeface="+mj-ea"/>
                <a:ea typeface="+mj-ea"/>
              </a:rPr>
              <a:t>티베트자치구분쟁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88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1" y="313678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클리퍼튼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324665" y="3002585"/>
            <a:ext cx="417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스페인을 </a:t>
            </a:r>
            <a:r>
              <a:rPr lang="ko-KR" altLang="en-US" sz="3600" b="1" spc="-150" dirty="0" err="1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승계국한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멕시코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10276-95CC-407E-ADB3-DEF473DA8DBC}"/>
              </a:ext>
            </a:extLst>
          </p:cNvPr>
          <p:cNvSpPr txBox="1"/>
          <p:nvPr/>
        </p:nvSpPr>
        <p:spPr>
          <a:xfrm>
            <a:off x="8462979" y="4754304"/>
            <a:ext cx="245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스페인에 의해 발견</a:t>
            </a: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3E6F9519-0531-4F42-9126-FE749B24A332}"/>
              </a:ext>
            </a:extLst>
          </p:cNvPr>
          <p:cNvCxnSpPr>
            <a:cxnSpLocks/>
          </p:cNvCxnSpPr>
          <p:nvPr/>
        </p:nvCxnSpPr>
        <p:spPr>
          <a:xfrm rot="10800000">
            <a:off x="4868440" y="3602749"/>
            <a:ext cx="3229363" cy="1751719"/>
          </a:xfrm>
          <a:prstGeom prst="bentConnector3">
            <a:avLst>
              <a:gd name="adj1" fmla="val 6698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80921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국제사법재판소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+mj-ea"/>
                <a:ea typeface="+mj-ea"/>
              </a:rPr>
              <a:t>1945</a:t>
            </a:r>
            <a:r>
              <a:rPr lang="ko-KR" altLang="en-US" dirty="0" smtClean="0">
                <a:latin typeface="+mj-ea"/>
                <a:ea typeface="+mj-ea"/>
              </a:rPr>
              <a:t>년에 설립된 유엔자체의사법기관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err="1" smtClean="0">
                <a:latin typeface="+mj-ea"/>
                <a:ea typeface="+mj-ea"/>
              </a:rPr>
              <a:t>네덜달드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헤</a:t>
            </a:r>
            <a:r>
              <a:rPr lang="ko-KR" altLang="en-US" dirty="0" smtClean="0">
                <a:latin typeface="+mj-ea"/>
                <a:ea typeface="+mj-ea"/>
              </a:rPr>
              <a:t>이그의 </a:t>
            </a:r>
            <a:r>
              <a:rPr lang="ko-KR" altLang="en-US" dirty="0" err="1" smtClean="0">
                <a:latin typeface="+mj-ea"/>
                <a:ea typeface="+mj-ea"/>
              </a:rPr>
              <a:t>평화궁에</a:t>
            </a:r>
            <a:r>
              <a:rPr lang="ko-KR" altLang="en-US" dirty="0" smtClean="0">
                <a:latin typeface="+mj-ea"/>
                <a:ea typeface="+mj-ea"/>
              </a:rPr>
              <a:t> 위치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재판은 분쟁 당사국 합의하에 가능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국가간 분쟁을 국제법에 따라 해결하는 국제기관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75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838200" y="83641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+mj-ea"/>
                <a:ea typeface="+mj-ea"/>
              </a:rPr>
              <a:t>법관은 </a:t>
            </a:r>
            <a:r>
              <a:rPr lang="en-US" altLang="ko-KR" dirty="0" smtClean="0">
                <a:latin typeface="+mj-ea"/>
                <a:ea typeface="+mj-ea"/>
              </a:rPr>
              <a:t>15</a:t>
            </a:r>
            <a:r>
              <a:rPr lang="ko-KR" altLang="en-US" dirty="0" smtClean="0">
                <a:latin typeface="+mj-ea"/>
                <a:ea typeface="+mj-ea"/>
              </a:rPr>
              <a:t>인이며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동일 국적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인 이상 선출 불가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dirty="0">
                <a:latin typeface="+mj-ea"/>
                <a:ea typeface="+mj-ea"/>
              </a:rPr>
              <a:t>법</a:t>
            </a:r>
            <a:r>
              <a:rPr lang="ko-KR" altLang="en-US" dirty="0" smtClean="0">
                <a:latin typeface="+mj-ea"/>
                <a:ea typeface="+mj-ea"/>
              </a:rPr>
              <a:t>관의 임기는 </a:t>
            </a:r>
            <a:r>
              <a:rPr lang="en-US" altLang="ko-KR" dirty="0" smtClean="0">
                <a:latin typeface="+mj-ea"/>
                <a:ea typeface="+mj-ea"/>
              </a:rPr>
              <a:t>9</a:t>
            </a:r>
            <a:r>
              <a:rPr lang="ko-KR" altLang="en-US" dirty="0" smtClean="0">
                <a:latin typeface="+mj-ea"/>
                <a:ea typeface="+mj-ea"/>
              </a:rPr>
              <a:t>년이며 재선 가능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+mj-ea"/>
                <a:ea typeface="+mj-ea"/>
              </a:rPr>
              <a:t>분쟁 당사국의 법관이라도 특별한 사유가 없는 한 참여 가능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>
                <a:latin typeface="+mj-ea"/>
                <a:ea typeface="+mj-ea"/>
              </a:rPr>
              <a:t>국적 법관이 없는 경우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명의 임시 법관 임명 가능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93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상설국제사법재판소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1922</a:t>
            </a:r>
            <a:r>
              <a:rPr lang="ko-KR" altLang="en-US" dirty="0" smtClean="0">
                <a:latin typeface="+mj-ea"/>
                <a:ea typeface="+mj-ea"/>
              </a:rPr>
              <a:t>년 최초의 상설국제재판소 설립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설립 초기에는 국가간의 협조로 활발히 활동 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국제적 분쟁 격화로 인해 </a:t>
            </a:r>
            <a:r>
              <a:rPr lang="en-US" altLang="ko-KR" dirty="0" smtClean="0">
                <a:latin typeface="+mj-ea"/>
                <a:ea typeface="+mj-ea"/>
              </a:rPr>
              <a:t>1939</a:t>
            </a:r>
            <a:r>
              <a:rPr lang="ko-KR" altLang="en-US" dirty="0" smtClean="0">
                <a:latin typeface="+mj-ea"/>
                <a:ea typeface="+mj-ea"/>
              </a:rPr>
              <a:t>년 마지막 재판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1946</a:t>
            </a:r>
            <a:r>
              <a:rPr lang="ko-KR" altLang="en-US" dirty="0" smtClean="0">
                <a:latin typeface="+mj-ea"/>
                <a:ea typeface="+mj-ea"/>
              </a:rPr>
              <a:t>년 국제연맹의 결의로 해산 같은 해 국제 사법재판소 설립</a:t>
            </a:r>
            <a:endParaRPr lang="en-US" altLang="ko-KR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5393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대만해협의 분쟁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93610"/>
            <a:ext cx="10515600" cy="517369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차 대만해협위기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ko-KR" dirty="0" smtClean="0">
                <a:latin typeface="+mj-ea"/>
                <a:ea typeface="+mj-ea"/>
              </a:rPr>
              <a:t>1953</a:t>
            </a:r>
            <a:r>
              <a:rPr lang="ko-KR" altLang="en-US" dirty="0" smtClean="0">
                <a:latin typeface="+mj-ea"/>
                <a:ea typeface="+mj-ea"/>
              </a:rPr>
              <a:t>년 중화민국이 </a:t>
            </a:r>
            <a:r>
              <a:rPr lang="ko-KR" altLang="en-US" dirty="0" err="1" smtClean="0">
                <a:latin typeface="+mj-ea"/>
                <a:ea typeface="+mj-ea"/>
              </a:rPr>
              <a:t>진먼</a:t>
            </a:r>
            <a:r>
              <a:rPr lang="ko-KR" altLang="en-US" dirty="0" smtClean="0">
                <a:latin typeface="+mj-ea"/>
                <a:ea typeface="+mj-ea"/>
              </a:rPr>
              <a:t> 섬 및 </a:t>
            </a:r>
            <a:r>
              <a:rPr lang="ko-KR" altLang="en-US" dirty="0" err="1" smtClean="0">
                <a:latin typeface="+mj-ea"/>
                <a:ea typeface="+mj-ea"/>
              </a:rPr>
              <a:t>마쭈</a:t>
            </a:r>
            <a:r>
              <a:rPr lang="ko-KR" altLang="en-US" dirty="0" smtClean="0">
                <a:latin typeface="+mj-ea"/>
                <a:ea typeface="+mj-ea"/>
              </a:rPr>
              <a:t> 열도 군대 증파</a:t>
            </a:r>
            <a:endParaRPr lang="en-US" altLang="ko-KR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                       </a:t>
            </a:r>
            <a:r>
              <a:rPr lang="ko-KR" altLang="en-US" dirty="0" smtClean="0">
                <a:latin typeface="+mj-ea"/>
                <a:ea typeface="+mj-ea"/>
              </a:rPr>
              <a:t>↓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smtClean="0">
                <a:latin typeface="+mj-ea"/>
                <a:ea typeface="+mj-ea"/>
              </a:rPr>
              <a:t>중공과중화민국과의 쌍방간 </a:t>
            </a:r>
            <a:r>
              <a:rPr lang="ko-KR" altLang="en-US" dirty="0" err="1" smtClean="0">
                <a:latin typeface="+mj-ea"/>
                <a:ea typeface="+mj-ea"/>
              </a:rPr>
              <a:t>포격전</a:t>
            </a:r>
            <a:r>
              <a:rPr lang="ko-KR" altLang="en-US" dirty="0" smtClean="0">
                <a:latin typeface="+mj-ea"/>
                <a:ea typeface="+mj-ea"/>
              </a:rPr>
              <a:t> 발생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                       ↓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smtClean="0">
                <a:latin typeface="+mj-ea"/>
                <a:ea typeface="+mj-ea"/>
              </a:rPr>
              <a:t>미국의 핵무기사용암시 중공에 </a:t>
            </a:r>
            <a:r>
              <a:rPr lang="ko-KR" altLang="en-US" dirty="0" err="1" smtClean="0">
                <a:latin typeface="+mj-ea"/>
                <a:ea typeface="+mj-ea"/>
              </a:rPr>
              <a:t>암력을</a:t>
            </a:r>
            <a:r>
              <a:rPr lang="ko-KR" altLang="en-US" dirty="0" smtClean="0">
                <a:latin typeface="+mj-ea"/>
                <a:ea typeface="+mj-ea"/>
              </a:rPr>
              <a:t> 가함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                       ↓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 smtClean="0">
                <a:latin typeface="+mj-ea"/>
                <a:ea typeface="+mj-ea"/>
              </a:rPr>
              <a:t>1 </a:t>
            </a:r>
            <a:r>
              <a:rPr lang="ko-KR" altLang="en-US" dirty="0" err="1" smtClean="0">
                <a:latin typeface="+mj-ea"/>
                <a:ea typeface="+mj-ea"/>
              </a:rPr>
              <a:t>년뒤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1955</a:t>
            </a:r>
            <a:r>
              <a:rPr lang="ko-KR" altLang="en-US" dirty="0" smtClean="0">
                <a:latin typeface="+mj-ea"/>
                <a:ea typeface="+mj-ea"/>
              </a:rPr>
              <a:t>년 포격 중지 </a:t>
            </a:r>
            <a:r>
              <a:rPr lang="ko-KR" altLang="en-US" dirty="0">
                <a:latin typeface="+mj-ea"/>
                <a:ea typeface="+mj-ea"/>
              </a:rPr>
              <a:t>합</a:t>
            </a:r>
            <a:r>
              <a:rPr lang="ko-KR" altLang="en-US" dirty="0" smtClean="0">
                <a:latin typeface="+mj-ea"/>
                <a:ea typeface="+mj-ea"/>
              </a:rPr>
              <a:t>의 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75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대만해협 위기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 smtClean="0">
                <a:latin typeface="+mj-ea"/>
                <a:ea typeface="+mj-ea"/>
              </a:rPr>
              <a:t>1958</a:t>
            </a:r>
            <a:r>
              <a:rPr lang="ko-KR" altLang="en-US" dirty="0" smtClean="0">
                <a:latin typeface="+mj-ea"/>
                <a:ea typeface="+mj-ea"/>
              </a:rPr>
              <a:t>년 </a:t>
            </a:r>
            <a:r>
              <a:rPr lang="en-US" altLang="ko-KR" dirty="0" smtClean="0">
                <a:latin typeface="+mj-ea"/>
                <a:ea typeface="+mj-ea"/>
              </a:rPr>
              <a:t>7</a:t>
            </a:r>
            <a:r>
              <a:rPr lang="ko-KR" altLang="en-US" dirty="0" smtClean="0">
                <a:latin typeface="+mj-ea"/>
                <a:ea typeface="+mj-ea"/>
              </a:rPr>
              <a:t>월 이라크왕국의 붕괴를 틈타 대규모 공격 준비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ko-KR" dirty="0" smtClean="0">
                <a:latin typeface="+mj-ea"/>
                <a:ea typeface="+mj-ea"/>
              </a:rPr>
              <a:t>↓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dirty="0" smtClean="0">
                <a:latin typeface="+mj-ea"/>
                <a:ea typeface="+mj-ea"/>
              </a:rPr>
              <a:t>1958</a:t>
            </a:r>
            <a:r>
              <a:rPr lang="ko-KR" altLang="en-US" dirty="0" smtClean="0">
                <a:latin typeface="+mj-ea"/>
                <a:ea typeface="+mj-ea"/>
              </a:rPr>
              <a:t>년</a:t>
            </a:r>
            <a:r>
              <a:rPr lang="en-US" altLang="ko-KR" dirty="0" smtClean="0">
                <a:latin typeface="+mj-ea"/>
                <a:ea typeface="+mj-ea"/>
              </a:rPr>
              <a:t>8</a:t>
            </a:r>
            <a:r>
              <a:rPr lang="ko-KR" altLang="en-US" dirty="0" smtClean="0">
                <a:latin typeface="+mj-ea"/>
                <a:ea typeface="+mj-ea"/>
              </a:rPr>
              <a:t>월 공산군 </a:t>
            </a:r>
            <a:r>
              <a:rPr lang="ko-KR" altLang="en-US" dirty="0" err="1" smtClean="0">
                <a:latin typeface="+mj-ea"/>
                <a:ea typeface="+mj-ea"/>
              </a:rPr>
              <a:t>진먼섬</a:t>
            </a:r>
            <a:r>
              <a:rPr lang="ko-KR" altLang="en-US" dirty="0" smtClean="0">
                <a:latin typeface="+mj-ea"/>
                <a:ea typeface="+mj-ea"/>
              </a:rPr>
              <a:t> 및 </a:t>
            </a:r>
            <a:r>
              <a:rPr lang="ko-KR" altLang="en-US" dirty="0" err="1" smtClean="0">
                <a:latin typeface="+mj-ea"/>
                <a:ea typeface="+mj-ea"/>
              </a:rPr>
              <a:t>마쭈열도에</a:t>
            </a:r>
            <a:r>
              <a:rPr lang="ko-KR" altLang="en-US" dirty="0" smtClean="0">
                <a:latin typeface="+mj-ea"/>
                <a:ea typeface="+mj-ea"/>
              </a:rPr>
              <a:t> 대규모 포격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ko-KR" dirty="0" smtClean="0">
                <a:latin typeface="+mj-ea"/>
                <a:ea typeface="+mj-ea"/>
              </a:rPr>
              <a:t>↓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smtClean="0">
                <a:latin typeface="+mj-ea"/>
                <a:ea typeface="+mj-ea"/>
              </a:rPr>
              <a:t>미국 중화민국군에 무기 지원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ko-KR" dirty="0" smtClean="0">
                <a:latin typeface="+mj-ea"/>
                <a:ea typeface="+mj-ea"/>
              </a:rPr>
              <a:t>↓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dirty="0" smtClean="0">
                <a:latin typeface="+mj-ea"/>
                <a:ea typeface="+mj-ea"/>
              </a:rPr>
              <a:t>미</a:t>
            </a:r>
            <a:r>
              <a:rPr lang="en-US" altLang="ko-KR" dirty="0" smtClean="0">
                <a:latin typeface="+mj-ea"/>
                <a:ea typeface="+mj-ea"/>
              </a:rPr>
              <a:t>-</a:t>
            </a:r>
            <a:r>
              <a:rPr lang="ko-KR" altLang="en-US" dirty="0" smtClean="0">
                <a:latin typeface="+mj-ea"/>
                <a:ea typeface="+mj-ea"/>
              </a:rPr>
              <a:t>중공 국교수립까지 간헐적 </a:t>
            </a:r>
            <a:r>
              <a:rPr lang="ko-KR" altLang="en-US" dirty="0" err="1">
                <a:latin typeface="+mj-ea"/>
                <a:ea typeface="+mj-ea"/>
              </a:rPr>
              <a:t>표</a:t>
            </a:r>
            <a:r>
              <a:rPr lang="ko-KR" altLang="en-US" dirty="0" err="1" smtClean="0">
                <a:latin typeface="+mj-ea"/>
                <a:ea typeface="+mj-ea"/>
              </a:rPr>
              <a:t>격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센카쿠열도 분쟁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근도 해역에 천연가스와 석유 대규모 매장 발견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</a:p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분쟁지역으로 급부상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</a:p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일본정부의 국유화할 방침을 세움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중국과 개만의 반발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0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센카쿠열도에 대한 일본측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1885</a:t>
            </a:r>
            <a:r>
              <a:rPr lang="ko-KR" altLang="en-US" dirty="0" smtClean="0">
                <a:latin typeface="+mj-ea"/>
                <a:ea typeface="+mj-ea"/>
              </a:rPr>
              <a:t>년 센카쿠 열도 발견 뒤 </a:t>
            </a:r>
            <a:r>
              <a:rPr lang="ko-KR" altLang="en-US" dirty="0" err="1" smtClean="0">
                <a:latin typeface="+mj-ea"/>
                <a:ea typeface="+mj-ea"/>
              </a:rPr>
              <a:t>무주지임을</a:t>
            </a:r>
            <a:r>
              <a:rPr lang="ko-KR" altLang="en-US" dirty="0" smtClean="0">
                <a:latin typeface="+mj-ea"/>
                <a:ea typeface="+mj-ea"/>
              </a:rPr>
              <a:t> 확인 </a:t>
            </a:r>
            <a:r>
              <a:rPr lang="en-US" altLang="ko-KR" dirty="0" smtClean="0">
                <a:latin typeface="+mj-ea"/>
                <a:ea typeface="+mj-ea"/>
              </a:rPr>
              <a:t>1895</a:t>
            </a:r>
            <a:r>
              <a:rPr lang="ko-KR" altLang="en-US" dirty="0" smtClean="0">
                <a:latin typeface="+mj-ea"/>
                <a:ea typeface="+mj-ea"/>
              </a:rPr>
              <a:t>년 오키나와현에 편입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샌프란시스코 강화조약으로 이 군도를 미국 오키나와의 관할 안에 두고 통치한 것은 </a:t>
            </a:r>
            <a:r>
              <a:rPr lang="ko-KR" altLang="en-US" dirty="0" err="1" smtClean="0">
                <a:latin typeface="+mj-ea"/>
                <a:ea typeface="+mj-ea"/>
              </a:rPr>
              <a:t>류큐제도의</a:t>
            </a:r>
            <a:r>
              <a:rPr lang="ko-KR" altLang="en-US" dirty="0" smtClean="0">
                <a:latin typeface="+mj-ea"/>
                <a:ea typeface="+mj-ea"/>
              </a:rPr>
              <a:t> 부속 도서라 주장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1972</a:t>
            </a:r>
            <a:r>
              <a:rPr lang="ko-KR" altLang="en-US" dirty="0">
                <a:latin typeface="+mj-ea"/>
                <a:ea typeface="+mj-ea"/>
              </a:rPr>
              <a:t>년</a:t>
            </a:r>
            <a:r>
              <a:rPr lang="ko-KR" altLang="en-US" dirty="0" smtClean="0">
                <a:latin typeface="+mj-ea"/>
                <a:ea typeface="+mj-ea"/>
              </a:rPr>
              <a:t> 오키나와현과 같이 미국에 반환되었기 때문에 일본영토라고 주장 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47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센카쿠열도에 대한 중국측 주장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>
                <a:latin typeface="+mj-ea"/>
                <a:ea typeface="+mj-ea"/>
              </a:rPr>
              <a:t>댜오위다오는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1863</a:t>
            </a:r>
            <a:r>
              <a:rPr lang="ko-KR" altLang="en-US" dirty="0" smtClean="0">
                <a:latin typeface="+mj-ea"/>
                <a:ea typeface="+mj-ea"/>
              </a:rPr>
              <a:t>년에 이미 중국 </a:t>
            </a:r>
            <a:r>
              <a:rPr lang="ko-KR" altLang="en-US" dirty="0" err="1" smtClean="0">
                <a:latin typeface="+mj-ea"/>
                <a:ea typeface="+mj-ea"/>
              </a:rPr>
              <a:t>푸젠성에</a:t>
            </a:r>
            <a:r>
              <a:rPr lang="ko-KR" altLang="en-US" dirty="0" smtClean="0">
                <a:latin typeface="+mj-ea"/>
                <a:ea typeface="+mj-ea"/>
              </a:rPr>
              <a:t> 부속한 중국영토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1895</a:t>
            </a:r>
            <a:r>
              <a:rPr lang="ko-KR" altLang="en-US" dirty="0" smtClean="0">
                <a:latin typeface="+mj-ea"/>
                <a:ea typeface="+mj-ea"/>
              </a:rPr>
              <a:t>년 청일 전쟁 당시 일본제국이 </a:t>
            </a:r>
            <a:r>
              <a:rPr lang="ko-KR" altLang="en-US" dirty="0" err="1" smtClean="0">
                <a:latin typeface="+mj-ea"/>
                <a:ea typeface="+mj-ea"/>
              </a:rPr>
              <a:t>무주지라며</a:t>
            </a:r>
            <a:r>
              <a:rPr lang="ko-KR" altLang="en-US" dirty="0" smtClean="0">
                <a:latin typeface="+mj-ea"/>
                <a:ea typeface="+mj-ea"/>
              </a:rPr>
              <a:t> 자국영토로 편입시킨 것은 불법이며 </a:t>
            </a:r>
            <a:r>
              <a:rPr lang="ko-KR" altLang="en-US" dirty="0" err="1" smtClean="0">
                <a:latin typeface="+mj-ea"/>
                <a:ea typeface="+mj-ea"/>
              </a:rPr>
              <a:t>무효주장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 미국이 이 군도를 반환 하지 않고 오키나와의 관할 안에 두고 통치한 것은 샌프란시스코강화조약 회의에 중국이 초청 받지 않은 상황 비판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38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신강</a:t>
            </a:r>
            <a:r>
              <a:rPr lang="ko-KR" altLang="en-US" dirty="0" smtClean="0"/>
              <a:t> 위구르 분쟁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우루무치 소요 사태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2009</a:t>
            </a:r>
            <a:r>
              <a:rPr lang="ko-KR" altLang="en-US" dirty="0" smtClean="0">
                <a:latin typeface="+mj-ea"/>
                <a:ea typeface="+mj-ea"/>
              </a:rPr>
              <a:t>년 </a:t>
            </a:r>
            <a:r>
              <a:rPr lang="en-US" altLang="ko-KR" dirty="0" smtClean="0">
                <a:latin typeface="+mj-ea"/>
                <a:ea typeface="+mj-ea"/>
              </a:rPr>
              <a:t>7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en-US" altLang="ko-KR" dirty="0" smtClean="0">
                <a:latin typeface="+mj-ea"/>
                <a:ea typeface="+mj-ea"/>
              </a:rPr>
              <a:t>5</a:t>
            </a:r>
            <a:r>
              <a:rPr lang="ko-KR" altLang="en-US" dirty="0" smtClean="0">
                <a:latin typeface="+mj-ea"/>
                <a:ea typeface="+mj-ea"/>
              </a:rPr>
              <a:t>일 위구르족들이 분리 독립을 요구하며 발생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약 </a:t>
            </a:r>
            <a:r>
              <a:rPr lang="en-US" altLang="ko-KR" dirty="0" smtClean="0">
                <a:latin typeface="+mj-ea"/>
                <a:ea typeface="+mj-ea"/>
              </a:rPr>
              <a:t>1000</a:t>
            </a:r>
            <a:r>
              <a:rPr lang="ko-KR" altLang="en-US" dirty="0" smtClean="0">
                <a:latin typeface="+mj-ea"/>
                <a:ea typeface="+mj-ea"/>
              </a:rPr>
              <a:t>명 이상의 </a:t>
            </a:r>
            <a:r>
              <a:rPr lang="ko-KR" altLang="en-US" dirty="0" err="1" smtClean="0">
                <a:latin typeface="+mj-ea"/>
                <a:ea typeface="+mj-ea"/>
              </a:rPr>
              <a:t>위구르족</a:t>
            </a:r>
            <a:r>
              <a:rPr lang="ko-KR" altLang="en-US" dirty="0" smtClean="0">
                <a:latin typeface="+mj-ea"/>
                <a:ea typeface="+mj-ea"/>
              </a:rPr>
              <a:t> 참여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중국당국 보고된 사망자수 </a:t>
            </a:r>
            <a:r>
              <a:rPr lang="en-US" altLang="ko-KR" dirty="0" smtClean="0">
                <a:latin typeface="+mj-ea"/>
                <a:ea typeface="+mj-ea"/>
              </a:rPr>
              <a:t>197</a:t>
            </a:r>
            <a:r>
              <a:rPr lang="ko-KR" altLang="en-US" dirty="0" smtClean="0">
                <a:latin typeface="+mj-ea"/>
                <a:ea typeface="+mj-ea"/>
              </a:rPr>
              <a:t>명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21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우루무치시위이후 상황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시위 이후 일부장소에서만 인터넷과 국제전화 가능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트위터와 유튜브 중국 전역 차단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시위 취재에 나선 외국 방송기자 구금 및 장비 압수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651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1" y="313678"/>
            <a:ext cx="5174179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클리퍼튼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섬의 분쟁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307247" y="3740834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우선발견원칙 </a:t>
            </a:r>
            <a:r>
              <a:rPr lang="en-US" altLang="ko-KR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VS 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실효적 지배</a:t>
            </a:r>
          </a:p>
        </p:txBody>
      </p:sp>
    </p:spTree>
    <p:extLst>
      <p:ext uri="{BB962C8B-B14F-4D97-AF65-F5344CB8AC3E}">
        <p14:creationId xmlns:p14="http://schemas.microsoft.com/office/powerpoint/2010/main" val="3692467457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티베트 자치구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청나라 멸망 이후 독립 선언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</a:p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달라이라마 </a:t>
            </a:r>
            <a:r>
              <a:rPr lang="en-US" altLang="ko-KR" dirty="0" smtClean="0">
                <a:latin typeface="+mj-ea"/>
                <a:ea typeface="+mj-ea"/>
              </a:rPr>
              <a:t>14</a:t>
            </a:r>
            <a:r>
              <a:rPr lang="ko-KR" altLang="en-US" dirty="0" smtClean="0">
                <a:latin typeface="+mj-ea"/>
                <a:ea typeface="+mj-ea"/>
              </a:rPr>
              <a:t>세 즉위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ko-KR" dirty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1949</a:t>
            </a:r>
            <a:r>
              <a:rPr lang="ko-KR" altLang="en-US" dirty="0" smtClean="0">
                <a:latin typeface="+mj-ea"/>
                <a:ea typeface="+mj-ea"/>
              </a:rPr>
              <a:t>년 모든 중국인을 티베트에서  추방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1949</a:t>
            </a:r>
            <a:r>
              <a:rPr lang="ko-KR" altLang="en-US" dirty="0" smtClean="0">
                <a:latin typeface="+mj-ea"/>
                <a:ea typeface="+mj-ea"/>
              </a:rPr>
              <a:t>년 중국 전역을 장악한 중공군이 </a:t>
            </a:r>
            <a:r>
              <a:rPr lang="en-US" altLang="ko-KR" dirty="0" smtClean="0">
                <a:latin typeface="+mj-ea"/>
                <a:ea typeface="+mj-ea"/>
              </a:rPr>
              <a:t>10</a:t>
            </a:r>
            <a:r>
              <a:rPr lang="ko-KR" altLang="en-US" dirty="0" smtClean="0">
                <a:latin typeface="+mj-ea"/>
                <a:ea typeface="+mj-ea"/>
              </a:rPr>
              <a:t>월 침략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>
                <a:latin typeface="+mj-ea"/>
                <a:ea typeface="+mj-ea"/>
              </a:rPr>
              <a:t>1951</a:t>
            </a:r>
            <a:r>
              <a:rPr lang="ko-KR" altLang="en-US" dirty="0">
                <a:latin typeface="+mj-ea"/>
                <a:ea typeface="+mj-ea"/>
              </a:rPr>
              <a:t>년 티베트는 중국과 체결한 삽칠조협의를 통해 합병</a:t>
            </a:r>
            <a:endParaRPr lang="en-US" altLang="ko-KR" dirty="0"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0854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티베트자치구 분쟁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1959</a:t>
            </a:r>
            <a:r>
              <a:rPr lang="ko-KR" altLang="en-US" dirty="0" smtClean="0">
                <a:latin typeface="+mj-ea"/>
                <a:ea typeface="+mj-ea"/>
              </a:rPr>
              <a:t>년 달라이라마 </a:t>
            </a:r>
            <a:r>
              <a:rPr lang="en-US" altLang="ko-KR" dirty="0" smtClean="0">
                <a:latin typeface="+mj-ea"/>
                <a:ea typeface="+mj-ea"/>
              </a:rPr>
              <a:t>14</a:t>
            </a:r>
            <a:r>
              <a:rPr lang="ko-KR" altLang="en-US" dirty="0" smtClean="0">
                <a:latin typeface="+mj-ea"/>
                <a:ea typeface="+mj-ea"/>
              </a:rPr>
              <a:t>세 인도로 망명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서장자치구 설립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1982</a:t>
            </a:r>
            <a:r>
              <a:rPr lang="ko-KR" altLang="en-US" dirty="0" smtClean="0">
                <a:latin typeface="+mj-ea"/>
                <a:ea typeface="+mj-ea"/>
              </a:rPr>
              <a:t>년 중국 </a:t>
            </a:r>
            <a:r>
              <a:rPr lang="ko-KR" altLang="en-US" dirty="0">
                <a:latin typeface="+mj-ea"/>
                <a:ea typeface="+mj-ea"/>
              </a:rPr>
              <a:t>통</a:t>
            </a:r>
            <a:r>
              <a:rPr lang="ko-KR" altLang="en-US" dirty="0" smtClean="0">
                <a:latin typeface="+mj-ea"/>
                <a:ea typeface="+mj-ea"/>
              </a:rPr>
              <a:t>치 완화 및 조건적 종교 자유 허용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+mj-ea"/>
                <a:ea typeface="+mj-ea"/>
              </a:rPr>
              <a:t>↓</a:t>
            </a:r>
            <a:endParaRPr lang="en-US" altLang="ko-KR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dirty="0" smtClean="0">
                <a:latin typeface="+mj-ea"/>
                <a:ea typeface="+mj-ea"/>
              </a:rPr>
              <a:t>티베트</a:t>
            </a:r>
            <a:r>
              <a:rPr lang="en-US" altLang="ko-KR" dirty="0" smtClean="0">
                <a:latin typeface="+mj-ea"/>
                <a:ea typeface="+mj-ea"/>
              </a:rPr>
              <a:t>49</a:t>
            </a:r>
            <a:r>
              <a:rPr lang="ko-KR" altLang="en-US" dirty="0" smtClean="0">
                <a:latin typeface="+mj-ea"/>
                <a:ea typeface="+mj-ea"/>
              </a:rPr>
              <a:t>주년 계기로 대규모 소요사태 발생</a:t>
            </a:r>
            <a:endParaRPr lang="en-US" altLang="ko-KR" dirty="0">
              <a:latin typeface="+mj-ea"/>
              <a:ea typeface="+mj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5663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티베트 소요사태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03863"/>
            <a:ext cx="10515600" cy="3708083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2008</a:t>
            </a:r>
            <a:r>
              <a:rPr lang="ko-KR" altLang="en-US" dirty="0" smtClean="0">
                <a:latin typeface="+mj-ea"/>
                <a:ea typeface="+mj-ea"/>
              </a:rPr>
              <a:t>년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월 티베트 승려 </a:t>
            </a:r>
            <a:r>
              <a:rPr lang="en-US" altLang="ko-KR" dirty="0" smtClean="0">
                <a:latin typeface="+mj-ea"/>
                <a:ea typeface="+mj-ea"/>
              </a:rPr>
              <a:t>600</a:t>
            </a:r>
            <a:r>
              <a:rPr lang="ko-KR" altLang="en-US" dirty="0" smtClean="0">
                <a:latin typeface="+mj-ea"/>
                <a:ea typeface="+mj-ea"/>
              </a:rPr>
              <a:t>여명이 중국정부에 항의 시위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중국 당국과 티베트 승려 간에 충돌 발생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4479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38348" y="1428737"/>
            <a:ext cx="7886728" cy="867743"/>
          </a:xfrm>
        </p:spPr>
        <p:txBody>
          <a:bodyPr>
            <a:normAutofit/>
          </a:bodyPr>
          <a:lstStyle/>
          <a:p>
            <a:r>
              <a:rPr lang="ko-KR" altLang="en-US" sz="3700" dirty="0">
                <a:solidFill>
                  <a:srgbClr val="FF0000"/>
                </a:solidFill>
              </a:rPr>
              <a:t>일본의 독도편입에 대한 일본의 주장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95600" y="4071942"/>
            <a:ext cx="7772400" cy="1199704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3500" dirty="0">
                <a:solidFill>
                  <a:schemeClr val="bg1"/>
                </a:solidFill>
              </a:rPr>
              <a:t>21909299 </a:t>
            </a:r>
          </a:p>
          <a:p>
            <a:r>
              <a:rPr lang="ko-KR" altLang="en-US" sz="3500" dirty="0">
                <a:solidFill>
                  <a:schemeClr val="bg1"/>
                </a:solidFill>
              </a:rPr>
              <a:t>무역학과</a:t>
            </a:r>
            <a:endParaRPr lang="en-US" altLang="ko-KR" sz="3500" dirty="0">
              <a:solidFill>
                <a:schemeClr val="bg1"/>
              </a:solidFill>
            </a:endParaRPr>
          </a:p>
          <a:p>
            <a:r>
              <a:rPr lang="ko-KR" altLang="en-US" sz="3500" dirty="0">
                <a:solidFill>
                  <a:schemeClr val="bg1"/>
                </a:solidFill>
              </a:rPr>
              <a:t>정준용 </a:t>
            </a:r>
            <a:endParaRPr lang="en-US" altLang="ko-KR" sz="3500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6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algn="ctr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 1.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독도의 역사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algn="ctr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algn="ctr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 2.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일본의 독도 편입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algn="ctr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algn="ctr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 3.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일본의 주장 </a:t>
            </a: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6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신라 </a:t>
            </a:r>
            <a:r>
              <a:rPr lang="en-US" altLang="ko-KR" dirty="0" smtClean="0"/>
              <a:t>512</a:t>
            </a:r>
            <a:r>
              <a:rPr lang="ko-KR" altLang="en-US" dirty="0" smtClean="0"/>
              <a:t>년 이사부가 우산국을 복속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고려후기에는 울릉도를 </a:t>
            </a:r>
            <a:r>
              <a:rPr lang="ko-KR" altLang="en-US" dirty="0" err="1" smtClean="0"/>
              <a:t>울진현의</a:t>
            </a:r>
            <a:r>
              <a:rPr lang="ko-KR" altLang="en-US" dirty="0" smtClean="0"/>
              <a:t> 관할로 편입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독도의 역사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524496" y="2714620"/>
            <a:ext cx="1143008" cy="114300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독도의 지형</a:t>
            </a:r>
            <a:endParaRPr lang="en-US" altLang="ko-KR" dirty="0" smtClean="0"/>
          </a:p>
          <a:p>
            <a:pPr>
              <a:buNone/>
            </a:pPr>
            <a:endParaRPr lang="en-US" altLang="ko-KR" sz="2200" dirty="0"/>
          </a:p>
          <a:p>
            <a:pPr>
              <a:buNone/>
            </a:pPr>
            <a:r>
              <a:rPr lang="ko-KR" altLang="en-US" sz="2200" dirty="0"/>
              <a:t>   </a:t>
            </a:r>
            <a:endParaRPr lang="en-US" altLang="ko-KR" sz="2200" dirty="0"/>
          </a:p>
          <a:p>
            <a:pPr>
              <a:buNone/>
            </a:pPr>
            <a:r>
              <a:rPr lang="en-US" altLang="ko-KR" sz="2500" dirty="0"/>
              <a:t>   </a:t>
            </a:r>
            <a:r>
              <a:rPr lang="ko-KR" altLang="en-US" sz="2500" dirty="0"/>
              <a:t> 면적은 </a:t>
            </a:r>
            <a:r>
              <a:rPr lang="en-US" altLang="ko-KR" sz="2500" dirty="0"/>
              <a:t>18</a:t>
            </a:r>
            <a:r>
              <a:rPr lang="ko-KR" altLang="en-US" sz="2500" dirty="0"/>
              <a:t>만 </a:t>
            </a:r>
            <a:r>
              <a:rPr lang="en-US" altLang="ko-KR" sz="2500" dirty="0"/>
              <a:t>7,554㎡</a:t>
            </a:r>
            <a:r>
              <a:rPr lang="ko-KR" altLang="en-US" sz="2500" dirty="0"/>
              <a:t>이다</a:t>
            </a:r>
            <a:r>
              <a:rPr lang="en-US" altLang="ko-KR" sz="2500" dirty="0"/>
              <a:t>. </a:t>
            </a:r>
            <a:r>
              <a:rPr lang="ko-KR" altLang="en-US" sz="2500" dirty="0">
                <a:solidFill>
                  <a:schemeClr val="accent2"/>
                </a:solidFill>
              </a:rPr>
              <a:t>울릉도</a:t>
            </a:r>
            <a:r>
              <a:rPr lang="ko-KR" altLang="en-US" sz="2500" dirty="0"/>
              <a:t>에서 동남쪽으로</a:t>
            </a:r>
            <a:r>
              <a:rPr lang="en-US" altLang="ko-KR" sz="2500" dirty="0"/>
              <a:t>87.4㎞ </a:t>
            </a:r>
            <a:r>
              <a:rPr lang="ko-KR" altLang="en-US" sz="2500" dirty="0"/>
              <a:t>떨어진 해상에 있으며</a:t>
            </a:r>
            <a:r>
              <a:rPr lang="en-US" altLang="ko-KR" sz="2500" dirty="0"/>
              <a:t>, </a:t>
            </a:r>
            <a:r>
              <a:rPr lang="ko-KR" altLang="en-US" sz="2500" dirty="0"/>
              <a:t>동도</a:t>
            </a:r>
            <a:r>
              <a:rPr lang="en-US" altLang="ko-KR" sz="2500" dirty="0"/>
              <a:t>(</a:t>
            </a:r>
            <a:r>
              <a:rPr lang="ko-KR" altLang="en-US" sz="2500" dirty="0"/>
              <a:t>東島</a:t>
            </a:r>
            <a:r>
              <a:rPr lang="en-US" altLang="ko-KR" sz="2500" dirty="0"/>
              <a:t>)·</a:t>
            </a:r>
            <a:r>
              <a:rPr lang="ko-KR" altLang="en-US" sz="2500" dirty="0"/>
              <a:t>서도</a:t>
            </a:r>
            <a:r>
              <a:rPr lang="en-US" altLang="ko-KR" sz="2500" dirty="0"/>
              <a:t>(</a:t>
            </a:r>
            <a:r>
              <a:rPr lang="ko-KR" altLang="en-US" sz="2500" dirty="0"/>
              <a:t>西島</a:t>
            </a:r>
            <a:r>
              <a:rPr lang="en-US" altLang="ko-KR" sz="2500" dirty="0"/>
              <a:t>) </a:t>
            </a:r>
            <a:r>
              <a:rPr lang="ko-KR" altLang="en-US" sz="2500" dirty="0"/>
              <a:t>및 그 주변에 흩어져 있는 </a:t>
            </a:r>
            <a:r>
              <a:rPr lang="en-US" altLang="ko-KR" sz="2500" dirty="0"/>
              <a:t>89</a:t>
            </a:r>
            <a:r>
              <a:rPr lang="ko-KR" altLang="en-US" sz="2500" dirty="0"/>
              <a:t>개의 바위섬으로 이루어진 </a:t>
            </a:r>
            <a:r>
              <a:rPr lang="ko-KR" altLang="en-US" sz="2500" dirty="0">
                <a:solidFill>
                  <a:schemeClr val="accent2"/>
                </a:solidFill>
              </a:rPr>
              <a:t>화산섬</a:t>
            </a:r>
            <a:r>
              <a:rPr lang="ko-KR" altLang="en-US" sz="2500" dirty="0"/>
              <a:t>이다</a:t>
            </a:r>
            <a:r>
              <a:rPr lang="en-US" altLang="ko-KR" sz="2500" dirty="0"/>
              <a:t>.</a:t>
            </a:r>
            <a:endParaRPr lang="ko-KR" altLang="en-US" sz="25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독도의 역사 </a:t>
            </a:r>
          </a:p>
        </p:txBody>
      </p:sp>
    </p:spTree>
    <p:extLst>
      <p:ext uri="{BB962C8B-B14F-4D97-AF65-F5344CB8AC3E}">
        <p14:creationId xmlns:p14="http://schemas.microsoft.com/office/powerpoint/2010/main" val="19623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/>
          </a:p>
          <a:p>
            <a:r>
              <a:rPr lang="ko-KR" altLang="en-US" sz="2400" dirty="0"/>
              <a:t> 일본은 </a:t>
            </a:r>
            <a:r>
              <a:rPr lang="en-US" altLang="ko-KR" sz="2400" dirty="0"/>
              <a:t>1904</a:t>
            </a:r>
            <a:r>
              <a:rPr lang="ko-KR" altLang="en-US" sz="2400" dirty="0"/>
              <a:t>년 러시아와 전쟁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러</a:t>
            </a:r>
            <a:r>
              <a:rPr lang="en-US" altLang="ko-KR" sz="2400" dirty="0"/>
              <a:t>·</a:t>
            </a:r>
            <a:r>
              <a:rPr lang="ko-KR" altLang="en-US" sz="2400" dirty="0"/>
              <a:t>일 전쟁</a:t>
            </a:r>
            <a:r>
              <a:rPr lang="en-US" altLang="ko-KR" sz="2400" dirty="0"/>
              <a:t>)</a:t>
            </a:r>
            <a:r>
              <a:rPr lang="ko-KR" altLang="en-US" sz="2400" dirty="0"/>
              <a:t>을 일으킨 뒤 혼란스런 틈을 타 울릉도에 망루를 설치하고 러시아 군함의 움직임을 감시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이때 일본의 군함 일지에는 울릉도민들이 이 섬을 ‘독도’라고 쓴다는 사실이 기록</a:t>
            </a:r>
            <a:endParaRPr lang="en-US" altLang="ko-KR" sz="2400" dirty="0"/>
          </a:p>
          <a:p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일본의 독도편입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738810" y="2928934"/>
            <a:ext cx="928694" cy="107157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00066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sz="2400" dirty="0"/>
              <a:t>독도에서 </a:t>
            </a:r>
            <a:r>
              <a:rPr lang="ko-KR" altLang="en-US" sz="2400" dirty="0" err="1"/>
              <a:t>강치잡이를</a:t>
            </a:r>
            <a:r>
              <a:rPr lang="ko-KR" altLang="en-US" sz="2400" dirty="0"/>
              <a:t> 독점하고 싶다는 일본 </a:t>
            </a:r>
            <a:r>
              <a:rPr lang="ko-KR" altLang="en-US" sz="2400" dirty="0" err="1"/>
              <a:t>어업가</a:t>
            </a:r>
            <a:r>
              <a:rPr lang="ko-KR" altLang="en-US" sz="2400" dirty="0"/>
              <a:t> 등장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이 </a:t>
            </a:r>
            <a:r>
              <a:rPr lang="ko-KR" altLang="en-US" sz="2400" dirty="0" err="1"/>
              <a:t>어업가는</a:t>
            </a:r>
            <a:r>
              <a:rPr lang="ko-KR" altLang="en-US" sz="2400" dirty="0"/>
              <a:t> 처음에는 독도를 조선 영토라고 조선에 신청서를 낼 생각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일본 관리가 </a:t>
            </a:r>
            <a:r>
              <a:rPr lang="ko-KR" altLang="en-US" sz="2400" dirty="0" err="1"/>
              <a:t>어업가를</a:t>
            </a:r>
            <a:r>
              <a:rPr lang="ko-KR" altLang="en-US" sz="2400" dirty="0"/>
              <a:t> 설득하여</a:t>
            </a:r>
            <a:r>
              <a:rPr lang="en-US" altLang="ko-KR" sz="2400" dirty="0"/>
              <a:t>, </a:t>
            </a:r>
            <a:r>
              <a:rPr lang="ko-KR" altLang="en-US" sz="2400" dirty="0"/>
              <a:t>독도를 일본 영토로 편입하는 절차를 밟음</a:t>
            </a:r>
            <a:endParaRPr lang="en-US" altLang="ko-KR" sz="2400" dirty="0"/>
          </a:p>
          <a:p>
            <a:pPr>
              <a:buNone/>
            </a:pPr>
            <a:r>
              <a:rPr lang="en-US" altLang="ko-KR" sz="2400" dirty="0"/>
              <a:t>  </a:t>
            </a:r>
          </a:p>
          <a:p>
            <a:endParaRPr lang="en-US" altLang="ko-KR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일본의 독도편입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595934" y="2285992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595934" y="4000504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0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400" dirty="0"/>
          </a:p>
          <a:p>
            <a:r>
              <a:rPr lang="ko-KR" altLang="en-US" sz="2400" dirty="0"/>
              <a:t>일본 </a:t>
            </a:r>
            <a:r>
              <a:rPr lang="ko-KR" altLang="en-US" sz="2400" dirty="0" err="1"/>
              <a:t>오키섬의</a:t>
            </a:r>
            <a:r>
              <a:rPr lang="ko-KR" altLang="en-US" sz="2400" dirty="0"/>
              <a:t> 관리과 독도의 이름을 </a:t>
            </a:r>
            <a:r>
              <a:rPr lang="ko-KR" altLang="en-US" sz="2400" dirty="0" err="1"/>
              <a:t>다케시마가</a:t>
            </a:r>
            <a:r>
              <a:rPr lang="ko-KR" altLang="en-US" sz="2400" dirty="0"/>
              <a:t> 좋겠다는 의견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b="1" dirty="0"/>
          </a:p>
          <a:p>
            <a:r>
              <a:rPr lang="ko-KR" altLang="en-US" sz="2400" dirty="0"/>
              <a:t>일본 정부는 </a:t>
            </a:r>
            <a:r>
              <a:rPr lang="ko-KR" altLang="en-US" sz="2400" b="1" dirty="0"/>
              <a:t>독도를 일본 영토에 편입</a:t>
            </a:r>
            <a:r>
              <a:rPr lang="ko-KR" altLang="en-US" sz="2400" dirty="0"/>
              <a:t>하기로 결정하고</a:t>
            </a:r>
            <a:r>
              <a:rPr lang="en-US" altLang="ko-KR" sz="2400" dirty="0"/>
              <a:t>, </a:t>
            </a:r>
            <a:r>
              <a:rPr lang="ko-KR" altLang="en-US" sz="2400" b="1" dirty="0" err="1"/>
              <a:t>시마네현</a:t>
            </a:r>
            <a:r>
              <a:rPr lang="ko-KR" altLang="en-US" sz="2400" b="1" dirty="0"/>
              <a:t> 고시 제</a:t>
            </a:r>
            <a:r>
              <a:rPr lang="en-US" altLang="ko-KR" sz="2400" b="1" dirty="0"/>
              <a:t>40</a:t>
            </a:r>
            <a:r>
              <a:rPr lang="ko-KR" altLang="en-US" sz="2400" b="1" dirty="0"/>
              <a:t>호</a:t>
            </a:r>
            <a:r>
              <a:rPr lang="ko-KR" altLang="en-US" sz="2400" dirty="0"/>
              <a:t>로 </a:t>
            </a:r>
            <a:r>
              <a:rPr lang="ko-KR" altLang="en-US" sz="2400"/>
              <a:t>편입을 선포했습니다</a:t>
            </a:r>
            <a:r>
              <a:rPr lang="en-US" altLang="ko-KR" sz="2400"/>
              <a:t>(</a:t>
            </a:r>
            <a:r>
              <a:rPr lang="en-US" altLang="ko-KR" sz="2400" dirty="0"/>
              <a:t>1905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 </a:t>
            </a:r>
            <a:r>
              <a:rPr lang="en-US" altLang="ko-KR" sz="2400" dirty="0"/>
              <a:t>22</a:t>
            </a:r>
            <a:r>
              <a:rPr lang="ko-KR" altLang="en-US" sz="2400" dirty="0"/>
              <a:t>일</a:t>
            </a:r>
            <a:r>
              <a:rPr lang="en-US" altLang="ko-KR" sz="2400" dirty="0"/>
              <a:t>)</a:t>
            </a:r>
          </a:p>
          <a:p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일본의 독도편입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738810" y="2786058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9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잘린 대각선 방향 모서리 15"/>
          <p:cNvSpPr/>
          <p:nvPr/>
        </p:nvSpPr>
        <p:spPr>
          <a:xfrm flipH="1">
            <a:off x="-40512" y="1270000"/>
            <a:ext cx="12273024" cy="558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9992" y="313678"/>
            <a:ext cx="5276740" cy="81911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동부 </a:t>
            </a:r>
            <a:r>
              <a:rPr kumimoji="0" lang="ko-KR" altLang="en-US" sz="44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그린랜드의</a:t>
            </a:r>
            <a:r>
              <a:rPr kumimoji="0" lang="ko-KR" altLang="en-US" sz="4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흑진주B" panose="02020600000000000000" pitchFamily="18" charset="-127"/>
                <a:cs typeface="+mj-cs"/>
              </a:rPr>
              <a:t> 분쟁</a:t>
            </a:r>
          </a:p>
        </p:txBody>
      </p:sp>
      <p:sp>
        <p:nvSpPr>
          <p:cNvPr id="8" name="사각형: 잘린 대각선 방향 모서리 7">
            <a:extLst>
              <a:ext uri="{FF2B5EF4-FFF2-40B4-BE49-F238E27FC236}">
                <a16:creationId xmlns:a16="http://schemas.microsoft.com/office/drawing/2014/main" id="{3F24ACEE-18AD-443C-A514-CD572999AE09}"/>
              </a:ext>
            </a:extLst>
          </p:cNvPr>
          <p:cNvSpPr/>
          <p:nvPr/>
        </p:nvSpPr>
        <p:spPr>
          <a:xfrm flipH="1">
            <a:off x="-81024" y="1270000"/>
            <a:ext cx="12273024" cy="5588000"/>
          </a:xfrm>
          <a:prstGeom prst="snip2DiagRect">
            <a:avLst>
              <a:gd name="adj1" fmla="val 0"/>
              <a:gd name="adj2" fmla="val 46416"/>
            </a:avLst>
          </a:prstGeom>
          <a:solidFill>
            <a:srgbClr val="D4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9791E-5953-4076-9D55-007C6CE6D64A}"/>
              </a:ext>
            </a:extLst>
          </p:cNvPr>
          <p:cNvSpPr txBox="1"/>
          <p:nvPr/>
        </p:nvSpPr>
        <p:spPr>
          <a:xfrm>
            <a:off x="1463040" y="2094914"/>
            <a:ext cx="1072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덴마크 정부가 에게해에 대한 노르웨이의 소유권 인정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5B3B-C0FD-4016-B869-D26402E6415F}"/>
              </a:ext>
            </a:extLst>
          </p:cNvPr>
          <p:cNvSpPr txBox="1"/>
          <p:nvPr/>
        </p:nvSpPr>
        <p:spPr>
          <a:xfrm>
            <a:off x="-81024" y="5160256"/>
            <a:ext cx="110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b="1" spc="-150" dirty="0" err="1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그린랜드의</a:t>
            </a:r>
            <a:r>
              <a:rPr lang="ko-KR" altLang="en-US" sz="3600" b="1" spc="-150" dirty="0">
                <a:ln>
                  <a:solidFill>
                    <a:schemeClr val="tx1">
                      <a:alpha val="20000"/>
                    </a:schemeClr>
                  </a:solidFill>
                </a:ln>
                <a:ea typeface="a흑진주M" panose="02020600000000000000" pitchFamily="18" charset="-127"/>
              </a:rPr>
              <a:t> 소유권이 덴마크에 있음을 제의</a:t>
            </a: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F0FBC69C-FE2D-4705-93EF-AA6123EE83FC}"/>
              </a:ext>
            </a:extLst>
          </p:cNvPr>
          <p:cNvSpPr/>
          <p:nvPr/>
        </p:nvSpPr>
        <p:spPr>
          <a:xfrm rot="2846576">
            <a:off x="4625221" y="3165178"/>
            <a:ext cx="1356596" cy="1543594"/>
          </a:xfrm>
          <a:prstGeom prst="down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01775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 </a:t>
            </a:r>
            <a:r>
              <a:rPr lang="ko-KR" altLang="en-US" sz="2500" dirty="0"/>
              <a:t>울도</a:t>
            </a:r>
            <a:r>
              <a:rPr lang="en-US" altLang="ko-KR" sz="2500" dirty="0"/>
              <a:t>(</a:t>
            </a:r>
            <a:r>
              <a:rPr lang="ko-KR" altLang="en-US" sz="2500" dirty="0"/>
              <a:t>울릉도</a:t>
            </a:r>
            <a:r>
              <a:rPr lang="en-US" altLang="ko-KR" sz="2500" dirty="0"/>
              <a:t>)</a:t>
            </a:r>
            <a:r>
              <a:rPr lang="ko-KR" altLang="en-US" sz="2500" dirty="0"/>
              <a:t>군수인 </a:t>
            </a:r>
            <a:r>
              <a:rPr lang="ko-KR" altLang="en-US" sz="2500" dirty="0" err="1"/>
              <a:t>심흥택은</a:t>
            </a:r>
            <a:r>
              <a:rPr lang="ko-KR" altLang="en-US" sz="2500" dirty="0"/>
              <a:t> </a:t>
            </a:r>
            <a:r>
              <a:rPr lang="en-US" altLang="ko-KR" sz="2500" dirty="0"/>
              <a:t>1906</a:t>
            </a:r>
            <a:r>
              <a:rPr lang="ko-KR" altLang="en-US" sz="2500" dirty="0"/>
              <a:t>년에서야 그 사실을 </a:t>
            </a:r>
            <a:r>
              <a:rPr lang="ko-KR" altLang="en-US" sz="2500" dirty="0" err="1"/>
              <a:t>알게됨</a:t>
            </a:r>
            <a:r>
              <a:rPr lang="ko-KR" altLang="en-US" sz="2500" dirty="0"/>
              <a:t> </a:t>
            </a:r>
            <a:endParaRPr lang="en-US" altLang="ko-KR" sz="2500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2400" dirty="0"/>
              <a:t>강원도 관찰서리인 이명래에게 보고 </a:t>
            </a:r>
            <a:r>
              <a:rPr lang="en-US" altLang="ko-KR" sz="2400" dirty="0"/>
              <a:t>, </a:t>
            </a:r>
            <a:r>
              <a:rPr lang="ko-KR" altLang="en-US" sz="2400" dirty="0"/>
              <a:t>이명래는 중앙정부에 보고함</a:t>
            </a:r>
            <a:endParaRPr lang="en-US" altLang="ko-KR" sz="2400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2400" dirty="0"/>
              <a:t>하지만 이때 우리 정부는 을사조약으로 </a:t>
            </a:r>
            <a:r>
              <a:rPr lang="ko-KR" altLang="en-US" sz="2400" b="1" dirty="0"/>
              <a:t>외교권을 박탈</a:t>
            </a:r>
            <a:r>
              <a:rPr lang="ko-KR" altLang="en-US" sz="2400" dirty="0"/>
              <a:t>당했고 통감부가 설치된 뒤여서 일본에 항의할 수 없었다</a:t>
            </a:r>
            <a:endParaRPr lang="en-US" altLang="ko-KR" sz="2400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일본의 독도편입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595934" y="2071678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595934" y="3786190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50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2400" dirty="0"/>
              <a:t>첫 번째 일본이 </a:t>
            </a:r>
            <a:r>
              <a:rPr lang="en-US" altLang="ko-KR" sz="2400" dirty="0"/>
              <a:t>1600</a:t>
            </a:r>
            <a:r>
              <a:rPr lang="ko-KR" altLang="en-US" sz="2400" dirty="0"/>
              <a:t>년대부터 독도를 이용했기 때문에 그때부터 일본 땅이라는 주장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 독도는 일본이 먼저 발견했고</a:t>
            </a:r>
            <a:r>
              <a:rPr lang="en-US" altLang="ko-KR" sz="2400" dirty="0"/>
              <a:t>, </a:t>
            </a:r>
            <a:r>
              <a:rPr lang="ko-KR" altLang="en-US" sz="2400" dirty="0"/>
              <a:t>실질적으로 일본이 먼저 이용한 일본 땅이다 라고 주장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일본은 독도가 주인이 없는 땅이었고</a:t>
            </a:r>
            <a:r>
              <a:rPr lang="en-US" altLang="ko-KR" sz="2400" dirty="0"/>
              <a:t>, </a:t>
            </a:r>
            <a:r>
              <a:rPr lang="ko-KR" altLang="en-US" sz="2400" dirty="0"/>
              <a:t>주인 없는 땅은 먼저 차지한 나라가 소유하는 것이라며 독도를 슬쩍 빼앗음 </a:t>
            </a:r>
            <a:r>
              <a:rPr lang="en-US" altLang="ko-KR" sz="2400" dirty="0"/>
              <a:t>&lt;</a:t>
            </a:r>
            <a:r>
              <a:rPr lang="ko-KR" altLang="en-US" sz="2400" dirty="0" err="1"/>
              <a:t>시마네</a:t>
            </a:r>
            <a:r>
              <a:rPr lang="ko-KR" altLang="en-US" sz="2400" dirty="0"/>
              <a:t> 현 발표</a:t>
            </a:r>
            <a:r>
              <a:rPr lang="en-US" altLang="ko-KR" sz="2400" dirty="0"/>
              <a:t>&gt;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일본의 주장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738810" y="2285992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667372" y="3929066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8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광복 후에 일본이 미국</a:t>
            </a:r>
            <a:r>
              <a:rPr lang="en-US" altLang="ko-KR" sz="2400" dirty="0"/>
              <a:t>, </a:t>
            </a:r>
            <a:r>
              <a:rPr lang="ko-KR" altLang="en-US" sz="2400" dirty="0"/>
              <a:t>영국</a:t>
            </a:r>
            <a:r>
              <a:rPr lang="en-US" altLang="ko-KR" sz="2400" dirty="0"/>
              <a:t>, </a:t>
            </a:r>
            <a:r>
              <a:rPr lang="ko-KR" altLang="en-US" sz="2400" dirty="0"/>
              <a:t>중국 등과 맺은 조약 내용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제</a:t>
            </a:r>
            <a:r>
              <a:rPr lang="en-US" altLang="ko-KR" sz="2400" dirty="0"/>
              <a:t>2</a:t>
            </a:r>
            <a:r>
              <a:rPr lang="ko-KR" altLang="en-US" sz="2400" dirty="0"/>
              <a:t>차 세계 대전에서 패한 일본은 </a:t>
            </a:r>
            <a:r>
              <a:rPr lang="en-US" altLang="ko-KR" sz="2400" dirty="0"/>
              <a:t>1951</a:t>
            </a:r>
            <a:r>
              <a:rPr lang="ko-KR" altLang="en-US" sz="2400" dirty="0"/>
              <a:t>년에 미국</a:t>
            </a:r>
            <a:r>
              <a:rPr lang="en-US" altLang="ko-KR" sz="2400" dirty="0"/>
              <a:t>, </a:t>
            </a:r>
            <a:r>
              <a:rPr lang="ko-KR" altLang="en-US" sz="2400" dirty="0"/>
              <a:t>영국</a:t>
            </a:r>
            <a:r>
              <a:rPr lang="en-US" altLang="ko-KR" sz="2400" dirty="0"/>
              <a:t>, </a:t>
            </a:r>
            <a:r>
              <a:rPr lang="ko-KR" altLang="en-US" sz="2400" dirty="0"/>
              <a:t>중국 등과 </a:t>
            </a:r>
            <a:r>
              <a:rPr lang="en-US" altLang="ko-KR" sz="2400" dirty="0"/>
              <a:t>(</a:t>
            </a:r>
            <a:r>
              <a:rPr lang="ko-KR" altLang="en-US" sz="2400" dirty="0"/>
              <a:t>샌프란시스코 강화 조약</a:t>
            </a:r>
            <a:r>
              <a:rPr lang="en-US" altLang="ko-KR" sz="2400" dirty="0"/>
              <a:t>) </a:t>
            </a:r>
            <a:r>
              <a:rPr lang="ko-KR" altLang="en-US" sz="2400" dirty="0"/>
              <a:t>을 맺었어요</a:t>
            </a:r>
            <a:r>
              <a:rPr lang="en-US" altLang="ko-KR" sz="2400" dirty="0"/>
              <a:t>. </a:t>
            </a:r>
            <a:r>
              <a:rPr lang="ko-KR" altLang="en-US" sz="2400" dirty="0"/>
              <a:t>이 조약에는 일본이 강제로 빼앗은 우리나라 땅을 돌려준다고 되어 있음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조약에는 독도를 돌려준다는 문구가 없음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800" dirty="0"/>
              <a:t>일본의 주장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595934" y="2000240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524496" y="4071942"/>
            <a:ext cx="714380" cy="78581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Lucida Sans Unicode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8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BE9E54C-05E2-4EA0-9F59-FA26FC26ED22}"/>
              </a:ext>
            </a:extLst>
          </p:cNvPr>
          <p:cNvSpPr/>
          <p:nvPr/>
        </p:nvSpPr>
        <p:spPr>
          <a:xfrm>
            <a:off x="3401960" y="1343742"/>
            <a:ext cx="6037007" cy="1465006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판결에 영향을 미친 지리적 요인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5392A-61BA-450F-88CF-4310A0DAA748}"/>
              </a:ext>
            </a:extLst>
          </p:cNvPr>
          <p:cNvSpPr txBox="1"/>
          <p:nvPr/>
        </p:nvSpPr>
        <p:spPr>
          <a:xfrm>
            <a:off x="7693891" y="4331855"/>
            <a:ext cx="37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21908863	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권예찬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668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39BCE55-A912-4FED-B6E0-08407C960372}"/>
              </a:ext>
            </a:extLst>
          </p:cNvPr>
          <p:cNvSpPr/>
          <p:nvPr/>
        </p:nvSpPr>
        <p:spPr>
          <a:xfrm>
            <a:off x="2743200" y="267854"/>
            <a:ext cx="7047345" cy="85898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일본과 한국의 독도를 둔 지리적 요인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2D79F-7840-4718-9D05-959A9A8124E8}"/>
              </a:ext>
            </a:extLst>
          </p:cNvPr>
          <p:cNvSpPr txBox="1"/>
          <p:nvPr/>
        </p:nvSpPr>
        <p:spPr>
          <a:xfrm>
            <a:off x="1874981" y="2346035"/>
            <a:ext cx="8986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독도와 일본 사이 거리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독도와 일본 사이 거리는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157km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 일본에서는 독도가 보이지 않는다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독도와 한국 사이 거리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독도와 한국 사이 거리는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87km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 울릉도에서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맑은날이면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육안으로 독도가 보인다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C167073F-900E-4200-9877-2A8099848F8D}"/>
              </a:ext>
            </a:extLst>
          </p:cNvPr>
          <p:cNvSpPr/>
          <p:nvPr/>
        </p:nvSpPr>
        <p:spPr>
          <a:xfrm rot="16200000">
            <a:off x="5391435" y="4373122"/>
            <a:ext cx="657141" cy="7535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130A1-84C0-4FD0-986A-36F35C0917EB}"/>
              </a:ext>
            </a:extLst>
          </p:cNvPr>
          <p:cNvSpPr txBox="1"/>
          <p:nvPr/>
        </p:nvSpPr>
        <p:spPr>
          <a:xfrm>
            <a:off x="2087418" y="5276549"/>
            <a:ext cx="73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위의 내용 때문에 독도는 역사적으로 울릉도의 일부로 인식 되었다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103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FFD40A1-1048-4A83-80E4-49A5A4D3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780" y="-64655"/>
            <a:ext cx="30453307" cy="9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49" name="_x345739592" descr="EMB00004b546915">
            <a:extLst>
              <a:ext uri="{FF2B5EF4-FFF2-40B4-BE49-F238E27FC236}">
                <a16:creationId xmlns:a16="http://schemas.microsoft.com/office/drawing/2014/main" id="{4261ADDF-4ACE-4FBD-A3E0-BF0E6379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27" y="797357"/>
            <a:ext cx="7656946" cy="50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85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0F05EC-6315-4590-B5CB-1EDD76143296}"/>
              </a:ext>
            </a:extLst>
          </p:cNvPr>
          <p:cNvSpPr/>
          <p:nvPr/>
        </p:nvSpPr>
        <p:spPr>
          <a:xfrm>
            <a:off x="2743200" y="267854"/>
            <a:ext cx="7047345" cy="85898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자원학적 중요한 위치의 독도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E7A43-FECF-4B1B-BB57-338F290AB0C7}"/>
              </a:ext>
            </a:extLst>
          </p:cNvPr>
          <p:cNvSpPr txBox="1"/>
          <p:nvPr/>
        </p:nvSpPr>
        <p:spPr>
          <a:xfrm>
            <a:off x="1357744" y="1801091"/>
            <a:ext cx="93656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일본이 독도를 노리는 가장 큰 이유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자원이 풍부한 독도“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독도 주변 해역에는 천연 가스층이 존재함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1989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1993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년에는 동해중심해역에서 가스층이 발견됨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1998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년에는 이전 가스와 비교가 안되게 뛰어난 천연 가스층이 발견됨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“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하이트레이트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러시아 과학원 연구소에서 제공한 동해의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하이트레이트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층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의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추청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분포 지도나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석유 발견지도를 보았을 때 독도주변 해역의 해양석유 자원의 보유가능성은 매우 높음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경제적인 가치와 자원적인 가치가 매우 높은 자원 중에 하나가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하이트레이트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층＂이다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90748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3A53A86-8646-43F7-90CD-21ADBC46FAB8}"/>
              </a:ext>
            </a:extLst>
          </p:cNvPr>
          <p:cNvSpPr/>
          <p:nvPr/>
        </p:nvSpPr>
        <p:spPr>
          <a:xfrm>
            <a:off x="2743200" y="267854"/>
            <a:ext cx="7047345" cy="85898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 지리의 군사적 가치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BEEE3-6476-415F-9030-F67C2663E42A}"/>
              </a:ext>
            </a:extLst>
          </p:cNvPr>
          <p:cNvSpPr txBox="1"/>
          <p:nvPr/>
        </p:nvSpPr>
        <p:spPr>
          <a:xfrm>
            <a:off x="1607127" y="1948872"/>
            <a:ext cx="9402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독도는 해양 통제권 장악이 용이한 지리적 위치이다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동해 중심부에 위치한 독도는 주변 국의 해양활동 감시와 견제가 가능하고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조기 경보 및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군사 작전 영역의 확장을 부여해 주는 등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안보적 측면에서도 매우 중요한 섬이다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독도는 동해를 지배하는데 필요한 발판 같은 역할이다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우리에게 독도는 러시아 극동함대는 물론으로 일본의 해상자위대를 감시하고 견제할 수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있다는 점이 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영토로서의 독도는 동해 중심부에 지름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12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해리의 영해를 확보하게 함으로써 한국의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군사적 활동 영역을 확장해주고 한국 작전 수역 및 원거리에서 타국을 견제하기 용이함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33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8BE0D94-DD79-4701-96BF-E9D779F1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543050"/>
            <a:ext cx="758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18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9982" y="1589777"/>
            <a:ext cx="6815669" cy="2094200"/>
          </a:xfrm>
        </p:spPr>
        <p:txBody>
          <a:bodyPr/>
          <a:lstStyle/>
          <a:p>
            <a:r>
              <a:rPr lang="ko-KR" altLang="en-US" sz="4000" dirty="0" smtClean="0"/>
              <a:t>국제사법재판과 </a:t>
            </a:r>
            <a:r>
              <a:rPr lang="ko-KR" altLang="en-US" sz="4000" dirty="0" err="1" smtClean="0"/>
              <a:t>독도의경우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060224" y="4299439"/>
            <a:ext cx="3872198" cy="1065821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이름</a:t>
            </a:r>
            <a:r>
              <a:rPr lang="en-US" altLang="ko-KR" dirty="0" smtClean="0"/>
              <a:t>:</a:t>
            </a:r>
            <a:r>
              <a:rPr lang="ko-KR" altLang="en-US" dirty="0" smtClean="0"/>
              <a:t>이창우</a:t>
            </a:r>
            <a:endParaRPr lang="en-US" altLang="ko-KR" dirty="0" smtClean="0"/>
          </a:p>
          <a:p>
            <a:r>
              <a:rPr lang="ko-KR" altLang="en-US" dirty="0" smtClean="0"/>
              <a:t>학번</a:t>
            </a:r>
            <a:r>
              <a:rPr lang="en-US" altLang="ko-KR" dirty="0" smtClean="0"/>
              <a:t>:21909121</a:t>
            </a:r>
          </a:p>
          <a:p>
            <a:r>
              <a:rPr lang="ko-KR" altLang="en-US" dirty="0" smtClean="0"/>
              <a:t>학과</a:t>
            </a:r>
            <a:r>
              <a:rPr lang="en-US" altLang="ko-KR" dirty="0" smtClean="0"/>
              <a:t>:</a:t>
            </a:r>
            <a:r>
              <a:rPr lang="ko-KR" altLang="en-US" dirty="0" smtClean="0"/>
              <a:t>무역학과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4651290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2874</Words>
  <Application>Microsoft Office PowerPoint</Application>
  <PresentationFormat>와이드스크린</PresentationFormat>
  <Paragraphs>672</Paragraphs>
  <Slides>111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111</vt:i4>
      </vt:variant>
    </vt:vector>
  </HeadingPairs>
  <TitlesOfParts>
    <vt:vector size="137" baseType="lpstr">
      <vt:lpstr>HY헤드라인M</vt:lpstr>
      <vt:lpstr>돋움</vt:lpstr>
      <vt:lpstr>Candara</vt:lpstr>
      <vt:lpstr>Wingdings 2</vt:lpstr>
      <vt:lpstr>맑은 고딕</vt:lpstr>
      <vt:lpstr>a흑진주B</vt:lpstr>
      <vt:lpstr>Arial</vt:lpstr>
      <vt:lpstr>Tw Cen MT</vt:lpstr>
      <vt:lpstr>Lucida Sans Unicode</vt:lpstr>
      <vt:lpstr>Garamond</vt:lpstr>
      <vt:lpstr>Wingdings</vt:lpstr>
      <vt:lpstr>Wingdings 3</vt:lpstr>
      <vt:lpstr>Corbel</vt:lpstr>
      <vt:lpstr>Verdana</vt:lpstr>
      <vt:lpstr>HY그래픽M</vt:lpstr>
      <vt:lpstr>a흑진주M</vt:lpstr>
      <vt:lpstr>바탕</vt:lpstr>
      <vt:lpstr>맑은 고딕</vt:lpstr>
      <vt:lpstr>Office 테마</vt:lpstr>
      <vt:lpstr>New_Simple01</vt:lpstr>
      <vt:lpstr>New_Education02</vt:lpstr>
      <vt:lpstr>광장</vt:lpstr>
      <vt:lpstr>1_Office 테마</vt:lpstr>
      <vt:lpstr>자연주의</vt:lpstr>
      <vt:lpstr>Office theme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가 한국 영토로서 국제법적 지위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 판결에 영향을 미칠 정치적인 요인</vt:lpstr>
      <vt:lpstr>국제연합</vt:lpstr>
      <vt:lpstr>PowerPoint 프레젠테이션</vt:lpstr>
      <vt:lpstr>PowerPoint 프레젠테이션</vt:lpstr>
      <vt:lpstr>미국</vt:lpstr>
      <vt:lpstr>PowerPoint 프레젠테이션</vt:lpstr>
      <vt:lpstr>미국 국사문제 전문가의 견해(1998년 5월)</vt:lpstr>
      <vt:lpstr>PowerPoint 프레젠테이션</vt:lpstr>
      <vt:lpstr>PowerPoint 프레젠테이션</vt:lpstr>
      <vt:lpstr>PowerPoint 프레젠테이션</vt:lpstr>
      <vt:lpstr>영국</vt:lpstr>
      <vt:lpstr>PowerPoint 프레젠테이션</vt:lpstr>
      <vt:lpstr>PowerPoint 프레젠테이션</vt:lpstr>
      <vt:lpstr>프랑스</vt:lpstr>
      <vt:lpstr>PowerPoint 프레젠테이션</vt:lpstr>
      <vt:lpstr>러시아</vt:lpstr>
      <vt:lpstr>PowerPoint 프레젠테이션</vt:lpstr>
      <vt:lpstr>중국</vt:lpstr>
      <vt:lpstr>PowerPoint 프레젠테이션</vt:lpstr>
      <vt:lpstr>PowerPoint 프레젠테이션</vt:lpstr>
      <vt:lpstr>   「Far eastern Economic Review」(홍콩경제주간지) 가아-태지역 11개국 경제인(기업인)을 대상 설문조사  </vt:lpstr>
      <vt:lpstr>PowerPoint 프레젠테이션</vt:lpstr>
      <vt:lpstr>PowerPoint 프레젠테이션</vt:lpstr>
      <vt:lpstr>PowerPoint 프레젠테이션</vt:lpstr>
      <vt:lpstr>세계지도</vt:lpstr>
      <vt:lpstr>PowerPoint 프레젠테이션</vt:lpstr>
      <vt:lpstr>PowerPoint 프레젠테이션</vt:lpstr>
      <vt:lpstr>백과 사전</vt:lpstr>
      <vt:lpstr>PowerPoint 프레젠테이션</vt:lpstr>
      <vt:lpstr>PowerPoint 프레젠테이션</vt:lpstr>
      <vt:lpstr>국제사법재판소와 동북아시아의 분쟁</vt:lpstr>
      <vt:lpstr>목차</vt:lpstr>
      <vt:lpstr>국제사법재판소</vt:lpstr>
      <vt:lpstr>PowerPoint 프레젠테이션</vt:lpstr>
      <vt:lpstr>상설국제사법재판소</vt:lpstr>
      <vt:lpstr>대만해협의 분쟁</vt:lpstr>
      <vt:lpstr>2차 대만해협 위기</vt:lpstr>
      <vt:lpstr>센카쿠열도 분쟁</vt:lpstr>
      <vt:lpstr>센카쿠열도에 대한 일본측 주장</vt:lpstr>
      <vt:lpstr>센카쿠열도에 대한 중국측 주장</vt:lpstr>
      <vt:lpstr>신강 위구르 분쟁</vt:lpstr>
      <vt:lpstr>우루무치시위이후 상황</vt:lpstr>
      <vt:lpstr>티베트 자치구 역사</vt:lpstr>
      <vt:lpstr>티베트자치구 분쟁</vt:lpstr>
      <vt:lpstr>티베트 소요사태</vt:lpstr>
      <vt:lpstr>일본의 독도편입에 대한 일본의 주장 </vt:lpstr>
      <vt:lpstr>목차</vt:lpstr>
      <vt:lpstr>독도의 역사</vt:lpstr>
      <vt:lpstr>독도의 역사 </vt:lpstr>
      <vt:lpstr>일본의 독도편입</vt:lpstr>
      <vt:lpstr>일본의 독도편입</vt:lpstr>
      <vt:lpstr>일본의 독도편입</vt:lpstr>
      <vt:lpstr>일본의 독도편입</vt:lpstr>
      <vt:lpstr>일본의 주장</vt:lpstr>
      <vt:lpstr>일본의 주장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국제사법재판과 독도의경우</vt:lpstr>
      <vt:lpstr>목차</vt:lpstr>
      <vt:lpstr>국제사법재판이 무엇인가?</vt:lpstr>
      <vt:lpstr>일본이 독도를 국제사법재판을 할라는 이유</vt:lpstr>
      <vt:lpstr>국제사법재판에 독도가 오르지 않는 이유</vt:lpstr>
      <vt:lpstr>국제사법재판에 독도가  오르는 경우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이의선</dc:creator>
  <cp:lastModifiedBy>OWNER</cp:lastModifiedBy>
  <cp:revision>155</cp:revision>
  <dcterms:created xsi:type="dcterms:W3CDTF">2017-05-16T17:49:14Z</dcterms:created>
  <dcterms:modified xsi:type="dcterms:W3CDTF">2019-09-30T02:03:16Z</dcterms:modified>
</cp:coreProperties>
</file>