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0" r:id="rId1"/>
    <p:sldMasterId id="2147484372" r:id="rId2"/>
  </p:sldMasterIdLst>
  <p:notesMasterIdLst>
    <p:notesMasterId r:id="rId29"/>
  </p:notesMasterIdLst>
  <p:sldIdLst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강준우" initials="강" lastIdx="1" clrIdx="0">
    <p:extLst>
      <p:ext uri="{19B8F6BF-5375-455C-9EA6-DF929625EA0E}">
        <p15:presenceInfo xmlns:p15="http://schemas.microsoft.com/office/powerpoint/2012/main" userId="강준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3T08:15:23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7806 1935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C86-EE22-4B06-8DBD-CDC6DEED567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BB37D-F9F3-4285-B9EA-3C67FAA19C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42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408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943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75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75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528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C8F048-96F9-4FCD-BE06-3D3354103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1755CD-1752-4981-8057-EAC640442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070BFC-EDD1-4812-94BE-C0B16954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5CF22A-4115-49CE-A697-96BE8635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431DC1-6A9D-4909-9320-ED40C0CA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1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CF927F-94D2-4DEE-AE29-AE660416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03E789-513D-4373-9ED1-8250C109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1A56D0-E897-43B1-A14A-9E163FB2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69E17D-2BF4-4909-8C89-F00E2A28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614878-7850-4E6E-B416-9D743EA2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2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999D96-62A1-4D18-B7C3-DF1CFBBB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C92645-5008-4D64-AC21-C2FF403DC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5FAD01-5362-42D3-A427-3C587DB2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6B8CDE-2BB8-4435-B0BE-EB2A68BD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C64A49-8A90-422A-A578-A9D4E86B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6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C2507A-695F-4CD9-AC49-E3611CD2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999415-049F-42E2-8CC8-24E31FC15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BA3A74-5297-44C9-B38A-1D88F8E8A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E2ADB9-6484-4B94-8A64-11E653CA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F27541-950D-4EAC-95F9-B1742CCA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02E987-85E9-443F-99F9-EC52BED1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8FE338-4A87-49ED-9467-B7B0DC5C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81D597-C88F-4DC2-827C-B560EB24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CCBD67-3E69-492C-B5BB-F76B32AAF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47619C8-DBA6-4567-8B4B-C76499CBE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0A10B50-2726-4F5E-BE29-F47A343DD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91B0DB0-A7A6-4656-9CC9-8C8AFBCD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3DF6879-3766-4136-8F99-24B5F908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9FF00B7-0B90-47FA-9C97-A7D2FB15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3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05F16D-BCF4-4E6C-8AE7-2A1A1055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2D5891E-8832-4C89-AEAB-6E1C3392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F5D4E59-A507-482A-878B-E3B74386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AD290E-ABE7-46F3-B237-B5CE2801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06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2379372-68C6-4C57-8C19-8984FCEB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130498A-8839-4EAB-BF43-96271518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ADE7CD-D829-44AB-A096-7ECDD8B0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76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2720DA-E022-412B-A54B-C0A6426E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3D4F47-6586-4B75-9697-23CD2118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BF1FD9-54EF-4199-BF1C-BFFFBF580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6F10E4-BE19-4B4B-838D-F8FFECF6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C0F141-4A94-4D6B-83F1-1B23FB37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13EAD8-0B2D-4C08-9362-BD88D844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0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6316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A8FEAF-193F-48B7-A6F7-E71B204C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0C982A4-6D51-4227-A2A2-806631F92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CC705D5-8EF7-4A02-BA06-10F6B0B80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A4AF3A-19FB-436C-AD20-BA911810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B92F8D-F89F-4991-97CB-560373C1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5DC7C47-BFA5-478D-B72A-02DC208A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6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DC190-2CEA-4D10-97E4-5FC38D82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389601-61A4-4670-83F7-B5648AE63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A32AB9-20DE-4A87-8804-CDDA8A91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85ACB0-F3BF-42F1-98CF-6F24A05C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384750-284D-4F0C-BCC8-82C08230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81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1D73BB8-D05E-4313-83C7-86FD0ECB8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D55C46F-0810-4FAF-B456-CDF82F86D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BBDDA5-CF57-4C6F-B851-BB151046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E9551A-7634-4A30-926A-69E11C55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4C1809-C7F1-4C5B-8A28-88C14710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8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425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936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409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1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937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905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117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2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AEF49CA-C22A-4414-911B-2138916E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FE4816-3B3E-4A43-B64F-D7242F3E4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445DC-FDC3-4CD5-A60E-B8C4478EB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739AD91A-5F18-4F1B-95BA-0AC70D89D0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757D4A-8021-443E-89B8-83BDC3E0F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D7013D-13AE-40EE-A503-23FC55041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1C5D505C-E22D-4A8B-8CDB-C11E1AC8611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s://www.youtube.com/watch?v=zGOVTI_DHE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eozoonee.tistory.com/1095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grandculture.net/" TargetMode="External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rms.naver.com/list.nhn?categoryId=51792" TargetMode="External"/><Relationship Id="rId5" Type="http://schemas.openxmlformats.org/officeDocument/2006/relationships/hyperlink" Target="https://blog.naver.com/aksm5382" TargetMode="External"/><Relationship Id="rId4" Type="http://schemas.openxmlformats.org/officeDocument/2006/relationships/hyperlink" Target="https://blog.naver.com/aksm5382/221249912020" TargetMode="External"/><Relationship Id="rId9" Type="http://schemas.openxmlformats.org/officeDocument/2006/relationships/hyperlink" Target="http://www.daehansinbo.com/bbs/board.php?bo_table=51&amp;wr_id=66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" y="754370"/>
            <a:ext cx="12191280" cy="1814264"/>
          </a:xfrm>
        </p:spPr>
        <p:txBody>
          <a:bodyPr>
            <a:noAutofit/>
          </a:bodyPr>
          <a:lstStyle/>
          <a:p>
            <a:r>
              <a:rPr lang="ko-KR" altLang="en-US" sz="6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독도가 한국영토인 </a:t>
            </a:r>
            <a:br>
              <a:rPr lang="en-US" altLang="ko-KR" sz="6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6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역사적</a:t>
            </a:r>
            <a:r>
              <a:rPr lang="en-US" altLang="ko-KR" sz="6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6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지리적 증거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B0114D1-43BD-4A4D-81AB-8B00C75681FA}"/>
              </a:ext>
            </a:extLst>
          </p:cNvPr>
          <p:cNvSpPr txBox="1"/>
          <p:nvPr/>
        </p:nvSpPr>
        <p:spPr>
          <a:xfrm>
            <a:off x="7643674" y="5288022"/>
            <a:ext cx="44743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독도영토학 </a:t>
            </a:r>
            <a:r>
              <a:rPr lang="en-US" altLang="ko-KR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1</a:t>
            </a:r>
            <a:r>
              <a:rPr lang="ko-KR" altLang="en-US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조</a:t>
            </a:r>
            <a:endParaRPr lang="en-US" altLang="ko-KR" sz="2000" b="1" dirty="0">
              <a:solidFill>
                <a:schemeClr val="bg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  <a:p>
            <a:pPr algn="r"/>
            <a:endParaRPr lang="en-US" altLang="ko-KR" sz="2000" b="1" dirty="0">
              <a:solidFill>
                <a:schemeClr val="bg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  <a:p>
            <a:pPr algn="r"/>
            <a:r>
              <a:rPr lang="ko-KR" altLang="en-US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오세훈</a:t>
            </a:r>
            <a:r>
              <a:rPr lang="en-US" altLang="ko-KR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000" b="1" dirty="0" err="1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이경준</a:t>
            </a:r>
            <a:r>
              <a:rPr lang="en-US" altLang="ko-KR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강윤정</a:t>
            </a:r>
            <a:r>
              <a:rPr lang="en-US" altLang="ko-KR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강준우</a:t>
            </a:r>
            <a:endParaRPr lang="en-US" altLang="ko-KR" sz="2000" b="1" dirty="0">
              <a:solidFill>
                <a:schemeClr val="bg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  <a:p>
            <a:pPr algn="r"/>
            <a:r>
              <a:rPr lang="ko-KR" altLang="en-US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김동희</a:t>
            </a:r>
            <a:r>
              <a:rPr lang="en-US" altLang="ko-KR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김민재</a:t>
            </a:r>
            <a:r>
              <a:rPr lang="en-US" altLang="ko-KR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서지영</a:t>
            </a:r>
            <a:r>
              <a:rPr lang="en-US" altLang="ko-KR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유종원</a:t>
            </a:r>
            <a:r>
              <a:rPr lang="en-US" altLang="ko-KR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최현수</a:t>
            </a: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8698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9" y="709684"/>
            <a:ext cx="10289047" cy="738820"/>
          </a:xfrm>
        </p:spPr>
        <p:txBody>
          <a:bodyPr>
            <a:normAutofit fontScale="90000"/>
          </a:bodyPr>
          <a:lstStyle/>
          <a:p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칙령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에 관한 동영상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hlinkClick r:id="rId4"/>
            <a:extLst>
              <a:ext uri="{FF2B5EF4-FFF2-40B4-BE49-F238E27FC236}">
                <a16:creationId xmlns:a16="http://schemas.microsoft.com/office/drawing/2014/main" id="{96E41323-7387-4EFB-8E39-11E076C66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73" y="1778000"/>
            <a:ext cx="6593840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495" y="351335"/>
            <a:ext cx="10289047" cy="166986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연합국의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최고사령관 각서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677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endParaRPr lang="ko-KR" altLang="en-US" sz="60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7F26E415-8C11-4BF6-83CE-702AACDC5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1" y="2021199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8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249" y="111760"/>
            <a:ext cx="10289047" cy="183458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연합국의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최고사령관 각서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1033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endParaRPr lang="ko-KR" altLang="en-US" sz="60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AAA9F2B-7359-4E35-8E1B-94015DF8F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3" y="1935031"/>
            <a:ext cx="6868160" cy="3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84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29" y="249015"/>
            <a:ext cx="10289047" cy="177218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연합국의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구 일본 영토 처리에 관한 합의서＇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678FBA4C-4F0A-4329-BD43-FFF216F4F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31" y="2021201"/>
            <a:ext cx="5334000" cy="39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5293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495" y="208015"/>
            <a:ext cx="10289047" cy="181318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연합국의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구 일본 영토 처리에 관한 부속지도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endParaRPr lang="ko-KR" altLang="en-US" sz="60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8A61291C-7245-4751-B78C-EFA47BF27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9" y="2021201"/>
            <a:ext cx="5334000" cy="39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909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B30B7FB-DDF6-47C9-A61A-46A195E2FD35}"/>
              </a:ext>
            </a:extLst>
          </p:cNvPr>
          <p:cNvSpPr txBox="1"/>
          <p:nvPr/>
        </p:nvSpPr>
        <p:spPr>
          <a:xfrm>
            <a:off x="1686560" y="406414"/>
            <a:ext cx="8564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조사한 자료들의 출처</a:t>
            </a:r>
            <a:endParaRPr lang="en-US" altLang="ko-KR" sz="6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1F977-77C0-4869-9C34-2753FA6921DE}"/>
              </a:ext>
            </a:extLst>
          </p:cNvPr>
          <p:cNvSpPr txBox="1"/>
          <p:nvPr/>
        </p:nvSpPr>
        <p:spPr>
          <a:xfrm>
            <a:off x="904240" y="1699062"/>
            <a:ext cx="101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FF760-916C-4269-B57F-AA7731B55669}"/>
              </a:ext>
            </a:extLst>
          </p:cNvPr>
          <p:cNvSpPr txBox="1"/>
          <p:nvPr/>
        </p:nvSpPr>
        <p:spPr>
          <a:xfrm>
            <a:off x="496008" y="2792841"/>
            <a:ext cx="10373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1531년 편찬된 『</a:t>
            </a:r>
            <a:r>
              <a:rPr lang="ko-KR" altLang="ko-KR" sz="14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신증동국여지승람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』(新增東國與地勝覽)</a:t>
            </a:r>
            <a:r>
              <a:rPr lang="ko-KR" altLang="ko-KR" sz="14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[출처]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프랑스 지리학자 </a:t>
            </a:r>
            <a:r>
              <a:rPr lang="ko-KR" altLang="ko-KR" sz="1400" dirty="0" err="1">
                <a:latin typeface="휴먼편지체" panose="02030504000101010101" pitchFamily="18" charset="-127"/>
                <a:ea typeface="휴먼편지체" panose="02030504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당빌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1737년 『조선왕국 전도』 독도 한국 영토로 표시 독도(우산도)가 조선 왕조의 영토라는 사실은 일본 등에는 물론 서양에도 잘 알려졌다, 일본 자료 1667년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|</a:t>
            </a:r>
            <a:r>
              <a:rPr lang="ko-KR" altLang="ko-KR" sz="14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작성자</a:t>
            </a:r>
            <a:r>
              <a:rPr lang="ko-KR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ko-KR" sz="1400" dirty="0" err="1">
                <a:latin typeface="휴먼편지체" panose="02030504000101010101" pitchFamily="18" charset="-127"/>
                <a:ea typeface="휴먼편지체" panose="02030504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pentatonic</a:t>
            </a:r>
            <a:endParaRPr lang="ko-KR" altLang="ko-KR" sz="14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49EFA65-E2A5-49F2-8FE8-ACC5F6CC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48" y="1967416"/>
            <a:ext cx="742624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9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norm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1" i="0" u="none" strike="noStrike" cap="none" normalizeH="0" baseline="0" dirty="0" err="1">
                <a:ln>
                  <a:noFill/>
                </a:ln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제공처</a:t>
            </a:r>
            <a:r>
              <a:rPr kumimoji="0" lang="ko-KR" altLang="ko-KR" sz="1400" b="1" i="0" u="none" strike="noStrike" cap="none" normalizeH="0" baseline="0" dirty="0">
                <a:ln>
                  <a:noFill/>
                </a:ln>
                <a:effectLst/>
                <a:latin typeface="휴먼편지체" panose="02030504000101010101" pitchFamily="18" charset="-127"/>
                <a:ea typeface="휴먼편지체" panose="02030504000101010101" pitchFamily="18" charset="-127"/>
              </a:rPr>
              <a:t> 정보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한국향토문화전자대전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ahoma" panose="020B0604030504040204" pitchFamily="34" charset="0"/>
              </a:rPr>
              <a:t> </a:t>
            </a:r>
            <a:r>
              <a:rPr kumimoji="0" lang="ko-KR" altLang="ko-KR" sz="1400" b="1" i="0" u="none" strike="noStrike" cap="none" normalizeH="0" baseline="0" dirty="0">
                <a:ln>
                  <a:noFill/>
                </a:ln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http://www.grandculture.net</a:t>
            </a:r>
            <a:r>
              <a:rPr kumimoji="0" lang="ko-KR" altLang="ko-KR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normal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effectLst/>
                <a:ea typeface="normal"/>
              </a:rPr>
              <a:t> 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norm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945DC69-5D07-4FC1-B1AD-3A849E16D062}"/>
              </a:ext>
            </a:extLst>
          </p:cNvPr>
          <p:cNvSpPr/>
          <p:nvPr/>
        </p:nvSpPr>
        <p:spPr>
          <a:xfrm>
            <a:off x="496008" y="34290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『고종실록(高宗實錄)』  </a:t>
            </a:r>
          </a:p>
          <a:p>
            <a:r>
              <a:rPr lang="ko-KR" altLang="en-US" sz="1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『울릉군지』 (</a:t>
            </a:r>
            <a:r>
              <a:rPr lang="ko-KR" altLang="en-US" sz="12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울릉군지편찬위원회</a:t>
            </a:r>
            <a:r>
              <a:rPr lang="en-US" altLang="ko-KR" sz="1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1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2007</a:t>
            </a:r>
          </a:p>
          <a:p>
            <a:endParaRPr lang="ko-KR" altLang="en-US" sz="12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1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[출처] 한국학중앙연구원 - 향토문화전자대전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F68CFAB-9328-43D8-A50E-A6191EAC3CE1}"/>
              </a:ext>
            </a:extLst>
          </p:cNvPr>
          <p:cNvSpPr/>
          <p:nvPr/>
        </p:nvSpPr>
        <p:spPr>
          <a:xfrm>
            <a:off x="496008" y="435928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https://geozoonee.tistory.com/1095</a:t>
            </a:r>
            <a:r>
              <a:rPr lang="ko-KR" altLang="en-US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[</a:t>
            </a:r>
            <a:r>
              <a:rPr lang="en-US" altLang="ko-KR" sz="14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geozoonee</a:t>
            </a:r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]</a:t>
            </a:r>
          </a:p>
          <a:p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ko-KR" altLang="en-US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출처</a:t>
            </a:r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 </a:t>
            </a:r>
            <a:r>
              <a:rPr lang="ko-KR" altLang="en-US" sz="1400" dirty="0" err="1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대한신보</a:t>
            </a:r>
            <a:r>
              <a:rPr lang="ko-KR" altLang="en-US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400" dirty="0">
                <a:latin typeface="휴먼편지체" panose="02030504000101010101" pitchFamily="18" charset="-127"/>
                <a:ea typeface="휴먼편지체" panose="02030504000101010101" pitchFamily="18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http://www.daehansinbo.com/bbs/board.php?bo_table=51&amp;wr_id=663</a:t>
            </a:r>
            <a:r>
              <a:rPr lang="ko-KR" altLang="en-US" sz="1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endParaRPr lang="ko-KR" altLang="en-US" sz="14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884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495" y="2196376"/>
            <a:ext cx="10289047" cy="1274704"/>
          </a:xfrm>
        </p:spPr>
        <p:txBody>
          <a:bodyPr>
            <a:noAutofit/>
          </a:bodyPr>
          <a:lstStyle/>
          <a:p>
            <a:r>
              <a:rPr lang="ko-KR" altLang="en-US" sz="8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감사합니다</a:t>
            </a:r>
            <a:r>
              <a:rPr lang="en-US" altLang="ko-KR" sz="8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!!!</a:t>
            </a:r>
            <a:endParaRPr lang="ko-KR" altLang="en-US" sz="80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38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590265-BEA6-4873-9CFB-701BD50F3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0036"/>
            <a:ext cx="9144000" cy="1485853"/>
          </a:xfrm>
        </p:spPr>
        <p:txBody>
          <a:bodyPr>
            <a:noAutofit/>
          </a:bodyPr>
          <a:lstStyle/>
          <a:p>
            <a:r>
              <a:rPr lang="ko-KR" altLang="en-US" sz="7200" dirty="0"/>
              <a:t>일본이 인정한 독도가 한국땅인 증거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AD29EC-550F-45FF-B4EB-4D42B7844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819"/>
            <a:ext cx="9144000" cy="454980"/>
          </a:xfrm>
        </p:spPr>
        <p:txBody>
          <a:bodyPr>
            <a:noAutofit/>
          </a:bodyPr>
          <a:lstStyle/>
          <a:p>
            <a:r>
              <a:rPr lang="ko-KR" altLang="en-US" sz="6600" dirty="0"/>
              <a:t>스포츠레저학과 </a:t>
            </a:r>
            <a:r>
              <a:rPr lang="en-US" altLang="ko-KR" sz="6600" dirty="0"/>
              <a:t>16</a:t>
            </a:r>
            <a:r>
              <a:rPr lang="ko-KR" altLang="en-US" sz="6600" dirty="0"/>
              <a:t>학번 김동희</a:t>
            </a:r>
          </a:p>
        </p:txBody>
      </p:sp>
    </p:spTree>
    <p:extLst>
      <p:ext uri="{BB962C8B-B14F-4D97-AF65-F5344CB8AC3E}">
        <p14:creationId xmlns:p14="http://schemas.microsoft.com/office/powerpoint/2010/main" val="296944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0A84B-D96C-46F1-8C23-9B1F2F6D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49"/>
            <a:ext cx="10515600" cy="664685"/>
          </a:xfrm>
        </p:spPr>
        <p:txBody>
          <a:bodyPr>
            <a:noAutofit/>
          </a:bodyPr>
          <a:lstStyle/>
          <a:p>
            <a:r>
              <a:rPr lang="ko-KR" altLang="en-US" sz="8000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D8DDD6-E97D-450E-8C6F-9E1232E6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887"/>
            <a:ext cx="10515600" cy="5013988"/>
          </a:xfrm>
        </p:spPr>
        <p:txBody>
          <a:bodyPr>
            <a:normAutofit/>
          </a:bodyPr>
          <a:lstStyle/>
          <a:p>
            <a:r>
              <a:rPr lang="ko-KR" altLang="en-US" sz="4800" dirty="0" err="1"/>
              <a:t>은주시청합기</a:t>
            </a:r>
            <a:endParaRPr lang="en-US" altLang="ko-KR" sz="4800" dirty="0"/>
          </a:p>
          <a:p>
            <a:r>
              <a:rPr lang="ko-KR" altLang="en-US" sz="4800" dirty="0" err="1"/>
              <a:t>돗토리</a:t>
            </a:r>
            <a:r>
              <a:rPr lang="ko-KR" altLang="en-US" sz="4800" dirty="0"/>
              <a:t> 번 답변서</a:t>
            </a:r>
            <a:r>
              <a:rPr lang="en-US" altLang="ko-KR" sz="4800" dirty="0"/>
              <a:t>, </a:t>
            </a:r>
            <a:r>
              <a:rPr lang="ko-KR" altLang="en-US" sz="4800" dirty="0"/>
              <a:t>죽도도해금지령</a:t>
            </a:r>
            <a:endParaRPr lang="en-US" altLang="ko-KR" sz="4800" dirty="0"/>
          </a:p>
          <a:p>
            <a:r>
              <a:rPr lang="ko-KR" altLang="en-US" sz="4800" dirty="0" err="1"/>
              <a:t>개정일본여지로정전도</a:t>
            </a:r>
            <a:r>
              <a:rPr lang="en-US" altLang="ko-KR" sz="4800" dirty="0"/>
              <a:t>, </a:t>
            </a:r>
            <a:r>
              <a:rPr lang="ko-KR" altLang="en-US" sz="4800" dirty="0" err="1"/>
              <a:t>삼국접양지도</a:t>
            </a:r>
            <a:endParaRPr lang="en-US" altLang="ko-KR" sz="4800" dirty="0"/>
          </a:p>
          <a:p>
            <a:r>
              <a:rPr lang="ko-KR" altLang="en-US" sz="4800" dirty="0" err="1"/>
              <a:t>태정관지령</a:t>
            </a:r>
            <a:endParaRPr lang="en-US" altLang="ko-KR" sz="4800" dirty="0"/>
          </a:p>
          <a:p>
            <a:r>
              <a:rPr lang="ko-KR" altLang="en-US" sz="4800" dirty="0" err="1"/>
              <a:t>조선국교제시말내탐서</a:t>
            </a:r>
            <a:endParaRPr lang="en-US" altLang="ko-KR" sz="4800" dirty="0"/>
          </a:p>
        </p:txBody>
      </p:sp>
    </p:spTree>
    <p:extLst>
      <p:ext uri="{BB962C8B-B14F-4D97-AF65-F5344CB8AC3E}">
        <p14:creationId xmlns:p14="http://schemas.microsoft.com/office/powerpoint/2010/main" val="159654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B3D145-9415-454A-BA46-BAE78373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1024"/>
            <a:ext cx="10515600" cy="1325563"/>
          </a:xfrm>
        </p:spPr>
        <p:txBody>
          <a:bodyPr/>
          <a:lstStyle/>
          <a:p>
            <a:r>
              <a:rPr lang="en-US" altLang="ko-KR" dirty="0"/>
              <a:t>             </a:t>
            </a:r>
            <a:r>
              <a:rPr lang="ko-KR" altLang="en-US" sz="7200" dirty="0" err="1"/>
              <a:t>은주시청합기</a:t>
            </a:r>
            <a:endParaRPr lang="ko-KR" altLang="en-US" sz="7200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B75CD414-F81D-40CA-B0BB-E3A1AEE84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61000"/>
          </a:xfrm>
        </p:spPr>
      </p:pic>
    </p:spTree>
    <p:extLst>
      <p:ext uri="{BB962C8B-B14F-4D97-AF65-F5344CB8AC3E}">
        <p14:creationId xmlns:p14="http://schemas.microsoft.com/office/powerpoint/2010/main" val="280731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467" y="206935"/>
            <a:ext cx="10289047" cy="181426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세계가 알고 있는 독도가 우리 영토인 역사적 증거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1889680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      </a:t>
            </a:r>
            <a:r>
              <a:rPr lang="en-US" altLang="ko-KR" sz="4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21902254             </a:t>
            </a:r>
            <a:r>
              <a:rPr lang="ko-KR" altLang="en-US" sz="4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강준우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78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564DA6-7B23-4872-B63B-51A04C6C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4499"/>
            <a:ext cx="10515600" cy="1196975"/>
          </a:xfrm>
        </p:spPr>
        <p:txBody>
          <a:bodyPr/>
          <a:lstStyle/>
          <a:p>
            <a:r>
              <a:rPr lang="ko-KR" altLang="en-US" dirty="0"/>
              <a:t>         </a:t>
            </a:r>
            <a:r>
              <a:rPr lang="ko-KR" altLang="en-US" sz="7200" dirty="0" err="1"/>
              <a:t>돗토리</a:t>
            </a:r>
            <a:r>
              <a:rPr lang="ko-KR" altLang="en-US" sz="7200" dirty="0"/>
              <a:t> 번 답변서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80CCD05-6649-4F43-8E8C-474BC06C8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"/>
            <a:ext cx="12192000" cy="5324475"/>
          </a:xfrm>
        </p:spPr>
      </p:pic>
    </p:spTree>
    <p:extLst>
      <p:ext uri="{BB962C8B-B14F-4D97-AF65-F5344CB8AC3E}">
        <p14:creationId xmlns:p14="http://schemas.microsoft.com/office/powerpoint/2010/main" val="1602025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598A50-97F7-47FA-A216-16DFC894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3399"/>
            <a:ext cx="10515600" cy="1325563"/>
          </a:xfrm>
        </p:spPr>
        <p:txBody>
          <a:bodyPr/>
          <a:lstStyle/>
          <a:p>
            <a:r>
              <a:rPr lang="ko-KR" altLang="en-US" dirty="0"/>
              <a:t>         </a:t>
            </a:r>
            <a:r>
              <a:rPr lang="ko-KR" altLang="en-US" sz="7200" dirty="0"/>
              <a:t>죽도도해금지령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66BE5F9-1331-4EF9-ACD7-17E4207E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76850"/>
          </a:xfrm>
        </p:spPr>
      </p:pic>
    </p:spTree>
    <p:extLst>
      <p:ext uri="{BB962C8B-B14F-4D97-AF65-F5344CB8AC3E}">
        <p14:creationId xmlns:p14="http://schemas.microsoft.com/office/powerpoint/2010/main" val="2172140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30A1F2-56C3-4A98-B470-4F5BB061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9574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dirty="0"/>
              <a:t>       </a:t>
            </a:r>
            <a:r>
              <a:rPr lang="ko-KR" altLang="en-US" sz="6000" dirty="0" err="1"/>
              <a:t>개정일본여지노정전도</a:t>
            </a:r>
            <a:endParaRPr lang="ko-KR" altLang="en-US" sz="6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8512515-BDA2-446C-AF15-F247A494B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05400"/>
          </a:xfrm>
        </p:spPr>
      </p:pic>
    </p:spTree>
    <p:extLst>
      <p:ext uri="{BB962C8B-B14F-4D97-AF65-F5344CB8AC3E}">
        <p14:creationId xmlns:p14="http://schemas.microsoft.com/office/powerpoint/2010/main" val="2207576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D5F89F-BAB3-46B5-BE53-07B52027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5289574"/>
            <a:ext cx="10515600" cy="1325563"/>
          </a:xfrm>
        </p:spPr>
        <p:txBody>
          <a:bodyPr/>
          <a:lstStyle/>
          <a:p>
            <a:r>
              <a:rPr lang="ko-KR" altLang="en-US" dirty="0"/>
              <a:t>             </a:t>
            </a:r>
            <a:r>
              <a:rPr lang="ko-KR" altLang="en-US" sz="7200" dirty="0" err="1"/>
              <a:t>삼국접양지도</a:t>
            </a:r>
            <a:endParaRPr lang="ko-KR" altLang="en-US" sz="72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346F4E9-75E9-4508-BF6D-6E1823C55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172075"/>
          </a:xfrm>
        </p:spPr>
      </p:pic>
    </p:spTree>
    <p:extLst>
      <p:ext uri="{BB962C8B-B14F-4D97-AF65-F5344CB8AC3E}">
        <p14:creationId xmlns:p14="http://schemas.microsoft.com/office/powerpoint/2010/main" val="3298463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B3216A-9B81-4A6E-B468-B227B235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5280049"/>
            <a:ext cx="10515600" cy="1325563"/>
          </a:xfrm>
        </p:spPr>
        <p:txBody>
          <a:bodyPr/>
          <a:lstStyle/>
          <a:p>
            <a:r>
              <a:rPr lang="en-US" altLang="ko-KR" dirty="0"/>
              <a:t>             </a:t>
            </a:r>
            <a:r>
              <a:rPr lang="ko-KR" altLang="en-US" sz="7200" dirty="0" err="1"/>
              <a:t>태정관지령</a:t>
            </a:r>
            <a:endParaRPr lang="ko-KR" altLang="en-US" sz="72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8BAB5B0-EFE6-49F3-BEB4-F9211D4D5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-1"/>
            <a:ext cx="12191999" cy="5280025"/>
          </a:xfrm>
        </p:spPr>
      </p:pic>
    </p:spTree>
    <p:extLst>
      <p:ext uri="{BB962C8B-B14F-4D97-AF65-F5344CB8AC3E}">
        <p14:creationId xmlns:p14="http://schemas.microsoft.com/office/powerpoint/2010/main" val="312588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348CF-8B79-495B-AEE2-58F1CF8D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5461024"/>
            <a:ext cx="10515600" cy="1325563"/>
          </a:xfrm>
        </p:spPr>
        <p:txBody>
          <a:bodyPr/>
          <a:lstStyle/>
          <a:p>
            <a:r>
              <a:rPr lang="ko-KR" altLang="en-US" dirty="0"/>
              <a:t>      </a:t>
            </a:r>
            <a:r>
              <a:rPr lang="ko-KR" altLang="en-US" sz="6000" dirty="0" err="1"/>
              <a:t>조선국교제시말내탐서</a:t>
            </a:r>
            <a:endParaRPr lang="ko-KR" altLang="en-US" sz="6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C7883C7-1D7D-4965-888D-9D812C1C0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2550"/>
          </a:xfrm>
        </p:spPr>
      </p:pic>
    </p:spTree>
    <p:extLst>
      <p:ext uri="{BB962C8B-B14F-4D97-AF65-F5344CB8AC3E}">
        <p14:creationId xmlns:p14="http://schemas.microsoft.com/office/powerpoint/2010/main" val="1894889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74B556-1BDF-4A63-91B7-DC667D5D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015526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8000" dirty="0"/>
              <a:t>동영상 주소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806E24-01C7-44EB-8BCA-B3971542A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2286660"/>
            <a:ext cx="10515600" cy="49113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endParaRPr lang="en-US" altLang="ko-KR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altLang="ko-KR" dirty="0">
                <a:hlinkClick r:id="" action="ppaction://noaction"/>
              </a:rPr>
              <a:t>https://www.youtube.com/watch?v=LLLvujFLh2E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E67593-2411-47A2-9672-2B8FF0DE1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0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7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9" y="709684"/>
            <a:ext cx="10289047" cy="738820"/>
          </a:xfrm>
        </p:spPr>
        <p:txBody>
          <a:bodyPr>
            <a:noAutofit/>
          </a:bodyPr>
          <a:lstStyle/>
          <a:p>
            <a:r>
              <a:rPr lang="ko-KR" altLang="en-US" sz="72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목차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56942C8-E4C8-42A3-A0A6-2C36C6FBCE34}"/>
              </a:ext>
            </a:extLst>
          </p:cNvPr>
          <p:cNvSpPr txBox="1"/>
          <p:nvPr/>
        </p:nvSpPr>
        <p:spPr>
          <a:xfrm>
            <a:off x="1706880" y="1920240"/>
            <a:ext cx="9062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프랑스 지리학자가 제작한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조선 왕국 전도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2, 1900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년대 대한제국이 발표한 ＇칙령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41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호‘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3,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연합국의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최고사령관 각서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677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호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‘,’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최고사령관 각서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1033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호‘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4,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연합국의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’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구 일본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영토 처리에 관한 합의서와 부속지도</a:t>
            </a:r>
          </a:p>
        </p:txBody>
      </p:sp>
    </p:spTree>
    <p:extLst>
      <p:ext uri="{BB962C8B-B14F-4D97-AF65-F5344CB8AC3E}">
        <p14:creationId xmlns:p14="http://schemas.microsoft.com/office/powerpoint/2010/main" val="244680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11" y="0"/>
            <a:ext cx="10289047" cy="1986984"/>
          </a:xfrm>
        </p:spPr>
        <p:txBody>
          <a:bodyPr>
            <a:noAutofit/>
          </a:bodyPr>
          <a:lstStyle/>
          <a:p>
            <a:r>
              <a:rPr lang="ko-KR" altLang="en-US" sz="60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프랑스 지리학자 </a:t>
            </a:r>
            <a:r>
              <a:rPr lang="ko-KR" altLang="en-US" sz="6000" dirty="0" err="1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당빌의</a:t>
            </a:r>
            <a:r>
              <a:rPr lang="ko-KR" altLang="en-US" sz="60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60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조선 왕국 전도</a:t>
            </a:r>
            <a:r>
              <a:rPr lang="en-US" altLang="ko-KR" sz="60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endParaRPr lang="ko-KR" altLang="en-US" sz="6000" dirty="0"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2AAB43F2-D75D-415D-B8BE-8A6E0EF6C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15" y="2150403"/>
            <a:ext cx="8575039" cy="3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9" y="709684"/>
            <a:ext cx="10289047" cy="738820"/>
          </a:xfrm>
        </p:spPr>
        <p:txBody>
          <a:bodyPr>
            <a:noAutofit/>
          </a:bodyPr>
          <a:lstStyle/>
          <a:p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조선 왕국 전도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의 특징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B3D98E-2A5A-42A0-874A-8C20B592ACC9}"/>
              </a:ext>
            </a:extLst>
          </p:cNvPr>
          <p:cNvSpPr txBox="1"/>
          <p:nvPr/>
        </p:nvSpPr>
        <p:spPr>
          <a:xfrm>
            <a:off x="1300480" y="2021199"/>
            <a:ext cx="95910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</a:t>
            </a:r>
            <a:r>
              <a:rPr lang="en-US" altLang="ko-KR" sz="2800" dirty="0"/>
              <a:t>1737</a:t>
            </a:r>
            <a:r>
              <a:rPr lang="ko-KR" altLang="en-US" sz="2800" dirty="0"/>
              <a:t>년에 제작한 서양 최초의 한국 전도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     ‘</a:t>
            </a:r>
            <a:r>
              <a:rPr lang="ko-KR" altLang="en-US" sz="2800" dirty="0" err="1"/>
              <a:t>신중국지도첩</a:t>
            </a:r>
            <a:r>
              <a:rPr lang="en-US" altLang="ko-KR" sz="2800" dirty="0"/>
              <a:t>’ </a:t>
            </a:r>
            <a:r>
              <a:rPr lang="ko-KR" altLang="en-US" sz="2800" dirty="0"/>
              <a:t>에 그려져 있음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     </a:t>
            </a:r>
            <a:r>
              <a:rPr lang="ko-KR" altLang="en-US" sz="2800" dirty="0"/>
              <a:t>독도가 조선의 영토로 그려져 있음</a:t>
            </a:r>
            <a:endParaRPr lang="en-US" altLang="ko-KR" sz="2800" dirty="0"/>
          </a:p>
          <a:p>
            <a:r>
              <a:rPr lang="en-US" altLang="ko-KR" sz="2800" dirty="0"/>
              <a:t>      </a:t>
            </a:r>
          </a:p>
          <a:p>
            <a:r>
              <a:rPr lang="en-US" altLang="ko-KR" sz="2800" dirty="0"/>
              <a:t>     18</a:t>
            </a:r>
            <a:r>
              <a:rPr lang="ko-KR" altLang="en-US" sz="2800" dirty="0"/>
              <a:t>세기 유럽의 동아시아지도의 모델이  됨</a:t>
            </a:r>
            <a:endParaRPr lang="en-US" altLang="ko-KR" sz="2800" dirty="0"/>
          </a:p>
          <a:p>
            <a:r>
              <a:rPr lang="en-US" altLang="ko-KR" sz="2800" dirty="0"/>
              <a:t>  </a:t>
            </a:r>
          </a:p>
          <a:p>
            <a:r>
              <a:rPr lang="en-US" altLang="ko-KR" sz="2800" dirty="0"/>
              <a:t>     19</a:t>
            </a:r>
            <a:r>
              <a:rPr lang="ko-KR" altLang="en-US" sz="2800" dirty="0"/>
              <a:t>세기에 이르러 가장 정확한 지도</a:t>
            </a:r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  </a:t>
            </a:r>
          </a:p>
          <a:p>
            <a:r>
              <a:rPr lang="en-US" altLang="ko-KR" sz="2800" dirty="0"/>
              <a:t>      </a:t>
            </a:r>
            <a:endParaRPr lang="ko-KR" altLang="en-US" dirty="0"/>
          </a:p>
        </p:txBody>
      </p:sp>
      <p:sp>
        <p:nvSpPr>
          <p:cNvPr id="10" name="순서도: 판단 9">
            <a:extLst>
              <a:ext uri="{FF2B5EF4-FFF2-40B4-BE49-F238E27FC236}">
                <a16:creationId xmlns:a16="http://schemas.microsoft.com/office/drawing/2014/main" id="{CCC144FD-F590-4E9F-88F3-4B32D9BDE9FC}"/>
              </a:ext>
            </a:extLst>
          </p:cNvPr>
          <p:cNvSpPr/>
          <p:nvPr/>
        </p:nvSpPr>
        <p:spPr>
          <a:xfrm>
            <a:off x="1412240" y="2180665"/>
            <a:ext cx="284480" cy="233680"/>
          </a:xfrm>
          <a:prstGeom prst="flowChartDecision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판단 13">
            <a:extLst>
              <a:ext uri="{FF2B5EF4-FFF2-40B4-BE49-F238E27FC236}">
                <a16:creationId xmlns:a16="http://schemas.microsoft.com/office/drawing/2014/main" id="{D570D8F2-5311-4887-A78B-65007E40AF15}"/>
              </a:ext>
            </a:extLst>
          </p:cNvPr>
          <p:cNvSpPr/>
          <p:nvPr/>
        </p:nvSpPr>
        <p:spPr>
          <a:xfrm>
            <a:off x="1412240" y="2987040"/>
            <a:ext cx="284480" cy="233680"/>
          </a:xfrm>
          <a:prstGeom prst="flowChartDecision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판단 14">
            <a:extLst>
              <a:ext uri="{FF2B5EF4-FFF2-40B4-BE49-F238E27FC236}">
                <a16:creationId xmlns:a16="http://schemas.microsoft.com/office/drawing/2014/main" id="{FF939841-E22E-41D8-BE04-C98775289D52}"/>
              </a:ext>
            </a:extLst>
          </p:cNvPr>
          <p:cNvSpPr/>
          <p:nvPr/>
        </p:nvSpPr>
        <p:spPr>
          <a:xfrm>
            <a:off x="1412240" y="3867225"/>
            <a:ext cx="284480" cy="233680"/>
          </a:xfrm>
          <a:prstGeom prst="flowChartDecision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판단 15">
            <a:extLst>
              <a:ext uri="{FF2B5EF4-FFF2-40B4-BE49-F238E27FC236}">
                <a16:creationId xmlns:a16="http://schemas.microsoft.com/office/drawing/2014/main" id="{D2194A40-5263-494D-98C1-7A79DD9E5D26}"/>
              </a:ext>
            </a:extLst>
          </p:cNvPr>
          <p:cNvSpPr/>
          <p:nvPr/>
        </p:nvSpPr>
        <p:spPr>
          <a:xfrm>
            <a:off x="1402080" y="4747410"/>
            <a:ext cx="284480" cy="233680"/>
          </a:xfrm>
          <a:prstGeom prst="flowChartDecision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판단 16">
            <a:extLst>
              <a:ext uri="{FF2B5EF4-FFF2-40B4-BE49-F238E27FC236}">
                <a16:creationId xmlns:a16="http://schemas.microsoft.com/office/drawing/2014/main" id="{EB1D29CD-BAF1-41DA-8B20-17F60BE0EAE5}"/>
              </a:ext>
            </a:extLst>
          </p:cNvPr>
          <p:cNvSpPr/>
          <p:nvPr/>
        </p:nvSpPr>
        <p:spPr>
          <a:xfrm>
            <a:off x="1412240" y="5563890"/>
            <a:ext cx="284480" cy="233680"/>
          </a:xfrm>
          <a:prstGeom prst="flowChartDecision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4396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289" y="132328"/>
            <a:ext cx="10289047" cy="1804104"/>
          </a:xfrm>
        </p:spPr>
        <p:txBody>
          <a:bodyPr>
            <a:noAutofit/>
          </a:bodyPr>
          <a:lstStyle/>
          <a:p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1900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년대 대한제국이 발표한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칙령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endParaRPr lang="ko-KR" altLang="en-US" sz="60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C3123F35-DFFA-4BD6-94C4-C853732D2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21" y="1936439"/>
            <a:ext cx="637095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9" y="709684"/>
            <a:ext cx="10289047" cy="738820"/>
          </a:xfrm>
        </p:spPr>
        <p:txBody>
          <a:bodyPr>
            <a:no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칙령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제정 과정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6B25E1E-9280-4A1D-87B5-B625BAF6E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1" y="2052133"/>
            <a:ext cx="4762500" cy="3181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298ED-5126-40CD-A7AE-5C8F65F27D37}"/>
              </a:ext>
            </a:extLst>
          </p:cNvPr>
          <p:cNvSpPr txBox="1"/>
          <p:nvPr/>
        </p:nvSpPr>
        <p:spPr>
          <a:xfrm>
            <a:off x="6664960" y="2052147"/>
            <a:ext cx="488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울릉도 도군 </a:t>
            </a:r>
            <a:r>
              <a:rPr lang="ko-KR" altLang="en-US" sz="40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배계주</a:t>
            </a:r>
            <a:endParaRPr lang="ko-KR" altLang="en-US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11B5C-DA11-40B8-BC94-3E687F5EDA19}"/>
              </a:ext>
            </a:extLst>
          </p:cNvPr>
          <p:cNvSpPr txBox="1"/>
          <p:nvPr/>
        </p:nvSpPr>
        <p:spPr>
          <a:xfrm>
            <a:off x="5882643" y="2790958"/>
            <a:ext cx="55448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1899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년 러시아가 보낸 외교 문서 때문에 울릉도       이주민에 대한 행정 관리를 위해 도감으로  임명되어   파견</a:t>
            </a:r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일본이 불법으로 울릉도의 삼림을 벌채하는 것을 조사 및 보고</a:t>
            </a:r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0C3991D-0082-4CE9-ADB5-E0C62D74BAF7}"/>
              </a:ext>
            </a:extLst>
          </p:cNvPr>
          <p:cNvSpPr/>
          <p:nvPr/>
        </p:nvSpPr>
        <p:spPr>
          <a:xfrm>
            <a:off x="5879465" y="2870200"/>
            <a:ext cx="213360" cy="17272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5353937-B86B-438C-891D-9A16773546C7}"/>
              </a:ext>
            </a:extLst>
          </p:cNvPr>
          <p:cNvSpPr/>
          <p:nvPr/>
        </p:nvSpPr>
        <p:spPr>
          <a:xfrm>
            <a:off x="5879465" y="4079240"/>
            <a:ext cx="213360" cy="17272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76226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89" y="709684"/>
            <a:ext cx="10289047" cy="738820"/>
          </a:xfrm>
        </p:spPr>
        <p:txBody>
          <a:bodyPr>
            <a:noAutofit/>
          </a:bodyPr>
          <a:lstStyle/>
          <a:p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칙령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’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제정 과정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1339AE3C-3A68-469E-B9CE-5AEFD3C9C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9" y="1759841"/>
            <a:ext cx="5685009" cy="3338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A9CC44-C354-4859-B7F7-92FBBBF051ED}"/>
              </a:ext>
            </a:extLst>
          </p:cNvPr>
          <p:cNvSpPr txBox="1"/>
          <p:nvPr/>
        </p:nvSpPr>
        <p:spPr>
          <a:xfrm>
            <a:off x="6543058" y="2372065"/>
            <a:ext cx="5034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하지만 일본 공사는 이 경우 한국 관헌이 체포하여 가까운 일본 영사에게 넘기도록 되어 있다는 ‘조일수호조규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의 규정을 내세워 책임을 회피함</a:t>
            </a:r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이에 대한제국 정부는 근본 대책 수립의 필요성을 절감함 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3DCD0DD-C1F7-4B6D-9BA2-70EABD1EEE3C}"/>
              </a:ext>
            </a:extLst>
          </p:cNvPr>
          <p:cNvSpPr/>
          <p:nvPr/>
        </p:nvSpPr>
        <p:spPr>
          <a:xfrm>
            <a:off x="6478343" y="2390637"/>
            <a:ext cx="254000" cy="269541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261539BF-C778-4CF1-A69A-D33438FDC659}"/>
              </a:ext>
            </a:extLst>
          </p:cNvPr>
          <p:cNvSpPr/>
          <p:nvPr/>
        </p:nvSpPr>
        <p:spPr>
          <a:xfrm>
            <a:off x="6478343" y="3928315"/>
            <a:ext cx="254000" cy="269541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51141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E56C4C-E346-4079-A1A1-BC413DD3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489" y="498920"/>
            <a:ext cx="10289047" cy="949944"/>
          </a:xfrm>
        </p:spPr>
        <p:txBody>
          <a:bodyPr>
            <a:noAutofit/>
          </a:bodyPr>
          <a:lstStyle/>
          <a:p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칙령 </a:t>
            </a:r>
            <a:r>
              <a:rPr lang="en-US" altLang="ko-KR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60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호’ 제정 과정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C9789E-34AA-4FFA-A855-6A8B83F25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8485" y="2021199"/>
            <a:ext cx="3412067" cy="73882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      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14:cNvPr>
              <p14:cNvContentPartPr/>
              <p14:nvPr/>
            </p14:nvContentPartPr>
            <p14:xfrm>
              <a:off x="5324371" y="3781290"/>
              <a:ext cx="360" cy="3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D6FB804-BF10-4625-B089-7FB7B550A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5370" y="377229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5F7CE34F-4C6E-4ED8-B5CA-186EF0813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6" y="2191250"/>
            <a:ext cx="5332445" cy="318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D01C5-8FB1-4C37-B04E-2F01C63BF61F}"/>
              </a:ext>
            </a:extLst>
          </p:cNvPr>
          <p:cNvSpPr txBox="1"/>
          <p:nvPr/>
        </p:nvSpPr>
        <p:spPr>
          <a:xfrm>
            <a:off x="6410960" y="1851216"/>
            <a:ext cx="46255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시찰위원 우용정에 관한 글</a:t>
            </a:r>
            <a:endParaRPr lang="en-US" altLang="ko-KR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1899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년 </a:t>
            </a:r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12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월 울릉도 시찰위원으로 임명</a:t>
            </a:r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en-US" altLang="ko-KR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1900</a:t>
            </a:r>
            <a:r>
              <a:rPr lang="ko-KR" altLang="en-US" sz="2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년 일본 불법 자행의 실태를 재조사</a:t>
            </a:r>
            <a:endParaRPr lang="en-US" altLang="ko-KR" sz="2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847BD33-BFCE-40DC-9900-5791C0617F0A}"/>
              </a:ext>
            </a:extLst>
          </p:cNvPr>
          <p:cNvSpPr/>
          <p:nvPr/>
        </p:nvSpPr>
        <p:spPr>
          <a:xfrm>
            <a:off x="6416040" y="3436262"/>
            <a:ext cx="213360" cy="23876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D22C038-7B85-41DB-8D49-FDB45757CA84}"/>
              </a:ext>
            </a:extLst>
          </p:cNvPr>
          <p:cNvSpPr/>
          <p:nvPr/>
        </p:nvSpPr>
        <p:spPr>
          <a:xfrm>
            <a:off x="6435897" y="4077371"/>
            <a:ext cx="213360" cy="23876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0219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PresentationFormat>와이드스크린</PresentationFormat>
  <Paragraphs>101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31" baseType="lpstr">
      <vt:lpstr>맑은 고딕</vt:lpstr>
      <vt:lpstr>휴먼편지체</vt:lpstr>
      <vt:lpstr>Arial</vt:lpstr>
      <vt:lpstr>Office 테마</vt:lpstr>
      <vt:lpstr>1_Office 테마</vt:lpstr>
      <vt:lpstr>독도가 한국영토인  역사적,지리적 증거</vt:lpstr>
      <vt:lpstr>세계가 알고 있는 독도가 우리 영토인 역사적 증거</vt:lpstr>
      <vt:lpstr>목차</vt:lpstr>
      <vt:lpstr>프랑스 지리학자 당빌의 ‘조선 왕국 전도’</vt:lpstr>
      <vt:lpstr>‘조선 왕국 전도’의 특징</vt:lpstr>
      <vt:lpstr>1900년대 대한제국이 발표한 ‘칙령41호’</vt:lpstr>
      <vt:lpstr>‘칙령 41호’ 제정 과정</vt:lpstr>
      <vt:lpstr>‘칙령 41호’ 제정 과정</vt:lpstr>
      <vt:lpstr>‘칙령 41호’ 제정 과정</vt:lpstr>
      <vt:lpstr>‘칙령 41호’에 관한 동영상</vt:lpstr>
      <vt:lpstr>연합국의 ‘최고사령관 각서 677호’</vt:lpstr>
      <vt:lpstr>연합국의 ‘최고사령관 각서 1033호’</vt:lpstr>
      <vt:lpstr>연합국의 ‘구 일본 영토 처리에 관한 합의서＇</vt:lpstr>
      <vt:lpstr>연합국의 ‘구 일본 영토 처리에 관한 부속지도’</vt:lpstr>
      <vt:lpstr>PowerPoint 프레젠테이션</vt:lpstr>
      <vt:lpstr>감사합니다!!!</vt:lpstr>
      <vt:lpstr>일본이 인정한 독도가 한국땅인 증거</vt:lpstr>
      <vt:lpstr>목차</vt:lpstr>
      <vt:lpstr>             은주시청합기</vt:lpstr>
      <vt:lpstr>         돗토리 번 답변서</vt:lpstr>
      <vt:lpstr>         죽도도해금지령</vt:lpstr>
      <vt:lpstr>       개정일본여지노정전도</vt:lpstr>
      <vt:lpstr>             삼국접양지도</vt:lpstr>
      <vt:lpstr>             태정관지령</vt:lpstr>
      <vt:lpstr>      조선국교제시말내탐서</vt:lpstr>
      <vt:lpstr>동영상 주소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세계가 알고 있는 독도가 우리 영토인 역사적 증거</dc:title>
  <dc:creator>강준우</dc:creator>
  <cp:lastModifiedBy>오 세훈</cp:lastModifiedBy>
  <cp:revision>32</cp:revision>
  <dcterms:created xsi:type="dcterms:W3CDTF">2019-09-23T08:10:10Z</dcterms:created>
  <dcterms:modified xsi:type="dcterms:W3CDTF">2019-09-30T07:15:58Z</dcterms:modified>
</cp:coreProperties>
</file>