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936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id="{FAAE4066-BC05-4764-B3A0-64F740B2A55E}" name="시작">
          <p14:sldIdLst>
            <p14:sldId id="256"/>
            <p14:sldId id="257"/>
            <p14:sldId id="258"/>
            <p14:sldId id="259"/>
            <p14:sldId id="260"/>
          </p14:sldIdLst>
        </p14:section>
        <p14:section id="{089EA835-533D-412D-936A-0ABCB9BDD050}" name="성립 과정">
          <p14:sldIdLst>
            <p14:sldId id="261"/>
            <p14:sldId id="262"/>
            <p14:sldId id="263"/>
          </p14:sldIdLst>
        </p14:section>
        <p14:section id="{1FFF3E02-8721-4EDC-9CB7-540B150DF726}" name="국내 정책">
          <p14:sldIdLst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</p14:sldIdLst>
        </p14:section>
        <p14:section id="{C2A5E4B0-4E19-4A68-9ABC-2ACCC24EA96A}" name="국외 정책">
          <p14:sldIdLst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</p14:sldIdLst>
        </p14:section>
      </p14:sectionLst>
    </p:ext>
  </p:extLst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2594" autoAdjust="0"/>
    <p:restoredTop sz="98098" autoAdjust="0"/>
  </p:normalViewPr>
  <p:slideViewPr>
    <p:cSldViewPr snapToGrid="0">
      <p:cViewPr varScale="1">
        <p:scale>
          <a:sx n="100" d="100"/>
          <a:sy n="100" d="100"/>
        </p:scale>
        <p:origin x="648" y="102"/>
      </p:cViewPr>
      <p:guideLst>
        <p:guide orient="horz" pos="215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slide" Target="slides/slide13.xml"  /><Relationship Id="rId16" Type="http://schemas.openxmlformats.org/officeDocument/2006/relationships/slide" Target="slides/slide14.xml"  /><Relationship Id="rId17" Type="http://schemas.openxmlformats.org/officeDocument/2006/relationships/slide" Target="slides/slide15.xml"  /><Relationship Id="rId18" Type="http://schemas.openxmlformats.org/officeDocument/2006/relationships/slide" Target="slides/slide16.xml"  /><Relationship Id="rId19" Type="http://schemas.openxmlformats.org/officeDocument/2006/relationships/slide" Target="slides/slide17.xml"  /><Relationship Id="rId2" Type="http://schemas.openxmlformats.org/officeDocument/2006/relationships/notesMaster" Target="notesMasters/notesMaster1.xml"  /><Relationship Id="rId20" Type="http://schemas.openxmlformats.org/officeDocument/2006/relationships/slide" Target="slides/slide18.xml"  /><Relationship Id="rId21" Type="http://schemas.openxmlformats.org/officeDocument/2006/relationships/slide" Target="slides/slide19.xml"  /><Relationship Id="rId22" Type="http://schemas.openxmlformats.org/officeDocument/2006/relationships/slide" Target="slides/slide20.xml"  /><Relationship Id="rId23" Type="http://schemas.openxmlformats.org/officeDocument/2006/relationships/slide" Target="slides/slide21.xml"  /><Relationship Id="rId24" Type="http://schemas.openxmlformats.org/officeDocument/2006/relationships/slide" Target="slides/slide22.xml"  /><Relationship Id="rId25" Type="http://schemas.openxmlformats.org/officeDocument/2006/relationships/slide" Target="slides/slide23.xml"  /><Relationship Id="rId26" Type="http://schemas.openxmlformats.org/officeDocument/2006/relationships/slide" Target="slides/slide24.xml"  /><Relationship Id="rId27" Type="http://schemas.openxmlformats.org/officeDocument/2006/relationships/slide" Target="slides/slide25.xml"  /><Relationship Id="rId28" Type="http://schemas.openxmlformats.org/officeDocument/2006/relationships/slide" Target="slides/slide26.xml"  /><Relationship Id="rId29" Type="http://schemas.openxmlformats.org/officeDocument/2006/relationships/slide" Target="slides/slide27.xml"  /><Relationship Id="rId3" Type="http://schemas.openxmlformats.org/officeDocument/2006/relationships/slide" Target="slides/slide1.xml"  /><Relationship Id="rId30" Type="http://schemas.openxmlformats.org/officeDocument/2006/relationships/slide" Target="slides/slide28.xml"  /><Relationship Id="rId31" Type="http://schemas.openxmlformats.org/officeDocument/2006/relationships/slide" Target="slides/slide29.xml"  /><Relationship Id="rId32" Type="http://schemas.openxmlformats.org/officeDocument/2006/relationships/slide" Target="slides/slide30.xml"  /><Relationship Id="rId33" Type="http://schemas.openxmlformats.org/officeDocument/2006/relationships/slide" Target="slides/slide31.xml"  /><Relationship Id="rId34" Type="http://schemas.openxmlformats.org/officeDocument/2006/relationships/slide" Target="slides/slide32.xml"  /><Relationship Id="rId35" Type="http://schemas.openxmlformats.org/officeDocument/2006/relationships/slide" Target="slides/slide33.xml"  /><Relationship Id="rId36" Type="http://schemas.openxmlformats.org/officeDocument/2006/relationships/slide" Target="slides/slide34.xml"  /><Relationship Id="rId37" Type="http://schemas.openxmlformats.org/officeDocument/2006/relationships/presProps" Target="presProps.xml"  /><Relationship Id="rId38" Type="http://schemas.openxmlformats.org/officeDocument/2006/relationships/viewProps" Target="viewProps.xml"  /><Relationship Id="rId39" Type="http://schemas.openxmlformats.org/officeDocument/2006/relationships/theme" Target="theme/theme1.xml"  /><Relationship Id="rId4" Type="http://schemas.openxmlformats.org/officeDocument/2006/relationships/slide" Target="slides/slide2.xml"  /><Relationship Id="rId40" Type="http://schemas.openxmlformats.org/officeDocument/2006/relationships/tableStyles" Target="tableStyles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8B76E4F7-7A21-4ECA-9795-42B8FFC39D1A}" type="datetime1">
              <a:rPr lang="ko-KR" altLang="en-US"/>
              <a:pPr lvl="0">
                <a:defRPr/>
              </a:pPr>
              <a:t>2019-09-30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 편집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BA8F6FC-1230-44B7-B818-DB169EF10575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slide" Target="../slides/slide5.xml"  /><Relationship Id="rId2" Type="http://schemas.openxmlformats.org/officeDocument/2006/relationships/notesMaster" Target="../notesMasters/notesMaster1.xml"  /></Relationships>
</file>

<file path=ppt/notesSlides/_rels/notesSlide6.xml.rels><?xml version="1.0" encoding="UTF-8" standalone="yes" ?><Relationships xmlns="http://schemas.openxmlformats.org/package/2006/relationships"><Relationship Id="rId1" Type="http://schemas.openxmlformats.org/officeDocument/2006/relationships/slide" Target="../slides/slide6.xml"  /><Relationship Id="rId2" Type="http://schemas.openxmlformats.org/officeDocument/2006/relationships/notesMaster" Target="../notesMasters/notesMaster1.xml"  /></Relationships>
</file>

<file path=ppt/notesSlides/_rels/notesSlide7.xml.rels><?xml version="1.0" encoding="UTF-8" standalone="yes" ?><Relationships xmlns="http://schemas.openxmlformats.org/package/2006/relationships"><Relationship Id="rId1" Type="http://schemas.openxmlformats.org/officeDocument/2006/relationships/slide" Target="../slides/slide33.xml"  /><Relationship Id="rId2" Type="http://schemas.openxmlformats.org/officeDocument/2006/relationships/notesMaster" Target="../notesMasters/notesMaster1.xml"  /></Relationships>
</file>

<file path=ppt/notesSlides/_rels/notesSlide8.xml.rels><?xml version="1.0" encoding="UTF-8" standalone="yes" ?><Relationships xmlns="http://schemas.openxmlformats.org/package/2006/relationships"><Relationship Id="rId1" Type="http://schemas.openxmlformats.org/officeDocument/2006/relationships/slide" Target="../slides/slide34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0BA8F6FC-1230-44B7-B818-DB169EF10575}" type="slidenum">
              <a:rPr lang="en-US" altLang="en-US"/>
              <a:pPr lvl="0"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0BA8F6FC-1230-44B7-B818-DB169EF10575}" type="slidenum">
              <a:rPr lang="en-US" altLang="en-US"/>
              <a:pPr lvl="0"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kumimoji="1" lang="ko-KR" altLang="en-US"/>
              <a:t/>
            </a:r>
            <a:endParaRPr kumimoji="1"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0BA8F6FC-1230-44B7-B818-DB169EF10575}" type="slidenum">
              <a:rPr lang="en-US" altLang="en-US"/>
              <a:pPr lvl="0"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0BA8F6FC-1230-44B7-B818-DB169EF10575}" type="slidenum">
              <a:rPr lang="en-US" altLang="en-US"/>
              <a:pPr lvl="0">
                <a:defRPr/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0BA8F6FC-1230-44B7-B818-DB169EF10575}" type="slidenum">
              <a:rPr lang="en-US" altLang="en-US"/>
              <a:pPr lvl="0">
                <a:defRPr/>
              </a:pPr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BA8F6FC-1230-44B7-B818-DB169EF10575}" type="slidenum">
              <a:rPr lang="en-US" altLang="en-US"/>
              <a:pPr lvl="0">
                <a:defRPr/>
              </a:pPr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0BA8F6FC-1230-44B7-B818-DB169EF10575}" type="slidenum">
              <a:rPr lang="en-US" altLang="en-US"/>
              <a:pPr lvl="0">
                <a:defRPr/>
              </a:pPr>
              <a:t>33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0BA8F6FC-1230-44B7-B818-DB169EF10575}" type="slidenum">
              <a:rPr lang="en-US" altLang="en-US"/>
              <a:pPr lvl="0">
                <a:defRPr/>
              </a:pPr>
              <a:t>34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>
              <a:defRPr/>
            </a:pPr>
            <a:r>
              <a:rPr lang="ko-KR" altLang="en-US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8419473E-587D-46C8-8F58-A30A962233F3}" type="datetime1">
              <a:rPr lang="ko-KR" altLang="en-US"/>
              <a:pPr lvl="0">
                <a:defRPr/>
              </a:pPr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6942C706-A00F-485A-B793-DD2050685D66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세로 텍스트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>
              <a:defRPr/>
            </a:pPr>
            <a:r>
              <a:rPr lang="ko-KR" altLang="en-US"/>
              <a:t>마스터 텍스트 스타일 편집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8419473E-587D-46C8-8F58-A30A962233F3}" type="datetime1">
              <a:rPr lang="ko-KR" altLang="en-US"/>
              <a:pPr lvl="0">
                <a:defRPr/>
              </a:pPr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6942C706-A00F-485A-B793-DD2050685D66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세로 제목 및 텍스트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>
              <a:defRPr/>
            </a:pPr>
            <a:r>
              <a:rPr lang="ko-KR" altLang="en-US"/>
              <a:t>마스터 텍스트 스타일 편집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8419473E-587D-46C8-8F58-A30A962233F3}" type="datetime1">
              <a:rPr lang="ko-KR" altLang="en-US"/>
              <a:pPr lvl="0">
                <a:defRPr/>
              </a:pPr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6942C706-A00F-485A-B793-DD2050685D66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텍스트 스타일 편집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8419473E-587D-46C8-8F58-A30A962233F3}" type="datetime1">
              <a:rPr lang="ko-KR" altLang="en-US"/>
              <a:pPr lvl="0">
                <a:defRPr/>
              </a:pPr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6942C706-A00F-485A-B793-DD2050685D66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23887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23887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ko-KR" altLang="en-US"/>
              <a:t>마스터 텍스트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8419473E-587D-46C8-8F58-A30A962233F3}" type="datetime1">
              <a:rPr lang="ko-KR" altLang="en-US"/>
              <a:pPr lvl="0">
                <a:defRPr/>
              </a:pPr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6942C706-A00F-485A-B793-DD2050685D66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콘텐츠 2개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>
              <a:defRPr/>
            </a:pPr>
            <a:r>
              <a:rPr lang="ko-KR" altLang="en-US"/>
              <a:t>마스터 텍스트 스타일 편집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>
              <a:defRPr/>
            </a:pPr>
            <a:r>
              <a:rPr lang="ko-KR" altLang="en-US"/>
              <a:t>마스터 텍스트 스타일 편집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8419473E-587D-46C8-8F58-A30A962233F3}" type="datetime1">
              <a:rPr lang="ko-KR" altLang="en-US"/>
              <a:pPr lvl="0">
                <a:defRPr/>
              </a:pPr>
              <a:t>2019-09-29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6942C706-A00F-485A-B793-DD2050685D66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비교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ko-KR" altLang="en-US"/>
              <a:t>마스터 텍스트 스타일 편집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>
              <a:defRPr/>
            </a:pPr>
            <a:r>
              <a:rPr lang="ko-KR" altLang="en-US"/>
              <a:t>마스터 텍스트 스타일 편집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ko-KR" altLang="en-US"/>
              <a:t>마스터 텍스트 스타일 편집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>
              <a:defRPr/>
            </a:pPr>
            <a:r>
              <a:rPr lang="ko-KR" altLang="en-US"/>
              <a:t>마스터 텍스트 스타일 편집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8419473E-587D-46C8-8F58-A30A962233F3}" type="datetime1">
              <a:rPr lang="ko-KR" altLang="en-US"/>
              <a:pPr lvl="0">
                <a:defRPr/>
              </a:pPr>
              <a:t>2019-09-29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6942C706-A00F-485A-B793-DD2050685D66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8419473E-587D-46C8-8F58-A30A962233F3}" type="datetime1">
              <a:rPr lang="ko-KR" altLang="en-US"/>
              <a:pPr lvl="0">
                <a:defRPr/>
              </a:pPr>
              <a:t>2019-09-29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6942C706-A00F-485A-B793-DD2050685D66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8419473E-587D-46C8-8F58-A30A962233F3}" type="datetime1">
              <a:rPr lang="ko-KR" altLang="en-US"/>
              <a:pPr lvl="0">
                <a:defRPr/>
              </a:pPr>
              <a:t>2019-09-29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6942C706-A00F-485A-B793-DD2050685D66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캡션 있는 콘텐츠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29841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ko-KR" altLang="en-US"/>
              <a:t>마스터 텍스트 스타일 편집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ko-KR" altLang="en-US"/>
              <a:t>마스터 텍스트 스타일 편집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8419473E-587D-46C8-8F58-A30A962233F3}" type="datetime1">
              <a:rPr lang="ko-KR" altLang="en-US"/>
              <a:pPr lvl="0">
                <a:defRPr/>
              </a:pPr>
              <a:t>2019-09-29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6942C706-A00F-485A-B793-DD2050685D66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캡션 있는 그림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29841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ko-KR" altLang="en-US"/>
              <a:t>마스터 텍스트 스타일 편집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8419473E-587D-46C8-8F58-A30A962233F3}" type="datetime1">
              <a:rPr lang="ko-KR" altLang="en-US"/>
              <a:pPr lvl="0">
                <a:defRPr/>
              </a:pPr>
              <a:t>2019-09-29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6942C706-A00F-485A-B793-DD2050685D66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Office 테마">
    <p:bg>
      <p:bgPr shadeToTitle="0">
        <a:solidFill>
          <a:srgbClr val="f5ec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>
              <a:defRPr/>
            </a:pPr>
            <a:r>
              <a:rPr lang="ko-KR" altLang="en-US"/>
              <a:t>마스터 텍스트 스타일 편집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8419473E-587D-46C8-8F58-A30A962233F3}" type="datetime1">
              <a:rPr lang="ko-KR" altLang="en-US"/>
              <a:pPr lvl="0">
                <a:defRPr/>
              </a:pPr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6942C706-A00F-485A-B793-DD2050685D66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ransition xmlns:mc="http://schemas.openxmlformats.org/markup-compatibility/2006" xmlns:hp="http://schemas.haansoft.com/office/presentation/8.0" mc:Ignorable="hp" hp:hslDur="50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png"  /><Relationship Id="rId4" Type="http://schemas.openxmlformats.org/officeDocument/2006/relationships/image" Target="../media/image1.pn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1.jpeg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2.jpeg"  /><Relationship Id="rId3" Type="http://schemas.openxmlformats.org/officeDocument/2006/relationships/image" Target="../media/image13.jpeg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png"  /><Relationship Id="rId4" Type="http://schemas.openxmlformats.org/officeDocument/2006/relationships/image" Target="../media/image1.png"  /></Relationships>
</file>

<file path=ppt/slides/_rels/slide2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0.png"  /></Relationships>
</file>

<file path=ppt/slides/_rels/slide2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2.png"  /><Relationship Id="rId4" Type="http://schemas.openxmlformats.org/officeDocument/2006/relationships/image" Target="../media/image3.png"  /><Relationship Id="rId5" Type="http://schemas.openxmlformats.org/officeDocument/2006/relationships/image" Target="../media/image3.png"  /><Relationship Id="rId6" Type="http://schemas.openxmlformats.org/officeDocument/2006/relationships/image" Target="../media/image3.png"  /></Relationships>
</file>

<file path=ppt/slides/_rels/slide3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4.jpeg"  /></Relationships>
</file>

<file path=ppt/slides/_rels/slide3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4.jpeg"  /></Relationships>
</file>

<file path=ppt/slides/_rels/slide3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7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png"  /><Relationship Id="rId4" Type="http://schemas.openxmlformats.org/officeDocument/2006/relationships/image" Target="../media/image1.png"  /></Relationships>
</file>

<file path=ppt/slides/_rels/slide3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8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png"  /><Relationship Id="rId4" Type="http://schemas.openxmlformats.org/officeDocument/2006/relationships/image" Target="../media/image1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4.png"  /><Relationship Id="rId4" Type="http://schemas.openxmlformats.org/officeDocument/2006/relationships/image" Target="../media/image5.png"  /><Relationship Id="rId5" Type="http://schemas.openxmlformats.org/officeDocument/2006/relationships/image" Target="../media/image6.png"  /><Relationship Id="rId6" Type="http://schemas.openxmlformats.org/officeDocument/2006/relationships/image" Target="../media/image5.png"  /><Relationship Id="rId7" Type="http://schemas.openxmlformats.org/officeDocument/2006/relationships/image" Target="../media/image6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7.png"  /><Relationship Id="rId4" Type="http://schemas.openxmlformats.org/officeDocument/2006/relationships/image" Target="../media/image6.png"  /><Relationship Id="rId5" Type="http://schemas.openxmlformats.org/officeDocument/2006/relationships/image" Target="../media/image5.png"  /><Relationship Id="rId6" Type="http://schemas.openxmlformats.org/officeDocument/2006/relationships/image" Target="../media/image5.png"  /><Relationship Id="rId7" Type="http://schemas.openxmlformats.org/officeDocument/2006/relationships/image" Target="../media/image6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8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9.jpe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0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직사각형 28"/>
          <p:cNvSpPr/>
          <p:nvPr/>
        </p:nvSpPr>
        <p:spPr>
          <a:xfrm>
            <a:off x="4604162" y="857250"/>
            <a:ext cx="4533709" cy="5143500"/>
          </a:xfrm>
          <a:prstGeom prst="rect">
            <a:avLst/>
          </a:prstGeom>
          <a:solidFill>
            <a:srgbClr val="e2d5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/>
          </a:p>
        </p:txBody>
      </p:sp>
      <p:sp>
        <p:nvSpPr>
          <p:cNvPr id="28" name="직사각형 27"/>
          <p:cNvSpPr/>
          <p:nvPr/>
        </p:nvSpPr>
        <p:spPr>
          <a:xfrm>
            <a:off x="-8868" y="857250"/>
            <a:ext cx="4540209" cy="5143500"/>
          </a:xfrm>
          <a:prstGeom prst="rect">
            <a:avLst/>
          </a:prstGeom>
          <a:solidFill>
            <a:srgbClr val="e2d5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/>
          </a:p>
        </p:txBody>
      </p:sp>
      <p:sp>
        <p:nvSpPr>
          <p:cNvPr id="27" name="자유형 26"/>
          <p:cNvSpPr/>
          <p:nvPr/>
        </p:nvSpPr>
        <p:spPr>
          <a:xfrm>
            <a:off x="4603792" y="2330093"/>
            <a:ext cx="4540208" cy="64785"/>
          </a:xfrm>
          <a:custGeom>
            <a:avLst/>
            <a:gdLst>
              <a:gd name="connsiteX0" fmla="*/ 0 w 4026691"/>
              <a:gd name="connsiteY0" fmla="*/ 0 h 102424"/>
              <a:gd name="connsiteX1" fmla="*/ 4026691 w 4026691"/>
              <a:gd name="connsiteY1" fmla="*/ 0 h 102424"/>
              <a:gd name="connsiteX2" fmla="*/ 4026691 w 4026691"/>
              <a:gd name="connsiteY2" fmla="*/ 102424 h 102424"/>
              <a:gd name="connsiteX3" fmla="*/ 0 w 4026691"/>
              <a:gd name="connsiteY3" fmla="*/ 102424 h 102424"/>
              <a:gd name="connsiteX4" fmla="*/ 0 w 4026691"/>
              <a:gd name="connsiteY4" fmla="*/ 0 h 1024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26691" h="102424">
                <a:moveTo>
                  <a:pt x="0" y="0"/>
                </a:moveTo>
                <a:lnTo>
                  <a:pt x="4026691" y="0"/>
                </a:lnTo>
                <a:lnTo>
                  <a:pt x="4026691" y="102424"/>
                </a:lnTo>
                <a:lnTo>
                  <a:pt x="0" y="102424"/>
                </a:lnTo>
                <a:lnTo>
                  <a:pt x="0" y="0"/>
                </a:lnTo>
                <a:close/>
              </a:path>
            </a:pathLst>
          </a:custGeom>
          <a:solidFill>
            <a:srgbClr val="8d64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solidFill>
                <a:srgbClr val="ae9172"/>
              </a:solidFill>
            </a:endParaRPr>
          </a:p>
        </p:txBody>
      </p:sp>
      <p:sp>
        <p:nvSpPr>
          <p:cNvPr id="30" name="자유형 29"/>
          <p:cNvSpPr/>
          <p:nvPr/>
        </p:nvSpPr>
        <p:spPr>
          <a:xfrm>
            <a:off x="-518" y="2330093"/>
            <a:ext cx="4540208" cy="64785"/>
          </a:xfrm>
          <a:custGeom>
            <a:avLst/>
            <a:gdLst>
              <a:gd name="connsiteX0" fmla="*/ 0 w 4026691"/>
              <a:gd name="connsiteY0" fmla="*/ 0 h 102424"/>
              <a:gd name="connsiteX1" fmla="*/ 4026691 w 4026691"/>
              <a:gd name="connsiteY1" fmla="*/ 0 h 102424"/>
              <a:gd name="connsiteX2" fmla="*/ 4026691 w 4026691"/>
              <a:gd name="connsiteY2" fmla="*/ 102424 h 102424"/>
              <a:gd name="connsiteX3" fmla="*/ 0 w 4026691"/>
              <a:gd name="connsiteY3" fmla="*/ 102424 h 102424"/>
              <a:gd name="connsiteX4" fmla="*/ 0 w 4026691"/>
              <a:gd name="connsiteY4" fmla="*/ 0 h 1024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26691" h="102424">
                <a:moveTo>
                  <a:pt x="0" y="0"/>
                </a:moveTo>
                <a:lnTo>
                  <a:pt x="4026691" y="0"/>
                </a:lnTo>
                <a:lnTo>
                  <a:pt x="4026691" y="102424"/>
                </a:lnTo>
                <a:lnTo>
                  <a:pt x="0" y="102424"/>
                </a:lnTo>
                <a:lnTo>
                  <a:pt x="0" y="0"/>
                </a:lnTo>
                <a:close/>
              </a:path>
            </a:pathLst>
          </a:custGeom>
          <a:solidFill>
            <a:srgbClr val="8d64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solidFill>
                <a:srgbClr val="ae9172"/>
              </a:solidFill>
            </a:endParaRPr>
          </a:p>
        </p:txBody>
      </p:sp>
      <p:grpSp>
        <p:nvGrpSpPr>
          <p:cNvPr id="47" name="그룹 46"/>
          <p:cNvGrpSpPr/>
          <p:nvPr/>
        </p:nvGrpSpPr>
        <p:grpSpPr>
          <a:xfrm rot="0">
            <a:off x="1289655" y="2258883"/>
            <a:ext cx="1629502" cy="2596995"/>
            <a:chOff x="1576009" y="1868844"/>
            <a:chExt cx="2172670" cy="3462660"/>
          </a:xfrm>
          <a:solidFill>
            <a:srgbClr val="28334b"/>
          </a:solidFill>
        </p:grpSpPr>
        <p:sp>
          <p:nvSpPr>
            <p:cNvPr id="48" name="직사각형 47"/>
            <p:cNvSpPr/>
            <p:nvPr/>
          </p:nvSpPr>
          <p:spPr>
            <a:xfrm>
              <a:off x="1576009" y="2223566"/>
              <a:ext cx="2172670" cy="31079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  <p:sp>
          <p:nvSpPr>
            <p:cNvPr id="49" name="직사각형 48"/>
            <p:cNvSpPr/>
            <p:nvPr/>
          </p:nvSpPr>
          <p:spPr>
            <a:xfrm>
              <a:off x="2026629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  <p:sp>
          <p:nvSpPr>
            <p:cNvPr id="51" name="직사각형 50"/>
            <p:cNvSpPr/>
            <p:nvPr/>
          </p:nvSpPr>
          <p:spPr>
            <a:xfrm>
              <a:off x="3340337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</p:grpSp>
      <p:grpSp>
        <p:nvGrpSpPr>
          <p:cNvPr id="56" name="그룹 55"/>
          <p:cNvGrpSpPr/>
          <p:nvPr/>
        </p:nvGrpSpPr>
        <p:grpSpPr>
          <a:xfrm rot="0" flipH="1">
            <a:off x="4600766" y="2258883"/>
            <a:ext cx="1629503" cy="2596995"/>
            <a:chOff x="6039589" y="1868844"/>
            <a:chExt cx="2172671" cy="3462660"/>
          </a:xfrm>
          <a:solidFill>
            <a:srgbClr val="28334b"/>
          </a:solidFill>
        </p:grpSpPr>
        <p:sp>
          <p:nvSpPr>
            <p:cNvPr id="57" name="직사각형 56"/>
            <p:cNvSpPr/>
            <p:nvPr/>
          </p:nvSpPr>
          <p:spPr>
            <a:xfrm>
              <a:off x="6039589" y="2223566"/>
              <a:ext cx="2172670" cy="31079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  <p:sp>
          <p:nvSpPr>
            <p:cNvPr id="58" name="직사각형 57"/>
            <p:cNvSpPr/>
            <p:nvPr/>
          </p:nvSpPr>
          <p:spPr>
            <a:xfrm>
              <a:off x="6822933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7946219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</p:grpSp>
      <p:grpSp>
        <p:nvGrpSpPr>
          <p:cNvPr id="83" name="그룹 82"/>
          <p:cNvGrpSpPr/>
          <p:nvPr/>
        </p:nvGrpSpPr>
        <p:grpSpPr>
          <a:xfrm rot="0">
            <a:off x="2911224" y="2258883"/>
            <a:ext cx="1629503" cy="2596995"/>
            <a:chOff x="6039589" y="1868844"/>
            <a:chExt cx="2172671" cy="3462660"/>
          </a:xfrm>
          <a:solidFill>
            <a:srgbClr val="28334b"/>
          </a:solidFill>
        </p:grpSpPr>
        <p:sp>
          <p:nvSpPr>
            <p:cNvPr id="84" name="직사각형 83"/>
            <p:cNvSpPr/>
            <p:nvPr/>
          </p:nvSpPr>
          <p:spPr>
            <a:xfrm>
              <a:off x="6039589" y="2223566"/>
              <a:ext cx="2172670" cy="31079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  <p:sp>
          <p:nvSpPr>
            <p:cNvPr id="85" name="직사각형 84"/>
            <p:cNvSpPr/>
            <p:nvPr/>
          </p:nvSpPr>
          <p:spPr>
            <a:xfrm>
              <a:off x="6822933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  <p:sp>
          <p:nvSpPr>
            <p:cNvPr id="86" name="직사각형 85"/>
            <p:cNvSpPr/>
            <p:nvPr/>
          </p:nvSpPr>
          <p:spPr>
            <a:xfrm>
              <a:off x="7946219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</p:grpSp>
      <p:grpSp>
        <p:nvGrpSpPr>
          <p:cNvPr id="32" name="그룹 31"/>
          <p:cNvGrpSpPr/>
          <p:nvPr/>
        </p:nvGrpSpPr>
        <p:grpSpPr>
          <a:xfrm rot="0">
            <a:off x="6220786" y="2258883"/>
            <a:ext cx="1629502" cy="2596995"/>
            <a:chOff x="1576009" y="1868844"/>
            <a:chExt cx="2172670" cy="3462660"/>
          </a:xfrm>
          <a:solidFill>
            <a:srgbClr val="28334b"/>
          </a:solidFill>
        </p:grpSpPr>
        <p:sp>
          <p:nvSpPr>
            <p:cNvPr id="33" name="직사각형 32"/>
            <p:cNvSpPr/>
            <p:nvPr/>
          </p:nvSpPr>
          <p:spPr>
            <a:xfrm>
              <a:off x="1576009" y="2223566"/>
              <a:ext cx="2172670" cy="31079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2026629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3340337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</p:grpSp>
      <p:pic>
        <p:nvPicPr>
          <p:cNvPr id="24" name="그림 23"/>
          <p:cNvPicPr>
            <a:picLocks noChangeAspect="1"/>
          </p:cNvPicPr>
          <p:nvPr/>
        </p:nvPicPr>
        <p:blipFill rotWithShape="1">
          <a:blip r:embed="rId3"/>
          <a:srcRect r="49310"/>
          <a:stretch>
            <a:fillRect/>
          </a:stretch>
        </p:blipFill>
        <p:spPr>
          <a:xfrm>
            <a:off x="3807782" y="2892585"/>
            <a:ext cx="791664" cy="1636698"/>
          </a:xfrm>
          <a:prstGeom prst="rect">
            <a:avLst/>
          </a:prstGeom>
        </p:spPr>
      </p:pic>
      <p:pic>
        <p:nvPicPr>
          <p:cNvPr id="25" name="그림 24"/>
          <p:cNvPicPr>
            <a:picLocks noChangeAspect="1"/>
          </p:cNvPicPr>
          <p:nvPr/>
        </p:nvPicPr>
        <p:blipFill rotWithShape="1">
          <a:blip r:embed="rId4"/>
          <a:srcRect l="51380" r="1290"/>
          <a:stretch>
            <a:fillRect/>
          </a:stretch>
        </p:blipFill>
        <p:spPr>
          <a:xfrm>
            <a:off x="4599446" y="2892585"/>
            <a:ext cx="739185" cy="163669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advClick="0" advTm="0" mc:Ignorable="p14" p14:dur="2000"/>
    </mc:Choice>
    <mc:Fallback>
      <p:transition/>
    </mc:Fallback>
  </mc:AlternateContent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5715" y="1473902"/>
            <a:ext cx="655914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막번 체제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국내 정책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6"/>
          <p:cNvSpPr txBox="1"/>
          <p:nvPr/>
        </p:nvSpPr>
        <p:spPr>
          <a:xfrm>
            <a:off x="1530176" y="1440178"/>
            <a:ext cx="6480810" cy="5273042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kumimoji="1" lang="ko-KR" altLang="ko-KR" sz="2000" i="0" u="sng" strike="noStrike" kern="1200" cap="none" spc="0" normalizeH="0" baseline="0">
                <a:solidFill>
                  <a:srgbClr val="8d6446"/>
                </a:solidFill>
                <a:effectLst/>
                <a:latin typeface="HY나무B"/>
                <a:ea typeface="HY나무B"/>
              </a:rPr>
              <a:t>막부의 장군과 지방의 변주인 다이묘가 주종관계를 맺</a:t>
            </a:r>
            <a:r>
              <a:rPr kumimoji="1" lang="ko-KR" altLang="en-US" sz="2000" i="0" u="sng" strike="noStrike" kern="1200" cap="none" spc="0" normalizeH="0" baseline="0">
                <a:solidFill>
                  <a:srgbClr val="8d6446"/>
                </a:solidFill>
                <a:effectLst/>
                <a:latin typeface="HY나무B"/>
                <a:ea typeface="HY나무B"/>
              </a:rPr>
              <a:t>음</a:t>
            </a:r>
            <a:endParaRPr kumimoji="1" lang="ko-KR" altLang="en-US" sz="2000" i="0" u="sng" strike="noStrike" kern="1200" cap="none" spc="0" normalizeH="0" baseline="0">
              <a:solidFill>
                <a:srgbClr val="8d6446"/>
              </a:solidFill>
              <a:effectLst/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kumimoji="1" lang="ko-KR" altLang="en-US" sz="2000" i="0" strike="noStrike" kern="1200" cap="none" spc="0" normalizeH="0" baseline="0">
                <a:solidFill>
                  <a:srgbClr val="8d6446"/>
                </a:solidFill>
                <a:effectLst/>
                <a:latin typeface="HY나무B"/>
                <a:ea typeface="HY나무B"/>
              </a:rPr>
              <a:t>   </a:t>
            </a:r>
            <a:r>
              <a:rPr kumimoji="1" lang="en-US" altLang="ko-KR" sz="2000" i="0" u="sng" strike="noStrike" kern="1200" cap="none" spc="0" normalizeH="0" baseline="0">
                <a:solidFill>
                  <a:srgbClr val="8d6446"/>
                </a:solidFill>
                <a:effectLst/>
                <a:latin typeface="HY나무B"/>
                <a:ea typeface="HY나무B"/>
              </a:rPr>
              <a:t>+</a:t>
            </a:r>
            <a:r>
              <a:rPr kumimoji="1" lang="ko-KR" altLang="en-US" sz="2000" i="0" u="sng" strike="noStrike" kern="1200" cap="none" spc="0" normalizeH="0" baseline="0">
                <a:solidFill>
                  <a:srgbClr val="8d6446"/>
                </a:solidFill>
                <a:effectLst/>
                <a:latin typeface="HY나무B"/>
                <a:ea typeface="HY나무B"/>
              </a:rPr>
              <a:t> </a:t>
            </a:r>
            <a:r>
              <a:rPr kumimoji="1" lang="ko-KR" altLang="ko-KR" sz="2000" i="0" u="sng" strike="noStrike" kern="1200" cap="none" spc="0" normalizeH="0" baseline="0">
                <a:solidFill>
                  <a:srgbClr val="8d6446"/>
                </a:solidFill>
                <a:effectLst/>
                <a:latin typeface="HY나무B"/>
                <a:ea typeface="HY나무B"/>
              </a:rPr>
              <a:t>토지와 인민을 지배하는 체제를 막번체제라고 </a:t>
            </a:r>
            <a:r>
              <a:rPr kumimoji="1" lang="ko-KR" altLang="en-US" sz="2000" i="0" u="sng" strike="noStrike" kern="1200" cap="none" spc="0" normalizeH="0" baseline="0">
                <a:solidFill>
                  <a:srgbClr val="8d6446"/>
                </a:solidFill>
                <a:effectLst/>
                <a:latin typeface="HY나무B"/>
                <a:ea typeface="HY나무B"/>
              </a:rPr>
              <a:t>함</a:t>
            </a:r>
            <a:endParaRPr kumimoji="1" lang="ko-KR" altLang="en-US" sz="2000" i="0" u="sng" strike="noStrike" kern="1200" cap="none" spc="0" normalizeH="0" baseline="0">
              <a:solidFill>
                <a:srgbClr val="8d6446"/>
              </a:solidFill>
              <a:effectLst/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endParaRPr kumimoji="1" lang="ko-KR" altLang="en-US" sz="2000" i="0" u="sng" strike="noStrike" kern="1200" cap="none" spc="0" normalizeH="0" baseline="0">
              <a:solidFill>
                <a:srgbClr val="8d6446"/>
              </a:solidFill>
              <a:effectLst/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조세를 부담하는 농민을 기초로 하고 사농공상 등의 엄격한 신분제에 의해 질서화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됨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장군은 형식적으로는 천황으로부터 임명되지만 실제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로</a:t>
            </a: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는 일본의 지배자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였음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장군의 권력은 역대 막부의 장군과 비교가 되지도 않을 정도로 강력하였고 토지·인민에 대한 전제적 지배권을 갖고 있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었음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막부의 조직은 막부정치가 전개되어 가는 과정에서 점차 갖추어져 3대 장군인 이에미쓰 시대까지는 거의 정비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됨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6367748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막번 체제</a:t>
            </a:r>
            <a:endPara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5715" y="1473902"/>
            <a:ext cx="655914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막번 체제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국내 정책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6"/>
          <p:cNvSpPr txBox="1"/>
          <p:nvPr/>
        </p:nvSpPr>
        <p:spPr>
          <a:xfrm>
            <a:off x="1530175" y="1440178"/>
            <a:ext cx="6480810" cy="3129916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막부기구 중에서 최고직은 다이로였는데, 그것은 임시직이었고 통상은 로쥬가 정부의 중심이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었음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와카도시요리는 로쥬의 보좌역이고, 오메쓰케는 다이묘의 감독과 에도성 중의 사무를, 메쓰케는 장군의 직속가신의 감독을 관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장함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그 밖의 3부교라 불린 부교는 일반정무를 분담하였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고</a:t>
            </a:r>
            <a:r>
              <a:rPr xmlns:mc="http://schemas.openxmlformats.org/markup-compatibility/2006" xmlns:hp="http://schemas.haansoft.com/office/presentation/8.0" kumimoji="1" lang="en-US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로쥬 이하의 주요한 관직은 복수로 구성되어 1개월 교대로 근무하는 월번제였으나 중요한 일은 합의제였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음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6367748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막번 체제</a:t>
            </a:r>
            <a:endPara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15240" y="1473902"/>
            <a:ext cx="649605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막번 체제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국내 정책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6"/>
          <p:cNvSpPr txBox="1"/>
          <p:nvPr/>
        </p:nvSpPr>
        <p:spPr>
          <a:xfrm>
            <a:off x="1530174" y="1440178"/>
            <a:ext cx="6480809" cy="465391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지방에는 교토에 교토쇼시다이를 설치하여 조정의 감찰과 서국 다이묘를 감시케 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중요한 직할시에는 제각기 부교를 두고, 부교 지배지 이외의 직할지에는 군다이·다이칸을 두어 지배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막부 군사력의 중심은 장군직속의 가신인 하타모토·고케닌이었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음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영지는 모두 1만석 미만이지만 장군을 직접 알현할 수 있는 자를 하타모토, 그렇지 못한 자를 고케닌이라고 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막부는 직속의 무력으로서 그들 가신을 포함하여 5, 6만명을 동원할 수 있는 체제였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음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전시에는 다이묘들에게 석고에 따라 군역이 부과되었으며 일정수의 병마도 공출시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킴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6367748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막번 체제</a:t>
            </a:r>
            <a:endPara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15240" y="1473902"/>
            <a:ext cx="649605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막번 체제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국내 정책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6"/>
          <p:cNvSpPr txBox="1"/>
          <p:nvPr/>
        </p:nvSpPr>
        <p:spPr>
          <a:xfrm>
            <a:off x="1530166" y="1440177"/>
            <a:ext cx="6480809" cy="2215518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막부의 직할지인 고료는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약 400만석이었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으며 </a:t>
            </a: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하타모토·고케닌의 지행지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300만석을 포함하면 막부의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영지는 700만석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을 넘어섬 </a:t>
            </a:r>
            <a:r>
              <a:rPr xmlns:mc="http://schemas.openxmlformats.org/markup-compatibility/2006" xmlns:hp="http://schemas.haansoft.com/office/presentation/8.0" kumimoji="1" lang="en-US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전국 총석고의 4분의 1</a:t>
            </a:r>
            <a:r>
              <a:rPr xmlns:mc="http://schemas.openxmlformats.org/markup-compatibility/2006" xmlns:hp="http://schemas.haansoft.com/office/presentation/8.0" kumimoji="1" lang="en-US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)</a:t>
            </a:r>
            <a:endParaRPr xmlns:mc="http://schemas.openxmlformats.org/markup-compatibility/2006" xmlns:hp="http://schemas.haansoft.com/office/presentation/8.0" kumimoji="1" lang="en-US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en-US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주요 광산을 직접 관할하고 화폐주조권을 독점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에도·오사카·교토의 3도를 비롯한 나가사키·나라·야마다·닛코·사카이 등 주요도시도 직할지로 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6367748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막번 체제</a:t>
            </a:r>
            <a:endPara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pic>
        <p:nvPicPr>
          <p:cNvPr id="22" name=""/>
          <p:cNvPicPr/>
          <p:nvPr/>
        </p:nvPicPr>
        <p:blipFill rotWithShape="1">
          <a:blip r:embed="rId2"/>
          <a:stretch>
            <a:fillRect/>
          </a:stretch>
        </p:blipFill>
        <p:spPr>
          <a:xfrm>
            <a:off x="1440180" y="4140517"/>
            <a:ext cx="6480810" cy="2520315"/>
          </a:xfrm>
          <a:prstGeom prst="rect">
            <a:avLst/>
          </a:prstGeom>
          <a:ln w="63500">
            <a:solidFill>
              <a:srgbClr val="182f4a"/>
            </a:solidFill>
            <a:miter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5715" y="1473902"/>
            <a:ext cx="655914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각종 통제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국내 정책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6"/>
          <p:cNvSpPr txBox="1"/>
          <p:nvPr/>
        </p:nvSpPr>
        <p:spPr>
          <a:xfrm>
            <a:off x="1530177" y="1440179"/>
            <a:ext cx="6480810" cy="530161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장군으로부터 1만석 이상의 영지를 받은 자를 다이묘라 하고 다이묘가 지배하는 영역과 지배기구를 번이라 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다이묘에는 도쿠가와씨 일족인 신판, 처음부터 도쿠가와의 가신이 된 후다이, 세키가하라 전투 전후에 가신이 된 도자마의 3종류가 있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음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막부는 다이묘를 통제하기 위해 그 배치에 신중을 가하여 신판·후다이 다이묘를 간토와 전국의 요지에 두고 유력한 도자마 다이묘는 에로부터 먼 지역에 배치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막부의 요직에는 후다이 다이묘를 임명하고 도자마 다이묘는 정치에 참여시키지 않았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음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1615년</a:t>
            </a:r>
            <a:r>
              <a:rPr xmlns:mc="http://schemas.openxmlformats.org/markup-compatibility/2006" xmlns:hp="http://schemas.haansoft.com/office/presentation/8.0" kumimoji="1" lang="en-US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1국에는 1성만 보유하라는 영을 내려 다이묘 거성 이외의 모든 성을 파괴시켜 그 군사력을 약화시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킴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무가제법도을 공포하여 다이묘들이 지켜야 할 법을 제시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 </a:t>
            </a:r>
            <a:r>
              <a:rPr xmlns:mc="http://schemas.openxmlformats.org/markup-compatibility/2006" xmlns:hp="http://schemas.haansoft.com/office/presentation/8.0" kumimoji="1" lang="en-US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산킨코다이, 신규축성 금지, 다이묘간 자유통혼 금지</a:t>
            </a:r>
            <a:r>
              <a:rPr xmlns:mc="http://schemas.openxmlformats.org/markup-compatibility/2006" xmlns:hp="http://schemas.haansoft.com/office/presentation/8.0" kumimoji="1" lang="en-US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)</a:t>
            </a:r>
            <a:endParaRPr xmlns:mc="http://schemas.openxmlformats.org/markup-compatibility/2006" xmlns:hp="http://schemas.haansoft.com/office/presentation/8.0" kumimoji="1" lang="en-US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ctr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en-US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b="1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이를 어기는 다이묘에 대해서는</a:t>
            </a:r>
            <a:endParaRPr xmlns:mc="http://schemas.openxmlformats.org/markup-compatibility/2006" xmlns:hp="http://schemas.haansoft.com/office/presentation/8.0" kumimoji="1" lang="ko-KR" altLang="ko-KR" b="1" i="0" u="sng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b="1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개역·감봉·전봉 등의 처벌을 내</a:t>
            </a:r>
            <a:r>
              <a:rPr xmlns:mc="http://schemas.openxmlformats.org/markup-compatibility/2006" xmlns:hp="http://schemas.haansoft.com/office/presentation/8.0" kumimoji="1" lang="ko-KR" altLang="en-US" b="1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림</a:t>
            </a:r>
            <a:endParaRPr xmlns:mc="http://schemas.openxmlformats.org/markup-compatibility/2006" xmlns:hp="http://schemas.haansoft.com/office/presentation/8.0" kumimoji="1" lang="ko-KR" altLang="en-US" b="1" i="0" u="sng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6367748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각종 통제 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다이묘 통제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)</a:t>
            </a:r>
            <a:endPara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5715" y="1473902"/>
            <a:ext cx="655914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각종 통제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국내 정책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6"/>
          <p:cNvSpPr txBox="1"/>
          <p:nvPr/>
        </p:nvSpPr>
        <p:spPr>
          <a:xfrm>
            <a:off x="1530174" y="1440179"/>
            <a:ext cx="6480810" cy="2825116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257040" lvl="0" indent="-257040">
              <a:buFont typeface="Wingdings"/>
              <a:buChar char="v"/>
              <a:defRPr/>
            </a:pPr>
            <a:r>
              <a:rPr kumimoji="1" lang="ko-KR" altLang="en-US" spc="100">
                <a:solidFill>
                  <a:srgbClr val="8d6446"/>
                </a:solidFill>
                <a:latin typeface="HY나무B"/>
                <a:ea typeface="HY나무B"/>
              </a:rPr>
              <a:t>도쿠가와 이에미쓰 때에 강화된 </a:t>
            </a:r>
            <a:r>
              <a:rPr kumimoji="1" lang="ko-KR" altLang="en-US" u="sng" spc="100">
                <a:solidFill>
                  <a:srgbClr val="8d6446"/>
                </a:solidFill>
                <a:latin typeface="HY나무B"/>
                <a:ea typeface="HY나무B"/>
              </a:rPr>
              <a:t>산킨코다이제</a:t>
            </a:r>
            <a:r>
              <a:rPr kumimoji="1" lang="ko-KR" altLang="en-US" spc="100">
                <a:solidFill>
                  <a:srgbClr val="8d6446"/>
                </a:solidFill>
                <a:latin typeface="HY나무B"/>
                <a:ea typeface="HY나무B"/>
              </a:rPr>
              <a:t>는 유효한 다이묘 통제책이었음</a:t>
            </a:r>
            <a:endParaRPr kumimoji="1" lang="ko-KR" altLang="en-US" spc="1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lvl="0" indent="0">
              <a:buFont typeface="Wingdings"/>
              <a:buNone/>
              <a:defRPr/>
            </a:pPr>
            <a:endParaRPr kumimoji="1" lang="ko-KR" altLang="en-US" spc="1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lvl="0" indent="0">
              <a:buFont typeface="Wingdings"/>
              <a:buNone/>
              <a:defRPr/>
            </a:pPr>
            <a:r>
              <a:rPr kumimoji="1" lang="ko-KR" altLang="en-US" spc="100">
                <a:solidFill>
                  <a:srgbClr val="8d6446"/>
                </a:solidFill>
                <a:latin typeface="HY나무B"/>
                <a:ea typeface="HY나무B"/>
              </a:rPr>
              <a:t>→ 다이묘는 1년 교대로 자신의 영지와 에도를 번갈아 거주하게 되고 처자는 인질로서 에도에 상주하게 됨</a:t>
            </a:r>
            <a:endParaRPr kumimoji="1" lang="ko-KR" altLang="en-US" spc="1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lvl="0" indent="0">
              <a:buFont typeface="Wingdings"/>
              <a:buNone/>
              <a:defRPr/>
            </a:pPr>
            <a:r>
              <a:rPr kumimoji="1" lang="ko-KR" altLang="en-US" spc="100">
                <a:solidFill>
                  <a:srgbClr val="8d6446"/>
                </a:solidFill>
                <a:latin typeface="HY나무B"/>
                <a:ea typeface="HY나무B"/>
              </a:rPr>
              <a:t>→ 이러한 2중생활과 왕복 경비는 다이묘에게 커다란 부담이 됨</a:t>
            </a:r>
            <a:endParaRPr kumimoji="1" lang="ko-KR" altLang="en-US" spc="1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lvl="0" indent="0">
              <a:buFont typeface="Wingdings"/>
              <a:buNone/>
              <a:defRPr/>
            </a:pPr>
            <a:endParaRPr kumimoji="1" lang="ko-KR" altLang="en-US" spc="10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lvl="0" indent="-257040">
              <a:buFont typeface="Wingdings"/>
              <a:buChar char="v"/>
              <a:defRPr/>
            </a:pPr>
            <a:r>
              <a:rPr kumimoji="1" lang="ko-KR" altLang="en-US" spc="100">
                <a:solidFill>
                  <a:srgbClr val="8d6446"/>
                </a:solidFill>
                <a:latin typeface="HY나무B"/>
                <a:ea typeface="HY나무B"/>
              </a:rPr>
              <a:t>또 막부는 에도성·슨푸성 등의 수축과 대하천의 공사를 다이묘에게 부담시켜 번의 재정은 점차 고갈되어 감</a:t>
            </a:r>
            <a:endParaRPr kumimoji="1" lang="ko-KR" altLang="en-US" spc="10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6367748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각종 통제 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다이묘 통제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)</a:t>
            </a:r>
            <a:endPara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pic>
        <p:nvPicPr>
          <p:cNvPr id="22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4860607" y="4500562"/>
            <a:ext cx="3240405" cy="1851660"/>
          </a:xfrm>
          <a:prstGeom prst="rect">
            <a:avLst/>
          </a:prstGeom>
          <a:ln w="63500">
            <a:solidFill>
              <a:srgbClr val="182f4a"/>
            </a:solidFill>
            <a:miter/>
          </a:ln>
        </p:spPr>
      </p:pic>
      <p:pic>
        <p:nvPicPr>
          <p:cNvPr id="23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80135" y="4500562"/>
            <a:ext cx="3240405" cy="1851660"/>
          </a:xfrm>
          <a:prstGeom prst="rect">
            <a:avLst/>
          </a:prstGeom>
          <a:ln w="63500">
            <a:solidFill>
              <a:srgbClr val="182f4a"/>
            </a:solidFill>
            <a:miter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5715" y="1473902"/>
            <a:ext cx="649605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각종 통제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marL="0" lvl="0" indent="0">
              <a:buNone/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국내 정책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6"/>
          <p:cNvSpPr txBox="1"/>
          <p:nvPr/>
        </p:nvSpPr>
        <p:spPr>
          <a:xfrm>
            <a:off x="1530178" y="1440179"/>
            <a:ext cx="6480809" cy="5006341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257040" lvl="0" indent="-257040">
              <a:buFont typeface="Wingdings"/>
              <a:buChar char="v"/>
              <a:defRPr/>
            </a:pPr>
            <a:r>
              <a:rPr kumimoji="1" lang="ko-KR" altLang="en-US" sz="1900" spc="100">
                <a:solidFill>
                  <a:srgbClr val="8d6446"/>
                </a:solidFill>
                <a:latin typeface="HY나무B"/>
                <a:ea typeface="HY나무B"/>
              </a:rPr>
              <a:t>막부는 조정을 무력화시키는데에도 주력함</a:t>
            </a:r>
            <a:endParaRPr kumimoji="1" lang="ko-KR" altLang="en-US" sz="1900" spc="10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lvl="0" indent="-257040">
              <a:buFont typeface="Wingdings"/>
              <a:buChar char="v"/>
              <a:defRPr/>
            </a:pPr>
            <a:endParaRPr kumimoji="1" lang="ko-KR" altLang="en-US" sz="1900" spc="10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lvl="0" indent="-257040">
              <a:buFont typeface="Wingdings"/>
              <a:buChar char="v"/>
              <a:defRPr/>
            </a:pPr>
            <a:r>
              <a:rPr kumimoji="1" lang="ko-KR" altLang="en-US" sz="1900" spc="100">
                <a:solidFill>
                  <a:srgbClr val="8d6446"/>
                </a:solidFill>
                <a:latin typeface="HY나무B"/>
                <a:ea typeface="HY나무B"/>
              </a:rPr>
              <a:t>오다·히데요시 시대에는 정권 불안정으로 천황의 권위를 필요로 하였으나 도쿠가와씨는 그럴 필요가 없었음</a:t>
            </a:r>
            <a:endParaRPr kumimoji="1" lang="ko-KR" altLang="en-US" sz="1900" spc="1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lvl="0" indent="0">
              <a:buFont typeface="Wingdings"/>
              <a:buNone/>
              <a:defRPr/>
            </a:pPr>
            <a:r>
              <a:rPr kumimoji="1" lang="ko-KR" altLang="en-US" sz="1900" spc="100">
                <a:solidFill>
                  <a:srgbClr val="8d6446"/>
                </a:solidFill>
                <a:latin typeface="HY나무B"/>
                <a:ea typeface="HY나무B"/>
              </a:rPr>
              <a:t>  </a:t>
            </a:r>
            <a:r>
              <a:rPr kumimoji="1" lang="en-US" altLang="ko-KR" sz="1900" spc="100">
                <a:solidFill>
                  <a:srgbClr val="8d6446"/>
                </a:solidFill>
                <a:latin typeface="HY나무B"/>
                <a:ea typeface="HY나무B"/>
              </a:rPr>
              <a:t>(</a:t>
            </a:r>
            <a:r>
              <a:rPr kumimoji="1" lang="ko-KR" altLang="en-US" sz="1900" spc="100">
                <a:solidFill>
                  <a:srgbClr val="8d6446"/>
                </a:solidFill>
                <a:latin typeface="HY나무B"/>
                <a:ea typeface="HY나무B"/>
              </a:rPr>
              <a:t>비록 장군은 천황으로부터 임명되지만 실권은 완전</a:t>
            </a:r>
            <a:endParaRPr kumimoji="1" lang="ko-KR" altLang="en-US" sz="1900" spc="1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lvl="0" indent="0">
              <a:buFont typeface="Wingdings"/>
              <a:buNone/>
              <a:defRPr/>
            </a:pPr>
            <a:r>
              <a:rPr kumimoji="1" lang="ko-KR" altLang="en-US" sz="1900" spc="100">
                <a:solidFill>
                  <a:srgbClr val="8d6446"/>
                </a:solidFill>
                <a:latin typeface="HY나무B"/>
                <a:ea typeface="HY나무B"/>
              </a:rPr>
              <a:t>  히 장군의 손에 장악되어 있었음</a:t>
            </a:r>
            <a:r>
              <a:rPr kumimoji="1" lang="en-US" altLang="ko-KR" sz="1900" spc="100">
                <a:solidFill>
                  <a:srgbClr val="8d6446"/>
                </a:solidFill>
                <a:latin typeface="HY나무B"/>
                <a:ea typeface="HY나무B"/>
              </a:rPr>
              <a:t>)</a:t>
            </a:r>
            <a:endParaRPr kumimoji="1" lang="en-US" altLang="ko-KR" sz="1900" spc="10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lvl="0" indent="-257040">
              <a:buFont typeface="Wingdings"/>
              <a:buChar char="v"/>
              <a:defRPr/>
            </a:pPr>
            <a:endParaRPr kumimoji="1" lang="ko-KR" altLang="en-US" sz="1900" spc="10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lvl="0" indent="-257040">
              <a:buFont typeface="Wingdings"/>
              <a:buChar char="v"/>
              <a:defRPr/>
            </a:pPr>
            <a:r>
              <a:rPr kumimoji="1" lang="ko-KR" altLang="en-US" sz="1900" spc="100">
                <a:solidFill>
                  <a:srgbClr val="8d6446"/>
                </a:solidFill>
                <a:latin typeface="HY나무B"/>
                <a:ea typeface="HY나무B"/>
              </a:rPr>
              <a:t>1615년</a:t>
            </a:r>
            <a:r>
              <a:rPr kumimoji="1" lang="en-US" altLang="ko-KR" sz="1900" spc="100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r>
              <a:rPr kumimoji="1" lang="ko-KR" altLang="en-US" sz="1900" spc="100">
                <a:solidFill>
                  <a:srgbClr val="8d6446"/>
                </a:solidFill>
                <a:latin typeface="HY나무B"/>
                <a:ea typeface="HY나무B"/>
              </a:rPr>
              <a:t> 금중병공가제법도을 제정하여 천황·공가의 정치활동을 규제하고 천황에게는 학문을 제일로 하도록 추진함</a:t>
            </a:r>
            <a:endParaRPr kumimoji="1" lang="ko-KR" altLang="en-US" sz="1900" spc="10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lvl="0" indent="-257040">
              <a:buFont typeface="Wingdings"/>
              <a:buChar char="v"/>
              <a:defRPr/>
            </a:pPr>
            <a:endParaRPr kumimoji="1" lang="ko-KR" altLang="en-US" sz="1900" spc="10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lvl="0" indent="-257040">
              <a:buFont typeface="Wingdings"/>
              <a:buChar char="v"/>
              <a:defRPr/>
            </a:pPr>
            <a:r>
              <a:rPr kumimoji="1" lang="ko-KR" altLang="en-US" sz="1900" spc="100">
                <a:solidFill>
                  <a:srgbClr val="8d6446"/>
                </a:solidFill>
                <a:latin typeface="HY나무B"/>
                <a:ea typeface="HY나무B"/>
              </a:rPr>
              <a:t>한편 쿄토쇼시다이를 설치하여 조정·공가를 감찰시켜 다이묘가 조정에 접근하지 못하도록 감시시킴</a:t>
            </a:r>
            <a:endParaRPr kumimoji="1" lang="ko-KR" altLang="en-US" sz="1900" spc="10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lvl="0" indent="-257040">
              <a:buFont typeface="Wingdings"/>
              <a:buChar char="v"/>
              <a:defRPr/>
            </a:pPr>
            <a:endParaRPr kumimoji="1" lang="ko-KR" altLang="en-US" sz="1900" spc="10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lvl="0" indent="-257040">
              <a:buFont typeface="Wingdings"/>
              <a:buChar char="v"/>
              <a:defRPr/>
            </a:pPr>
            <a:r>
              <a:rPr kumimoji="1" lang="ko-KR" altLang="en-US" sz="1900" spc="100">
                <a:solidFill>
                  <a:srgbClr val="8d6446"/>
                </a:solidFill>
                <a:latin typeface="HY나무B"/>
                <a:ea typeface="HY나무B"/>
              </a:rPr>
              <a:t>황실영지는 약 3만석으로 상황·황족·공가의 영지를 더해도 12~13만석 정도에 불과하였음</a:t>
            </a:r>
            <a:endParaRPr kumimoji="1" lang="ko-KR" altLang="en-US" sz="1900" spc="10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6367748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각종 통제 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조정의 통제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)</a:t>
            </a:r>
            <a:endPara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1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5715" y="1473902"/>
            <a:ext cx="655914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각종 통제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국내 정책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6"/>
          <p:cNvSpPr txBox="1"/>
          <p:nvPr/>
        </p:nvSpPr>
        <p:spPr>
          <a:xfrm>
            <a:off x="1530178" y="1440179"/>
            <a:ext cx="6480810" cy="465391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사원에 대해서는 </a:t>
            </a:r>
            <a:r>
              <a:rPr xmlns:mc="http://schemas.openxmlformats.org/markup-compatibility/2006" xmlns:hp="http://schemas.haansoft.com/office/presentation/8.0" kumimoji="1" lang="ko-KR" altLang="ko-KR" sz="2000" b="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제종사원법도</a:t>
            </a: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를 공포하여 사원을 통제하고 이를 막부의 일원적 지배하에 두려고 하였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음</a:t>
            </a:r>
            <a:endPara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더욱이 기독교를 금지시키기 위해 사람은 누구나 사원의 단카가 되도록 강제하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였음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이에 따라 사원은 막부의 보호를 받아 민중지배를 위한 행정의 말단기관으로서 조직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됨</a:t>
            </a:r>
            <a:endPara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그 때문에 종교성은 약해지고 장례 의식과 공양을 위한 종교라는 성격이 강해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짐</a:t>
            </a:r>
            <a:endPara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신사에 대해서도 </a:t>
            </a:r>
            <a:r>
              <a:rPr xmlns:mc="http://schemas.openxmlformats.org/markup-compatibility/2006" xmlns:hp="http://schemas.haansoft.com/office/presentation/8.0" kumimoji="1" lang="ko-KR" altLang="ko-KR" sz="2000" b="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제사녜의신주법도</a:t>
            </a: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를 정하여 통제하였다.</a:t>
            </a:r>
            <a:endPara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6367748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각종 통제 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사원·신사의 통제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)</a:t>
            </a:r>
            <a:endPara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1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5715" y="1473902"/>
            <a:ext cx="655914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각종 통제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국내 정책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6"/>
          <p:cNvSpPr txBox="1"/>
          <p:nvPr/>
        </p:nvSpPr>
        <p:spPr>
          <a:xfrm>
            <a:off x="1530178" y="1440179"/>
            <a:ext cx="6480810" cy="5006341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19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막번체제의 경제적 기반은 농업생산에 있었기 때문에 막부와 번은 농업을 장려함과 동시에 농촌의 통제에도 힘을 기울</a:t>
            </a:r>
            <a:r>
              <a:rPr xmlns:mc="http://schemas.openxmlformats.org/markup-compatibility/2006" xmlns:hp="http://schemas.haansoft.com/office/presentation/8.0" kumimoji="1" lang="ko-KR" altLang="en-US" sz="19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임 </a:t>
            </a:r>
            <a:endParaRPr xmlns:mc="http://schemas.openxmlformats.org/markup-compatibility/2006" xmlns:hp="http://schemas.haansoft.com/office/presentation/8.0" kumimoji="1" lang="ko-KR" altLang="en-US" sz="19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en-US" sz="19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19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촌락에는 전답·택지를 소유하고 검지장에 기재되어 연공을 납입하는 혼뱌쿠쇼와 </a:t>
            </a:r>
            <a:r>
              <a:rPr xmlns:mc="http://schemas.openxmlformats.org/markup-compatibility/2006" xmlns:hp="http://schemas.haansoft.com/office/presentation/8.0" kumimoji="1" lang="ko-KR" altLang="en-US" sz="19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그로</a:t>
            </a:r>
            <a:r>
              <a:rPr xmlns:mc="http://schemas.openxmlformats.org/markup-compatibility/2006" xmlns:hp="http://schemas.haansoft.com/office/presentation/8.0" kumimoji="1" lang="ko-KR" altLang="ko-KR" sz="19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부터 전지를 빌려 소작하는 미즈노미뱌쿠쇼등이 있</a:t>
            </a:r>
            <a:r>
              <a:rPr xmlns:mc="http://schemas.openxmlformats.org/markup-compatibility/2006" xmlns:hp="http://schemas.haansoft.com/office/presentation/8.0" kumimoji="1" lang="ko-KR" altLang="en-US" sz="19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었음</a:t>
            </a:r>
            <a:endParaRPr xmlns:mc="http://schemas.openxmlformats.org/markup-compatibility/2006" xmlns:hp="http://schemas.haansoft.com/office/presentation/8.0" kumimoji="1" lang="ko-KR" altLang="en-US" sz="19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en-US" sz="19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19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촌락은 50~60호 정도로 구성되</a:t>
            </a:r>
            <a:r>
              <a:rPr xmlns:mc="http://schemas.openxmlformats.org/markup-compatibility/2006" xmlns:hp="http://schemas.haansoft.com/office/presentation/8.0" kumimoji="1" lang="ko-KR" altLang="en-US" sz="19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으며</a:t>
            </a:r>
            <a:r>
              <a:rPr xmlns:mc="http://schemas.openxmlformats.org/markup-compatibility/2006" xmlns:hp="http://schemas.haansoft.com/office/presentation/8.0" kumimoji="1" lang="ko-KR" altLang="ko-KR" sz="19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연공수납·용수관리 등 촌의 업무는 혼뱌쿠쇼로부터 나온 촌력인에 의해 운영</a:t>
            </a:r>
            <a:r>
              <a:rPr xmlns:mc="http://schemas.openxmlformats.org/markup-compatibility/2006" xmlns:hp="http://schemas.haansoft.com/office/presentation/8.0" kumimoji="1" lang="ko-KR" altLang="en-US" sz="19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됨</a:t>
            </a:r>
            <a:endParaRPr xmlns:mc="http://schemas.openxmlformats.org/markup-compatibility/2006" xmlns:hp="http://schemas.haansoft.com/office/presentation/8.0" kumimoji="1" lang="ko-KR" altLang="ko-KR" sz="19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19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촌력인은 나누니와 그 밑에 구미가시라·하쿠쇼다이가 있었는데 이를 촌방3역이라 </a:t>
            </a:r>
            <a:r>
              <a:rPr xmlns:mc="http://schemas.openxmlformats.org/markup-compatibility/2006" xmlns:hp="http://schemas.haansoft.com/office/presentation/8.0" kumimoji="1" lang="ko-KR" altLang="en-US" sz="19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kumimoji="1" lang="ko-KR" altLang="ko-KR" sz="19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ko-KR" sz="19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19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또 촌락통치 조직으로서 5인조 제도를 주어 나누시와 예속농민을 제외한 촌민 모두를 5호 1조로 편성하여 연공납입과 범죄방지에 관한 연대책임을 지게 </a:t>
            </a:r>
            <a:r>
              <a:rPr xmlns:mc="http://schemas.openxmlformats.org/markup-compatibility/2006" xmlns:hp="http://schemas.haansoft.com/office/presentation/8.0" kumimoji="1" lang="ko-KR" altLang="en-US" sz="19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kumimoji="1" lang="ko-KR" altLang="en-US" sz="19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6367748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각종 통제 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농민의 통제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)</a:t>
            </a:r>
            <a:endPara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1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5715" y="1473902"/>
            <a:ext cx="655914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각종 통제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국내 정책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6"/>
          <p:cNvSpPr txBox="1"/>
          <p:nvPr/>
        </p:nvSpPr>
        <p:spPr>
          <a:xfrm>
            <a:off x="1530176" y="1440179"/>
            <a:ext cx="6480809" cy="4968241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농민이 부담하는 조세는 전답에 부과된 혼토모노나리가 주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였음 </a:t>
            </a:r>
            <a:r>
              <a:rPr xmlns:mc="http://schemas.openxmlformats.org/markup-compatibility/2006" xmlns:hp="http://schemas.haansoft.com/office/presentation/8.0" kumimoji="1" lang="en-US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쌀로 납부하는 것이 원칙이었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음</a:t>
            </a:r>
            <a:r>
              <a:rPr xmlns:mc="http://schemas.openxmlformats.org/markup-compatibility/2006" xmlns:hp="http://schemas.haansoft.com/office/presentation/8.0" kumimoji="1" lang="en-US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)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endPara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이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외에도</a:t>
            </a: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다양한 명목으로 과세가 부과되었기 때문에 농민의 생활은 궁핍하였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음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막부와 각 번은 농민으로부터 확실히 조세를 확보하기 위해 다양한 제한을 가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토지를 기초로 한 봉건 경제였기 때문에 토지의 처분이 가장 엄중하였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음</a:t>
            </a:r>
            <a:endPara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1643년</a:t>
            </a:r>
            <a:r>
              <a:rPr xmlns:mc="http://schemas.openxmlformats.org/markup-compatibility/2006" xmlns:hp="http://schemas.haansoft.com/office/presentation/8.0" kumimoji="1" lang="en-US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전답의 영구매매금지령을 내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림</a:t>
            </a:r>
            <a:endPara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1649년</a:t>
            </a:r>
            <a:r>
              <a:rPr xmlns:mc="http://schemas.openxmlformats.org/markup-compatibility/2006" xmlns:hp="http://schemas.haansoft.com/office/presentation/8.0" kumimoji="1" lang="en-US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경안어촉서를 내려 농민의 경작관계로부터 의식주, 부부관계에 이르기까지 세부적으로 규정하여 제한하였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음</a:t>
            </a:r>
            <a:endPara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1673년</a:t>
            </a:r>
            <a:r>
              <a:rPr xmlns:mc="http://schemas.openxmlformats.org/markup-compatibility/2006" xmlns:hp="http://schemas.haansoft.com/office/presentation/8.0" kumimoji="1" lang="en-US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분할 상속에 의해 전답이 세분화되는 것을 막기 위해 분지제한령을 내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림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6367748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각종 통제 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농민의 통제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)</a:t>
            </a:r>
            <a:endPara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직사각형 74"/>
          <p:cNvSpPr/>
          <p:nvPr/>
        </p:nvSpPr>
        <p:spPr>
          <a:xfrm>
            <a:off x="6083617" y="857250"/>
            <a:ext cx="3060382" cy="5143500"/>
          </a:xfrm>
          <a:prstGeom prst="rect">
            <a:avLst/>
          </a:prstGeom>
          <a:solidFill>
            <a:srgbClr val="e2d5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/>
          </a:p>
        </p:txBody>
      </p:sp>
      <p:sp>
        <p:nvSpPr>
          <p:cNvPr id="76" name="직사각형 75"/>
          <p:cNvSpPr/>
          <p:nvPr/>
        </p:nvSpPr>
        <p:spPr>
          <a:xfrm>
            <a:off x="0" y="857250"/>
            <a:ext cx="3039548" cy="5143500"/>
          </a:xfrm>
          <a:prstGeom prst="rect">
            <a:avLst/>
          </a:prstGeom>
          <a:solidFill>
            <a:srgbClr val="e2d5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/>
          </a:p>
        </p:txBody>
      </p:sp>
      <p:sp>
        <p:nvSpPr>
          <p:cNvPr id="32" name="자유형 31"/>
          <p:cNvSpPr/>
          <p:nvPr/>
        </p:nvSpPr>
        <p:spPr>
          <a:xfrm>
            <a:off x="6078723" y="2330093"/>
            <a:ext cx="3065277" cy="64785"/>
          </a:xfrm>
          <a:custGeom>
            <a:avLst/>
            <a:gdLst>
              <a:gd name="connsiteX0" fmla="*/ 0 w 4026691"/>
              <a:gd name="connsiteY0" fmla="*/ 0 h 102424"/>
              <a:gd name="connsiteX1" fmla="*/ 4026691 w 4026691"/>
              <a:gd name="connsiteY1" fmla="*/ 0 h 102424"/>
              <a:gd name="connsiteX2" fmla="*/ 4026691 w 4026691"/>
              <a:gd name="connsiteY2" fmla="*/ 102424 h 102424"/>
              <a:gd name="connsiteX3" fmla="*/ 0 w 4026691"/>
              <a:gd name="connsiteY3" fmla="*/ 102424 h 102424"/>
              <a:gd name="connsiteX4" fmla="*/ 0 w 4026691"/>
              <a:gd name="connsiteY4" fmla="*/ 0 h 1024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26691" h="102424">
                <a:moveTo>
                  <a:pt x="0" y="0"/>
                </a:moveTo>
                <a:lnTo>
                  <a:pt x="4026691" y="0"/>
                </a:lnTo>
                <a:lnTo>
                  <a:pt x="4026691" y="102424"/>
                </a:lnTo>
                <a:lnTo>
                  <a:pt x="0" y="102424"/>
                </a:lnTo>
                <a:lnTo>
                  <a:pt x="0" y="0"/>
                </a:lnTo>
                <a:close/>
              </a:path>
            </a:pathLst>
          </a:custGeom>
          <a:solidFill>
            <a:srgbClr val="8d64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solidFill>
                <a:srgbClr val="ae9172"/>
              </a:solidFill>
            </a:endParaRPr>
          </a:p>
        </p:txBody>
      </p:sp>
      <p:sp>
        <p:nvSpPr>
          <p:cNvPr id="41" name="자유형 40"/>
          <p:cNvSpPr/>
          <p:nvPr/>
        </p:nvSpPr>
        <p:spPr>
          <a:xfrm>
            <a:off x="-518" y="2330093"/>
            <a:ext cx="3049452" cy="64785"/>
          </a:xfrm>
          <a:custGeom>
            <a:avLst/>
            <a:gdLst>
              <a:gd name="connsiteX0" fmla="*/ 0 w 4026691"/>
              <a:gd name="connsiteY0" fmla="*/ 0 h 102424"/>
              <a:gd name="connsiteX1" fmla="*/ 4026691 w 4026691"/>
              <a:gd name="connsiteY1" fmla="*/ 0 h 102424"/>
              <a:gd name="connsiteX2" fmla="*/ 4026691 w 4026691"/>
              <a:gd name="connsiteY2" fmla="*/ 102424 h 102424"/>
              <a:gd name="connsiteX3" fmla="*/ 0 w 4026691"/>
              <a:gd name="connsiteY3" fmla="*/ 102424 h 102424"/>
              <a:gd name="connsiteX4" fmla="*/ 0 w 4026691"/>
              <a:gd name="connsiteY4" fmla="*/ 0 h 1024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26691" h="102424">
                <a:moveTo>
                  <a:pt x="0" y="0"/>
                </a:moveTo>
                <a:lnTo>
                  <a:pt x="4026691" y="0"/>
                </a:lnTo>
                <a:lnTo>
                  <a:pt x="4026691" y="102424"/>
                </a:lnTo>
                <a:lnTo>
                  <a:pt x="0" y="102424"/>
                </a:lnTo>
                <a:lnTo>
                  <a:pt x="0" y="0"/>
                </a:lnTo>
                <a:close/>
              </a:path>
            </a:pathLst>
          </a:custGeom>
          <a:solidFill>
            <a:srgbClr val="8d64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solidFill>
                <a:srgbClr val="ae9172"/>
              </a:solidFill>
            </a:endParaRPr>
          </a:p>
        </p:txBody>
      </p:sp>
      <p:grpSp>
        <p:nvGrpSpPr>
          <p:cNvPr id="42" name="그룹 41"/>
          <p:cNvGrpSpPr/>
          <p:nvPr/>
        </p:nvGrpSpPr>
        <p:grpSpPr>
          <a:xfrm rot="0">
            <a:off x="1219176" y="2258883"/>
            <a:ext cx="1629502" cy="2596995"/>
            <a:chOff x="1576009" y="1868844"/>
            <a:chExt cx="2172670" cy="3462660"/>
          </a:xfrm>
          <a:solidFill>
            <a:srgbClr val="28334b"/>
          </a:solidFill>
        </p:grpSpPr>
        <p:sp>
          <p:nvSpPr>
            <p:cNvPr id="43" name="직사각형 42"/>
            <p:cNvSpPr/>
            <p:nvPr/>
          </p:nvSpPr>
          <p:spPr>
            <a:xfrm>
              <a:off x="1576009" y="2223566"/>
              <a:ext cx="2172670" cy="31079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2026629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  <p:sp>
          <p:nvSpPr>
            <p:cNvPr id="45" name="직사각형 44"/>
            <p:cNvSpPr/>
            <p:nvPr/>
          </p:nvSpPr>
          <p:spPr>
            <a:xfrm>
              <a:off x="3340337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</p:grpSp>
      <p:grpSp>
        <p:nvGrpSpPr>
          <p:cNvPr id="46" name="그룹 45"/>
          <p:cNvGrpSpPr/>
          <p:nvPr/>
        </p:nvGrpSpPr>
        <p:grpSpPr>
          <a:xfrm rot="0">
            <a:off x="6301562" y="2258883"/>
            <a:ext cx="1629502" cy="2596995"/>
            <a:chOff x="1576009" y="1868844"/>
            <a:chExt cx="2172670" cy="3462660"/>
          </a:xfrm>
          <a:solidFill>
            <a:srgbClr val="28334b"/>
          </a:solidFill>
        </p:grpSpPr>
        <p:sp>
          <p:nvSpPr>
            <p:cNvPr id="47" name="직사각형 46"/>
            <p:cNvSpPr/>
            <p:nvPr/>
          </p:nvSpPr>
          <p:spPr>
            <a:xfrm>
              <a:off x="1576009" y="2223566"/>
              <a:ext cx="2172670" cy="31079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  <p:sp>
          <p:nvSpPr>
            <p:cNvPr id="48" name="직사각형 47"/>
            <p:cNvSpPr/>
            <p:nvPr/>
          </p:nvSpPr>
          <p:spPr>
            <a:xfrm>
              <a:off x="2026629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  <p:sp>
          <p:nvSpPr>
            <p:cNvPr id="50" name="직사각형 49"/>
            <p:cNvSpPr/>
            <p:nvPr/>
          </p:nvSpPr>
          <p:spPr>
            <a:xfrm>
              <a:off x="3340337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</p:grpSp>
      <p:grpSp>
        <p:nvGrpSpPr>
          <p:cNvPr id="55" name="그룹 54"/>
          <p:cNvGrpSpPr/>
          <p:nvPr/>
        </p:nvGrpSpPr>
        <p:grpSpPr>
          <a:xfrm rot="0" flipH="1">
            <a:off x="6073571" y="2258883"/>
            <a:ext cx="1629503" cy="2596995"/>
            <a:chOff x="6039589" y="1868844"/>
            <a:chExt cx="2172671" cy="3462660"/>
          </a:xfrm>
          <a:solidFill>
            <a:srgbClr val="28334b"/>
          </a:solidFill>
        </p:grpSpPr>
        <p:sp>
          <p:nvSpPr>
            <p:cNvPr id="64" name="직사각형 63"/>
            <p:cNvSpPr/>
            <p:nvPr/>
          </p:nvSpPr>
          <p:spPr>
            <a:xfrm>
              <a:off x="6039589" y="2223566"/>
              <a:ext cx="2172670" cy="31079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  <p:sp>
          <p:nvSpPr>
            <p:cNvPr id="65" name="직사각형 64"/>
            <p:cNvSpPr/>
            <p:nvPr/>
          </p:nvSpPr>
          <p:spPr>
            <a:xfrm>
              <a:off x="6822933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  <p:sp>
          <p:nvSpPr>
            <p:cNvPr id="66" name="직사각형 65"/>
            <p:cNvSpPr/>
            <p:nvPr/>
          </p:nvSpPr>
          <p:spPr>
            <a:xfrm>
              <a:off x="7946219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</p:grpSp>
      <p:grpSp>
        <p:nvGrpSpPr>
          <p:cNvPr id="67" name="그룹 66"/>
          <p:cNvGrpSpPr/>
          <p:nvPr/>
        </p:nvGrpSpPr>
        <p:grpSpPr>
          <a:xfrm rot="0">
            <a:off x="1419432" y="2258883"/>
            <a:ext cx="1629503" cy="2596995"/>
            <a:chOff x="6039589" y="1868844"/>
            <a:chExt cx="2172671" cy="3462660"/>
          </a:xfrm>
          <a:solidFill>
            <a:srgbClr val="28334b"/>
          </a:solidFill>
        </p:grpSpPr>
        <p:sp>
          <p:nvSpPr>
            <p:cNvPr id="68" name="직사각형 67"/>
            <p:cNvSpPr/>
            <p:nvPr/>
          </p:nvSpPr>
          <p:spPr>
            <a:xfrm>
              <a:off x="6039589" y="2223566"/>
              <a:ext cx="2172670" cy="31079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  <p:sp>
          <p:nvSpPr>
            <p:cNvPr id="69" name="직사각형 68"/>
            <p:cNvSpPr/>
            <p:nvPr/>
          </p:nvSpPr>
          <p:spPr>
            <a:xfrm>
              <a:off x="6822933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  <p:sp>
          <p:nvSpPr>
            <p:cNvPr id="70" name="직사각형 69"/>
            <p:cNvSpPr/>
            <p:nvPr/>
          </p:nvSpPr>
          <p:spPr>
            <a:xfrm>
              <a:off x="7946219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/>
            </a:p>
          </p:txBody>
        </p:sp>
      </p:grpSp>
      <p:sp>
        <p:nvSpPr>
          <p:cNvPr id="78" name="텍스트상자 77"/>
          <p:cNvSpPr txBox="1"/>
          <p:nvPr/>
        </p:nvSpPr>
        <p:spPr>
          <a:xfrm>
            <a:off x="3088773" y="3319096"/>
            <a:ext cx="2947136" cy="5461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1" lang="ko-KR" altLang="en-US" sz="1500">
                <a:solidFill>
                  <a:srgbClr val="8c6448"/>
                </a:solidFill>
                <a:latin typeface="HY나무B"/>
                <a:ea typeface="HY나무B"/>
              </a:rPr>
              <a:t>도쿠가와 이에야쓰 </a:t>
            </a:r>
            <a:r>
              <a:rPr kumimoji="1" lang="en-US" altLang="ko-KR" sz="1500">
                <a:solidFill>
                  <a:srgbClr val="8c6448"/>
                </a:solidFill>
                <a:latin typeface="HY나무B"/>
                <a:ea typeface="HY나무B"/>
              </a:rPr>
              <a:t>~</a:t>
            </a:r>
            <a:r>
              <a:rPr kumimoji="1" lang="ko-KR" altLang="en-US" sz="1500">
                <a:solidFill>
                  <a:srgbClr val="8c6448"/>
                </a:solidFill>
                <a:latin typeface="HY나무B"/>
                <a:ea typeface="HY나무B"/>
              </a:rPr>
              <a:t> 이에미쓰</a:t>
            </a:r>
            <a:endParaRPr kumimoji="1" lang="ko-KR" altLang="en-US" sz="1500">
              <a:solidFill>
                <a:srgbClr val="8c6448"/>
              </a:solidFill>
              <a:latin typeface="HY나무B"/>
              <a:ea typeface="HY나무B"/>
            </a:endParaRPr>
          </a:p>
          <a:p>
            <a:pPr algn="ctr">
              <a:defRPr/>
            </a:pPr>
            <a:r>
              <a:rPr kumimoji="1" lang="en-US" altLang="ko-KR" sz="1500">
                <a:solidFill>
                  <a:srgbClr val="8c6448"/>
                </a:solidFill>
                <a:latin typeface="HY나무B"/>
                <a:ea typeface="HY나무B"/>
              </a:rPr>
              <a:t>(</a:t>
            </a:r>
            <a:r>
              <a:rPr kumimoji="1" lang="ko-KR" altLang="en-US" sz="1500">
                <a:solidFill>
                  <a:srgbClr val="8c6448"/>
                </a:solidFill>
                <a:latin typeface="HY나무B"/>
                <a:ea typeface="HY나무B"/>
              </a:rPr>
              <a:t>에도 막부 초기</a:t>
            </a:r>
            <a:r>
              <a:rPr kumimoji="1" lang="en-US" altLang="ko-KR" sz="1500">
                <a:solidFill>
                  <a:srgbClr val="8c6448"/>
                </a:solidFill>
                <a:latin typeface="HY나무B"/>
                <a:ea typeface="HY나무B"/>
              </a:rPr>
              <a:t>)</a:t>
            </a:r>
            <a:endParaRPr kumimoji="1" lang="en-US" altLang="ko-KR" sz="1500">
              <a:solidFill>
                <a:srgbClr val="8c6448"/>
              </a:solidFill>
              <a:latin typeface="HY나무B"/>
              <a:ea typeface="HY나무B"/>
            </a:endParaRPr>
          </a:p>
        </p:txBody>
      </p:sp>
      <p:sp>
        <p:nvSpPr>
          <p:cNvPr id="79" name="텍스트상자 78"/>
          <p:cNvSpPr txBox="1"/>
          <p:nvPr/>
        </p:nvSpPr>
        <p:spPr>
          <a:xfrm>
            <a:off x="3015729" y="4361193"/>
            <a:ext cx="3093224" cy="490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1" lang="ko-KR" altLang="en-US" sz="1300">
                <a:solidFill>
                  <a:srgbClr val="8c6448">
                    <a:alpha val="50000"/>
                  </a:srgbClr>
                </a:solidFill>
                <a:latin typeface="HY나무B"/>
                <a:ea typeface="HY나무B"/>
              </a:rPr>
              <a:t>일본어일본학과</a:t>
            </a:r>
            <a:endParaRPr kumimoji="1" lang="ko-KR" altLang="en-US" sz="1300">
              <a:solidFill>
                <a:srgbClr val="8c6448">
                  <a:alpha val="50000"/>
                </a:srgbClr>
              </a:solidFill>
              <a:latin typeface="HY나무B"/>
              <a:ea typeface="HY나무B"/>
            </a:endParaRPr>
          </a:p>
          <a:p>
            <a:pPr algn="ctr">
              <a:defRPr/>
            </a:pPr>
            <a:r>
              <a:rPr kumimoji="1" lang="en-US" altLang="ko-KR" sz="1300">
                <a:solidFill>
                  <a:srgbClr val="8c6448">
                    <a:alpha val="50000"/>
                  </a:srgbClr>
                </a:solidFill>
                <a:latin typeface="HY나무B"/>
                <a:ea typeface="HY나무B"/>
              </a:rPr>
              <a:t>21802***</a:t>
            </a:r>
            <a:r>
              <a:rPr kumimoji="1" lang="ko-KR" altLang="en-US" sz="1300">
                <a:solidFill>
                  <a:srgbClr val="8c6448">
                    <a:alpha val="50000"/>
                  </a:srgbClr>
                </a:solidFill>
                <a:latin typeface="HY나무B"/>
                <a:ea typeface="HY나무B"/>
              </a:rPr>
              <a:t> 김지</a:t>
            </a:r>
            <a:r>
              <a:rPr kumimoji="1" lang="en-US" altLang="ko-KR" sz="1300">
                <a:solidFill>
                  <a:srgbClr val="8c6448">
                    <a:alpha val="50000"/>
                  </a:srgbClr>
                </a:solidFill>
                <a:latin typeface="HY나무B"/>
                <a:ea typeface="HY나무B"/>
              </a:rPr>
              <a:t>*</a:t>
            </a:r>
            <a:endParaRPr kumimoji="1" lang="en-US" altLang="ko-KR" sz="1300">
              <a:solidFill>
                <a:srgbClr val="8c6448">
                  <a:alpha val="50000"/>
                </a:srgbClr>
              </a:solidFill>
              <a:latin typeface="HY나무B"/>
              <a:ea typeface="HY나무B"/>
            </a:endParaRPr>
          </a:p>
        </p:txBody>
      </p:sp>
      <p:sp>
        <p:nvSpPr>
          <p:cNvPr id="28" name="텍스트상자 27"/>
          <p:cNvSpPr txBox="1"/>
          <p:nvPr/>
        </p:nvSpPr>
        <p:spPr>
          <a:xfrm>
            <a:off x="2502414" y="2255974"/>
            <a:ext cx="4119851" cy="10681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1" lang="ko-KR" altLang="en-US" sz="3200">
                <a:solidFill>
                  <a:srgbClr val="28334b"/>
                </a:solidFill>
                <a:latin typeface="HY나무B"/>
                <a:ea typeface="HY나무B"/>
              </a:rPr>
              <a:t>근세 일본의</a:t>
            </a:r>
            <a:endParaRPr kumimoji="1" lang="ko-KR" altLang="en-US" sz="3200">
              <a:solidFill>
                <a:srgbClr val="28334b"/>
              </a:solidFill>
              <a:latin typeface="HY나무B"/>
              <a:ea typeface="HY나무B"/>
            </a:endParaRPr>
          </a:p>
          <a:p>
            <a:pPr algn="ctr">
              <a:defRPr/>
            </a:pPr>
            <a:r>
              <a:rPr kumimoji="1" lang="ko-KR" altLang="en-US" sz="3200">
                <a:solidFill>
                  <a:srgbClr val="28334b"/>
                </a:solidFill>
                <a:latin typeface="HY나무B"/>
                <a:ea typeface="HY나무B"/>
              </a:rPr>
              <a:t>사회와 문화</a:t>
            </a:r>
            <a:endParaRPr kumimoji="1" lang="ko-KR" altLang="en-US" sz="32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pic>
        <p:nvPicPr>
          <p:cNvPr id="34" name="그림 33"/>
          <p:cNvPicPr>
            <a:picLocks noChangeAspect="1"/>
          </p:cNvPicPr>
          <p:nvPr/>
        </p:nvPicPr>
        <p:blipFill rotWithShape="1">
          <a:blip r:embed="rId3"/>
          <a:srcRect r="49310"/>
          <a:stretch>
            <a:fillRect/>
          </a:stretch>
        </p:blipFill>
        <p:spPr>
          <a:xfrm>
            <a:off x="2252715" y="2892585"/>
            <a:ext cx="791664" cy="1636698"/>
          </a:xfrm>
          <a:prstGeom prst="rect">
            <a:avLst/>
          </a:prstGeom>
        </p:spPr>
      </p:pic>
      <p:pic>
        <p:nvPicPr>
          <p:cNvPr id="35" name="그림 34"/>
          <p:cNvPicPr>
            <a:picLocks noChangeAspect="1"/>
          </p:cNvPicPr>
          <p:nvPr/>
        </p:nvPicPr>
        <p:blipFill rotWithShape="1">
          <a:blip r:embed="rId4"/>
          <a:srcRect l="51380" r="1290"/>
          <a:stretch>
            <a:fillRect/>
          </a:stretch>
        </p:blipFill>
        <p:spPr>
          <a:xfrm>
            <a:off x="6050422" y="2892585"/>
            <a:ext cx="739185" cy="163669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fade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2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5715" y="1473902"/>
            <a:ext cx="655914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각종 통제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국내 정책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6"/>
          <p:cNvSpPr txBox="1"/>
          <p:nvPr/>
        </p:nvSpPr>
        <p:spPr>
          <a:xfrm>
            <a:off x="1530178" y="1440179"/>
            <a:ext cx="6480810" cy="2520316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이렇게 엄격한 제한을 받고 있었음으로 촌민이 상호 협력하는 것은 불가결하였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음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→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ko-KR" sz="2000" b="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유이</a:t>
            </a: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라고 하는 조직을 만들어 모내기·추수 등의 공동 작업을 하였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음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→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촌이 공동체로서 결속한 결과 구속력이 강해지고 촌의 결정사항을 위반한 자는 무라하치부라 하여 화제나 장례 이외에는 그 당사자와 교제나 협력을 해서는 안된다고 하는 제재를 가하였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음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6367748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각종 통제 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농민의 통제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)</a:t>
            </a:r>
            <a:endPara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2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5715" y="1473902"/>
            <a:ext cx="655914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신분 제도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국내 정책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6"/>
          <p:cNvSpPr txBox="1"/>
          <p:nvPr/>
        </p:nvSpPr>
        <p:spPr>
          <a:xfrm>
            <a:off x="1530175" y="1440178"/>
            <a:ext cx="6480808" cy="5025392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막번체제하의 사회는 사농공상이라고 하는 엄격한 신분제도와 가부장을 중신으로 하는 가족제도가 기반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이었음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이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이외에 무사에 준하는 특별 신분으로서 공가·승려·신관등이 있었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음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무사의 가에서는 장자 단독상속이 일반화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됨 </a:t>
            </a:r>
            <a:r>
              <a:rPr xmlns:mc="http://schemas.openxmlformats.org/markup-compatibility/2006" xmlns:hp="http://schemas.haansoft.com/office/presentation/8.0" kumimoji="1" lang="en-US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가장의 권위는 절대적</a:t>
            </a:r>
            <a:r>
              <a:rPr xmlns:mc="http://schemas.openxmlformats.org/markup-compatibility/2006" xmlns:hp="http://schemas.haansoft.com/office/presentation/8.0" kumimoji="1" lang="en-US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)</a:t>
            </a:r>
            <a:endParaRPr xmlns:mc="http://schemas.openxmlformats.org/markup-compatibility/2006" xmlns:hp="http://schemas.haansoft.com/office/presentation/8.0" kumimoji="1" lang="en-US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가의 존속을 중시하여 가문·가명을 소중히 하는 의식이 강해지고 가를 위해서는 희생하는 일이 많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아짐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남존여비의 풍조가 강하여 여성의 지위는 낮았고 삼종지교가 미덕으로서 간주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됨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이러한 경향은 무가사회서 뿐만 아니라 사회일반의 풍습이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었음</a:t>
            </a: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6367748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사농공상의 신분제도</a:t>
            </a:r>
            <a:endPara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2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5715" y="1473902"/>
            <a:ext cx="655914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신분 제도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국내 정책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6367748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사농공상의 신분제도</a:t>
            </a:r>
            <a:endPara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graphicFrame>
        <p:nvGraphicFramePr>
          <p:cNvPr id="38" name="표 14"/>
          <p:cNvGraphicFramePr>
            <a:graphicFrameLocks noGrp="1"/>
          </p:cNvGraphicFramePr>
          <p:nvPr/>
        </p:nvGraphicFramePr>
        <p:xfrm>
          <a:off x="1440179" y="1440180"/>
          <a:ext cx="6662825" cy="5280198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363384"/>
                <a:gridCol w="5299440"/>
              </a:tblGrid>
              <a:tr h="989820">
                <a:tc>
                  <a:txBody>
                    <a:bodyPr vert="horz" lIns="109437" tIns="54719" rIns="109437" bIns="54719" anchor="ctr" anchorCtr="0"/>
                    <a:p>
                      <a:pPr algn="ctr" latinLnBrk="1">
                        <a:defRPr/>
                      </a:pPr>
                      <a:r>
                        <a:rPr lang="ko-KR" altLang="en-US" sz="1400" b="0">
                          <a:solidFill>
                            <a:srgbClr val="28334b"/>
                          </a:solidFill>
                          <a:latin typeface="HY나무B"/>
                          <a:ea typeface="HY나무B"/>
                        </a:rPr>
                        <a:t>무사</a:t>
                      </a:r>
                      <a:endParaRPr lang="ko-KR" altLang="en-US" sz="1400" b="0">
                        <a:solidFill>
                          <a:srgbClr val="28334b"/>
                        </a:solidFill>
                        <a:latin typeface="HY나무B"/>
                        <a:ea typeface="HY나무B"/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en-US" altLang="ko-KR" sz="1400" b="0">
                          <a:solidFill>
                            <a:srgbClr val="28334b"/>
                          </a:solidFill>
                          <a:latin typeface="HY나무B"/>
                          <a:ea typeface="HY나무B"/>
                        </a:rPr>
                        <a:t>(</a:t>
                      </a:r>
                      <a:r>
                        <a:rPr lang="ko-KR" altLang="en-US" sz="1400" b="0">
                          <a:solidFill>
                            <a:srgbClr val="28334b"/>
                          </a:solidFill>
                          <a:latin typeface="HY나무B"/>
                          <a:ea typeface="HY나무B"/>
                        </a:rPr>
                        <a:t>약 </a:t>
                      </a:r>
                      <a:r>
                        <a:rPr lang="en-US" altLang="ko-KR" sz="1400" b="0">
                          <a:solidFill>
                            <a:srgbClr val="28334b"/>
                          </a:solidFill>
                          <a:latin typeface="HY나무B"/>
                          <a:ea typeface="HY나무B"/>
                        </a:rPr>
                        <a:t>7~8%)</a:t>
                      </a:r>
                      <a:endParaRPr lang="en-US" altLang="ko-KR" sz="1400" b="0">
                        <a:solidFill>
                          <a:srgbClr val="28334b"/>
                        </a:solidFill>
                        <a:latin typeface="HY나무B"/>
                        <a:ea typeface="HY나무B"/>
                      </a:endParaRPr>
                    </a:p>
                  </a:txBody>
                  <a:tcPr marL="109437" marR="109437" marT="54719" marB="5471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d2c4"/>
                    </a:solidFill>
                  </a:tcPr>
                </a:tc>
                <a:tc>
                  <a:txBody>
                    <a:bodyPr vert="horz" lIns="109437" tIns="54719" rIns="109437" bIns="54719" anchor="ctr" anchorCtr="0"/>
                    <a:p>
                      <a:pPr marL="0" indent="0" algn="ctr" defTabSz="914400" rtl="0" eaLnBrk="1" latinLnBrk="1" hangingPunct="1">
                        <a:spcBef>
                          <a:spcPct val="0"/>
                        </a:spcBef>
                        <a:spcAft>
                          <a:spcPts val="0"/>
                        </a:spcAft>
                        <a:buFont typeface="Wingdings"/>
                        <a:buNone/>
                        <a:defRPr/>
                      </a:pPr>
                      <a:r>
                        <a:rPr xmlns:mc="http://schemas.openxmlformats.org/markup-compatibility/2006" xmlns:hp="http://schemas.haansoft.com/office/presentation/8.0" kumimoji="1" lang="ko-KR" altLang="ko-KR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지배계급</a:t>
                      </a:r>
                      <a:r>
                        <a:rPr xmlns:mc="http://schemas.openxmlformats.org/markup-compatibility/2006" xmlns:hp="http://schemas.haansoft.com/office/presentation/8.0" kumimoji="1" lang="ko-KR" altLang="en-US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 </a:t>
                      </a:r>
                      <a:r>
                        <a:rPr xmlns:mc="http://schemas.openxmlformats.org/markup-compatibility/2006" xmlns:hp="http://schemas.haansoft.com/office/presentation/8.0" kumimoji="1" lang="en-US" altLang="ko-KR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(</a:t>
                      </a:r>
                      <a:r>
                        <a:rPr xmlns:mc="http://schemas.openxmlformats.org/markup-compatibility/2006" xmlns:hp="http://schemas.haansoft.com/office/presentation/8.0" kumimoji="1" lang="ko-KR" altLang="ko-KR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묘지와 대도가 허용</a:t>
                      </a:r>
                      <a:r>
                        <a:rPr xmlns:mc="http://schemas.openxmlformats.org/markup-compatibility/2006" xmlns:hp="http://schemas.haansoft.com/office/presentation/8.0" kumimoji="1" lang="ko-KR" altLang="en-US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됨</a:t>
                      </a:r>
                      <a:r>
                        <a:rPr xmlns:mc="http://schemas.openxmlformats.org/markup-compatibility/2006" xmlns:hp="http://schemas.haansoft.com/office/presentation/8.0" kumimoji="1" lang="en-US" altLang="ko-KR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)</a:t>
                      </a:r>
                      <a:endParaRPr xmlns:mc="http://schemas.openxmlformats.org/markup-compatibility/2006" xmlns:hp="http://schemas.haansoft.com/office/presentation/8.0" kumimoji="1" lang="en-US" altLang="ko-KR" sz="1500" b="0" i="0" u="none" strike="noStrike" kern="1200" cap="none" spc="0" normalizeH="0" baseline="0" mc:Ignorable="hp" hp:hslEmbossed="0">
                        <a:solidFill>
                          <a:srgbClr val="8d6446"/>
                        </a:solidFill>
                        <a:latin typeface="HY나무B"/>
                        <a:ea typeface="HY나무B"/>
                      </a:endParaRPr>
                    </a:p>
                    <a:p>
                      <a:pPr marL="0" indent="0" algn="ctr" defTabSz="914400" rtl="0" eaLnBrk="1" latinLnBrk="1" hangingPunct="1">
                        <a:spcBef>
                          <a:spcPct val="0"/>
                        </a:spcBef>
                        <a:spcAft>
                          <a:spcPts val="0"/>
                        </a:spcAft>
                        <a:buFont typeface="Wingdings"/>
                        <a:buNone/>
                        <a:defRPr/>
                      </a:pPr>
                      <a:r>
                        <a:rPr xmlns:mc="http://schemas.openxmlformats.org/markup-compatibility/2006" xmlns:hp="http://schemas.haansoft.com/office/presentation/8.0" kumimoji="1" lang="ko-KR" altLang="ko-KR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기리스테고멘의 특권을 </a:t>
                      </a:r>
                      <a:r>
                        <a:rPr xmlns:mc="http://schemas.openxmlformats.org/markup-compatibility/2006" xmlns:hp="http://schemas.haansoft.com/office/presentation/8.0" kumimoji="1" lang="ko-KR" altLang="en-US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가짐</a:t>
                      </a:r>
                      <a:endParaRPr xmlns:mc="http://schemas.openxmlformats.org/markup-compatibility/2006" xmlns:hp="http://schemas.haansoft.com/office/presentation/8.0" kumimoji="1" lang="ko-KR" altLang="ko-KR" sz="1500" b="0" i="0" u="none" strike="noStrike" kern="1200" cap="none" spc="0" normalizeH="0" baseline="0" mc:Ignorable="hp" hp:hslEmbossed="0">
                        <a:solidFill>
                          <a:srgbClr val="8d6446"/>
                        </a:solidFill>
                        <a:latin typeface="HY나무B"/>
                        <a:ea typeface="HY나무B"/>
                      </a:endParaRPr>
                    </a:p>
                    <a:p>
                      <a:pPr marL="0" indent="0" algn="ctr" defTabSz="914400" rtl="0" eaLnBrk="1" latinLnBrk="1" hangingPunct="1">
                        <a:spcBef>
                          <a:spcPct val="0"/>
                        </a:spcBef>
                        <a:spcAft>
                          <a:spcPts val="0"/>
                        </a:spcAft>
                        <a:buFont typeface="Wingdings"/>
                        <a:buNone/>
                        <a:defRPr/>
                      </a:pPr>
                      <a:r>
                        <a:rPr xmlns:mc="http://schemas.openxmlformats.org/markup-compatibility/2006" xmlns:hp="http://schemas.haansoft.com/office/presentation/8.0" kumimoji="1" lang="ko-KR" altLang="ko-KR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영주로부터 지행지·봉록을 급여받고 이를 세습</a:t>
                      </a:r>
                      <a:r>
                        <a:rPr xmlns:mc="http://schemas.openxmlformats.org/markup-compatibility/2006" xmlns:hp="http://schemas.haansoft.com/office/presentation/8.0" kumimoji="1" lang="ko-KR" altLang="en-US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함</a:t>
                      </a:r>
                      <a:endParaRPr xmlns:mc="http://schemas.openxmlformats.org/markup-compatibility/2006" xmlns:hp="http://schemas.haansoft.com/office/presentation/8.0" kumimoji="1" lang="ko-KR" altLang="ko-KR" sz="1500" b="0" i="0" u="none" strike="noStrike" kern="1200" cap="none" spc="0" normalizeH="0" baseline="0" mc:Ignorable="hp" hp:hslEmbossed="0">
                        <a:solidFill>
                          <a:srgbClr val="8d6446"/>
                        </a:solidFill>
                        <a:latin typeface="HY나무B"/>
                        <a:ea typeface="HY나무B"/>
                      </a:endParaRPr>
                    </a:p>
                    <a:p>
                      <a:pPr marL="0" indent="0" algn="ctr" defTabSz="914400" rtl="0" eaLnBrk="1" latinLnBrk="1" hangingPunct="1">
                        <a:spcBef>
                          <a:spcPct val="0"/>
                        </a:spcBef>
                        <a:spcAft>
                          <a:spcPts val="0"/>
                        </a:spcAft>
                        <a:buFont typeface="Wingdings"/>
                        <a:buNone/>
                        <a:defRPr/>
                      </a:pPr>
                      <a:r>
                        <a:rPr xmlns:mc="http://schemas.openxmlformats.org/markup-compatibility/2006" xmlns:hp="http://schemas.haansoft.com/office/presentation/8.0" kumimoji="1" lang="ko-KR" altLang="en-US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그러나 </a:t>
                      </a:r>
                      <a:r>
                        <a:rPr xmlns:mc="http://schemas.openxmlformats.org/markup-compatibility/2006" xmlns:hp="http://schemas.haansoft.com/office/presentation/8.0" kumimoji="1" lang="ko-KR" altLang="ko-KR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주군에 대</a:t>
                      </a:r>
                      <a:r>
                        <a:rPr xmlns:mc="http://schemas.openxmlformats.org/markup-compatibility/2006" xmlns:hp="http://schemas.haansoft.com/office/presentation/8.0" kumimoji="1" lang="ko-KR" altLang="en-US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한</a:t>
                      </a:r>
                      <a:r>
                        <a:rPr xmlns:mc="http://schemas.openxmlformats.org/markup-compatibility/2006" xmlns:hp="http://schemas.haansoft.com/office/presentation/8.0" kumimoji="1" lang="ko-KR" altLang="ko-KR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 강한 충성이 요구</a:t>
                      </a:r>
                      <a:r>
                        <a:rPr xmlns:mc="http://schemas.openxmlformats.org/markup-compatibility/2006" xmlns:hp="http://schemas.haansoft.com/office/presentation/8.0" kumimoji="1" lang="ko-KR" altLang="en-US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됨</a:t>
                      </a:r>
                      <a:endParaRPr xmlns:mc="http://schemas.openxmlformats.org/markup-compatibility/2006" xmlns:hp="http://schemas.haansoft.com/office/presentation/8.0" kumimoji="1" lang="ko-KR" altLang="en-US" sz="1500" b="0" i="0" u="none" strike="noStrike" kern="1200" cap="none" spc="0" normalizeH="0" baseline="0" mc:Ignorable="hp" hp:hslEmbossed="0">
                        <a:solidFill>
                          <a:srgbClr val="8d6446"/>
                        </a:solidFill>
                        <a:latin typeface="HY나무B"/>
                        <a:ea typeface="HY나무B"/>
                      </a:endParaRPr>
                    </a:p>
                  </a:txBody>
                  <a:tcPr marL="109437" marR="109437" marT="54719" marB="5471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89820">
                <a:tc>
                  <a:txBody>
                    <a:bodyPr vert="horz" lIns="109437" tIns="54719" rIns="109437" bIns="54719" anchor="ctr" anchorCtr="0"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solidFill>
                            <a:srgbClr val="28334b"/>
                          </a:solidFill>
                          <a:latin typeface="HY나무B"/>
                          <a:ea typeface="HY나무B"/>
                        </a:rPr>
                        <a:t>농민</a:t>
                      </a:r>
                      <a:endParaRPr lang="ko-KR" altLang="en-US" sz="1400">
                        <a:solidFill>
                          <a:srgbClr val="28334b"/>
                        </a:solidFill>
                        <a:latin typeface="HY나무B"/>
                        <a:ea typeface="HY나무B"/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en-US" altLang="ko-KR" sz="1400">
                          <a:solidFill>
                            <a:srgbClr val="28334b"/>
                          </a:solidFill>
                          <a:latin typeface="HY나무B"/>
                          <a:ea typeface="HY나무B"/>
                        </a:rPr>
                        <a:t>(</a:t>
                      </a:r>
                      <a:r>
                        <a:rPr lang="ko-KR" altLang="en-US" sz="1400">
                          <a:solidFill>
                            <a:srgbClr val="28334b"/>
                          </a:solidFill>
                          <a:latin typeface="HY나무B"/>
                          <a:ea typeface="HY나무B"/>
                        </a:rPr>
                        <a:t>약 </a:t>
                      </a:r>
                      <a:r>
                        <a:rPr lang="en-US" altLang="ko-KR" sz="1400">
                          <a:solidFill>
                            <a:srgbClr val="28334b"/>
                          </a:solidFill>
                          <a:latin typeface="HY나무B"/>
                          <a:ea typeface="HY나무B"/>
                        </a:rPr>
                        <a:t>80%)</a:t>
                      </a:r>
                      <a:endParaRPr lang="en-US" altLang="ko-KR" sz="1400">
                        <a:solidFill>
                          <a:srgbClr val="28334b"/>
                        </a:solidFill>
                        <a:latin typeface="HY나무B"/>
                        <a:ea typeface="HY나무B"/>
                      </a:endParaRPr>
                    </a:p>
                  </a:txBody>
                  <a:tcPr marL="109437" marR="109437" marT="54719" marB="5471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d2c4"/>
                    </a:solidFill>
                  </a:tcPr>
                </a:tc>
                <a:tc>
                  <a:txBody>
                    <a:bodyPr vert="horz" lIns="109437" tIns="54719" rIns="109437" bIns="54719" anchor="ctr" anchorCtr="0"/>
                    <a:p>
                      <a:pPr marL="0" indent="0" algn="ctr" defTabSz="914400" rtl="0" eaLnBrk="1" latinLnBrk="1" hangingPunct="1">
                        <a:spcBef>
                          <a:spcPct val="0"/>
                        </a:spcBef>
                        <a:spcAft>
                          <a:spcPts val="0"/>
                        </a:spcAft>
                        <a:buFont typeface="Wingdings"/>
                        <a:buNone/>
                        <a:defRPr/>
                      </a:pPr>
                      <a:r>
                        <a:rPr xmlns:mc="http://schemas.openxmlformats.org/markup-compatibility/2006" xmlns:hp="http://schemas.haansoft.com/office/presentation/8.0" kumimoji="1" lang="ko-KR" altLang="ko-KR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조세의 부담자</a:t>
                      </a:r>
                      <a:endParaRPr xmlns:mc="http://schemas.openxmlformats.org/markup-compatibility/2006" xmlns:hp="http://schemas.haansoft.com/office/presentation/8.0" kumimoji="1" lang="ko-KR" altLang="ko-KR" sz="1500" b="0" i="0" u="none" strike="noStrike" kern="1200" cap="none" spc="0" normalizeH="0" baseline="0" mc:Ignorable="hp" hp:hslEmbossed="0">
                        <a:solidFill>
                          <a:srgbClr val="8d6446"/>
                        </a:solidFill>
                        <a:latin typeface="HY나무B"/>
                        <a:ea typeface="HY나무B"/>
                      </a:endParaRPr>
                    </a:p>
                    <a:p>
                      <a:pPr marL="0" indent="0" algn="ctr" defTabSz="914400" rtl="0" eaLnBrk="1" latinLnBrk="1" hangingPunct="1">
                        <a:spcBef>
                          <a:spcPct val="0"/>
                        </a:spcBef>
                        <a:spcAft>
                          <a:spcPts val="0"/>
                        </a:spcAft>
                        <a:buFont typeface="Wingdings"/>
                        <a:buNone/>
                        <a:defRPr/>
                      </a:pPr>
                      <a:r>
                        <a:rPr xmlns:mc="http://schemas.openxmlformats.org/markup-compatibility/2006" xmlns:hp="http://schemas.haansoft.com/office/presentation/8.0" kumimoji="1" lang="ko-KR" altLang="ko-KR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표면적으로는 무사에 다음가는 신분</a:t>
                      </a:r>
                      <a:endParaRPr xmlns:mc="http://schemas.openxmlformats.org/markup-compatibility/2006" xmlns:hp="http://schemas.haansoft.com/office/presentation/8.0" kumimoji="1" lang="ko-KR" altLang="ko-KR" sz="1500" b="0" i="0" u="none" strike="noStrike" kern="1200" cap="none" spc="0" normalizeH="0" baseline="0" mc:Ignorable="hp" hp:hslEmbossed="0">
                        <a:solidFill>
                          <a:srgbClr val="8d6446"/>
                        </a:solidFill>
                        <a:latin typeface="HY나무B"/>
                        <a:ea typeface="HY나무B"/>
                      </a:endParaRPr>
                    </a:p>
                    <a:p>
                      <a:pPr marL="0" indent="0" algn="ctr" defTabSz="914400" rtl="0" eaLnBrk="1" latinLnBrk="1" hangingPunct="1">
                        <a:spcBef>
                          <a:spcPct val="0"/>
                        </a:spcBef>
                        <a:spcAft>
                          <a:spcPts val="0"/>
                        </a:spcAft>
                        <a:buFont typeface="Wingdings"/>
                        <a:buNone/>
                        <a:defRPr/>
                      </a:pPr>
                      <a:r>
                        <a:rPr xmlns:mc="http://schemas.openxmlformats.org/markup-compatibility/2006" xmlns:hp="http://schemas.haansoft.com/office/presentation/8.0" kumimoji="1" lang="ko-KR" altLang="en-US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그러나 </a:t>
                      </a:r>
                      <a:r>
                        <a:rPr xmlns:mc="http://schemas.openxmlformats.org/markup-compatibility/2006" xmlns:hp="http://schemas.haansoft.com/office/presentation/8.0" kumimoji="1" lang="ko-KR" altLang="ko-KR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통제는 엄격하고 세부담이 과중</a:t>
                      </a:r>
                      <a:r>
                        <a:rPr xmlns:mc="http://schemas.openxmlformats.org/markup-compatibility/2006" xmlns:hp="http://schemas.haansoft.com/office/presentation/8.0" kumimoji="1" lang="ko-KR" altLang="en-US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함</a:t>
                      </a:r>
                      <a:endParaRPr xmlns:mc="http://schemas.openxmlformats.org/markup-compatibility/2006" xmlns:hp="http://schemas.haansoft.com/office/presentation/8.0" kumimoji="1" lang="ko-KR" altLang="ko-KR" sz="1500" b="0" i="0" u="none" strike="noStrike" kern="1200" cap="none" spc="0" normalizeH="0" baseline="0" mc:Ignorable="hp" hp:hslEmbossed="0">
                        <a:solidFill>
                          <a:srgbClr val="8d6446"/>
                        </a:solidFill>
                        <a:latin typeface="HY나무B"/>
                        <a:ea typeface="HY나무B"/>
                      </a:endParaRPr>
                    </a:p>
                    <a:p>
                      <a:pPr marL="0" indent="0" algn="ctr" defTabSz="914400" rtl="0" eaLnBrk="1" latinLnBrk="1" hangingPunct="1">
                        <a:spcBef>
                          <a:spcPct val="0"/>
                        </a:spcBef>
                        <a:spcAft>
                          <a:spcPts val="0"/>
                        </a:spcAft>
                        <a:buFont typeface="Wingdings"/>
                        <a:buNone/>
                        <a:defRPr/>
                      </a:pPr>
                      <a:r>
                        <a:rPr xmlns:mc="http://schemas.openxmlformats.org/markup-compatibility/2006" xmlns:hp="http://schemas.haansoft.com/office/presentation/8.0" kumimoji="1" lang="en-US" altLang="ko-KR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(</a:t>
                      </a:r>
                      <a:r>
                        <a:rPr xmlns:mc="http://schemas.openxmlformats.org/markup-compatibility/2006" xmlns:hp="http://schemas.haansoft.com/office/presentation/8.0" kumimoji="1" lang="ko-KR" altLang="ko-KR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생활</a:t>
                      </a:r>
                      <a:r>
                        <a:rPr xmlns:mc="http://schemas.openxmlformats.org/markup-compatibility/2006" xmlns:hp="http://schemas.haansoft.com/office/presentation/8.0" kumimoji="1" lang="ko-KR" altLang="en-US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이</a:t>
                      </a:r>
                      <a:r>
                        <a:rPr xmlns:mc="http://schemas.openxmlformats.org/markup-compatibility/2006" xmlns:hp="http://schemas.haansoft.com/office/presentation/8.0" kumimoji="1" lang="ko-KR" altLang="ko-KR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 궁핍하였</a:t>
                      </a:r>
                      <a:r>
                        <a:rPr xmlns:mc="http://schemas.openxmlformats.org/markup-compatibility/2006" xmlns:hp="http://schemas.haansoft.com/office/presentation/8.0" kumimoji="1" lang="ko-KR" altLang="en-US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음</a:t>
                      </a:r>
                      <a:r>
                        <a:rPr xmlns:mc="http://schemas.openxmlformats.org/markup-compatibility/2006" xmlns:hp="http://schemas.haansoft.com/office/presentation/8.0" kumimoji="1" lang="en-US" altLang="ko-KR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)</a:t>
                      </a:r>
                      <a:endParaRPr xmlns:mc="http://schemas.openxmlformats.org/markup-compatibility/2006" xmlns:hp="http://schemas.haansoft.com/office/presentation/8.0" kumimoji="1" lang="en-US" altLang="ko-KR" sz="1500" b="0" i="0" u="none" strike="noStrike" kern="1200" cap="none" spc="0" normalizeH="0" baseline="0" mc:Ignorable="hp" hp:hslEmbossed="0">
                        <a:solidFill>
                          <a:srgbClr val="8d6446"/>
                        </a:solidFill>
                        <a:latin typeface="HY나무B"/>
                        <a:ea typeface="HY나무B"/>
                      </a:endParaRPr>
                    </a:p>
                  </a:txBody>
                  <a:tcPr marL="109437" marR="109437" marT="54719" marB="5471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90474">
                <a:tc>
                  <a:txBody>
                    <a:bodyPr vert="horz" lIns="109437" tIns="54719" rIns="109437" bIns="54719" anchor="ctr" anchorCtr="0"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solidFill>
                            <a:srgbClr val="28334b"/>
                          </a:solidFill>
                          <a:latin typeface="HY나무B"/>
                          <a:ea typeface="HY나무B"/>
                        </a:rPr>
                        <a:t>상인·직인</a:t>
                      </a:r>
                      <a:endParaRPr lang="ko-KR" altLang="en-US" sz="1400">
                        <a:solidFill>
                          <a:srgbClr val="28334b"/>
                        </a:solidFill>
                        <a:latin typeface="HY나무B"/>
                        <a:ea typeface="HY나무B"/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en-US" altLang="ko-KR" sz="1400">
                          <a:solidFill>
                            <a:srgbClr val="28334b"/>
                          </a:solidFill>
                          <a:latin typeface="HY나무B"/>
                          <a:ea typeface="HY나무B"/>
                        </a:rPr>
                        <a:t>(</a:t>
                      </a:r>
                      <a:r>
                        <a:rPr lang="ko-KR" altLang="en-US" sz="1400">
                          <a:solidFill>
                            <a:srgbClr val="28334b"/>
                          </a:solidFill>
                          <a:latin typeface="HY나무B"/>
                          <a:ea typeface="HY나무B"/>
                        </a:rPr>
                        <a:t>약 </a:t>
                      </a:r>
                      <a:r>
                        <a:rPr lang="en-US" altLang="ko-KR" sz="1400">
                          <a:solidFill>
                            <a:srgbClr val="28334b"/>
                          </a:solidFill>
                          <a:latin typeface="HY나무B"/>
                          <a:ea typeface="HY나무B"/>
                        </a:rPr>
                        <a:t>7~8%)</a:t>
                      </a:r>
                      <a:endParaRPr lang="en-US" altLang="ko-KR" sz="1400">
                        <a:solidFill>
                          <a:srgbClr val="28334b"/>
                        </a:solidFill>
                        <a:latin typeface="HY나무B"/>
                        <a:ea typeface="HY나무B"/>
                      </a:endParaRPr>
                    </a:p>
                  </a:txBody>
                  <a:tcPr marL="109437" marR="109437" marT="54719" marB="5471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d2c4"/>
                    </a:solidFill>
                  </a:tcPr>
                </a:tc>
                <a:tc>
                  <a:txBody>
                    <a:bodyPr vert="horz" lIns="109437" tIns="54719" rIns="109437" bIns="54719" anchor="ctr" anchorCtr="0"/>
                    <a:p>
                      <a:pPr algn="ctr" latinLnBrk="1">
                        <a:defRPr/>
                      </a:pPr>
                      <a:r>
                        <a:rPr lang="ko-KR" altLang="en-US" sz="1100">
                          <a:solidFill>
                            <a:srgbClr val="8c6448"/>
                          </a:solidFill>
                          <a:latin typeface="HY나무B"/>
                          <a:ea typeface="HY나무B"/>
                        </a:rPr>
                        <a:t> </a:t>
                      </a:r>
                      <a:r>
                        <a:rPr lang="ko-KR" altLang="en-US" sz="1500">
                          <a:solidFill>
                            <a:srgbClr val="8c6448"/>
                          </a:solidFill>
                          <a:latin typeface="HY나무B"/>
                          <a:ea typeface="HY나무B"/>
                        </a:rPr>
                        <a:t>도시에 사는 상인·직인은 죠닌이라고 부름</a:t>
                      </a:r>
                      <a:endParaRPr lang="ko-KR" altLang="en-US" sz="1500">
                        <a:solidFill>
                          <a:srgbClr val="8c6448"/>
                        </a:solidFill>
                        <a:latin typeface="HY나무B"/>
                        <a:ea typeface="HY나무B"/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ko-KR" altLang="en-US" sz="1500">
                          <a:solidFill>
                            <a:srgbClr val="8c6448"/>
                          </a:solidFill>
                          <a:latin typeface="HY나무B"/>
                          <a:ea typeface="HY나무B"/>
                        </a:rPr>
                        <a:t>신분으로서는 농민 아래에 있었지만 통제는 농민보다 덜함</a:t>
                      </a:r>
                      <a:endParaRPr lang="ko-KR" altLang="en-US" sz="1500">
                        <a:solidFill>
                          <a:srgbClr val="8c6448"/>
                        </a:solidFill>
                        <a:latin typeface="HY나무B"/>
                        <a:ea typeface="HY나무B"/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en-US" altLang="ko-KR" sz="1500">
                          <a:solidFill>
                            <a:srgbClr val="8c6448"/>
                          </a:solidFill>
                          <a:latin typeface="HY나무B"/>
                          <a:ea typeface="HY나무B"/>
                        </a:rPr>
                        <a:t>(</a:t>
                      </a:r>
                      <a:r>
                        <a:rPr lang="ko-KR" altLang="en-US" sz="1500">
                          <a:solidFill>
                            <a:srgbClr val="8c6448"/>
                          </a:solidFill>
                          <a:latin typeface="HY나무B"/>
                          <a:ea typeface="HY나무B"/>
                        </a:rPr>
                        <a:t>잡세인 운죠킨·묘가킨도 농민의 부담에 비해 가벼웠음</a:t>
                      </a:r>
                      <a:r>
                        <a:rPr lang="en-US" altLang="ko-KR" sz="1500">
                          <a:solidFill>
                            <a:srgbClr val="8c6448"/>
                          </a:solidFill>
                          <a:latin typeface="HY나무B"/>
                          <a:ea typeface="HY나무B"/>
                        </a:rPr>
                        <a:t>)</a:t>
                      </a:r>
                      <a:endParaRPr lang="en-US" altLang="ko-KR" sz="1500">
                        <a:solidFill>
                          <a:srgbClr val="8c6448"/>
                        </a:solidFill>
                        <a:latin typeface="HY나무B"/>
                        <a:ea typeface="HY나무B"/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ko-KR" altLang="en-US" sz="1500">
                          <a:solidFill>
                            <a:srgbClr val="8c6448"/>
                          </a:solidFill>
                          <a:latin typeface="HY나무B"/>
                          <a:ea typeface="HY나무B"/>
                        </a:rPr>
                        <a:t>죠닌에게도 신분차가 있어 토지와 가옥은 갖는 죠닌과</a:t>
                      </a:r>
                      <a:endParaRPr lang="ko-KR" altLang="en-US" sz="1500">
                        <a:solidFill>
                          <a:srgbClr val="8c6448"/>
                        </a:solidFill>
                        <a:latin typeface="HY나무B"/>
                        <a:ea typeface="HY나무B"/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ko-KR" altLang="en-US" sz="1500">
                          <a:solidFill>
                            <a:srgbClr val="8c6448"/>
                          </a:solidFill>
                          <a:latin typeface="HY나무B"/>
                          <a:ea typeface="HY나무B"/>
                        </a:rPr>
                        <a:t>그것을 빌리고 있는 다나가리·지가리가 있었음</a:t>
                      </a:r>
                      <a:endParaRPr lang="ko-KR" altLang="en-US" sz="1500">
                        <a:solidFill>
                          <a:srgbClr val="8c6448"/>
                        </a:solidFill>
                        <a:latin typeface="HY나무B"/>
                        <a:ea typeface="HY나무B"/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ko-KR" altLang="en-US" sz="1500">
                          <a:solidFill>
                            <a:srgbClr val="8c6448"/>
                          </a:solidFill>
                          <a:latin typeface="HY나무B"/>
                          <a:ea typeface="HY나무B"/>
                        </a:rPr>
                        <a:t>시민권을 가고 있는 자는 지누시와 야누시만이며</a:t>
                      </a:r>
                      <a:endParaRPr lang="ko-KR" altLang="en-US" sz="1500">
                        <a:solidFill>
                          <a:srgbClr val="8c6448"/>
                        </a:solidFill>
                        <a:latin typeface="HY나무B"/>
                        <a:ea typeface="HY나무B"/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ko-KR" altLang="en-US" sz="1500">
                          <a:solidFill>
                            <a:srgbClr val="8c6448"/>
                          </a:solidFill>
                          <a:latin typeface="HY나무B"/>
                          <a:ea typeface="HY나무B"/>
                        </a:rPr>
                        <a:t>그 지역의 행정관리도 이들로부터 산출하였음</a:t>
                      </a:r>
                      <a:endParaRPr lang="ko-KR" altLang="en-US" sz="1500">
                        <a:solidFill>
                          <a:srgbClr val="8c6448"/>
                        </a:solidFill>
                        <a:latin typeface="HY나무B"/>
                        <a:ea typeface="HY나무B"/>
                      </a:endParaRPr>
                    </a:p>
                  </a:txBody>
                  <a:tcPr marL="109437" marR="109437" marT="54719" marB="5471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42048">
                <a:tc>
                  <a:txBody>
                    <a:bodyPr vert="horz" lIns="109437" tIns="54719" rIns="109437" bIns="54719" anchor="ctr" anchorCtr="0"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solidFill>
                            <a:srgbClr val="28334b"/>
                          </a:solidFill>
                          <a:latin typeface="HY나무B"/>
                          <a:ea typeface="HY나무B"/>
                        </a:rPr>
                        <a:t>천민</a:t>
                      </a:r>
                      <a:endParaRPr lang="ko-KR" altLang="en-US" sz="1400">
                        <a:solidFill>
                          <a:srgbClr val="28334b"/>
                        </a:solidFill>
                        <a:latin typeface="HY나무B"/>
                        <a:ea typeface="HY나무B"/>
                      </a:endParaRPr>
                    </a:p>
                  </a:txBody>
                  <a:tcPr marL="109437" marR="109437" marT="54719" marB="5471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d2c4"/>
                    </a:solidFill>
                  </a:tcPr>
                </a:tc>
                <a:tc>
                  <a:txBody>
                    <a:bodyPr vert="horz" lIns="109437" tIns="54719" rIns="109437" bIns="54719" anchor="ctr" anchorCtr="0"/>
                    <a:p>
                      <a:pPr marL="0" indent="0" algn="ctr" defTabSz="914400" rtl="0" eaLnBrk="1" latinLnBrk="1" hangingPunct="1">
                        <a:spcBef>
                          <a:spcPct val="0"/>
                        </a:spcBef>
                        <a:spcAft>
                          <a:spcPts val="0"/>
                        </a:spcAft>
                        <a:buFont typeface="Wingdings"/>
                        <a:buNone/>
                        <a:defRPr/>
                      </a:pPr>
                      <a:r>
                        <a:rPr xmlns:mc="http://schemas.openxmlformats.org/markup-compatibility/2006" xmlns:hp="http://schemas.haansoft.com/office/presentation/8.0" kumimoji="1" lang="ko-KR" altLang="ko-KR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민중분할지배의 희생양</a:t>
                      </a:r>
                      <a:endParaRPr xmlns:mc="http://schemas.openxmlformats.org/markup-compatibility/2006" xmlns:hp="http://schemas.haansoft.com/office/presentation/8.0" kumimoji="1" lang="ko-KR" altLang="ko-KR" sz="1500" b="0" i="0" u="none" strike="noStrike" kern="1200" cap="none" spc="0" normalizeH="0" baseline="0" mc:Ignorable="hp" hp:hslEmbossed="0">
                        <a:solidFill>
                          <a:srgbClr val="8d6446"/>
                        </a:solidFill>
                        <a:latin typeface="HY나무B"/>
                        <a:ea typeface="HY나무B"/>
                      </a:endParaRPr>
                    </a:p>
                    <a:p>
                      <a:pPr marL="0" indent="0" algn="ctr" defTabSz="914400" rtl="0" eaLnBrk="1" latinLnBrk="1" hangingPunct="1">
                        <a:spcBef>
                          <a:spcPct val="0"/>
                        </a:spcBef>
                        <a:spcAft>
                          <a:spcPts val="0"/>
                        </a:spcAft>
                        <a:buFont typeface="Wingdings"/>
                        <a:buNone/>
                        <a:defRPr/>
                      </a:pPr>
                      <a:r>
                        <a:rPr xmlns:mc="http://schemas.openxmlformats.org/markup-compatibility/2006" xmlns:hp="http://schemas.haansoft.com/office/presentation/8.0" kumimoji="1" lang="ko-KR" altLang="ko-KR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에타와 히닌이 있</a:t>
                      </a:r>
                      <a:r>
                        <a:rPr xmlns:mc="http://schemas.openxmlformats.org/markup-compatibility/2006" xmlns:hp="http://schemas.haansoft.com/office/presentation/8.0" kumimoji="1" lang="ko-KR" altLang="en-US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음</a:t>
                      </a:r>
                      <a:endParaRPr xmlns:mc="http://schemas.openxmlformats.org/markup-compatibility/2006" xmlns:hp="http://schemas.haansoft.com/office/presentation/8.0" kumimoji="1" lang="ko-KR" altLang="en-US" sz="1500" b="0" i="0" u="none" strike="noStrike" kern="1200" cap="none" spc="0" normalizeH="0" baseline="0" mc:Ignorable="hp" hp:hslEmbossed="0">
                        <a:solidFill>
                          <a:srgbClr val="8d6446"/>
                        </a:solidFill>
                        <a:latin typeface="HY나무B"/>
                        <a:ea typeface="HY나무B"/>
                      </a:endParaRPr>
                    </a:p>
                    <a:p>
                      <a:pPr marL="0" indent="0" algn="ctr" defTabSz="914400" rtl="0" eaLnBrk="1" latinLnBrk="1" hangingPunct="1">
                        <a:spcBef>
                          <a:spcPct val="0"/>
                        </a:spcBef>
                        <a:spcAft>
                          <a:spcPts val="0"/>
                        </a:spcAft>
                        <a:buFont typeface="Wingdings"/>
                        <a:buNone/>
                        <a:defRPr/>
                      </a:pPr>
                      <a:r>
                        <a:rPr xmlns:mc="http://schemas.openxmlformats.org/markup-compatibility/2006" xmlns:hp="http://schemas.haansoft.com/office/presentation/8.0" kumimoji="1" lang="ko-KR" altLang="ko-KR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일반인과 구별되어 심한 차별을 받</a:t>
                      </a:r>
                      <a:r>
                        <a:rPr xmlns:mc="http://schemas.openxmlformats.org/markup-compatibility/2006" xmlns:hp="http://schemas.haansoft.com/office/presentation/8.0" kumimoji="1" lang="ko-KR" altLang="en-US" sz="1500" b="0" i="0" u="none" strike="noStrike" kern="1200" cap="none" spc="0" normalizeH="0" baseline="0" mc:Ignorable="hp" hp:hslEmbossed="0">
                          <a:solidFill>
                            <a:srgbClr val="8d6446"/>
                          </a:solidFill>
                          <a:latin typeface="HY나무B"/>
                          <a:ea typeface="HY나무B"/>
                        </a:rPr>
                        <a:t>음</a:t>
                      </a:r>
                      <a:endParaRPr xmlns:mc="http://schemas.openxmlformats.org/markup-compatibility/2006" xmlns:hp="http://schemas.haansoft.com/office/presentation/8.0" kumimoji="1" lang="ko-KR" altLang="en-US" sz="1500" b="0" i="0" u="none" strike="noStrike" kern="1200" cap="none" spc="0" normalizeH="0" baseline="0" mc:Ignorable="hp" hp:hslEmbossed="0">
                        <a:solidFill>
                          <a:srgbClr val="8d6446"/>
                        </a:solidFill>
                        <a:latin typeface="HY나무B"/>
                        <a:ea typeface="HY나무B"/>
                      </a:endParaRPr>
                    </a:p>
                  </a:txBody>
                  <a:tcPr marL="109437" marR="109437" marT="54719" marB="5471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2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그룹 23"/>
          <p:cNvGrpSpPr/>
          <p:nvPr/>
        </p:nvGrpSpPr>
        <p:grpSpPr>
          <a:xfrm rot="0">
            <a:off x="2847290" y="1989300"/>
            <a:ext cx="3449421" cy="5188869"/>
            <a:chOff x="3796386" y="1509400"/>
            <a:chExt cx="4599229" cy="894395"/>
          </a:xfrm>
        </p:grpSpPr>
        <p:sp>
          <p:nvSpPr>
            <p:cNvPr id="25" name="직사각형 24"/>
            <p:cNvSpPr/>
            <p:nvPr/>
          </p:nvSpPr>
          <p:spPr>
            <a:xfrm>
              <a:off x="3796386" y="1509400"/>
              <a:ext cx="4599229" cy="894395"/>
            </a:xfrm>
            <a:prstGeom prst="rect">
              <a:avLst/>
            </a:prstGeom>
            <a:solidFill>
              <a:srgbClr val="28334b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4016174" y="1509400"/>
              <a:ext cx="4136386" cy="894395"/>
            </a:xfrm>
            <a:prstGeom prst="rect">
              <a:avLst/>
            </a:prstGeom>
            <a:solidFill>
              <a:srgbClr val="dfd2c3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</p:grpSp>
      <p:grpSp>
        <p:nvGrpSpPr>
          <p:cNvPr id="27" name="그룹 26"/>
          <p:cNvGrpSpPr/>
          <p:nvPr/>
        </p:nvGrpSpPr>
        <p:grpSpPr>
          <a:xfrm rot="0">
            <a:off x="2584939" y="1901365"/>
            <a:ext cx="3974122" cy="297664"/>
            <a:chOff x="3446586" y="1392154"/>
            <a:chExt cx="5298830" cy="396886"/>
          </a:xfrm>
        </p:grpSpPr>
        <p:sp>
          <p:nvSpPr>
            <p:cNvPr id="31" name="사각형: 둥근 모서리 30"/>
            <p:cNvSpPr/>
            <p:nvPr/>
          </p:nvSpPr>
          <p:spPr>
            <a:xfrm>
              <a:off x="3446586" y="1509402"/>
              <a:ext cx="5298830" cy="159760"/>
            </a:xfrm>
            <a:prstGeom prst="roundRect">
              <a:avLst>
                <a:gd name="adj" fmla="val 41023"/>
              </a:avLst>
            </a:prstGeom>
            <a:solidFill>
              <a:srgbClr val="8d64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  <p:sp>
          <p:nvSpPr>
            <p:cNvPr id="32" name="사각형: 둥근 모서리 31"/>
            <p:cNvSpPr/>
            <p:nvPr/>
          </p:nvSpPr>
          <p:spPr>
            <a:xfrm>
              <a:off x="3614286" y="1392154"/>
              <a:ext cx="4963432" cy="396886"/>
            </a:xfrm>
            <a:prstGeom prst="roundRect">
              <a:avLst>
                <a:gd name="adj" fmla="val 18474"/>
              </a:avLst>
            </a:prstGeom>
            <a:solidFill>
              <a:srgbClr val="28334b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149736" y="3240405"/>
            <a:ext cx="2826210" cy="790574"/>
          </a:xfrm>
          <a:prstGeom prst="rect">
            <a:avLst/>
          </a:prstGeom>
          <a:noFill/>
        </p:spPr>
        <p:txBody>
          <a:bodyPr wrap="square" lIns="0" tIns="0" rIns="0" bIns="0" anchor="ctr" anchorCtr="1">
            <a:spAutoFit/>
          </a:bodyPr>
          <a:lstStyle/>
          <a:p>
            <a:pPr algn="ctr">
              <a:defRPr/>
            </a:pPr>
            <a:r>
              <a:rPr lang="ko-KR" altLang="en-US" sz="2900">
                <a:solidFill>
                  <a:srgbClr val="28334b"/>
                </a:solidFill>
                <a:effectLst/>
                <a:latin typeface="HY나무B"/>
                <a:ea typeface="HY나무B"/>
              </a:rPr>
              <a:t>에도 막부</a:t>
            </a:r>
            <a:endParaRPr lang="ko-KR" altLang="en-US" sz="2900">
              <a:solidFill>
                <a:srgbClr val="28334b"/>
              </a:solidFill>
              <a:effectLst/>
              <a:latin typeface="HY나무B"/>
              <a:ea typeface="HY나무B"/>
            </a:endParaRPr>
          </a:p>
          <a:p>
            <a:pPr algn="ctr">
              <a:defRPr/>
            </a:pPr>
            <a:r>
              <a:rPr lang="en-US" altLang="ko-KR" sz="2300">
                <a:solidFill>
                  <a:srgbClr val="28334b"/>
                </a:solidFill>
                <a:effectLst/>
                <a:latin typeface="HY나무B"/>
                <a:ea typeface="HY나무B"/>
              </a:rPr>
              <a:t>-</a:t>
            </a:r>
            <a:r>
              <a:rPr lang="ko-KR" altLang="en-US" sz="2300">
                <a:solidFill>
                  <a:srgbClr val="28334b"/>
                </a:solidFill>
                <a:effectLst/>
                <a:latin typeface="HY나무B"/>
                <a:ea typeface="HY나무B"/>
              </a:rPr>
              <a:t> 국외 정책 </a:t>
            </a:r>
            <a:r>
              <a:rPr lang="en-US" altLang="ko-KR" sz="2300">
                <a:solidFill>
                  <a:srgbClr val="28334b"/>
                </a:solidFill>
                <a:effectLst/>
                <a:latin typeface="HY나무B"/>
                <a:ea typeface="HY나무B"/>
              </a:rPr>
              <a:t>-</a:t>
            </a:r>
            <a:endParaRPr lang="en-US" altLang="ko-KR" sz="2300">
              <a:solidFill>
                <a:srgbClr val="28334b"/>
              </a:solidFill>
              <a:effectLst/>
              <a:latin typeface="HY나무B"/>
              <a:ea typeface="HY나무B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078383" y="4533900"/>
            <a:ext cx="2965573" cy="1600199"/>
          </a:xfrm>
          <a:prstGeom prst="rect">
            <a:avLst/>
          </a:prstGeom>
          <a:noFill/>
        </p:spPr>
        <p:txBody>
          <a:bodyPr vert="horz" wrap="square" lIns="0" tIns="0" rIns="0" bIns="0" anchor="ctr" anchorCtr="1">
            <a:spAutoFit/>
          </a:bodyPr>
          <a:lstStyle/>
          <a:p>
            <a:pPr marL="314160" lvl="0" indent="-314160">
              <a:lnSpc>
                <a:spcPct val="125000"/>
              </a:lnSpc>
              <a:buFont typeface="Wingdings"/>
              <a:buChar char="v"/>
              <a:defRPr/>
            </a:pPr>
            <a:r>
              <a:rPr lang="ko-KR" altLang="en-US" sz="2100" spc="300">
                <a:solidFill>
                  <a:srgbClr val="8d6446"/>
                </a:solidFill>
                <a:latin typeface="HY나무B"/>
                <a:ea typeface="HY나무B"/>
              </a:rPr>
              <a:t>제국과의 교섭</a:t>
            </a:r>
            <a:endParaRPr lang="ko-KR" altLang="en-US" sz="2100" spc="300">
              <a:solidFill>
                <a:srgbClr val="8d6446"/>
              </a:solidFill>
              <a:latin typeface="HY나무B"/>
              <a:ea typeface="HY나무B"/>
            </a:endParaRPr>
          </a:p>
          <a:p>
            <a:pPr marL="314160" lvl="0" indent="-314160">
              <a:lnSpc>
                <a:spcPct val="125000"/>
              </a:lnSpc>
              <a:buFont typeface="Wingdings"/>
              <a:buChar char="v"/>
              <a:defRPr/>
            </a:pPr>
            <a:r>
              <a:rPr lang="ko-KR" altLang="en-US" sz="2100" spc="300">
                <a:solidFill>
                  <a:srgbClr val="8d6446"/>
                </a:solidFill>
                <a:latin typeface="HY나무B"/>
                <a:ea typeface="HY나무B"/>
              </a:rPr>
              <a:t>주인선 무역</a:t>
            </a:r>
            <a:endParaRPr lang="ko-KR" altLang="en-US" sz="2100" spc="300">
              <a:solidFill>
                <a:srgbClr val="8d6446"/>
              </a:solidFill>
              <a:latin typeface="HY나무B"/>
              <a:ea typeface="HY나무B"/>
            </a:endParaRPr>
          </a:p>
          <a:p>
            <a:pPr marL="314160" lvl="0" indent="-314160">
              <a:lnSpc>
                <a:spcPct val="125000"/>
              </a:lnSpc>
              <a:buClr>
                <a:srgbClr val="8d6446"/>
              </a:buClr>
              <a:buFont typeface="Wingdings"/>
              <a:buChar char="v"/>
              <a:defRPr/>
            </a:pPr>
            <a:r>
              <a:rPr lang="ko-KR" altLang="en-US" sz="2100" spc="300">
                <a:solidFill>
                  <a:srgbClr val="8d6446"/>
                </a:solidFill>
                <a:latin typeface="HY나무B"/>
                <a:ea typeface="HY나무B"/>
              </a:rPr>
              <a:t>기독교의 금압</a:t>
            </a:r>
            <a:endParaRPr lang="ko-KR" altLang="en-US" sz="2100" spc="300">
              <a:solidFill>
                <a:srgbClr val="8d6446"/>
              </a:solidFill>
              <a:latin typeface="HY나무B"/>
              <a:ea typeface="HY나무B"/>
            </a:endParaRPr>
          </a:p>
          <a:p>
            <a:pPr marL="314160" lvl="0" indent="-314160">
              <a:lnSpc>
                <a:spcPct val="125000"/>
              </a:lnSpc>
              <a:buClr>
                <a:srgbClr val="8d6446"/>
              </a:buClr>
              <a:buFont typeface="Wingdings"/>
              <a:buChar char="v"/>
              <a:defRPr/>
            </a:pPr>
            <a:r>
              <a:rPr lang="ko-KR" altLang="en-US" sz="2100" spc="300">
                <a:solidFill>
                  <a:srgbClr val="8d6446"/>
                </a:solidFill>
                <a:latin typeface="HY나무B"/>
                <a:ea typeface="HY나무B"/>
              </a:rPr>
              <a:t>쇄국 정책</a:t>
            </a:r>
            <a:endParaRPr lang="ko-KR" altLang="en-US" sz="2100" spc="30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grpSp>
        <p:nvGrpSpPr>
          <p:cNvPr id="37" name="그룹 36"/>
          <p:cNvGrpSpPr/>
          <p:nvPr/>
        </p:nvGrpSpPr>
        <p:grpSpPr>
          <a:xfrm rot="0">
            <a:off x="2584939" y="7161113"/>
            <a:ext cx="3974122" cy="297664"/>
            <a:chOff x="3446586" y="1392154"/>
            <a:chExt cx="5298830" cy="396886"/>
          </a:xfrm>
        </p:grpSpPr>
        <p:sp>
          <p:nvSpPr>
            <p:cNvPr id="38" name="사각형: 둥근 모서리 37"/>
            <p:cNvSpPr/>
            <p:nvPr/>
          </p:nvSpPr>
          <p:spPr>
            <a:xfrm>
              <a:off x="3446586" y="1509402"/>
              <a:ext cx="5298830" cy="159760"/>
            </a:xfrm>
            <a:prstGeom prst="roundRect">
              <a:avLst>
                <a:gd name="adj" fmla="val 41023"/>
              </a:avLst>
            </a:prstGeom>
            <a:solidFill>
              <a:srgbClr val="8d64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  <p:sp>
          <p:nvSpPr>
            <p:cNvPr id="39" name="사각형: 둥근 모서리 38"/>
            <p:cNvSpPr/>
            <p:nvPr/>
          </p:nvSpPr>
          <p:spPr>
            <a:xfrm>
              <a:off x="3614286" y="1392154"/>
              <a:ext cx="4963432" cy="396886"/>
            </a:xfrm>
            <a:prstGeom prst="roundRect">
              <a:avLst>
                <a:gd name="adj" fmla="val 18474"/>
              </a:avLst>
            </a:prstGeom>
            <a:solidFill>
              <a:srgbClr val="28334b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</p:grpSp>
      <p:pic>
        <p:nvPicPr>
          <p:cNvPr id="40" name="그림 3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4302538" y="2520315"/>
            <a:ext cx="566271" cy="53187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fade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2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5715" y="1473902"/>
            <a:ext cx="655914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제국과의 교섭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국외 정책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6"/>
          <p:cNvSpPr txBox="1"/>
          <p:nvPr/>
        </p:nvSpPr>
        <p:spPr>
          <a:xfrm>
            <a:off x="1530181" y="1440179"/>
            <a:ext cx="6480809" cy="531114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히데요시의 조선침략에 의해 단절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된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조선과의 국교회복 시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도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쓰시마의 소씨도 섬의 생존권이 걸려있는 대조선무역의 회복의 위해 통교의 재개를 절실히 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바람</a:t>
            </a: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막부는 무로마치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시대 이래 조선과 깊은 관계에 있었던 소씨에게 교섭을 추진하도록 하여 조선침략에서 일본에 끌려온 조선인 포로를 송환하는 등 일본측의 성의를 표시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1607년</a:t>
            </a: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조선국의 사절이 일본에 오게 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됨</a:t>
            </a:r>
            <a:endParaRPr xmlns:mc="http://schemas.openxmlformats.org/markup-compatibility/2006" xmlns:hp="http://schemas.haansoft.com/office/presentation/8.0" kumimoji="1" lang="en-US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xmlns:mc="http://schemas.openxmlformats.org/markup-compatibility/2006" xmlns:hp="http://schemas.haansoft.com/office/presentation/8.0" kumimoji="1" lang="en-US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이후 조선통신사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라는 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사절단의 파견이 시작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됨</a:t>
            </a:r>
            <a:r>
              <a:rPr xmlns:mc="http://schemas.openxmlformats.org/markup-compatibility/2006" xmlns:hp="http://schemas.haansoft.com/office/presentation/8.0" kumimoji="1" lang="en-US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)</a:t>
            </a:r>
            <a:endParaRPr xmlns:mc="http://schemas.openxmlformats.org/markup-compatibility/2006" xmlns:hp="http://schemas.haansoft.com/office/presentation/8.0" kumimoji="1" lang="en-US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통신사에는 조선에서 일류의 인물들이 파견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됨</a:t>
            </a: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→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그들과 접촉을 바라는 일본인 학자·문인들이 많았고 사절단은 크게 환영을 받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음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1609년</a:t>
            </a:r>
            <a:endParaRPr xmlns:mc="http://schemas.openxmlformats.org/markup-compatibility/2006" xmlns:hp="http://schemas.haansoft.com/office/presentation/8.0" kumimoji="1" lang="ko-KR" altLang="ko-KR" b="0" i="0" u="sng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쓰시마의 소씨와 조선 간에 기유조약이 체결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됨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→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부산에 왜관이 설치되었고 쓰시마의 소씨가 관리하여 대조선 무역을 장악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6367748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동아시아 제국과의 교섭 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조선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)</a:t>
            </a:r>
            <a:endPara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2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5715" y="1473902"/>
            <a:ext cx="655914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제국과의 교섭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국외 정책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6"/>
          <p:cNvSpPr txBox="1"/>
          <p:nvPr/>
        </p:nvSpPr>
        <p:spPr>
          <a:xfrm>
            <a:off x="1530178" y="1440178"/>
            <a:ext cx="6480810" cy="530161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명과는 정식국교가 열리지 </a:t>
            </a:r>
            <a:r>
              <a:rPr xmlns:mc="http://schemas.openxmlformats.org/markup-compatibility/2006" xmlns:hp="http://schemas.haansoft.com/office/presentation/8.0" kumimoji="1" lang="ko-KR" altLang="en-US" b="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않음</a:t>
            </a: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→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명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의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왜구 대책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으로 </a:t>
            </a:r>
            <a:r>
              <a:rPr xmlns:mc="http://schemas.openxmlformats.org/markup-compatibility/2006" xmlns:hp="http://schemas.haansoft.com/office/presentation/8.0" kumimoji="1" lang="en-US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쇄국정책을 취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r>
              <a:rPr xmlns:mc="http://schemas.openxmlformats.org/markup-compatibility/2006" xmlns:hp="http://schemas.haansoft.com/office/presentation/8.0" kumimoji="1" lang="en-US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)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정식 교섭은 없었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음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그러나 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명의 상인은 히라토·나가사키 등지에 와서 사무역을 행하는 일이 많았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음</a:t>
            </a: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대만·루손·캄보디아 등 명 이외의 남방 각지에서 일본상선과 명선은 상호 무역도 빈번하였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음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명 멸망</a:t>
            </a:r>
            <a:r>
              <a:rPr xmlns:mc="http://schemas.openxmlformats.org/markup-compatibility/2006" xmlns:hp="http://schemas.haansoft.com/office/presentation/8.0" kumimoji="1" lang="ko-KR" altLang="en-US" b="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뒤</a:t>
            </a:r>
            <a:r>
              <a:rPr xmlns:mc="http://schemas.openxmlformats.org/markup-compatibility/2006" xmlns:hp="http://schemas.haansoft.com/office/presentation/8.0" kumimoji="1" lang="ko-KR" altLang="ko-KR" b="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청이 들어선 이후에도 정식국교는 열리지 </a:t>
            </a:r>
            <a:r>
              <a:rPr xmlns:mc="http://schemas.openxmlformats.org/markup-compatibility/2006" xmlns:hp="http://schemas.haansoft.com/office/presentation/8.0" kumimoji="1" lang="ko-KR" altLang="en-US" b="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않음</a:t>
            </a:r>
            <a:endParaRPr xmlns:mc="http://schemas.openxmlformats.org/markup-compatibility/2006" xmlns:hp="http://schemas.haansoft.com/office/presentation/8.0" kumimoji="1" lang="ko-KR" altLang="en-US" b="0" i="0" u="sng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그러나 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청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의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사무역선이 점차 나가사키에 내항하여 무역을 행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나가사키에는 청국인의 거주지가 생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겼고</a:t>
            </a:r>
            <a:r>
              <a:rPr xmlns:mc="http://schemas.openxmlformats.org/markup-compatibility/2006" xmlns:hp="http://schemas.haansoft.com/office/presentation/8.0" kumimoji="1" lang="en-US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이를 도진야시키라고 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류큐에서는 쇼씨의 류큐왕국이 동아시아 제국과의 중계무역으로 번영하고 있었음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1609년 샤쓰마번의 시미즈 이에히사의 침공을 받아 그 지배하에 들어가고 가혹한 수탈을 당하였으며 일본 장군의 계승사에 사절을 보내고 중국에 조공을 하는 양속 외교룰 취함 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막부와 사쓰마번은 류큐를 통하여 중국의 산물을 입수하여 커다란 이익을 취함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6367748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동아시아 제국과의 교섭 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명 청 류큐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)</a:t>
            </a:r>
            <a:endPara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2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5715" y="1473902"/>
            <a:ext cx="655914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제국과의 교섭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국외 정책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6"/>
          <p:cNvSpPr txBox="1"/>
          <p:nvPr/>
        </p:nvSpPr>
        <p:spPr>
          <a:xfrm>
            <a:off x="1530186" y="1440180"/>
            <a:ext cx="6480810" cy="5034914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당시 유럽에서는 스페인·포르투갈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대신 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신흥의 네덜란드가 대두하여 세계적으로 커다란 세력의 변화를 초래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네덜란드는 1602년</a:t>
            </a:r>
            <a:r>
              <a:rPr xmlns:mc="http://schemas.openxmlformats.org/markup-compatibility/2006" xmlns:hp="http://schemas.haansoft.com/office/presentation/8.0" kumimoji="1" lang="en-US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영국도 1600년에 동인도회사를 설치하여 인도로부터 아시아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전역에 진출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1600년</a:t>
            </a:r>
            <a:r>
              <a:rPr xmlns:mc="http://schemas.openxmlformats.org/markup-compatibility/2006" xmlns:hp="http://schemas.haansoft.com/office/presentation/8.0" kumimoji="1" lang="en-US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네덜란드선 리후데호가 큐슈의 분고에 표착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이에야스는 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승무원들을 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에도로 초청해 외교·무역의 고문으로 삼고 네덜란드와 영국과의 무역을 추진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네덜란드선은 1609년에 영국선은 1613년에 각각 내항하여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히라토에 상관을 설치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영국은 그 후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경영부진을 이유로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철수</a:t>
            </a:r>
            <a:r>
              <a:rPr xmlns:mc="http://schemas.openxmlformats.org/markup-compatibility/2006" xmlns:hp="http://schemas.haansoft.com/office/presentation/8.0" kumimoji="1" lang="en-US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네덜란드는 쇄국기에 유일한 유럽국가로서 활동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이에야스는 스페인의 식민지였던 멕시코에 교토의 호상인 다나카 쇼스케를 파견했지만 성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공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하지 못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센다이 번주 다테 마사무네도 멕시코와 통상하기 위해 1613년 자신의 가신을 멕시코를 경유하여 스페인국왕과 로마교황에게 보냈으나 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실패함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6367748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유럽 제국과의 교섭</a:t>
            </a:r>
            <a:endPara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2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텍스트상자 16"/>
          <p:cNvSpPr txBox="1"/>
          <p:nvPr/>
        </p:nvSpPr>
        <p:spPr>
          <a:xfrm>
            <a:off x="1530187" y="1440180"/>
            <a:ext cx="6480809" cy="494157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257040" indent="-257040">
              <a:buFont typeface="Wingdings"/>
              <a:buChar char="v"/>
              <a:defRPr/>
            </a:pPr>
            <a:r>
              <a:rPr kumimoji="1" lang="ko-KR" altLang="ko-KR">
                <a:solidFill>
                  <a:srgbClr val="8d6446"/>
                </a:solidFill>
                <a:latin typeface="HY나무B"/>
                <a:ea typeface="HY나무B"/>
              </a:rPr>
              <a:t>17세기 초</a:t>
            </a:r>
            <a:r>
              <a:rPr kumimoji="1" lang="en-US" altLang="ko-KR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r>
              <a:rPr kumimoji="1" lang="ko-KR" altLang="en-US">
                <a:solidFill>
                  <a:srgbClr val="8d6446"/>
                </a:solidFill>
                <a:latin typeface="HY나무B"/>
                <a:ea typeface="HY나무B"/>
              </a:rPr>
              <a:t>  </a:t>
            </a:r>
            <a:r>
              <a:rPr kumimoji="1" lang="ko-KR" altLang="ko-KR">
                <a:solidFill>
                  <a:srgbClr val="8d6446"/>
                </a:solidFill>
                <a:latin typeface="HY나무B"/>
                <a:ea typeface="HY나무B"/>
              </a:rPr>
              <a:t>일본인의 해외진출이 활발</a:t>
            </a:r>
            <a:r>
              <a:rPr kumimoji="1" lang="ko-KR" altLang="en-US">
                <a:solidFill>
                  <a:srgbClr val="8d6446"/>
                </a:solidFill>
                <a:latin typeface="HY나무B"/>
                <a:ea typeface="HY나무B"/>
              </a:rPr>
              <a:t>해짐</a:t>
            </a:r>
            <a:endParaRPr kumimoji="1" lang="ko-KR" altLang="en-US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>
              <a:buFont typeface="Wingdings"/>
              <a:buChar char="v"/>
              <a:defRPr/>
            </a:pPr>
            <a:r>
              <a:rPr kumimoji="1" lang="ko-KR" altLang="ko-KR">
                <a:solidFill>
                  <a:srgbClr val="8d6446"/>
                </a:solidFill>
                <a:latin typeface="HY나무B"/>
                <a:ea typeface="HY나무B"/>
              </a:rPr>
              <a:t>막부는 해외도항의 주인장을 교부하고 이 주인장을 갖는 자만 도항을 인정</a:t>
            </a:r>
            <a:r>
              <a:rPr kumimoji="1" lang="ko-KR" altLang="en-US">
                <a:solidFill>
                  <a:srgbClr val="8d6446"/>
                </a:solidFill>
                <a:latin typeface="HY나무B"/>
                <a:ea typeface="HY나무B"/>
              </a:rPr>
              <a:t>하였으며</a:t>
            </a:r>
            <a:r>
              <a:rPr kumimoji="1" lang="en-US" altLang="ko-KR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r>
              <a:rPr kumimoji="1" lang="ko-KR" altLang="en-US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kumimoji="1" lang="en-US" altLang="ko-KR">
                <a:solidFill>
                  <a:srgbClr val="8d6446"/>
                </a:solidFill>
                <a:latin typeface="HY나무B"/>
                <a:ea typeface="HY나무B"/>
              </a:rPr>
              <a:t>(</a:t>
            </a:r>
            <a:r>
              <a:rPr kumimoji="1" lang="ko-KR" altLang="en-US">
                <a:solidFill>
                  <a:srgbClr val="8d6446"/>
                </a:solidFill>
                <a:latin typeface="HY나무B"/>
                <a:ea typeface="HY나무B"/>
              </a:rPr>
              <a:t>주로 다이묘나 무역상인이 가졌음</a:t>
            </a:r>
            <a:r>
              <a:rPr kumimoji="1" lang="en-US" altLang="ko-KR">
                <a:solidFill>
                  <a:srgbClr val="8d6446"/>
                </a:solidFill>
                <a:latin typeface="HY나무B"/>
                <a:ea typeface="HY나무B"/>
              </a:rPr>
              <a:t>)</a:t>
            </a:r>
            <a:r>
              <a:rPr kumimoji="1" lang="ko-KR" altLang="en-US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kumimoji="1" lang="ko-KR" altLang="ko-KR" b="1" u="sng">
                <a:solidFill>
                  <a:srgbClr val="8d6446"/>
                </a:solidFill>
                <a:latin typeface="HY나무B"/>
                <a:ea typeface="HY나무B"/>
              </a:rPr>
              <a:t>이 선을 주인선이라 부</a:t>
            </a:r>
            <a:r>
              <a:rPr kumimoji="1" lang="ko-KR" altLang="en-US" b="1" u="sng">
                <a:solidFill>
                  <a:srgbClr val="8d6446"/>
                </a:solidFill>
                <a:latin typeface="HY나무B"/>
                <a:ea typeface="HY나무B"/>
              </a:rPr>
              <a:t>름</a:t>
            </a:r>
            <a:endParaRPr kumimoji="1" lang="ko-KR" altLang="en-US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>
              <a:buFont typeface="Wingdings"/>
              <a:buNone/>
              <a:defRPr/>
            </a:pPr>
            <a:r>
              <a:rPr kumimoji="1" lang="ko-KR" altLang="en-US">
                <a:solidFill>
                  <a:srgbClr val="8d6446"/>
                </a:solidFill>
                <a:latin typeface="HY나무B"/>
                <a:ea typeface="HY나무B"/>
              </a:rPr>
              <a:t>   </a:t>
            </a:r>
            <a:r>
              <a:rPr kumimoji="1" lang="ko-KR" altLang="ko-KR">
                <a:solidFill>
                  <a:srgbClr val="8d6446"/>
                </a:solidFill>
                <a:latin typeface="HY나무B"/>
                <a:ea typeface="HY나무B"/>
              </a:rPr>
              <a:t>→</a:t>
            </a:r>
            <a:r>
              <a:rPr kumimoji="1" lang="ko-KR" altLang="en-US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kumimoji="1" lang="ko-KR" altLang="ko-KR">
                <a:solidFill>
                  <a:srgbClr val="8d6446"/>
                </a:solidFill>
                <a:latin typeface="HY나무B"/>
                <a:ea typeface="HY나무B"/>
              </a:rPr>
              <a:t>쇄국</a:t>
            </a:r>
            <a:r>
              <a:rPr kumimoji="1" lang="ko-KR" altLang="en-US">
                <a:solidFill>
                  <a:srgbClr val="8d6446"/>
                </a:solidFill>
                <a:latin typeface="HY나무B"/>
                <a:ea typeface="HY나무B"/>
              </a:rPr>
              <a:t>전</a:t>
            </a:r>
            <a:r>
              <a:rPr kumimoji="1" lang="ko-KR" altLang="ko-KR">
                <a:solidFill>
                  <a:srgbClr val="8d6446"/>
                </a:solidFill>
                <a:latin typeface="HY나무B"/>
                <a:ea typeface="HY나무B"/>
              </a:rPr>
              <a:t>까지 약 30년간 350~360척의 선박이 주인장을 받</a:t>
            </a:r>
            <a:r>
              <a:rPr kumimoji="1" lang="ko-KR" altLang="en-US">
                <a:solidFill>
                  <a:srgbClr val="8d6446"/>
                </a:solidFill>
                <a:latin typeface="HY나무B"/>
                <a:ea typeface="HY나무B"/>
              </a:rPr>
              <a:t>음</a:t>
            </a:r>
            <a:endParaRPr kumimoji="1" lang="ko-KR" altLang="en-US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>
              <a:buFont typeface="Wingdings"/>
              <a:buChar char="v"/>
              <a:defRPr/>
            </a:pPr>
            <a:endParaRPr kumimoji="1" lang="ko-KR" altLang="ko-KR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>
              <a:buFont typeface="Wingdings"/>
              <a:buChar char="v"/>
              <a:defRPr/>
            </a:pPr>
            <a:r>
              <a:rPr kumimoji="1" lang="ko-KR" altLang="ko-KR">
                <a:solidFill>
                  <a:srgbClr val="8d6446"/>
                </a:solidFill>
                <a:latin typeface="HY나무B"/>
                <a:ea typeface="HY나무B"/>
              </a:rPr>
              <a:t>중국을 비롯한 필리핀·베트남·캄보디아 등 동남아 제국과 무역을 행</a:t>
            </a:r>
            <a:r>
              <a:rPr kumimoji="1" lang="ko-KR" altLang="en-US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kumimoji="1" lang="ko-KR" altLang="en-US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>
              <a:buFont typeface="Wingdings"/>
              <a:buChar char="v"/>
              <a:defRPr/>
            </a:pPr>
            <a:r>
              <a:rPr kumimoji="1" lang="ko-KR" altLang="ko-KR">
                <a:solidFill>
                  <a:srgbClr val="8d6446"/>
                </a:solidFill>
                <a:latin typeface="HY나무B"/>
                <a:ea typeface="HY나무B"/>
              </a:rPr>
              <a:t>수출 주요 물품</a:t>
            </a:r>
            <a:r>
              <a:rPr kumimoji="1" lang="en-US" altLang="ko-KR">
                <a:solidFill>
                  <a:srgbClr val="8d6446"/>
                </a:solidFill>
                <a:latin typeface="HY나무B"/>
                <a:ea typeface="HY나무B"/>
              </a:rPr>
              <a:t>:</a:t>
            </a:r>
            <a:r>
              <a:rPr kumimoji="1" lang="ko-KR" altLang="ko-KR">
                <a:solidFill>
                  <a:srgbClr val="8d6446"/>
                </a:solidFill>
                <a:latin typeface="HY나무B"/>
                <a:ea typeface="HY나무B"/>
              </a:rPr>
              <a:t> 은·동·유황·공예품</a:t>
            </a:r>
            <a:endParaRPr kumimoji="1" lang="ko-KR" altLang="ko-KR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>
              <a:buFont typeface="Wingdings"/>
              <a:buNone/>
              <a:defRPr/>
            </a:pPr>
            <a:r>
              <a:rPr kumimoji="1" lang="ko-KR" altLang="en-US">
                <a:solidFill>
                  <a:srgbClr val="8d6446"/>
                </a:solidFill>
                <a:latin typeface="HY나무B"/>
                <a:ea typeface="HY나무B"/>
              </a:rPr>
              <a:t>    </a:t>
            </a:r>
            <a:r>
              <a:rPr kumimoji="1" lang="ko-KR" altLang="ko-KR">
                <a:solidFill>
                  <a:srgbClr val="8d6446"/>
                </a:solidFill>
                <a:latin typeface="HY나무B"/>
                <a:ea typeface="HY나무B"/>
              </a:rPr>
              <a:t>→</a:t>
            </a:r>
            <a:r>
              <a:rPr kumimoji="1" lang="ko-KR" altLang="en-US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kumimoji="1" lang="ko-KR" altLang="ko-KR">
                <a:solidFill>
                  <a:srgbClr val="8d6446"/>
                </a:solidFill>
                <a:latin typeface="HY나무B"/>
                <a:ea typeface="HY나무B"/>
              </a:rPr>
              <a:t>특히 은의 수출액은 세계 은산출액의 3분의 1에 달</a:t>
            </a:r>
            <a:r>
              <a:rPr kumimoji="1" lang="ko-KR" altLang="en-US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kumimoji="1" lang="ko-KR" altLang="en-US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>
              <a:buFont typeface="Wingdings"/>
              <a:buChar char="v"/>
              <a:defRPr/>
            </a:pPr>
            <a:r>
              <a:rPr kumimoji="1" lang="ko-KR" altLang="ko-KR">
                <a:solidFill>
                  <a:srgbClr val="8d6446"/>
                </a:solidFill>
                <a:latin typeface="HY나무B"/>
                <a:ea typeface="HY나무B"/>
              </a:rPr>
              <a:t>수입</a:t>
            </a:r>
            <a:r>
              <a:rPr kumimoji="1" lang="ko-KR" altLang="en-US">
                <a:solidFill>
                  <a:srgbClr val="8d6446"/>
                </a:solidFill>
                <a:latin typeface="HY나무B"/>
                <a:ea typeface="HY나무B"/>
              </a:rPr>
              <a:t> 주요 물품</a:t>
            </a:r>
            <a:r>
              <a:rPr kumimoji="1" lang="en-US" altLang="ko-KR">
                <a:solidFill>
                  <a:srgbClr val="8d6446"/>
                </a:solidFill>
                <a:latin typeface="HY나무B"/>
                <a:ea typeface="HY나무B"/>
              </a:rPr>
              <a:t>:</a:t>
            </a:r>
            <a:r>
              <a:rPr kumimoji="1" lang="ko-KR" altLang="ko-KR">
                <a:solidFill>
                  <a:srgbClr val="8d6446"/>
                </a:solidFill>
                <a:latin typeface="HY나무B"/>
                <a:ea typeface="HY나무B"/>
              </a:rPr>
              <a:t> 생사·견직물</a:t>
            </a:r>
            <a:r>
              <a:rPr kumimoji="1" lang="ko-KR" altLang="en-US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kumimoji="1" lang="en-US" altLang="ko-KR">
                <a:solidFill>
                  <a:srgbClr val="8d6446"/>
                </a:solidFill>
                <a:latin typeface="HY나무B"/>
                <a:ea typeface="HY나무B"/>
              </a:rPr>
              <a:t>(</a:t>
            </a:r>
            <a:r>
              <a:rPr kumimoji="1" lang="ko-KR" altLang="en-US">
                <a:solidFill>
                  <a:srgbClr val="8d6446"/>
                </a:solidFill>
                <a:latin typeface="HY나무B"/>
                <a:ea typeface="HY나무B"/>
              </a:rPr>
              <a:t>중국</a:t>
            </a:r>
            <a:r>
              <a:rPr kumimoji="1" lang="en-US" altLang="ko-KR">
                <a:solidFill>
                  <a:srgbClr val="8d6446"/>
                </a:solidFill>
                <a:latin typeface="HY나무B"/>
                <a:ea typeface="HY나무B"/>
              </a:rPr>
              <a:t>),</a:t>
            </a:r>
            <a:r>
              <a:rPr kumimoji="1" lang="ko-KR" altLang="ko-KR">
                <a:solidFill>
                  <a:srgbClr val="8d6446"/>
                </a:solidFill>
                <a:latin typeface="HY나무B"/>
                <a:ea typeface="HY나무B"/>
              </a:rPr>
              <a:t> 상아·사슴가죽·염료·사탕</a:t>
            </a:r>
            <a:r>
              <a:rPr kumimoji="1" lang="ko-KR" altLang="en-US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kumimoji="1" lang="en-US" altLang="ko-KR">
                <a:solidFill>
                  <a:srgbClr val="8d6446"/>
                </a:solidFill>
                <a:latin typeface="HY나무B"/>
                <a:ea typeface="HY나무B"/>
              </a:rPr>
              <a:t>(</a:t>
            </a:r>
            <a:r>
              <a:rPr kumimoji="1" lang="ko-KR" altLang="en-US">
                <a:solidFill>
                  <a:srgbClr val="8d6446"/>
                </a:solidFill>
                <a:latin typeface="HY나무B"/>
                <a:ea typeface="HY나무B"/>
              </a:rPr>
              <a:t>남방</a:t>
            </a:r>
            <a:r>
              <a:rPr kumimoji="1" lang="en-US" altLang="ko-KR">
                <a:solidFill>
                  <a:srgbClr val="8d6446"/>
                </a:solidFill>
                <a:latin typeface="HY나무B"/>
                <a:ea typeface="HY나무B"/>
              </a:rPr>
              <a:t>)</a:t>
            </a:r>
            <a:endParaRPr kumimoji="1" lang="en-US" altLang="ko-KR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>
              <a:buFont typeface="Wingdings"/>
              <a:buChar char="v"/>
              <a:defRPr/>
            </a:pPr>
            <a:endParaRPr kumimoji="1" lang="ko-KR" altLang="en-US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>
              <a:buFont typeface="Wingdings"/>
              <a:buChar char="v"/>
              <a:defRPr/>
            </a:pPr>
            <a:r>
              <a:rPr kumimoji="1" lang="ko-KR" altLang="ko-KR">
                <a:solidFill>
                  <a:srgbClr val="8d6446"/>
                </a:solidFill>
                <a:latin typeface="HY나무B"/>
                <a:ea typeface="HY나무B"/>
              </a:rPr>
              <a:t>주인선 무역이 활발해짐에 따라 해외이주와 무역활동에 종사하는 일본인도 많아</a:t>
            </a:r>
            <a:r>
              <a:rPr kumimoji="1" lang="ko-KR" altLang="en-US">
                <a:solidFill>
                  <a:srgbClr val="8d6446"/>
                </a:solidFill>
                <a:latin typeface="HY나무B"/>
                <a:ea typeface="HY나무B"/>
              </a:rPr>
              <a:t>짐 </a:t>
            </a:r>
            <a:r>
              <a:rPr kumimoji="1" lang="en-US" altLang="ko-KR">
                <a:solidFill>
                  <a:srgbClr val="8d6446"/>
                </a:solidFill>
                <a:latin typeface="HY나무B"/>
                <a:ea typeface="HY나무B"/>
              </a:rPr>
              <a:t>(</a:t>
            </a:r>
            <a:r>
              <a:rPr kumimoji="1" lang="ko-KR" altLang="ko-KR">
                <a:solidFill>
                  <a:srgbClr val="8d6446"/>
                </a:solidFill>
                <a:latin typeface="HY나무B"/>
                <a:ea typeface="HY나무B"/>
              </a:rPr>
              <a:t>각지에 일본인 마을을 형성하여 자치제를 운영하기도</a:t>
            </a:r>
            <a:r>
              <a:rPr kumimoji="1" lang="ko-KR" altLang="en-US">
                <a:solidFill>
                  <a:srgbClr val="8d6446"/>
                </a:solidFill>
                <a:latin typeface="HY나무B"/>
                <a:ea typeface="HY나무B"/>
              </a:rPr>
              <a:t> 함</a:t>
            </a:r>
            <a:r>
              <a:rPr kumimoji="1" lang="en-US" altLang="ko-KR">
                <a:solidFill>
                  <a:srgbClr val="8d6446"/>
                </a:solidFill>
                <a:latin typeface="HY나무B"/>
                <a:ea typeface="HY나무B"/>
              </a:rPr>
              <a:t>)</a:t>
            </a:r>
            <a:endParaRPr kumimoji="1" lang="en-US" altLang="ko-KR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>
              <a:buFont typeface="Wingdings"/>
              <a:buChar char="v"/>
              <a:defRPr/>
            </a:pPr>
            <a:r>
              <a:rPr kumimoji="1" lang="ko-KR" altLang="ko-KR">
                <a:solidFill>
                  <a:srgbClr val="8d6446"/>
                </a:solidFill>
                <a:latin typeface="HY나무B"/>
                <a:ea typeface="HY나무B"/>
              </a:rPr>
              <a:t>야마다 나가마사와 같이 태국왕으로부터 고관으로 중용되는 자도 나타</a:t>
            </a:r>
            <a:r>
              <a:rPr kumimoji="1" lang="ko-KR" altLang="en-US">
                <a:solidFill>
                  <a:srgbClr val="8d6446"/>
                </a:solidFill>
                <a:latin typeface="HY나무B"/>
                <a:ea typeface="HY나무B"/>
              </a:rPr>
              <a:t>남</a:t>
            </a:r>
            <a:endParaRPr kumimoji="1" lang="ko-KR" altLang="en-US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5715" y="1473902"/>
            <a:ext cx="655914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주인선 무역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국외 정책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2"/>
          <p:cNvSpPr txBox="1"/>
          <p:nvPr/>
        </p:nvSpPr>
        <p:spPr>
          <a:xfrm>
            <a:off x="1440180" y="720090"/>
            <a:ext cx="6367748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주인선 무역의 시작</a:t>
            </a:r>
            <a:endPara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2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텍스트상자 16"/>
          <p:cNvSpPr txBox="1"/>
          <p:nvPr/>
        </p:nvSpPr>
        <p:spPr>
          <a:xfrm>
            <a:off x="-47812224" y="-16821542"/>
            <a:ext cx="56448784" cy="3223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kumimoji="1" lang="en-US" altLang="ko-KR" sz="1200">
                <a:solidFill>
                  <a:srgbClr val="8d6446"/>
                </a:solidFill>
                <a:latin typeface="HY나무B"/>
                <a:ea typeface="HY나무B"/>
              </a:rPr>
              <a:t>1</a:t>
            </a:r>
            <a:r>
              <a:rPr kumimoji="1" lang="ko-KR" altLang="en-US" sz="1200">
                <a:solidFill>
                  <a:srgbClr val="8d6446"/>
                </a:solidFill>
                <a:latin typeface="HY나무B"/>
                <a:ea typeface="HY나무B"/>
              </a:rPr>
              <a:t>단 텍스트 페이지 입니다</a:t>
            </a:r>
            <a:r>
              <a:rPr kumimoji="1" lang="en-US" altLang="ko-KR" sz="1200">
                <a:solidFill>
                  <a:srgbClr val="8d6446"/>
                </a:solidFill>
                <a:latin typeface="HY나무B"/>
                <a:ea typeface="HY나무B"/>
              </a:rPr>
              <a:t>. </a:t>
            </a:r>
            <a:r>
              <a:rPr kumimoji="1" lang="ko-KR" altLang="en-US" sz="1200">
                <a:solidFill>
                  <a:srgbClr val="8d6446"/>
                </a:solidFill>
                <a:latin typeface="HY나무B"/>
                <a:ea typeface="HY나무B"/>
              </a:rPr>
              <a:t>바람이 불어오는 곳 그 곳으로 가네</a:t>
            </a:r>
            <a:r>
              <a:rPr kumimoji="1" lang="en-US" altLang="ko-KR" sz="1200">
                <a:solidFill>
                  <a:srgbClr val="8d6446"/>
                </a:solidFill>
                <a:latin typeface="HY나무B"/>
                <a:ea typeface="HY나무B"/>
              </a:rPr>
              <a:t>. </a:t>
            </a:r>
            <a:r>
              <a:rPr kumimoji="1" lang="ko-KR" altLang="en-US" sz="1200">
                <a:solidFill>
                  <a:srgbClr val="8d6446"/>
                </a:solidFill>
                <a:latin typeface="HY나무B"/>
                <a:ea typeface="HY나무B"/>
              </a:rPr>
              <a:t>설레임과 두려움으로 너를 생각해</a:t>
            </a:r>
            <a:r>
              <a:rPr kumimoji="1" lang="en-US" altLang="ko-KR" sz="1200">
                <a:solidFill>
                  <a:srgbClr val="8d6446"/>
                </a:solidFill>
                <a:latin typeface="HY나무B"/>
                <a:ea typeface="HY나무B"/>
              </a:rPr>
              <a:t>. </a:t>
            </a:r>
            <a:r>
              <a:rPr kumimoji="1" lang="ko-KR" altLang="en-US" sz="1200">
                <a:solidFill>
                  <a:srgbClr val="8d6446"/>
                </a:solidFill>
                <a:latin typeface="HY나무B"/>
                <a:ea typeface="HY나무B"/>
              </a:rPr>
              <a:t>힘겨운 날들도 있지만 새로운 꿈들을 위해</a:t>
            </a:r>
            <a:r>
              <a:rPr kumimoji="1" lang="en-US" altLang="ko-KR" sz="1200">
                <a:solidFill>
                  <a:srgbClr val="8d6446"/>
                </a:solidFill>
                <a:latin typeface="HY나무B"/>
                <a:ea typeface="HY나무B"/>
              </a:rPr>
              <a:t>. </a:t>
            </a:r>
            <a:r>
              <a:rPr kumimoji="1" lang="ko-KR" altLang="en-US" sz="1200">
                <a:solidFill>
                  <a:srgbClr val="8d6446"/>
                </a:solidFill>
                <a:latin typeface="HY나무B"/>
                <a:ea typeface="HY나무B"/>
              </a:rPr>
              <a:t>바람이 불어오는 곳 그 곳으로 가네</a:t>
            </a:r>
            <a:r>
              <a:rPr kumimoji="1" lang="en-US" altLang="ko-KR" sz="1200">
                <a:solidFill>
                  <a:srgbClr val="8d6446"/>
                </a:solidFill>
                <a:latin typeface="HY나무B"/>
                <a:ea typeface="HY나무B"/>
              </a:rPr>
              <a:t>.</a:t>
            </a:r>
            <a:endParaRPr kumimoji="1" lang="ko-KR" altLang="en-US" sz="120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18" name="텍스트상자 12"/>
          <p:cNvSpPr txBox="1"/>
          <p:nvPr/>
        </p:nvSpPr>
        <p:spPr>
          <a:xfrm>
            <a:off x="-47987584" y="-1340312"/>
            <a:ext cx="56634136" cy="3478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1" lang="ko-KR" altLang="en-US" sz="1600">
                <a:solidFill>
                  <a:srgbClr val="28334b"/>
                </a:solidFill>
                <a:latin typeface="HY나무B"/>
                <a:ea typeface="HY나무B"/>
              </a:rPr>
              <a:t>항목 타이틀을 적어주세요</a:t>
            </a:r>
            <a:r>
              <a:rPr kumimoji="1" lang="en-US" altLang="ko-KR" sz="1600">
                <a:solidFill>
                  <a:srgbClr val="28334b"/>
                </a:solidFill>
                <a:latin typeface="HY나무B"/>
                <a:ea typeface="HY나무B"/>
              </a:rPr>
              <a:t>.</a:t>
            </a:r>
            <a:endParaRPr kumimoji="1" lang="ko-KR" altLang="en-US" sz="16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5715" y="1473902"/>
            <a:ext cx="655914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기독교의 금압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국외 정책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6"/>
          <p:cNvSpPr txBox="1"/>
          <p:nvPr/>
        </p:nvSpPr>
        <p:spPr>
          <a:xfrm>
            <a:off x="1530190" y="1440180"/>
            <a:ext cx="6480810" cy="11410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p>
            <a:pPr marL="285600" indent="-285600" algn="just">
              <a:spcBef>
                <a:spcPts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도쿠가와 이에야스는</a:t>
            </a:r>
            <a:r>
              <a:rPr xmlns:mc="http://schemas.openxmlformats.org/markup-compatibility/2006" xmlns:hp="http://schemas.haansoft.com/office/presentation/8.0" lang="ko-KR" altLang="en-US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기독교를 인정하지 않는 입장을 취했지만</a:t>
            </a:r>
            <a:r>
              <a:rPr xmlns:mc="http://schemas.openxmlformats.org/markup-compatibility/2006" xmlns:hp="http://schemas.haansoft.com/office/presentation/8.0" lang="EN-US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, </a:t>
            </a:r>
            <a:r>
              <a:rPr xmlns:mc="http://schemas.openxmlformats.org/markup-compatibility/2006" xmlns:hp="http://schemas.haansoft.com/office/presentation/8.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무역은 보호</a:t>
            </a:r>
            <a:r>
              <a:rPr xmlns:mc="http://schemas.openxmlformats.org/markup-compatibility/2006" xmlns:hp="http://schemas.haansoft.com/office/presentation/8.0" lang="EN-US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·</a:t>
            </a:r>
            <a:r>
              <a:rPr xmlns:mc="http://schemas.openxmlformats.org/markup-compatibility/2006" xmlns:hp="http://schemas.haansoft.com/office/presentation/8.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장여했기 때문에 그 포교를 묵인</a:t>
            </a:r>
            <a:endParaRPr xmlns:mc="http://schemas.openxmlformats.org/markup-compatibility/2006" xmlns:hp="http://schemas.haansoft.com/office/presentation/8.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85600" indent="-285600" algn="just">
              <a:spcBef>
                <a:spcPts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85600" indent="-285600" algn="just">
              <a:spcBef>
                <a:spcPts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신 앞에서 평등을 설파하는 기독교의 교리</a:t>
            </a:r>
            <a:r>
              <a:rPr xmlns:mc="http://schemas.openxmlformats.org/markup-compatibility/2006" xmlns:hp="http://schemas.haansoft.com/office/presentation/8.0" lang="en-US" altLang="ko-KR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:</a:t>
            </a:r>
            <a:r>
              <a:rPr xmlns:mc="http://schemas.openxmlformats.org/markup-compatibility/2006" xmlns:hp="http://schemas.haansoft.com/office/presentation/8.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일본의 봉건적 신분제를 부</a:t>
            </a:r>
            <a:r>
              <a:rPr xmlns:mc="http://schemas.openxmlformats.org/markup-compatibility/2006" xmlns:hp="http://schemas.haansoft.com/office/presentation/8.0" lang="ko-KR" altLang="en-US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정</a:t>
            </a:r>
            <a:endParaRPr xmlns:mc="http://schemas.openxmlformats.org/markup-compatibility/2006" xmlns:hp="http://schemas.haansoft.com/office/presentation/8.0" lang="ko-KR" altLang="en-US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85600" indent="-285600" algn="just">
              <a:spcBef>
                <a:spcPts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기독교의 일신교적인 성격</a:t>
            </a:r>
            <a:r>
              <a:rPr xmlns:mc="http://schemas.openxmlformats.org/markup-compatibility/2006" xmlns:hp="http://schemas.haansoft.com/office/presentation/8.0" lang="en-US" altLang="ko-KR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:</a:t>
            </a:r>
            <a:r>
              <a:rPr xmlns:mc="http://schemas.openxmlformats.org/markup-compatibility/2006" xmlns:hp="http://schemas.haansoft.com/office/presentation/8.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기성종교와 대립</a:t>
            </a:r>
            <a:endParaRPr xmlns:mc="http://schemas.openxmlformats.org/markup-compatibility/2006" xmlns:hp="http://schemas.haansoft.com/office/presentation/8.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85600" indent="-285600" algn="just">
              <a:spcBef>
                <a:spcPts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일부다처제의 금지</a:t>
            </a:r>
            <a:r>
              <a:rPr xmlns:mc="http://schemas.openxmlformats.org/markup-compatibility/2006" xmlns:hp="http://schemas.haansoft.com/office/presentation/8.0" lang="EN-US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·</a:t>
            </a:r>
            <a:r>
              <a:rPr xmlns:mc="http://schemas.openxmlformats.org/markup-compatibility/2006" xmlns:hp="http://schemas.haansoft.com/office/presentation/8.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셋푸쿠 금지</a:t>
            </a:r>
            <a:r>
              <a:rPr xmlns:mc="http://schemas.openxmlformats.org/markup-compatibility/2006" xmlns:hp="http://schemas.haansoft.com/office/presentation/8.0" lang="en-US" altLang="ko-KR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:</a:t>
            </a:r>
            <a:r>
              <a:rPr xmlns:mc="http://schemas.openxmlformats.org/markup-compatibility/2006" xmlns:hp="http://schemas.haansoft.com/office/presentation/8.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봉건도덕과 모</a:t>
            </a:r>
            <a:r>
              <a:rPr xmlns:mc="http://schemas.openxmlformats.org/markup-compatibility/2006" xmlns:hp="http://schemas.haansoft.com/office/presentation/8.0" lang="ko-KR" altLang="en-US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순</a:t>
            </a:r>
            <a:r>
              <a:rPr xmlns:mc="http://schemas.openxmlformats.org/markup-compatibility/2006" xmlns:hp="http://schemas.haansoft.com/office/presentation/8.0" lang="EN-US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endParaRPr xmlns:mc="http://schemas.openxmlformats.org/markup-compatibility/2006" xmlns:hp="http://schemas.haansoft.com/office/presentation/8.0" lang="EN-US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endParaRPr xmlns:mc="http://schemas.openxmlformats.org/markup-compatibility/2006" xmlns:hp="http://schemas.haansoft.com/office/presentation/8.0" lang="ko-KR" altLang="en-US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85600" indent="-285600" algn="just">
              <a:spcBef>
                <a:spcPts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새로이 내항한 신교국인 영국인</a:t>
            </a:r>
            <a:r>
              <a:rPr xmlns:mc="http://schemas.openxmlformats.org/markup-compatibility/2006" xmlns:hp="http://schemas.haansoft.com/office/presentation/8.0" lang="EN-US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·</a:t>
            </a:r>
            <a:r>
              <a:rPr xmlns:mc="http://schemas.openxmlformats.org/markup-compatibility/2006" xmlns:hp="http://schemas.haansoft.com/office/presentation/8.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네덜란드인은 구교국인 스페인</a:t>
            </a:r>
            <a:r>
              <a:rPr xmlns:mc="http://schemas.openxmlformats.org/markup-compatibility/2006" xmlns:hp="http://schemas.haansoft.com/office/presentation/8.0" lang="EN-US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·</a:t>
            </a:r>
            <a:r>
              <a:rPr xmlns:mc="http://schemas.openxmlformats.org/markup-compatibility/2006" xmlns:hp="http://schemas.haansoft.com/office/presentation/8.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포루투갈이 포교를 이용하여 일본을 침략하려고 있다고 밀고</a:t>
            </a:r>
            <a:r>
              <a:rPr xmlns:mc="http://schemas.openxmlformats.org/markup-compatibility/2006" xmlns:hp="http://schemas.haansoft.com/office/presentation/8.0" lang="ko-KR" altLang="en-US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85600" indent="-285600" algn="just">
              <a:spcBef>
                <a:spcPts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85600" indent="-285600" algn="just">
              <a:spcBef>
                <a:spcPts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막부는 </a:t>
            </a:r>
            <a:r>
              <a:rPr xmlns:mc="http://schemas.openxmlformats.org/markup-compatibility/2006" xmlns:hp="http://schemas.haansoft.com/office/presentation/8.0" lang="ko-KR" altLang="en-US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신도의 증가와 단결로 인해 봉건지배의 강화 불가</a:t>
            </a:r>
            <a:r>
              <a:rPr xmlns:mc="http://schemas.openxmlformats.org/markup-compatibility/2006" xmlns:hp="http://schemas.haansoft.com/office/presentation/8.0" lang="en-US" altLang="ko-KR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r>
              <a:rPr xmlns:mc="http://schemas.openxmlformats.org/markup-compatibility/2006" xmlns:hp="http://schemas.haansoft.com/office/presentation/8.0" lang="ko-KR" altLang="en-US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큐슈의 다이묘들이 무역의 이익으로 경제걱</a:t>
            </a:r>
            <a:r>
              <a:rPr xmlns:mc="http://schemas.openxmlformats.org/markup-compatibility/2006" xmlns:hp="http://schemas.haansoft.com/office/presentation/8.0" lang="EN-US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·</a:t>
            </a:r>
            <a:r>
              <a:rPr xmlns:mc="http://schemas.openxmlformats.org/markup-compatibility/2006" xmlns:hp="http://schemas.haansoft.com/office/presentation/8.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군사적으로 강대해지는 것을 두려</a:t>
            </a:r>
            <a:r>
              <a:rPr xmlns:mc="http://schemas.openxmlformats.org/markup-compatibility/2006" xmlns:hp="http://schemas.haansoft.com/office/presentation/8.0" lang="ko-KR" altLang="en-US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워함</a:t>
            </a:r>
            <a:endParaRPr xmlns:mc="http://schemas.openxmlformats.org/markup-compatibility/2006" xmlns:hp="http://schemas.haansoft.com/office/presentation/8.0" lang="ko-KR" altLang="en-US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85600" indent="-285600" algn="just">
              <a:spcBef>
                <a:spcPts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lang="ko-KR" altLang="en-US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ko-KR" altLang="en-US" b="1" i="0" u="sng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따라서 막부는 </a:t>
            </a:r>
            <a:r>
              <a:rPr xmlns:mc="http://schemas.openxmlformats.org/markup-compatibility/2006" xmlns:hp="http://schemas.haansoft.com/office/presentation/8.0" b="1" i="0" u="sng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기독교의 금압과 무역의 통제를 강화해 나</a:t>
            </a:r>
            <a:r>
              <a:rPr xmlns:mc="http://schemas.openxmlformats.org/markup-compatibility/2006" xmlns:hp="http://schemas.haansoft.com/office/presentation/8.0" lang="ko-KR" altLang="en-US" b="1" i="0" u="sng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감</a:t>
            </a:r>
            <a:endParaRPr xmlns:mc="http://schemas.openxmlformats.org/markup-compatibility/2006" xmlns:hp="http://schemas.haansoft.com/office/presentation/8.0" lang="ko-KR" altLang="en-US" b="1" i="0" u="sng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endParaRPr xmlns:mc="http://schemas.openxmlformats.org/markup-compatibility/2006" xmlns:hp="http://schemas.haansoft.com/office/presentation/8.0" lang="ko-KR" altLang="en-US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20" name="텍스트상자 12"/>
          <p:cNvSpPr txBox="1"/>
          <p:nvPr/>
        </p:nvSpPr>
        <p:spPr>
          <a:xfrm>
            <a:off x="1440180" y="720090"/>
            <a:ext cx="3053047" cy="337002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1" lang="ko-KR" altLang="en-US" sz="16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6367748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기독교의 금압 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사유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)</a:t>
            </a:r>
            <a:endPara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2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텍스트상자 16"/>
          <p:cNvSpPr txBox="1"/>
          <p:nvPr/>
        </p:nvSpPr>
        <p:spPr>
          <a:xfrm>
            <a:off x="-47812224" y="-16821542"/>
            <a:ext cx="56448784" cy="3223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kumimoji="1" lang="en-US" altLang="ko-KR" sz="1200">
                <a:solidFill>
                  <a:srgbClr val="8d6446"/>
                </a:solidFill>
                <a:latin typeface="HY나무B"/>
                <a:ea typeface="HY나무B"/>
              </a:rPr>
              <a:t>1</a:t>
            </a:r>
            <a:r>
              <a:rPr kumimoji="1" lang="ko-KR" altLang="en-US" sz="1200">
                <a:solidFill>
                  <a:srgbClr val="8d6446"/>
                </a:solidFill>
                <a:latin typeface="HY나무B"/>
                <a:ea typeface="HY나무B"/>
              </a:rPr>
              <a:t>단 텍스트 페이지 입니다</a:t>
            </a:r>
            <a:r>
              <a:rPr kumimoji="1" lang="en-US" altLang="ko-KR" sz="1200">
                <a:solidFill>
                  <a:srgbClr val="8d6446"/>
                </a:solidFill>
                <a:latin typeface="HY나무B"/>
                <a:ea typeface="HY나무B"/>
              </a:rPr>
              <a:t>. </a:t>
            </a:r>
            <a:r>
              <a:rPr kumimoji="1" lang="ko-KR" altLang="en-US" sz="1200">
                <a:solidFill>
                  <a:srgbClr val="8d6446"/>
                </a:solidFill>
                <a:latin typeface="HY나무B"/>
                <a:ea typeface="HY나무B"/>
              </a:rPr>
              <a:t>바람이 불어오는 곳 그 곳으로 가네</a:t>
            </a:r>
            <a:r>
              <a:rPr kumimoji="1" lang="en-US" altLang="ko-KR" sz="1200">
                <a:solidFill>
                  <a:srgbClr val="8d6446"/>
                </a:solidFill>
                <a:latin typeface="HY나무B"/>
                <a:ea typeface="HY나무B"/>
              </a:rPr>
              <a:t>. </a:t>
            </a:r>
            <a:r>
              <a:rPr kumimoji="1" lang="ko-KR" altLang="en-US" sz="1200">
                <a:solidFill>
                  <a:srgbClr val="8d6446"/>
                </a:solidFill>
                <a:latin typeface="HY나무B"/>
                <a:ea typeface="HY나무B"/>
              </a:rPr>
              <a:t>설레임과 두려움으로 너를 생각해</a:t>
            </a:r>
            <a:r>
              <a:rPr kumimoji="1" lang="en-US" altLang="ko-KR" sz="1200">
                <a:solidFill>
                  <a:srgbClr val="8d6446"/>
                </a:solidFill>
                <a:latin typeface="HY나무B"/>
                <a:ea typeface="HY나무B"/>
              </a:rPr>
              <a:t>. </a:t>
            </a:r>
            <a:r>
              <a:rPr kumimoji="1" lang="ko-KR" altLang="en-US" sz="1200">
                <a:solidFill>
                  <a:srgbClr val="8d6446"/>
                </a:solidFill>
                <a:latin typeface="HY나무B"/>
                <a:ea typeface="HY나무B"/>
              </a:rPr>
              <a:t>힘겨운 날들도 있지만 새로운 꿈들을 위해</a:t>
            </a:r>
            <a:r>
              <a:rPr kumimoji="1" lang="en-US" altLang="ko-KR" sz="1200">
                <a:solidFill>
                  <a:srgbClr val="8d6446"/>
                </a:solidFill>
                <a:latin typeface="HY나무B"/>
                <a:ea typeface="HY나무B"/>
              </a:rPr>
              <a:t>. </a:t>
            </a:r>
            <a:r>
              <a:rPr kumimoji="1" lang="ko-KR" altLang="en-US" sz="1200">
                <a:solidFill>
                  <a:srgbClr val="8d6446"/>
                </a:solidFill>
                <a:latin typeface="HY나무B"/>
                <a:ea typeface="HY나무B"/>
              </a:rPr>
              <a:t>바람이 불어오는 곳 그 곳으로 가네</a:t>
            </a:r>
            <a:r>
              <a:rPr kumimoji="1" lang="en-US" altLang="ko-KR" sz="1200">
                <a:solidFill>
                  <a:srgbClr val="8d6446"/>
                </a:solidFill>
                <a:latin typeface="HY나무B"/>
                <a:ea typeface="HY나무B"/>
              </a:rPr>
              <a:t>.</a:t>
            </a:r>
            <a:endParaRPr kumimoji="1" lang="ko-KR" altLang="en-US" sz="120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18" name="텍스트상자 12"/>
          <p:cNvSpPr txBox="1"/>
          <p:nvPr/>
        </p:nvSpPr>
        <p:spPr>
          <a:xfrm>
            <a:off x="-47987584" y="-1340312"/>
            <a:ext cx="56634136" cy="3478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1" lang="ko-KR" altLang="en-US" sz="1600">
                <a:solidFill>
                  <a:srgbClr val="28334b"/>
                </a:solidFill>
                <a:latin typeface="HY나무B"/>
                <a:ea typeface="HY나무B"/>
              </a:rPr>
              <a:t>항목 타이틀을 적어주세요</a:t>
            </a:r>
            <a:r>
              <a:rPr kumimoji="1" lang="en-US" altLang="ko-KR" sz="1600">
                <a:solidFill>
                  <a:srgbClr val="28334b"/>
                </a:solidFill>
                <a:latin typeface="HY나무B"/>
                <a:ea typeface="HY나무B"/>
              </a:rPr>
              <a:t>.</a:t>
            </a:r>
            <a:endParaRPr kumimoji="1" lang="ko-KR" altLang="en-US" sz="16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5715" y="1473902"/>
            <a:ext cx="655914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기독교의 금압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국외 정책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6"/>
          <p:cNvSpPr txBox="1"/>
          <p:nvPr/>
        </p:nvSpPr>
        <p:spPr>
          <a:xfrm>
            <a:off x="1530190" y="1440180"/>
            <a:ext cx="6480810" cy="11410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p>
            <a:pPr marL="257040" indent="-257040" algn="l" defTabSz="914400"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1612년</a:t>
            </a: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직할지에 기독교 금교령을 내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림</a:t>
            </a: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en-US" altLang="ko-KR" b="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1613</a:t>
            </a:r>
            <a:r>
              <a:rPr xmlns:mc="http://schemas.openxmlformats.org/markup-compatibility/2006" xmlns:hp="http://schemas.haansoft.com/office/presentation/8.0" kumimoji="1" lang="ko-KR" altLang="en-US" b="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년</a:t>
            </a: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기독교 금교령을 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전국적으로 확대</a:t>
            </a: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교회당의 파괴, 선교사의 추방</a:t>
            </a: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신도의 개종을 강요하고 개종하지 않은 신도는 해외로 추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방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사람들에게 마리아·예수 등이 새겨져 있거나 그려져 있는 성화상을 짓밟아보게 하는 에후미를 실시</a:t>
            </a: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기독교 관련 서적의 수입을 금지</a:t>
            </a: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1637년</a:t>
            </a: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큐슈의 시마바라·아마쿠사 지방에서 기독교도를 중심으로 하는 반란이 일어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남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막부는 큐슈의 다이묘 군대를 비롯한 12만여명의 대군을 보내어 이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듬해 겨우 진압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b="1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막부의 기독교에 대한 경계심이 한층 강해져</a:t>
            </a:r>
            <a:endParaRPr xmlns:mc="http://schemas.openxmlformats.org/markup-compatibility/2006" xmlns:hp="http://schemas.haansoft.com/office/presentation/8.0" kumimoji="1" lang="ko-KR" altLang="ko-KR" b="1" i="0" u="sng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b="1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대일무역의 주역이었던 포르투갈이 일본을 떠나</a:t>
            </a:r>
            <a:r>
              <a:rPr xmlns:mc="http://schemas.openxmlformats.org/markup-compatibility/2006" xmlns:hp="http://schemas.haansoft.com/office/presentation/8.0" kumimoji="1" lang="ko-KR" altLang="en-US" b="1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게 됨</a:t>
            </a:r>
            <a:endParaRPr xmlns:mc="http://schemas.openxmlformats.org/markup-compatibility/2006" xmlns:hp="http://schemas.haansoft.com/office/presentation/8.0" kumimoji="1" lang="ko-KR" altLang="en-US" b="1" i="0" u="sng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20" name="텍스트상자 12"/>
          <p:cNvSpPr txBox="1"/>
          <p:nvPr/>
        </p:nvSpPr>
        <p:spPr>
          <a:xfrm>
            <a:off x="1440180" y="720090"/>
            <a:ext cx="3053047" cy="337002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1" lang="ko-KR" altLang="en-US" sz="16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6367748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기독교의 금압 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과정 및 결과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)</a:t>
            </a:r>
            <a:endPara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/>
          <p:cNvGrpSpPr/>
          <p:nvPr/>
        </p:nvGrpSpPr>
        <p:grpSpPr>
          <a:xfrm rot="0">
            <a:off x="698853" y="1440431"/>
            <a:ext cx="2251710" cy="4087878"/>
            <a:chOff x="2052577" y="777575"/>
            <a:chExt cx="3002280" cy="5450505"/>
          </a:xfrm>
        </p:grpSpPr>
        <p:sp>
          <p:nvSpPr>
            <p:cNvPr id="46" name="직사각형 45"/>
            <p:cNvSpPr/>
            <p:nvPr/>
          </p:nvSpPr>
          <p:spPr>
            <a:xfrm>
              <a:off x="2052577" y="777575"/>
              <a:ext cx="3002280" cy="5450505"/>
            </a:xfrm>
            <a:prstGeom prst="rect">
              <a:avLst/>
            </a:prstGeom>
            <a:solidFill>
              <a:srgbClr val="28334b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2196050" y="777575"/>
              <a:ext cx="2700146" cy="5450505"/>
            </a:xfrm>
            <a:prstGeom prst="rect">
              <a:avLst/>
            </a:prstGeom>
            <a:solidFill>
              <a:srgbClr val="e2d5c7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</p:grpSp>
      <p:grpSp>
        <p:nvGrpSpPr>
          <p:cNvPr id="4" name="그룹 3"/>
          <p:cNvGrpSpPr/>
          <p:nvPr/>
        </p:nvGrpSpPr>
        <p:grpSpPr>
          <a:xfrm rot="0">
            <a:off x="527596" y="1383029"/>
            <a:ext cx="2594223" cy="194309"/>
            <a:chOff x="1824234" y="701039"/>
            <a:chExt cx="3458965" cy="259079"/>
          </a:xfrm>
        </p:grpSpPr>
        <p:sp>
          <p:nvSpPr>
            <p:cNvPr id="29" name="사각형: 둥근 모서리 28"/>
            <p:cNvSpPr/>
            <p:nvPr/>
          </p:nvSpPr>
          <p:spPr>
            <a:xfrm>
              <a:off x="1824234" y="777576"/>
              <a:ext cx="3458965" cy="104288"/>
            </a:xfrm>
            <a:prstGeom prst="roundRect">
              <a:avLst>
                <a:gd name="adj" fmla="val 41023"/>
              </a:avLst>
            </a:prstGeom>
            <a:solidFill>
              <a:srgbClr val="8d64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  <p:sp>
          <p:nvSpPr>
            <p:cNvPr id="35" name="사각형: 둥근 모서리 34"/>
            <p:cNvSpPr/>
            <p:nvPr/>
          </p:nvSpPr>
          <p:spPr>
            <a:xfrm>
              <a:off x="1933705" y="701039"/>
              <a:ext cx="3240024" cy="259079"/>
            </a:xfrm>
            <a:prstGeom prst="roundRect">
              <a:avLst>
                <a:gd name="adj" fmla="val 18474"/>
              </a:avLst>
            </a:prstGeom>
            <a:solidFill>
              <a:srgbClr val="28334b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</p:grpSp>
      <p:grpSp>
        <p:nvGrpSpPr>
          <p:cNvPr id="5" name="그룹 4"/>
          <p:cNvGrpSpPr/>
          <p:nvPr/>
        </p:nvGrpSpPr>
        <p:grpSpPr>
          <a:xfrm rot="0">
            <a:off x="527596" y="5435572"/>
            <a:ext cx="2594223" cy="194309"/>
            <a:chOff x="1824234" y="6104429"/>
            <a:chExt cx="3458965" cy="259079"/>
          </a:xfrm>
        </p:grpSpPr>
        <p:sp>
          <p:nvSpPr>
            <p:cNvPr id="32" name="사각형: 둥근 모서리 31"/>
            <p:cNvSpPr/>
            <p:nvPr/>
          </p:nvSpPr>
          <p:spPr>
            <a:xfrm>
              <a:off x="1824234" y="6174927"/>
              <a:ext cx="3458965" cy="104288"/>
            </a:xfrm>
            <a:prstGeom prst="roundRect">
              <a:avLst>
                <a:gd name="adj" fmla="val 41023"/>
              </a:avLst>
            </a:prstGeom>
            <a:solidFill>
              <a:srgbClr val="8d64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  <p:sp>
          <p:nvSpPr>
            <p:cNvPr id="37" name="사각형: 둥근 모서리 36"/>
            <p:cNvSpPr/>
            <p:nvPr/>
          </p:nvSpPr>
          <p:spPr>
            <a:xfrm>
              <a:off x="1933705" y="6104429"/>
              <a:ext cx="3240024" cy="259079"/>
            </a:xfrm>
            <a:prstGeom prst="roundRect">
              <a:avLst>
                <a:gd name="adj" fmla="val 18474"/>
              </a:avLst>
            </a:prstGeom>
            <a:solidFill>
              <a:srgbClr val="28334b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1213202" y="3812568"/>
            <a:ext cx="1223011" cy="5194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2800" spc="300">
                <a:solidFill>
                  <a:srgbClr val="28334b"/>
                </a:solidFill>
                <a:latin typeface="HY나무B"/>
                <a:ea typeface="HY나무B"/>
              </a:rPr>
              <a:t>목차</a:t>
            </a:r>
            <a:endParaRPr lang="ko-KR" altLang="en-US" sz="28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840924" y="1983105"/>
            <a:ext cx="1171618" cy="3962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ko-KR" altLang="en-US" sz="20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grpSp>
        <p:nvGrpSpPr>
          <p:cNvPr id="16" name="그룹 15"/>
          <p:cNvGrpSpPr/>
          <p:nvPr/>
        </p:nvGrpSpPr>
        <p:grpSpPr>
          <a:xfrm rot="0">
            <a:off x="1306660" y="2700007"/>
            <a:ext cx="1036096" cy="1036096"/>
            <a:chOff x="2761913" y="2214408"/>
            <a:chExt cx="1624064" cy="1624064"/>
          </a:xfrm>
        </p:grpSpPr>
        <p:pic>
          <p:nvPicPr>
            <p:cNvPr id="3" name="그림 2"/>
            <p:cNvPicPr>
              <a:picLocks noChangeAspect="1"/>
            </p:cNvPicPr>
            <p:nvPr/>
          </p:nvPicPr>
          <p:blipFill rotWithShape="1">
            <a:blip r:embed="rId3"/>
            <a:stretch>
              <a:fillRect/>
            </a:stretch>
          </p:blipFill>
          <p:spPr>
            <a:xfrm>
              <a:off x="2959625" y="2406147"/>
              <a:ext cx="1216760" cy="1273220"/>
            </a:xfrm>
            <a:prstGeom prst="rect">
              <a:avLst/>
            </a:prstGeom>
          </p:spPr>
        </p:pic>
        <p:sp>
          <p:nvSpPr>
            <p:cNvPr id="15" name="타원 14"/>
            <p:cNvSpPr/>
            <p:nvPr/>
          </p:nvSpPr>
          <p:spPr>
            <a:xfrm>
              <a:off x="2761913" y="2214408"/>
              <a:ext cx="1624064" cy="1624064"/>
            </a:xfrm>
            <a:prstGeom prst="ellipse">
              <a:avLst/>
            </a:prstGeom>
            <a:noFill/>
            <a:ln w="25400">
              <a:solidFill>
                <a:srgbClr val="29334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</p:grpSp>
      <p:grpSp>
        <p:nvGrpSpPr>
          <p:cNvPr id="81" name=""/>
          <p:cNvGrpSpPr/>
          <p:nvPr/>
        </p:nvGrpSpPr>
        <p:grpSpPr>
          <a:xfrm rot="0">
            <a:off x="3348418" y="1362279"/>
            <a:ext cx="5508688" cy="4320540"/>
            <a:chOff x="3312414" y="1364169"/>
            <a:chExt cx="5508688" cy="4320540"/>
          </a:xfrm>
        </p:grpSpPr>
        <p:sp>
          <p:nvSpPr>
            <p:cNvPr id="24" name="TextBox 58"/>
            <p:cNvSpPr txBox="1"/>
            <p:nvPr/>
          </p:nvSpPr>
          <p:spPr>
            <a:xfrm>
              <a:off x="3780472" y="1364169"/>
              <a:ext cx="5040630" cy="4320540"/>
            </a:xfrm>
            <a:prstGeom prst="rect">
              <a:avLst/>
            </a:prstGeom>
            <a:noFill/>
          </p:spPr>
          <p:txBody>
            <a:bodyPr vert="horz" wrap="square" lIns="0" tIns="0" rIns="0" bIns="0" anchor="ctr" anchorCtr="0">
              <a:noAutofit/>
            </a:bodyPr>
            <a:lstStyle/>
            <a:p>
              <a:pPr marL="0" lvl="0" indent="0">
                <a:buFont typeface="Wingdings"/>
                <a:buNone/>
                <a:defRPr/>
              </a:pPr>
              <a:r>
                <a:rPr lang="ko-KR" altLang="en-US" sz="2000" spc="100">
                  <a:solidFill>
                    <a:srgbClr val="182f4a"/>
                  </a:solidFill>
                  <a:latin typeface="HY나무B"/>
                  <a:ea typeface="HY나무B"/>
                </a:rPr>
                <a:t>에도 막부 </a:t>
              </a:r>
              <a:r>
                <a:rPr lang="en-US" altLang="ko-KR" sz="2000" spc="100">
                  <a:solidFill>
                    <a:srgbClr val="182f4a"/>
                  </a:solidFill>
                  <a:latin typeface="HY나무B"/>
                  <a:ea typeface="HY나무B"/>
                </a:rPr>
                <a:t>-</a:t>
              </a:r>
              <a:r>
                <a:rPr lang="ko-KR" altLang="en-US" sz="2000" spc="100">
                  <a:solidFill>
                    <a:srgbClr val="182f4a"/>
                  </a:solidFill>
                  <a:latin typeface="HY나무B"/>
                  <a:ea typeface="HY나무B"/>
                </a:rPr>
                <a:t> 성립 과정 </a:t>
              </a:r>
              <a:r>
                <a:rPr lang="en-US" altLang="ko-KR" sz="2000" spc="100">
                  <a:solidFill>
                    <a:srgbClr val="182f4a"/>
                  </a:solidFill>
                  <a:latin typeface="HY나무B"/>
                  <a:ea typeface="HY나무B"/>
                </a:rPr>
                <a:t>-</a:t>
              </a:r>
              <a:endParaRPr lang="en-US" altLang="ko-KR" sz="2000" spc="100">
                <a:solidFill>
                  <a:srgbClr val="182f4a"/>
                </a:solidFill>
                <a:latin typeface="HY나무B"/>
                <a:ea typeface="HY나무B"/>
              </a:endParaRPr>
            </a:p>
            <a:p>
              <a:pPr marL="242760" lvl="0" indent="-242760">
                <a:buFont typeface="Wingdings"/>
                <a:buChar char="v"/>
                <a:defRPr/>
              </a:pPr>
              <a:r>
                <a:rPr lang="ko-KR" altLang="en-US" sz="1700" spc="100">
                  <a:solidFill>
                    <a:srgbClr val="8d6446"/>
                  </a:solidFill>
                  <a:latin typeface="HY나무B"/>
                  <a:ea typeface="HY나무B"/>
                </a:rPr>
                <a:t>도쿠가와 이에야스</a:t>
              </a:r>
              <a:endParaRPr lang="ko-KR" altLang="en-US" sz="1700" spc="100">
                <a:solidFill>
                  <a:srgbClr val="8d6446"/>
                </a:solidFill>
                <a:latin typeface="HY나무B"/>
                <a:ea typeface="HY나무B"/>
              </a:endParaRPr>
            </a:p>
            <a:p>
              <a:pPr marL="242760" lvl="0" indent="-242760">
                <a:buFont typeface="Wingdings"/>
                <a:buChar char="v"/>
                <a:defRPr/>
              </a:pPr>
              <a:r>
                <a:rPr lang="ko-KR" altLang="en-US" sz="1700" spc="100">
                  <a:solidFill>
                    <a:srgbClr val="8d6446"/>
                  </a:solidFill>
                  <a:latin typeface="HY나무B"/>
                  <a:ea typeface="HY나무B"/>
                </a:rPr>
                <a:t>세키가하라 전투</a:t>
              </a:r>
              <a:endParaRPr lang="ko-KR" altLang="en-US" sz="1700" spc="100">
                <a:solidFill>
                  <a:srgbClr val="8d6446"/>
                </a:solidFill>
                <a:latin typeface="HY나무B"/>
                <a:ea typeface="HY나무B"/>
              </a:endParaRPr>
            </a:p>
            <a:p>
              <a:pPr marL="228480" lvl="0" indent="-228480">
                <a:buClr>
                  <a:srgbClr val="8d6446"/>
                </a:buClr>
                <a:buFont typeface="Wingdings"/>
                <a:buChar char="v"/>
                <a:defRPr/>
              </a:pPr>
              <a:endParaRPr lang="ko-KR" altLang="en-US" sz="1600" spc="100">
                <a:solidFill>
                  <a:srgbClr val="8d6446"/>
                </a:solidFill>
                <a:latin typeface="HY나무B"/>
                <a:ea typeface="HY나무B"/>
              </a:endParaRPr>
            </a:p>
            <a:p>
              <a:pPr marL="0" lvl="0" indent="0">
                <a:buFont typeface="Wingdings"/>
                <a:buNone/>
                <a:defRPr/>
              </a:pPr>
              <a:r>
                <a:rPr lang="ko-KR" altLang="en-US" sz="2000" spc="100">
                  <a:solidFill>
                    <a:srgbClr val="182f4a"/>
                  </a:solidFill>
                  <a:latin typeface="HY나무B"/>
                  <a:ea typeface="HY나무B"/>
                </a:rPr>
                <a:t>에도 막부 </a:t>
              </a:r>
              <a:r>
                <a:rPr lang="en-US" altLang="ko-KR" sz="2000" spc="100">
                  <a:solidFill>
                    <a:srgbClr val="182f4a"/>
                  </a:solidFill>
                  <a:latin typeface="HY나무B"/>
                  <a:ea typeface="HY나무B"/>
                </a:rPr>
                <a:t>-</a:t>
              </a:r>
              <a:r>
                <a:rPr lang="ko-KR" altLang="en-US" sz="2000" spc="100">
                  <a:solidFill>
                    <a:srgbClr val="182f4a"/>
                  </a:solidFill>
                  <a:latin typeface="HY나무B"/>
                  <a:ea typeface="HY나무B"/>
                </a:rPr>
                <a:t> 국내 정책 </a:t>
              </a:r>
              <a:r>
                <a:rPr lang="en-US" altLang="ko-KR" sz="2000" spc="100">
                  <a:solidFill>
                    <a:srgbClr val="182f4a"/>
                  </a:solidFill>
                  <a:latin typeface="HY나무B"/>
                  <a:ea typeface="HY나무B"/>
                </a:rPr>
                <a:t>-</a:t>
              </a:r>
              <a:endParaRPr lang="en-US" altLang="ko-KR" sz="2000" spc="100">
                <a:solidFill>
                  <a:srgbClr val="182f4a"/>
                </a:solidFill>
                <a:latin typeface="HY나무B"/>
                <a:ea typeface="HY나무B"/>
              </a:endParaRPr>
            </a:p>
            <a:p>
              <a:pPr marL="228480" lvl="0" indent="-228480">
                <a:buFont typeface="Wingdings"/>
                <a:buChar char="v"/>
                <a:defRPr/>
              </a:pPr>
              <a:r>
                <a:rPr lang="ko-KR" altLang="en-US" sz="1700" spc="100">
                  <a:solidFill>
                    <a:srgbClr val="8d6446"/>
                  </a:solidFill>
                  <a:latin typeface="HY나무B"/>
                  <a:ea typeface="HY나무B"/>
                </a:rPr>
                <a:t>막번 체제</a:t>
              </a:r>
              <a:endParaRPr lang="ko-KR" altLang="en-US" sz="1700" spc="100">
                <a:solidFill>
                  <a:srgbClr val="8d6446"/>
                </a:solidFill>
                <a:latin typeface="HY나무B"/>
                <a:ea typeface="HY나무B"/>
              </a:endParaRPr>
            </a:p>
            <a:p>
              <a:pPr marL="228480" lvl="0" indent="-228480">
                <a:buFont typeface="Wingdings"/>
                <a:buChar char="v"/>
                <a:defRPr/>
              </a:pPr>
              <a:r>
                <a:rPr lang="ko-KR" altLang="en-US" sz="1700" spc="100">
                  <a:solidFill>
                    <a:srgbClr val="8d6446"/>
                  </a:solidFill>
                  <a:latin typeface="HY나무B"/>
                  <a:ea typeface="HY나무B"/>
                </a:rPr>
                <a:t>각종 통제 </a:t>
              </a:r>
              <a:endParaRPr lang="ko-KR" altLang="en-US" sz="1700" spc="100">
                <a:solidFill>
                  <a:srgbClr val="8d6446"/>
                </a:solidFill>
                <a:latin typeface="HY나무B"/>
                <a:ea typeface="HY나무B"/>
              </a:endParaRPr>
            </a:p>
            <a:p>
              <a:pPr marL="228480" lvl="0" indent="-228480">
                <a:buFont typeface="Wingdings"/>
                <a:buChar char="v"/>
                <a:defRPr/>
              </a:pPr>
              <a:r>
                <a:rPr lang="ko-KR" altLang="en-US" sz="1700" spc="100">
                  <a:solidFill>
                    <a:srgbClr val="8d6446"/>
                  </a:solidFill>
                  <a:latin typeface="HY나무B"/>
                  <a:ea typeface="HY나무B"/>
                </a:rPr>
                <a:t>신분 제도</a:t>
              </a:r>
              <a:endParaRPr lang="ko-KR" altLang="en-US" sz="1700" spc="100">
                <a:solidFill>
                  <a:srgbClr val="8d6446"/>
                </a:solidFill>
                <a:latin typeface="HY나무B"/>
                <a:ea typeface="HY나무B"/>
              </a:endParaRPr>
            </a:p>
            <a:p>
              <a:pPr marL="228480" lvl="0" indent="-228480">
                <a:buFont typeface="Wingdings"/>
                <a:buChar char="v"/>
                <a:defRPr/>
              </a:pPr>
              <a:endParaRPr lang="ko-KR" altLang="en-US" sz="1600" spc="100">
                <a:solidFill>
                  <a:srgbClr val="8d6446"/>
                </a:solidFill>
                <a:latin typeface="HY나무B"/>
                <a:ea typeface="HY나무B"/>
              </a:endParaRPr>
            </a:p>
            <a:p>
              <a:pPr marL="0" lvl="0" indent="0">
                <a:buFont typeface="Wingdings"/>
                <a:buNone/>
                <a:defRPr/>
              </a:pPr>
              <a:r>
                <a:rPr lang="ko-KR" altLang="en-US" sz="2000" spc="100">
                  <a:solidFill>
                    <a:srgbClr val="182f4a"/>
                  </a:solidFill>
                  <a:latin typeface="HY나무B"/>
                  <a:ea typeface="HY나무B"/>
                </a:rPr>
                <a:t>에도 막부 </a:t>
              </a:r>
              <a:r>
                <a:rPr lang="en-US" altLang="ko-KR" sz="2000" spc="100">
                  <a:solidFill>
                    <a:srgbClr val="182f4a"/>
                  </a:solidFill>
                  <a:latin typeface="HY나무B"/>
                  <a:ea typeface="HY나무B"/>
                </a:rPr>
                <a:t>-</a:t>
              </a:r>
              <a:r>
                <a:rPr lang="ko-KR" altLang="en-US" sz="2000" spc="100">
                  <a:solidFill>
                    <a:srgbClr val="182f4a"/>
                  </a:solidFill>
                  <a:latin typeface="HY나무B"/>
                  <a:ea typeface="HY나무B"/>
                </a:rPr>
                <a:t> 국외 정책 </a:t>
              </a:r>
              <a:r>
                <a:rPr lang="en-US" altLang="ko-KR" sz="2000" spc="100">
                  <a:solidFill>
                    <a:srgbClr val="182f4a"/>
                  </a:solidFill>
                  <a:latin typeface="HY나무B"/>
                  <a:ea typeface="HY나무B"/>
                </a:rPr>
                <a:t>-</a:t>
              </a:r>
              <a:endParaRPr lang="en-US" altLang="ko-KR" sz="2000" spc="100">
                <a:solidFill>
                  <a:srgbClr val="182f4a"/>
                </a:solidFill>
                <a:latin typeface="HY나무B"/>
                <a:ea typeface="HY나무B"/>
              </a:endParaRPr>
            </a:p>
            <a:p>
              <a:pPr marL="228480" lvl="0" indent="-228480">
                <a:buFont typeface="Wingdings"/>
                <a:buChar char="v"/>
                <a:defRPr/>
              </a:pPr>
              <a:r>
                <a:rPr lang="ko-KR" altLang="ko-KR" sz="1700" spc="100">
                  <a:solidFill>
                    <a:srgbClr val="8d6446"/>
                  </a:solidFill>
                  <a:latin typeface="HY나무B"/>
                  <a:ea typeface="HY나무B"/>
                </a:rPr>
                <a:t>제국과의 교섭</a:t>
              </a:r>
              <a:endParaRPr lang="ko-KR" altLang="ko-KR" sz="1700" spc="100">
                <a:solidFill>
                  <a:srgbClr val="8d6446"/>
                </a:solidFill>
                <a:latin typeface="HY나무B"/>
                <a:ea typeface="HY나무B"/>
              </a:endParaRPr>
            </a:p>
            <a:p>
              <a:pPr marL="228480" lvl="0" indent="-228480">
                <a:buFont typeface="Wingdings"/>
                <a:buChar char="v"/>
                <a:defRPr/>
              </a:pPr>
              <a:r>
                <a:rPr lang="ko-KR" altLang="ko-KR" sz="1700" spc="100">
                  <a:solidFill>
                    <a:srgbClr val="8d6446"/>
                  </a:solidFill>
                  <a:latin typeface="HY나무B"/>
                  <a:ea typeface="HY나무B"/>
                </a:rPr>
                <a:t>주인선 무역</a:t>
              </a:r>
              <a:endParaRPr lang="ko-KR" altLang="ko-KR" sz="1700" spc="100">
                <a:solidFill>
                  <a:srgbClr val="8d6446"/>
                </a:solidFill>
                <a:latin typeface="HY나무B"/>
                <a:ea typeface="HY나무B"/>
              </a:endParaRPr>
            </a:p>
            <a:p>
              <a:pPr marL="228480" lvl="0" indent="-228480">
                <a:buFont typeface="Wingdings"/>
                <a:buChar char="v"/>
                <a:defRPr/>
              </a:pPr>
              <a:r>
                <a:rPr lang="ko-KR" altLang="ko-KR" sz="1700" spc="100">
                  <a:solidFill>
                    <a:srgbClr val="8d6446"/>
                  </a:solidFill>
                  <a:latin typeface="HY나무B"/>
                  <a:ea typeface="HY나무B"/>
                </a:rPr>
                <a:t>기독교의 금압</a:t>
              </a:r>
              <a:endParaRPr lang="ko-KR" altLang="ko-KR" sz="1700" spc="100">
                <a:solidFill>
                  <a:srgbClr val="8d6446"/>
                </a:solidFill>
                <a:latin typeface="HY나무B"/>
                <a:ea typeface="HY나무B"/>
              </a:endParaRPr>
            </a:p>
            <a:p>
              <a:pPr marL="228480" lvl="0" indent="-228480">
                <a:buFont typeface="Wingdings"/>
                <a:buChar char="v"/>
                <a:defRPr/>
              </a:pPr>
              <a:r>
                <a:rPr lang="ko-KR" altLang="ko-KR" sz="1700" spc="100">
                  <a:solidFill>
                    <a:srgbClr val="8d6446"/>
                  </a:solidFill>
                  <a:latin typeface="HY나무B"/>
                  <a:ea typeface="HY나무B"/>
                </a:rPr>
                <a:t>쇄국 정책</a:t>
              </a:r>
              <a:endParaRPr lang="ko-KR" altLang="ko-KR" sz="1700" spc="100">
                <a:solidFill>
                  <a:srgbClr val="8d6446"/>
                </a:solidFill>
                <a:latin typeface="HY나무B"/>
                <a:ea typeface="HY나무B"/>
              </a:endParaRPr>
            </a:p>
          </p:txBody>
        </p:sp>
        <p:pic>
          <p:nvPicPr>
            <p:cNvPr id="73" name="그림 29"/>
            <p:cNvPicPr>
              <a:picLocks noChangeAspect="1"/>
            </p:cNvPicPr>
            <p:nvPr/>
          </p:nvPicPr>
          <p:blipFill rotWithShape="1">
            <a:blip r:embed="rId4"/>
            <a:stretch>
              <a:fillRect/>
            </a:stretch>
          </p:blipFill>
          <p:spPr>
            <a:xfrm>
              <a:off x="3312414" y="1625359"/>
              <a:ext cx="329374" cy="309372"/>
            </a:xfrm>
            <a:prstGeom prst="rect">
              <a:avLst/>
            </a:prstGeom>
          </p:spPr>
        </p:pic>
        <p:pic>
          <p:nvPicPr>
            <p:cNvPr id="76" name="그림 29"/>
            <p:cNvPicPr>
              <a:picLocks noChangeAspect="1"/>
            </p:cNvPicPr>
            <p:nvPr/>
          </p:nvPicPr>
          <p:blipFill rotWithShape="1">
            <a:blip r:embed="rId5"/>
            <a:stretch>
              <a:fillRect/>
            </a:stretch>
          </p:blipFill>
          <p:spPr>
            <a:xfrm>
              <a:off x="3312414" y="2676878"/>
              <a:ext cx="329374" cy="309372"/>
            </a:xfrm>
            <a:prstGeom prst="rect">
              <a:avLst/>
            </a:prstGeom>
          </p:spPr>
        </p:pic>
        <p:pic>
          <p:nvPicPr>
            <p:cNvPr id="77" name="그림 29"/>
            <p:cNvPicPr>
              <a:picLocks noChangeAspect="1"/>
            </p:cNvPicPr>
            <p:nvPr/>
          </p:nvPicPr>
          <p:blipFill rotWithShape="1">
            <a:blip r:embed="rId6"/>
            <a:stretch>
              <a:fillRect/>
            </a:stretch>
          </p:blipFill>
          <p:spPr>
            <a:xfrm>
              <a:off x="3312414" y="4017549"/>
              <a:ext cx="329374" cy="309372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fade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3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5715" y="1473902"/>
            <a:ext cx="655914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쇄국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국외 정책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6"/>
          <p:cNvSpPr txBox="1"/>
          <p:nvPr/>
        </p:nvSpPr>
        <p:spPr>
          <a:xfrm>
            <a:off x="1530188" y="1440180"/>
            <a:ext cx="6480810" cy="360045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p>
            <a:pPr marL="228480" indent="-22848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100" b="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1616년</a:t>
            </a:r>
            <a:endParaRPr xmlns:mc="http://schemas.openxmlformats.org/markup-compatibility/2006" xmlns:hp="http://schemas.haansoft.com/office/presentation/8.0" kumimoji="1" lang="ko-KR" altLang="ko-KR" sz="2100" b="0" i="0" u="sng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유럽인의 거주 무역의 지역을</a:t>
            </a:r>
            <a:endPara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히라도·나가사키의 2항으로 제한</a:t>
            </a:r>
            <a:endPara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28480" indent="-22848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100" b="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1623년</a:t>
            </a:r>
            <a:endPara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선교사의 잠입을 방지하기 위해</a:t>
            </a:r>
            <a:endPara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스페인 선박의 내항을 금지</a:t>
            </a:r>
            <a:endPara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28480" indent="-22848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100" b="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1633년</a:t>
            </a:r>
            <a:endPara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봉서선 외</a:t>
            </a:r>
            <a:r>
              <a:rPr xmlns:mc="http://schemas.openxmlformats.org/markup-compatibility/2006" xmlns:hp="http://schemas.haansoft.com/office/presentation/8.0" kumimoji="1" lang="ko-KR" altLang="en-US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일본선의</a:t>
            </a:r>
            <a:r>
              <a:rPr xmlns:mc="http://schemas.openxmlformats.org/markup-compatibility/2006" xmlns:hp="http://schemas.haansoft.com/office/presentation/8.0" kumimoji="1" lang="ko-KR" altLang="en-US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해외도항 금</a:t>
            </a:r>
            <a:r>
              <a:rPr xmlns:mc="http://schemas.openxmlformats.org/markup-compatibility/2006" xmlns:hp="http://schemas.haansoft.com/office/presentation/8.0" kumimoji="1" lang="ko-KR" altLang="en-US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지</a:t>
            </a:r>
            <a:endParaRPr xmlns:mc="http://schemas.openxmlformats.org/markup-compatibility/2006" xmlns:hp="http://schemas.haansoft.com/office/presentation/8.0" kumimoji="1" lang="ko-KR" altLang="en-US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1" lang="ko-KR" altLang="en-US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28480" indent="-22848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100" b="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1635년</a:t>
            </a:r>
            <a:endPara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일본인의 해외도항</a:t>
            </a:r>
            <a:r>
              <a:rPr xmlns:mc="http://schemas.openxmlformats.org/markup-compatibility/2006" xmlns:hp="http://schemas.haansoft.com/office/presentation/8.0" kumimoji="1" lang="en-US" altLang="ko-KR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r>
              <a: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재외 일본인의 귀국을 전면적으로 금지</a:t>
            </a:r>
            <a:endPara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중국선의 내항도 나가사키의 1항으로 제한</a:t>
            </a:r>
            <a:endPara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20" name="텍스트상자 12"/>
          <p:cNvSpPr txBox="1"/>
          <p:nvPr/>
        </p:nvSpPr>
        <p:spPr>
          <a:xfrm>
            <a:off x="1440180" y="720090"/>
            <a:ext cx="3053047" cy="337002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1" lang="ko-KR" altLang="en-US" sz="16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3053047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쇄국 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과정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)</a:t>
            </a:r>
            <a:endPara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pic>
        <p:nvPicPr>
          <p:cNvPr id="22" name=""/>
          <p:cNvPicPr/>
          <p:nvPr/>
        </p:nvPicPr>
        <p:blipFill rotWithShape="1">
          <a:blip r:embed="rId2">
            <a:lum/>
          </a:blip>
          <a:stretch>
            <a:fillRect/>
          </a:stretch>
        </p:blipFill>
        <p:spPr>
          <a:xfrm>
            <a:off x="5850731" y="1440180"/>
            <a:ext cx="3060382" cy="2520315"/>
          </a:xfrm>
          <a:prstGeom prst="rect">
            <a:avLst/>
          </a:prstGeom>
          <a:ln w="127000">
            <a:solidFill>
              <a:srgbClr val="182f4a"/>
            </a:solidFill>
          </a:ln>
          <a:scene3d>
            <a:camera prst="orthographicFront" fov="0">
              <a:rot lat="0" lon="0" rev="0"/>
            </a:camera>
            <a:lightRig rig="threePt" dir="t"/>
          </a:scene3d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3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5715" y="1473902"/>
            <a:ext cx="655914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쇄국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국외 정책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6"/>
          <p:cNvSpPr txBox="1"/>
          <p:nvPr/>
        </p:nvSpPr>
        <p:spPr>
          <a:xfrm>
            <a:off x="1530188" y="1440180"/>
            <a:ext cx="6480810" cy="360045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p>
            <a:pPr marL="299880" indent="-29988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en-US" altLang="ko-KR" sz="210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1636</a:t>
            </a:r>
            <a:r>
              <a:rPr xmlns:mc="http://schemas.openxmlformats.org/markup-compatibility/2006" xmlns:hp="http://schemas.haansoft.com/office/presentation/8.0" kumimoji="1" lang="ko-KR" altLang="en-US" sz="210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년</a:t>
            </a:r>
            <a:endPara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포르투갈인을 나가사키 항 내</a:t>
            </a:r>
            <a:r>
              <a:rPr xmlns:mc="http://schemas.openxmlformats.org/markup-compatibility/2006" xmlns:hp="http://schemas.haansoft.com/office/presentation/8.0" kumimoji="1" lang="ko-KR" altLang="en-US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에</a:t>
            </a:r>
            <a:endPara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축조한</a:t>
            </a:r>
            <a:r>
              <a:rPr xmlns:mc="http://schemas.openxmlformats.org/markup-compatibility/2006" xmlns:hp="http://schemas.haansoft.com/office/presentation/8.0" kumimoji="1" lang="ko-KR" altLang="en-US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인공섬인 데자마로 이주</a:t>
            </a:r>
            <a:endPara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28480" indent="-22848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28480" indent="-22848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100" b="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1639년</a:t>
            </a:r>
            <a:endPara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포르투갈선의 내항을 금지</a:t>
            </a:r>
            <a:endPara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xmlns:mc="http://schemas.openxmlformats.org/markup-compatibility/2006" xmlns:hp="http://schemas.haansoft.com/office/presentation/8.0" kumimoji="1" lang="en-US" altLang="ko-KR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en-US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기독교에 대한 경계심</a:t>
            </a:r>
            <a:r>
              <a:rPr xmlns:mc="http://schemas.openxmlformats.org/markup-compatibility/2006" xmlns:hp="http://schemas.haansoft.com/office/presentation/8.0" kumimoji="1" lang="en-US" altLang="ko-KR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)</a:t>
            </a:r>
            <a:endParaRPr xmlns:mc="http://schemas.openxmlformats.org/markup-compatibility/2006" xmlns:hp="http://schemas.haansoft.com/office/presentation/8.0" kumimoji="1" lang="en-US" altLang="ko-KR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28480" indent="-22848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28480" indent="-22848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en-US" altLang="ko-KR" sz="2100" b="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</a:t>
            </a:r>
            <a:r>
              <a:rPr xmlns:mc="http://schemas.openxmlformats.org/markup-compatibility/2006" xmlns:hp="http://schemas.haansoft.com/office/presentation/8.0" kumimoji="1" lang="ko-KR" altLang="ko-KR" sz="2100" b="0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641년</a:t>
            </a:r>
            <a:endPara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네덜란드인을 히라토 상관</a:t>
            </a:r>
            <a:r>
              <a:rPr xmlns:mc="http://schemas.openxmlformats.org/markup-compatibility/2006" xmlns:hp="http://schemas.haansoft.com/office/presentation/8.0" kumimoji="1" lang="ko-KR" altLang="en-US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kumimoji="1" lang="en-US" altLang="en-US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→</a:t>
            </a:r>
            <a:r>
              <a:rPr xmlns:mc="http://schemas.openxmlformats.org/markup-compatibility/2006" xmlns:hp="http://schemas.haansoft.com/office/presentation/8.0" kumimoji="1" lang="ko-KR" altLang="en-US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데지마로 </a:t>
            </a:r>
            <a:r>
              <a:rPr xmlns:mc="http://schemas.openxmlformats.org/markup-compatibility/2006" xmlns:hp="http://schemas.haansoft.com/office/presentation/8.0" kumimoji="1" lang="ko-KR" altLang="en-US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이주</a:t>
            </a:r>
            <a:endParaRPr xmlns:mc="http://schemas.openxmlformats.org/markup-compatibility/2006" xmlns:hp="http://schemas.haansoft.com/office/presentation/8.0" kumimoji="1" lang="ko-KR" altLang="en-US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일본인과의 교류를 금지</a:t>
            </a:r>
            <a:endPara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나가사키 부교의 감시하에 </a:t>
            </a:r>
            <a:r>
              <a:rPr xmlns:mc="http://schemas.openxmlformats.org/markup-compatibility/2006" xmlns:hp="http://schemas.haansoft.com/office/presentation/8.0" kumimoji="1" lang="ko-KR" altLang="en-US" sz="21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둠</a:t>
            </a:r>
            <a:endParaRPr xmlns:mc="http://schemas.openxmlformats.org/markup-compatibility/2006" xmlns:hp="http://schemas.haansoft.com/office/presentation/8.0" kumimoji="1" lang="ko-KR" altLang="en-US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endParaRPr xmlns:mc="http://schemas.openxmlformats.org/markup-compatibility/2006" xmlns:hp="http://schemas.haansoft.com/office/presentation/8.0" kumimoji="1" lang="ko-KR" altLang="ko-KR" sz="21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2100" b="1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쇄국 완성</a:t>
            </a:r>
            <a:endParaRPr xmlns:mc="http://schemas.openxmlformats.org/markup-compatibility/2006" xmlns:hp="http://schemas.haansoft.com/office/presentation/8.0" kumimoji="1" lang="ko-KR" altLang="en-US" sz="2100" b="1" i="0" u="sng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20" name="텍스트상자 12"/>
          <p:cNvSpPr txBox="1"/>
          <p:nvPr/>
        </p:nvSpPr>
        <p:spPr>
          <a:xfrm>
            <a:off x="1440180" y="720090"/>
            <a:ext cx="3053047" cy="337002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1" lang="ko-KR" altLang="en-US" sz="16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3053047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쇄국 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과정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)</a:t>
            </a:r>
            <a:endPara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pic>
        <p:nvPicPr>
          <p:cNvPr id="22" name=""/>
          <p:cNvPicPr/>
          <p:nvPr/>
        </p:nvPicPr>
        <p:blipFill rotWithShape="1">
          <a:blip r:embed="rId2">
            <a:lum/>
          </a:blip>
          <a:stretch>
            <a:fillRect/>
          </a:stretch>
        </p:blipFill>
        <p:spPr>
          <a:xfrm>
            <a:off x="5850731" y="1440180"/>
            <a:ext cx="3060382" cy="2520315"/>
          </a:xfrm>
          <a:prstGeom prst="rect">
            <a:avLst/>
          </a:prstGeom>
          <a:ln w="127000">
            <a:solidFill>
              <a:srgbClr val="182f4a"/>
            </a:solidFill>
          </a:ln>
          <a:scene3d>
            <a:camera prst="orthographicFront" fov="0">
              <a:rot lat="0" lon="0" rev="0"/>
            </a:camera>
            <a:lightRig rig="threePt" dir="t"/>
          </a:scene3d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3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5715" y="1473902"/>
            <a:ext cx="655914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쇄국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국외 정책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6"/>
          <p:cNvSpPr txBox="1"/>
          <p:nvPr/>
        </p:nvSpPr>
        <p:spPr>
          <a:xfrm>
            <a:off x="1530188" y="1440180"/>
            <a:ext cx="6480810" cy="360045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p>
            <a:pPr marL="228480" indent="-228480" algn="just">
              <a:spcBef>
                <a:spcPts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네덜란드선과 중국선만이 내항하게 </a:t>
            </a:r>
            <a:r>
              <a:rPr xmlns:mc="http://schemas.openxmlformats.org/markup-compatibility/2006" xmlns:hp="http://schemas.haansoft.com/office/presentation/8.0" lang="ko-KR" altLang="en-US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됨</a:t>
            </a:r>
            <a:endParaRPr xmlns:mc="http://schemas.openxmlformats.org/markup-compatibility/2006" xmlns:hp="http://schemas.haansoft.com/office/presentation/8.0" sz="20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28480" indent="-228480" algn="just">
              <a:spcBef>
                <a:spcPts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sz="20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28480" indent="-228480" algn="just">
              <a:spcBef>
                <a:spcPts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해외</a:t>
            </a:r>
            <a:r>
              <a:rPr xmlns:mc="http://schemas.openxmlformats.org/markup-compatibility/2006" xmlns:hp="http://schemas.haansoft.com/office/presentation/8.0" lang="ko-KR" altLang="en-US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의 </a:t>
            </a:r>
            <a:r>
              <a:rPr xmlns:mc="http://schemas.openxmlformats.org/markup-compatibility/2006" xmlns:hp="http://schemas.haansoft.com/office/presentation/8.0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사정은 네덜란드 상관장이 막부에 제출하는 풍설서</a:t>
            </a:r>
            <a:r>
              <a:rPr xmlns:mc="http://schemas.openxmlformats.org/markup-compatibility/2006" xmlns:hp="http://schemas.haansoft.com/office/presentation/8.0" lang="en-US" altLang="ko-KR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r>
              <a:rPr xmlns:mc="http://schemas.openxmlformats.org/markup-compatibility/2006" xmlns:hp="http://schemas.haansoft.com/office/presentation/8.0" lang="ko-KR" altLang="en-US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중국선이 가져다 주는 정보에 의해 알 수 있</a:t>
            </a:r>
            <a:r>
              <a:rPr xmlns:mc="http://schemas.openxmlformats.org/markup-compatibility/2006" xmlns:hp="http://schemas.haansoft.com/office/presentation/8.0" lang="ko-KR" altLang="en-US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게 됨</a:t>
            </a:r>
            <a:endParaRPr xmlns:mc="http://schemas.openxmlformats.org/markup-compatibility/2006" xmlns:hp="http://schemas.haansoft.com/office/presentation/8.0" lang="ko-KR" altLang="en-US" sz="20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28480" indent="-228480" algn="just">
              <a:spcBef>
                <a:spcPts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lang="EN-US" sz="20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28480" indent="-228480" algn="just">
              <a:spcBef>
                <a:spcPts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lang="ko-KR" altLang="en-US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해외로의 </a:t>
            </a:r>
            <a:r>
              <a:rPr xmlns:mc="http://schemas.openxmlformats.org/markup-compatibility/2006" xmlns:hp="http://schemas.haansoft.com/office/presentation/8.0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국내의 상품유통 제한 </a:t>
            </a:r>
            <a:endParaRPr xmlns:mc="http://schemas.openxmlformats.org/markup-compatibility/2006" xmlns:hp="http://schemas.haansoft.com/office/presentation/8.0" sz="20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28480" indent="-228480" algn="just">
              <a:spcBef>
                <a:spcPts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sz="20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28480" indent="-228480" algn="just">
              <a:spcBef>
                <a:spcPts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농업을 기본으로 하는 자연경제가 유지</a:t>
            </a:r>
            <a:endParaRPr xmlns:mc="http://schemas.openxmlformats.org/markup-compatibility/2006" xmlns:hp="http://schemas.haansoft.com/office/presentation/8.0" sz="20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xmlns:mc="http://schemas.openxmlformats.org/markup-compatibility/2006" xmlns:hp="http://schemas.haansoft.com/office/presentation/8.0" lang="ko-KR" altLang="en-US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  </a:t>
            </a:r>
            <a:r>
              <a:rPr xmlns:mc="http://schemas.openxmlformats.org/markup-compatibility/2006" xmlns:hp="http://schemas.haansoft.com/office/presentation/8.0" lang="en-US" altLang="ko-KR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lang="ko-KR" altLang="en-US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이로 인해 </a:t>
            </a:r>
            <a:r>
              <a:rPr xmlns:mc="http://schemas.openxmlformats.org/markup-compatibility/2006" xmlns:hp="http://schemas.haansoft.com/office/presentation/8.0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막번체제는 오랫동안 유지될 수 있</a:t>
            </a:r>
            <a:r>
              <a:rPr xmlns:mc="http://schemas.openxmlformats.org/markup-compatibility/2006" xmlns:hp="http://schemas.haansoft.com/office/presentation/8.0" lang="ko-KR" altLang="en-US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었음</a:t>
            </a:r>
            <a:r>
              <a:rPr xmlns:mc="http://schemas.openxmlformats.org/markup-compatibility/2006" xmlns:hp="http://schemas.haansoft.com/office/presentation/8.0" lang="en-US" altLang="ko-KR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)</a:t>
            </a:r>
            <a:endParaRPr xmlns:mc="http://schemas.openxmlformats.org/markup-compatibility/2006" xmlns:hp="http://schemas.haansoft.com/office/presentation/8.0" lang="en-US" altLang="ko-KR" sz="20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28480" indent="-228480" algn="just">
              <a:spcBef>
                <a:spcPts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sz="20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28480" indent="-228480" algn="just">
              <a:spcBef>
                <a:spcPts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국내적으로는 평화의 시대가 계속되고 산업이 발달</a:t>
            </a:r>
            <a:endParaRPr xmlns:mc="http://schemas.openxmlformats.org/markup-compatibility/2006" xmlns:hp="http://schemas.haansoft.com/office/presentation/8.0" sz="20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xmlns:mc="http://schemas.openxmlformats.org/markup-compatibility/2006" xmlns:hp="http://schemas.haansoft.com/office/presentation/8.0" lang="ko-KR" altLang="en-US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  </a:t>
            </a:r>
            <a:r>
              <a:rPr xmlns:mc="http://schemas.openxmlformats.org/markup-compatibility/2006" xmlns:hp="http://schemas.haansoft.com/office/presentation/8.0" lang="en-US" altLang="ko-KR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국민문화의 형성</a:t>
            </a:r>
            <a:r>
              <a:rPr xmlns:mc="http://schemas.openxmlformats.org/markup-compatibility/2006" xmlns:hp="http://schemas.haansoft.com/office/presentation/8.0" lang="ko-KR" altLang="en-US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보임</a:t>
            </a:r>
            <a:r>
              <a:rPr xmlns:mc="http://schemas.openxmlformats.org/markup-compatibility/2006" xmlns:hp="http://schemas.haansoft.com/office/presentation/8.0" lang="en-US" altLang="ko-KR" sz="20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)</a:t>
            </a:r>
            <a:endParaRPr xmlns:mc="http://schemas.openxmlformats.org/markup-compatibility/2006" xmlns:hp="http://schemas.haansoft.com/office/presentation/8.0" lang="en-US" altLang="ko-KR" sz="20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28480" indent="-228480" algn="just">
              <a:spcBef>
                <a:spcPts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sz="20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28480" indent="-228480" algn="just">
              <a:spcBef>
                <a:spcPts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lang="ko-KR" altLang="en-US" sz="2000" b="0" i="0" u="sng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반면 </a:t>
            </a:r>
            <a:r>
              <a:rPr xmlns:mc="http://schemas.openxmlformats.org/markup-compatibility/2006" xmlns:hp="http://schemas.haansoft.com/office/presentation/8.0" sz="2000" b="0" i="0" u="sng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세계의 정세로부터 고립되고 정체되는 경향</a:t>
            </a:r>
            <a:r>
              <a:rPr xmlns:mc="http://schemas.openxmlformats.org/markup-compatibility/2006" xmlns:hp="http://schemas.haansoft.com/office/presentation/8.0" lang="ko-KR" altLang="en-US" sz="2000" b="0" i="0" u="sng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보임</a:t>
            </a:r>
            <a:endParaRPr xmlns:mc="http://schemas.openxmlformats.org/markup-compatibility/2006" xmlns:hp="http://schemas.haansoft.com/office/presentation/8.0" lang="ko-KR" altLang="en-US" sz="2000" b="0" i="0" u="sng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20" name="텍스트상자 12"/>
          <p:cNvSpPr txBox="1"/>
          <p:nvPr/>
        </p:nvSpPr>
        <p:spPr>
          <a:xfrm>
            <a:off x="1440180" y="720090"/>
            <a:ext cx="3053047" cy="337002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1" lang="ko-KR" altLang="en-US" sz="16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3053047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쇄국 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결과</a:t>
            </a:r>
            <a:r>
              <a: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)</a:t>
            </a:r>
            <a:endParaRPr xmlns:mc="http://schemas.openxmlformats.org/markup-compatibility/2006" xmlns:hp="http://schemas.haansoft.com/office/presentation/8.0" kumimoji="1" lang="en-US" altLang="ko-KR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3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직사각형 26"/>
          <p:cNvSpPr/>
          <p:nvPr/>
        </p:nvSpPr>
        <p:spPr>
          <a:xfrm>
            <a:off x="6071982" y="857250"/>
            <a:ext cx="3072018" cy="5143500"/>
          </a:xfrm>
          <a:prstGeom prst="rect">
            <a:avLst/>
          </a:prstGeom>
          <a:solidFill>
            <a:srgbClr val="e2d5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0" y="857250"/>
            <a:ext cx="3041243" cy="5143500"/>
          </a:xfrm>
          <a:prstGeom prst="rect">
            <a:avLst/>
          </a:prstGeom>
          <a:solidFill>
            <a:srgbClr val="e2d5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71" name="자유형 70"/>
          <p:cNvSpPr/>
          <p:nvPr/>
        </p:nvSpPr>
        <p:spPr>
          <a:xfrm>
            <a:off x="6132494" y="2330093"/>
            <a:ext cx="3011506" cy="64785"/>
          </a:xfrm>
          <a:custGeom>
            <a:avLst/>
            <a:gdLst>
              <a:gd name="connsiteX0" fmla="*/ 0 w 4026691"/>
              <a:gd name="connsiteY0" fmla="*/ 0 h 102424"/>
              <a:gd name="connsiteX1" fmla="*/ 4026691 w 4026691"/>
              <a:gd name="connsiteY1" fmla="*/ 0 h 102424"/>
              <a:gd name="connsiteX2" fmla="*/ 4026691 w 4026691"/>
              <a:gd name="connsiteY2" fmla="*/ 102424 h 102424"/>
              <a:gd name="connsiteX3" fmla="*/ 0 w 4026691"/>
              <a:gd name="connsiteY3" fmla="*/ 102424 h 102424"/>
              <a:gd name="connsiteX4" fmla="*/ 0 w 4026691"/>
              <a:gd name="connsiteY4" fmla="*/ 0 h 1024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26691" h="102424">
                <a:moveTo>
                  <a:pt x="0" y="0"/>
                </a:moveTo>
                <a:lnTo>
                  <a:pt x="4026691" y="0"/>
                </a:lnTo>
                <a:lnTo>
                  <a:pt x="4026691" y="102424"/>
                </a:lnTo>
                <a:lnTo>
                  <a:pt x="0" y="102424"/>
                </a:lnTo>
                <a:lnTo>
                  <a:pt x="0" y="0"/>
                </a:lnTo>
                <a:close/>
              </a:path>
            </a:pathLst>
          </a:custGeom>
          <a:solidFill>
            <a:srgbClr val="8c64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solidFill>
                <a:srgbClr val="ae9172"/>
              </a:solidFill>
              <a:latin typeface="HY나무B"/>
              <a:ea typeface="HY나무B"/>
            </a:endParaRPr>
          </a:p>
        </p:txBody>
      </p:sp>
      <p:sp>
        <p:nvSpPr>
          <p:cNvPr id="72" name="자유형 71"/>
          <p:cNvSpPr/>
          <p:nvPr/>
        </p:nvSpPr>
        <p:spPr>
          <a:xfrm>
            <a:off x="-28460" y="2330093"/>
            <a:ext cx="3039448" cy="64785"/>
          </a:xfrm>
          <a:custGeom>
            <a:avLst/>
            <a:gdLst>
              <a:gd name="connsiteX0" fmla="*/ 0 w 4026691"/>
              <a:gd name="connsiteY0" fmla="*/ 0 h 102424"/>
              <a:gd name="connsiteX1" fmla="*/ 4026691 w 4026691"/>
              <a:gd name="connsiteY1" fmla="*/ 0 h 102424"/>
              <a:gd name="connsiteX2" fmla="*/ 4026691 w 4026691"/>
              <a:gd name="connsiteY2" fmla="*/ 102424 h 102424"/>
              <a:gd name="connsiteX3" fmla="*/ 0 w 4026691"/>
              <a:gd name="connsiteY3" fmla="*/ 102424 h 102424"/>
              <a:gd name="connsiteX4" fmla="*/ 0 w 4026691"/>
              <a:gd name="connsiteY4" fmla="*/ 0 h 1024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26691" h="102424">
                <a:moveTo>
                  <a:pt x="0" y="0"/>
                </a:moveTo>
                <a:lnTo>
                  <a:pt x="4026691" y="0"/>
                </a:lnTo>
                <a:lnTo>
                  <a:pt x="4026691" y="102424"/>
                </a:lnTo>
                <a:lnTo>
                  <a:pt x="0" y="102424"/>
                </a:lnTo>
                <a:lnTo>
                  <a:pt x="0" y="0"/>
                </a:lnTo>
                <a:close/>
              </a:path>
            </a:pathLst>
          </a:custGeom>
          <a:solidFill>
            <a:srgbClr val="8c64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solidFill>
                <a:srgbClr val="ae9172"/>
              </a:solidFill>
              <a:latin typeface="HY나무B"/>
              <a:ea typeface="HY나무B"/>
            </a:endParaRPr>
          </a:p>
        </p:txBody>
      </p:sp>
      <p:grpSp>
        <p:nvGrpSpPr>
          <p:cNvPr id="24" name="그룹 23"/>
          <p:cNvGrpSpPr/>
          <p:nvPr/>
        </p:nvGrpSpPr>
        <p:grpSpPr>
          <a:xfrm rot="0">
            <a:off x="1318163" y="2258883"/>
            <a:ext cx="1629502" cy="2596995"/>
            <a:chOff x="1576009" y="1868844"/>
            <a:chExt cx="2172670" cy="3462660"/>
          </a:xfrm>
          <a:solidFill>
            <a:srgbClr val="28334b"/>
          </a:solidFill>
        </p:grpSpPr>
        <p:sp>
          <p:nvSpPr>
            <p:cNvPr id="25" name="직사각형 24"/>
            <p:cNvSpPr/>
            <p:nvPr/>
          </p:nvSpPr>
          <p:spPr>
            <a:xfrm>
              <a:off x="1576009" y="2223566"/>
              <a:ext cx="2172670" cy="31079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2026629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  <p:sp>
          <p:nvSpPr>
            <p:cNvPr id="28" name="직사각형 27"/>
            <p:cNvSpPr/>
            <p:nvPr/>
          </p:nvSpPr>
          <p:spPr>
            <a:xfrm>
              <a:off x="3340337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</p:grpSp>
      <p:grpSp>
        <p:nvGrpSpPr>
          <p:cNvPr id="30" name="그룹 29"/>
          <p:cNvGrpSpPr/>
          <p:nvPr/>
        </p:nvGrpSpPr>
        <p:grpSpPr>
          <a:xfrm rot="0">
            <a:off x="6196335" y="2258883"/>
            <a:ext cx="1629502" cy="2596995"/>
            <a:chOff x="1576009" y="1868844"/>
            <a:chExt cx="2172670" cy="3462660"/>
          </a:xfrm>
          <a:solidFill>
            <a:srgbClr val="28334b"/>
          </a:solidFill>
        </p:grpSpPr>
        <p:sp>
          <p:nvSpPr>
            <p:cNvPr id="31" name="직사각형 30"/>
            <p:cNvSpPr/>
            <p:nvPr/>
          </p:nvSpPr>
          <p:spPr>
            <a:xfrm>
              <a:off x="1576009" y="2223566"/>
              <a:ext cx="2172670" cy="31079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2026629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  <p:sp>
          <p:nvSpPr>
            <p:cNvPr id="41" name="직사각형 40"/>
            <p:cNvSpPr/>
            <p:nvPr/>
          </p:nvSpPr>
          <p:spPr>
            <a:xfrm>
              <a:off x="3340337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</p:grpSp>
      <p:grpSp>
        <p:nvGrpSpPr>
          <p:cNvPr id="50" name="그룹 49"/>
          <p:cNvGrpSpPr/>
          <p:nvPr/>
        </p:nvGrpSpPr>
        <p:grpSpPr>
          <a:xfrm rot="0" flipH="1">
            <a:off x="6073571" y="2258883"/>
            <a:ext cx="1629503" cy="2596995"/>
            <a:chOff x="6039589" y="1868844"/>
            <a:chExt cx="2172671" cy="3462660"/>
          </a:xfrm>
          <a:solidFill>
            <a:srgbClr val="28334b"/>
          </a:solidFill>
        </p:grpSpPr>
        <p:sp>
          <p:nvSpPr>
            <p:cNvPr id="51" name="직사각형 50"/>
            <p:cNvSpPr/>
            <p:nvPr/>
          </p:nvSpPr>
          <p:spPr>
            <a:xfrm>
              <a:off x="6039589" y="2223566"/>
              <a:ext cx="2172670" cy="31079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  <p:sp>
          <p:nvSpPr>
            <p:cNvPr id="52" name="직사각형 51"/>
            <p:cNvSpPr/>
            <p:nvPr/>
          </p:nvSpPr>
          <p:spPr>
            <a:xfrm>
              <a:off x="6822933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  <p:sp>
          <p:nvSpPr>
            <p:cNvPr id="53" name="직사각형 52"/>
            <p:cNvSpPr/>
            <p:nvPr/>
          </p:nvSpPr>
          <p:spPr>
            <a:xfrm>
              <a:off x="7946219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</p:grpSp>
      <p:grpSp>
        <p:nvGrpSpPr>
          <p:cNvPr id="54" name="그룹 53"/>
          <p:cNvGrpSpPr/>
          <p:nvPr/>
        </p:nvGrpSpPr>
        <p:grpSpPr>
          <a:xfrm rot="0">
            <a:off x="1419432" y="2258883"/>
            <a:ext cx="1629503" cy="2596995"/>
            <a:chOff x="6039589" y="1868844"/>
            <a:chExt cx="2172671" cy="3462660"/>
          </a:xfrm>
          <a:solidFill>
            <a:srgbClr val="28334b"/>
          </a:solidFill>
        </p:grpSpPr>
        <p:sp>
          <p:nvSpPr>
            <p:cNvPr id="55" name="직사각형 54"/>
            <p:cNvSpPr/>
            <p:nvPr/>
          </p:nvSpPr>
          <p:spPr>
            <a:xfrm>
              <a:off x="6039589" y="2223566"/>
              <a:ext cx="2172670" cy="31079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  <p:sp>
          <p:nvSpPr>
            <p:cNvPr id="56" name="직사각형 55"/>
            <p:cNvSpPr/>
            <p:nvPr/>
          </p:nvSpPr>
          <p:spPr>
            <a:xfrm>
              <a:off x="6822933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  <p:sp>
          <p:nvSpPr>
            <p:cNvPr id="57" name="직사각형 56"/>
            <p:cNvSpPr/>
            <p:nvPr/>
          </p:nvSpPr>
          <p:spPr>
            <a:xfrm>
              <a:off x="7946219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</p:grpSp>
      <p:pic>
        <p:nvPicPr>
          <p:cNvPr id="58" name="그림 57"/>
          <p:cNvPicPr>
            <a:picLocks noChangeAspect="1"/>
          </p:cNvPicPr>
          <p:nvPr/>
        </p:nvPicPr>
        <p:blipFill rotWithShape="1">
          <a:blip r:embed="rId3"/>
          <a:srcRect r="49310"/>
          <a:stretch>
            <a:fillRect/>
          </a:stretch>
        </p:blipFill>
        <p:spPr>
          <a:xfrm>
            <a:off x="2252715" y="2872415"/>
            <a:ext cx="791664" cy="1636698"/>
          </a:xfrm>
          <a:prstGeom prst="rect">
            <a:avLst/>
          </a:prstGeom>
        </p:spPr>
      </p:pic>
      <p:pic>
        <p:nvPicPr>
          <p:cNvPr id="59" name="그림 58"/>
          <p:cNvPicPr>
            <a:picLocks noChangeAspect="1"/>
          </p:cNvPicPr>
          <p:nvPr/>
        </p:nvPicPr>
        <p:blipFill rotWithShape="1">
          <a:blip r:embed="rId4"/>
          <a:srcRect l="51380" r="1290"/>
          <a:stretch>
            <a:fillRect/>
          </a:stretch>
        </p:blipFill>
        <p:spPr>
          <a:xfrm>
            <a:off x="6050422" y="2872415"/>
            <a:ext cx="739185" cy="163669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advClick="0" advTm="0" mc:Ignorable="p14" p14:dur="1750">
        <p:push/>
      </p:transition>
    </mc:Choice>
    <mc:Fallback>
      <p:transition xmlns:mc="http://schemas.openxmlformats.org/markup-compatibility/2006" xmlns:hp="http://schemas.haansoft.com/office/presentation/8.0" spd="med" advClick="0" advTm="0" mc:Ignorable="hp" hp:hslDur="1750">
        <p:fade/>
      </p:transition>
    </mc:Fallback>
  </mc:AlternateContent>
</p:sld>
</file>

<file path=ppt/slides/slide3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직사각형 30"/>
          <p:cNvSpPr/>
          <p:nvPr/>
        </p:nvSpPr>
        <p:spPr>
          <a:xfrm>
            <a:off x="0" y="857250"/>
            <a:ext cx="4572001" cy="5143500"/>
          </a:xfrm>
          <a:prstGeom prst="rect">
            <a:avLst/>
          </a:prstGeom>
          <a:solidFill>
            <a:srgbClr val="e2d5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4571999" y="857250"/>
            <a:ext cx="4572001" cy="5143500"/>
          </a:xfrm>
          <a:prstGeom prst="rect">
            <a:avLst/>
          </a:prstGeom>
          <a:solidFill>
            <a:srgbClr val="e2d5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71" name="자유형 70"/>
          <p:cNvSpPr/>
          <p:nvPr/>
        </p:nvSpPr>
        <p:spPr>
          <a:xfrm>
            <a:off x="4610289" y="2330093"/>
            <a:ext cx="4540208" cy="64785"/>
          </a:xfrm>
          <a:custGeom>
            <a:avLst/>
            <a:gdLst>
              <a:gd name="connsiteX0" fmla="*/ 0 w 4026691"/>
              <a:gd name="connsiteY0" fmla="*/ 0 h 102424"/>
              <a:gd name="connsiteX1" fmla="*/ 4026691 w 4026691"/>
              <a:gd name="connsiteY1" fmla="*/ 0 h 102424"/>
              <a:gd name="connsiteX2" fmla="*/ 4026691 w 4026691"/>
              <a:gd name="connsiteY2" fmla="*/ 102424 h 102424"/>
              <a:gd name="connsiteX3" fmla="*/ 0 w 4026691"/>
              <a:gd name="connsiteY3" fmla="*/ 102424 h 102424"/>
              <a:gd name="connsiteX4" fmla="*/ 0 w 4026691"/>
              <a:gd name="connsiteY4" fmla="*/ 0 h 1024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26691" h="102424">
                <a:moveTo>
                  <a:pt x="0" y="0"/>
                </a:moveTo>
                <a:lnTo>
                  <a:pt x="4026691" y="0"/>
                </a:lnTo>
                <a:lnTo>
                  <a:pt x="4026691" y="102424"/>
                </a:lnTo>
                <a:lnTo>
                  <a:pt x="0" y="102424"/>
                </a:lnTo>
                <a:lnTo>
                  <a:pt x="0" y="0"/>
                </a:lnTo>
                <a:close/>
              </a:path>
            </a:pathLst>
          </a:custGeom>
          <a:solidFill>
            <a:srgbClr val="8c64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solidFill>
                <a:srgbClr val="ae9172"/>
              </a:solidFill>
              <a:latin typeface="HY나무B"/>
              <a:ea typeface="HY나무B"/>
            </a:endParaRPr>
          </a:p>
        </p:txBody>
      </p:sp>
      <p:sp>
        <p:nvSpPr>
          <p:cNvPr id="72" name="자유형 71"/>
          <p:cNvSpPr/>
          <p:nvPr/>
        </p:nvSpPr>
        <p:spPr>
          <a:xfrm>
            <a:off x="-2" y="2330093"/>
            <a:ext cx="4540208" cy="64785"/>
          </a:xfrm>
          <a:custGeom>
            <a:avLst/>
            <a:gdLst>
              <a:gd name="connsiteX0" fmla="*/ 0 w 4026691"/>
              <a:gd name="connsiteY0" fmla="*/ 0 h 102424"/>
              <a:gd name="connsiteX1" fmla="*/ 4026691 w 4026691"/>
              <a:gd name="connsiteY1" fmla="*/ 0 h 102424"/>
              <a:gd name="connsiteX2" fmla="*/ 4026691 w 4026691"/>
              <a:gd name="connsiteY2" fmla="*/ 102424 h 102424"/>
              <a:gd name="connsiteX3" fmla="*/ 0 w 4026691"/>
              <a:gd name="connsiteY3" fmla="*/ 102424 h 102424"/>
              <a:gd name="connsiteX4" fmla="*/ 0 w 4026691"/>
              <a:gd name="connsiteY4" fmla="*/ 0 h 1024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26691" h="102424">
                <a:moveTo>
                  <a:pt x="0" y="0"/>
                </a:moveTo>
                <a:lnTo>
                  <a:pt x="4026691" y="0"/>
                </a:lnTo>
                <a:lnTo>
                  <a:pt x="4026691" y="102424"/>
                </a:lnTo>
                <a:lnTo>
                  <a:pt x="0" y="102424"/>
                </a:lnTo>
                <a:lnTo>
                  <a:pt x="0" y="0"/>
                </a:lnTo>
                <a:close/>
              </a:path>
            </a:pathLst>
          </a:custGeom>
          <a:solidFill>
            <a:srgbClr val="8c64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solidFill>
                <a:srgbClr val="ae9172"/>
              </a:solidFill>
              <a:latin typeface="HY나무B"/>
              <a:ea typeface="HY나무B"/>
            </a:endParaRPr>
          </a:p>
        </p:txBody>
      </p:sp>
      <p:grpSp>
        <p:nvGrpSpPr>
          <p:cNvPr id="33" name="그룹 32"/>
          <p:cNvGrpSpPr/>
          <p:nvPr/>
        </p:nvGrpSpPr>
        <p:grpSpPr>
          <a:xfrm rot="0">
            <a:off x="1318163" y="2258883"/>
            <a:ext cx="1629502" cy="2596995"/>
            <a:chOff x="1576009" y="1868844"/>
            <a:chExt cx="2172670" cy="3462660"/>
          </a:xfrm>
          <a:solidFill>
            <a:srgbClr val="28334b"/>
          </a:solidFill>
        </p:grpSpPr>
        <p:sp>
          <p:nvSpPr>
            <p:cNvPr id="38" name="직사각형 37"/>
            <p:cNvSpPr/>
            <p:nvPr/>
          </p:nvSpPr>
          <p:spPr>
            <a:xfrm>
              <a:off x="1576009" y="2223566"/>
              <a:ext cx="2172670" cy="31079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2026629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3340337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</p:grpSp>
      <p:grpSp>
        <p:nvGrpSpPr>
          <p:cNvPr id="34" name="그룹 33"/>
          <p:cNvGrpSpPr/>
          <p:nvPr/>
        </p:nvGrpSpPr>
        <p:grpSpPr>
          <a:xfrm rot="0">
            <a:off x="6196335" y="2258883"/>
            <a:ext cx="1629502" cy="2596995"/>
            <a:chOff x="1576009" y="1868844"/>
            <a:chExt cx="2172670" cy="3462660"/>
          </a:xfrm>
          <a:solidFill>
            <a:srgbClr val="28334b"/>
          </a:solidFill>
        </p:grpSpPr>
        <p:sp>
          <p:nvSpPr>
            <p:cNvPr id="35" name="직사각형 34"/>
            <p:cNvSpPr/>
            <p:nvPr/>
          </p:nvSpPr>
          <p:spPr>
            <a:xfrm>
              <a:off x="1576009" y="2223566"/>
              <a:ext cx="2172670" cy="31079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2026629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3340337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</p:grpSp>
      <p:grpSp>
        <p:nvGrpSpPr>
          <p:cNvPr id="51" name="그룹 50"/>
          <p:cNvGrpSpPr/>
          <p:nvPr/>
        </p:nvGrpSpPr>
        <p:grpSpPr>
          <a:xfrm rot="0" flipH="1">
            <a:off x="4577168" y="2258883"/>
            <a:ext cx="1629503" cy="2596995"/>
            <a:chOff x="6039589" y="1868844"/>
            <a:chExt cx="2172671" cy="3462660"/>
          </a:xfrm>
          <a:solidFill>
            <a:srgbClr val="28334b"/>
          </a:solidFill>
        </p:grpSpPr>
        <p:sp>
          <p:nvSpPr>
            <p:cNvPr id="53" name="직사각형 52"/>
            <p:cNvSpPr/>
            <p:nvPr/>
          </p:nvSpPr>
          <p:spPr>
            <a:xfrm>
              <a:off x="6039589" y="2223566"/>
              <a:ext cx="2172670" cy="31079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  <p:sp>
          <p:nvSpPr>
            <p:cNvPr id="54" name="직사각형 53"/>
            <p:cNvSpPr/>
            <p:nvPr/>
          </p:nvSpPr>
          <p:spPr>
            <a:xfrm>
              <a:off x="6822933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  <p:sp>
          <p:nvSpPr>
            <p:cNvPr id="57" name="직사각형 56"/>
            <p:cNvSpPr/>
            <p:nvPr/>
          </p:nvSpPr>
          <p:spPr>
            <a:xfrm>
              <a:off x="7946219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 rot="0">
            <a:off x="2947665" y="2258883"/>
            <a:ext cx="1629503" cy="2596995"/>
            <a:chOff x="6039589" y="1868844"/>
            <a:chExt cx="2172671" cy="3462660"/>
          </a:xfrm>
          <a:solidFill>
            <a:srgbClr val="28334b"/>
          </a:solidFill>
        </p:grpSpPr>
        <p:sp>
          <p:nvSpPr>
            <p:cNvPr id="61" name="직사각형 60"/>
            <p:cNvSpPr/>
            <p:nvPr/>
          </p:nvSpPr>
          <p:spPr>
            <a:xfrm>
              <a:off x="6039589" y="2223566"/>
              <a:ext cx="2172670" cy="31079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  <p:sp>
          <p:nvSpPr>
            <p:cNvPr id="62" name="직사각형 61"/>
            <p:cNvSpPr/>
            <p:nvPr/>
          </p:nvSpPr>
          <p:spPr>
            <a:xfrm>
              <a:off x="6822933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  <p:sp>
          <p:nvSpPr>
            <p:cNvPr id="63" name="직사각형 62"/>
            <p:cNvSpPr/>
            <p:nvPr/>
          </p:nvSpPr>
          <p:spPr>
            <a:xfrm>
              <a:off x="7946219" y="1868844"/>
              <a:ext cx="266041" cy="3547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ko-KR" altLang="en-US">
                <a:latin typeface="HY나무B"/>
                <a:ea typeface="HY나무B"/>
              </a:endParaRPr>
            </a:p>
          </p:txBody>
        </p:sp>
      </p:grpSp>
      <p:pic>
        <p:nvPicPr>
          <p:cNvPr id="29" name="그림 28"/>
          <p:cNvPicPr>
            <a:picLocks noChangeAspect="1"/>
          </p:cNvPicPr>
          <p:nvPr/>
        </p:nvPicPr>
        <p:blipFill rotWithShape="1">
          <a:blip r:embed="rId3">
            <a:alphaModFix amt="10000"/>
          </a:blip>
          <a:srcRect r="49310"/>
          <a:stretch>
            <a:fillRect/>
          </a:stretch>
        </p:blipFill>
        <p:spPr>
          <a:xfrm>
            <a:off x="3807782" y="2892585"/>
            <a:ext cx="791664" cy="1636698"/>
          </a:xfrm>
          <a:prstGeom prst="rect">
            <a:avLst/>
          </a:prstGeom>
        </p:spPr>
      </p:pic>
      <p:pic>
        <p:nvPicPr>
          <p:cNvPr id="41" name="그림 40"/>
          <p:cNvPicPr>
            <a:picLocks noChangeAspect="1"/>
          </p:cNvPicPr>
          <p:nvPr/>
        </p:nvPicPr>
        <p:blipFill rotWithShape="1">
          <a:blip r:embed="rId4">
            <a:alphaModFix amt="10000"/>
          </a:blip>
          <a:srcRect l="51380" r="1290"/>
          <a:stretch>
            <a:fillRect/>
          </a:stretch>
        </p:blipFill>
        <p:spPr>
          <a:xfrm>
            <a:off x="4599446" y="2892585"/>
            <a:ext cx="739185" cy="1636698"/>
          </a:xfrm>
          <a:prstGeom prst="rect">
            <a:avLst/>
          </a:prstGeom>
        </p:spPr>
      </p:pic>
      <p:sp>
        <p:nvSpPr>
          <p:cNvPr id="30" name="텍스트상자 29"/>
          <p:cNvSpPr txBox="1"/>
          <p:nvPr/>
        </p:nvSpPr>
        <p:spPr>
          <a:xfrm>
            <a:off x="2341785" y="3323610"/>
            <a:ext cx="4460428" cy="636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1" lang="ko-KR" altLang="en-US" sz="3600" b="1" spc="800">
                <a:solidFill>
                  <a:srgbClr val="f5ece2"/>
                </a:solidFill>
                <a:latin typeface="HY나무B"/>
                <a:ea typeface="HY나무B"/>
              </a:rPr>
              <a:t>감사합니다</a:t>
            </a:r>
            <a:endParaRPr kumimoji="1" lang="ko-KR" altLang="en-US" sz="3600" b="1" spc="800">
              <a:solidFill>
                <a:srgbClr val="f5ece2"/>
              </a:solidFill>
              <a:latin typeface="HY나무B"/>
              <a:ea typeface="HY나무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advClick="0" mc:Ignorable="p14" p14:dur="1000">
        <p:fade/>
      </p:transition>
    </mc:Choice>
    <mc:Fallback>
      <p:transition xmlns:mc="http://schemas.openxmlformats.org/markup-compatibility/2006" xmlns:hp="http://schemas.haansoft.com/office/presentation/8.0" spd="med" advClick="0" mc:Ignorable="hp" hp:hslDur="1000">
        <p:fade/>
      </p:transition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-18573" y="6103319"/>
            <a:ext cx="9181148" cy="164130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HY나무B"/>
              <a:ea typeface="HY나무B"/>
            </a:endParaRP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920990" y="5397938"/>
            <a:ext cx="934956" cy="787446"/>
          </a:xfrm>
          <a:prstGeom prst="rect">
            <a:avLst/>
          </a:prstGeom>
        </p:spPr>
      </p:pic>
      <p:sp>
        <p:nvSpPr>
          <p:cNvPr id="121" name="텍스트상자 13"/>
          <p:cNvSpPr txBox="1"/>
          <p:nvPr/>
        </p:nvSpPr>
        <p:spPr>
          <a:xfrm>
            <a:off x="318135" y="544830"/>
            <a:ext cx="554355" cy="4866175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r>
              <a:rPr kumimoji="1" lang="ko-KR" altLang="en-US" sz="2400" spc="300">
                <a:solidFill>
                  <a:srgbClr val="28334b"/>
                </a:solidFill>
                <a:latin typeface="HY나무B"/>
                <a:ea typeface="HY나무B"/>
              </a:rPr>
              <a:t>근세</a:t>
            </a:r>
            <a:r>
              <a:rPr kumimoji="1" lang="ko-KR" altLang="en-US" sz="2400" spc="300">
                <a:solidFill>
                  <a:srgbClr val="182f4a"/>
                </a:solidFill>
                <a:latin typeface="HY나무B"/>
                <a:ea typeface="HY나무B"/>
              </a:rPr>
              <a:t>일본</a:t>
            </a:r>
            <a:r>
              <a:rPr kumimoji="1" lang="ko-KR" altLang="en-US" sz="2400" spc="300">
                <a:solidFill>
                  <a:srgbClr val="8d6446"/>
                </a:solidFill>
                <a:latin typeface="HY나무B"/>
                <a:ea typeface="HY나무B"/>
              </a:rPr>
              <a:t>의 연혁 </a:t>
            </a:r>
            <a:r>
              <a:rPr kumimoji="1" lang="en-US" altLang="ko-KR" sz="2400" spc="300">
                <a:solidFill>
                  <a:srgbClr val="182f4a"/>
                </a:solidFill>
                <a:latin typeface="HY나무B"/>
                <a:ea typeface="HY나무B"/>
              </a:rPr>
              <a:t>(1600~54)</a:t>
            </a:r>
            <a:endParaRPr kumimoji="1" lang="en-US" altLang="ko-KR" sz="2400" spc="300">
              <a:solidFill>
                <a:srgbClr val="182f4a"/>
              </a:solidFill>
              <a:latin typeface="HY나무B"/>
              <a:ea typeface="HY나무B"/>
            </a:endParaRPr>
          </a:p>
        </p:txBody>
      </p:sp>
      <p:grpSp>
        <p:nvGrpSpPr>
          <p:cNvPr id="246" name=""/>
          <p:cNvGrpSpPr>
            <a:grpSpLocks noChangeAspect="1"/>
          </p:cNvGrpSpPr>
          <p:nvPr/>
        </p:nvGrpSpPr>
        <p:grpSpPr>
          <a:xfrm rot="0">
            <a:off x="7740967" y="720090"/>
            <a:ext cx="1030684" cy="2119538"/>
            <a:chOff x="2520763" y="1501617"/>
            <a:chExt cx="818296" cy="1776985"/>
          </a:xfrm>
        </p:grpSpPr>
        <p:grpSp>
          <p:nvGrpSpPr>
            <p:cNvPr id="247" name="그룹 110"/>
            <p:cNvGrpSpPr/>
            <p:nvPr/>
          </p:nvGrpSpPr>
          <p:grpSpPr>
            <a:xfrm rot="0">
              <a:off x="2520763" y="1501617"/>
              <a:ext cx="818296" cy="1776984"/>
              <a:chOff x="5586055" y="991236"/>
              <a:chExt cx="1091062" cy="2369313"/>
            </a:xfrm>
          </p:grpSpPr>
          <p:sp>
            <p:nvSpPr>
              <p:cNvPr id="248" name="사각형: 둥근 모서리 111"/>
              <p:cNvSpPr/>
              <p:nvPr/>
            </p:nvSpPr>
            <p:spPr>
              <a:xfrm>
                <a:off x="5614446" y="1052196"/>
                <a:ext cx="1034288" cy="2308353"/>
              </a:xfrm>
              <a:prstGeom prst="roundRect">
                <a:avLst>
                  <a:gd name="adj" fmla="val 3160"/>
                </a:avLst>
              </a:prstGeom>
              <a:solidFill>
                <a:srgbClr val="6b4c37">
                  <a:alpha val="100000"/>
                </a:srgbClr>
              </a:solidFill>
              <a:ln w="12700" cap="flat" cmpd="sng" algn="ctr">
                <a:noFill/>
                <a:prstDash val="solid"/>
                <a:miter/>
              </a:ln>
            </p:spPr>
            <p:txBody>
              <a:bodyPr anchor="ctr"/>
              <a:p>
                <a:pPr mar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<a:solidFill>
                    <a:srgbClr val="ffffff"/>
                  </a:solidFill>
                  <a:latin typeface="HY나무B"/>
                  <a:ea typeface="HY나무B"/>
                </a:endParaRPr>
              </a:p>
            </p:txBody>
          </p:sp>
          <p:sp>
            <p:nvSpPr>
              <p:cNvPr id="249" name="사각형: 둥근 모서리 112"/>
              <p:cNvSpPr/>
              <p:nvPr/>
            </p:nvSpPr>
            <p:spPr>
              <a:xfrm>
                <a:off x="5614446" y="991236"/>
                <a:ext cx="1034288" cy="2308353"/>
              </a:xfrm>
              <a:prstGeom prst="roundRect">
                <a:avLst>
                  <a:gd name="adj" fmla="val 3160"/>
                </a:avLst>
              </a:prstGeom>
              <a:solidFill>
                <a:srgbClr val="8c6448">
                  <a:alpha val="100000"/>
                </a:srgbClr>
              </a:solidFill>
              <a:ln w="12700" cap="flat" cmpd="sng" algn="ctr">
                <a:noFill/>
                <a:prstDash val="solid"/>
                <a:miter/>
              </a:ln>
            </p:spPr>
            <p:txBody>
              <a:bodyPr anchor="ctr"/>
              <a:p>
                <a:pPr mar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<a:solidFill>
                    <a:srgbClr val="ffffff"/>
                  </a:solidFill>
                  <a:latin typeface="HY나무B"/>
                  <a:ea typeface="HY나무B"/>
                </a:endParaRPr>
              </a:p>
            </p:txBody>
          </p:sp>
          <p:grpSp>
            <p:nvGrpSpPr>
              <p:cNvPr id="250" name="그룹 113"/>
              <p:cNvGrpSpPr/>
              <p:nvPr/>
            </p:nvGrpSpPr>
            <p:grpSpPr>
              <a:xfrm rot="0">
                <a:off x="5586055" y="1073739"/>
                <a:ext cx="1091062" cy="156702"/>
                <a:chOff x="3607007" y="1303759"/>
                <a:chExt cx="1091062" cy="156702"/>
              </a:xfrm>
            </p:grpSpPr>
            <p:sp>
              <p:nvSpPr>
                <p:cNvPr id="251" name="사각형: 둥근 모서리 114"/>
                <p:cNvSpPr/>
                <p:nvPr/>
              </p:nvSpPr>
              <p:spPr>
                <a:xfrm rot="19632724">
                  <a:off x="4620466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52" name="사각형: 둥근 모서리 115"/>
                <p:cNvSpPr/>
                <p:nvPr/>
              </p:nvSpPr>
              <p:spPr>
                <a:xfrm rot="19632724">
                  <a:off x="4519121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53" name="사각형: 둥근 모서리 116"/>
                <p:cNvSpPr/>
                <p:nvPr/>
              </p:nvSpPr>
              <p:spPr>
                <a:xfrm rot="19632724">
                  <a:off x="4417775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54" name="사각형: 둥근 모서리 117"/>
                <p:cNvSpPr/>
                <p:nvPr/>
              </p:nvSpPr>
              <p:spPr>
                <a:xfrm rot="19632724">
                  <a:off x="4316429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55" name="사각형: 둥근 모서리 118"/>
                <p:cNvSpPr/>
                <p:nvPr/>
              </p:nvSpPr>
              <p:spPr>
                <a:xfrm rot="19632724">
                  <a:off x="4215083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56" name="사각형: 둥근 모서리 119"/>
                <p:cNvSpPr/>
                <p:nvPr/>
              </p:nvSpPr>
              <p:spPr>
                <a:xfrm rot="19632724">
                  <a:off x="4113737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57" name="사각형: 둥근 모서리 120"/>
                <p:cNvSpPr/>
                <p:nvPr/>
              </p:nvSpPr>
              <p:spPr>
                <a:xfrm rot="19632724">
                  <a:off x="4012391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58" name="사각형: 둥근 모서리 121"/>
                <p:cNvSpPr/>
                <p:nvPr/>
              </p:nvSpPr>
              <p:spPr>
                <a:xfrm rot="19632724">
                  <a:off x="3911045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59" name="사각형: 둥근 모서리 122"/>
                <p:cNvSpPr/>
                <p:nvPr/>
              </p:nvSpPr>
              <p:spPr>
                <a:xfrm rot="19632724">
                  <a:off x="3809699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60" name="사각형: 둥근 모서리 123"/>
                <p:cNvSpPr/>
                <p:nvPr/>
              </p:nvSpPr>
              <p:spPr>
                <a:xfrm rot="19632724">
                  <a:off x="3708353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61" name="사각형: 둥근 모서리 124"/>
                <p:cNvSpPr/>
                <p:nvPr/>
              </p:nvSpPr>
              <p:spPr>
                <a:xfrm rot="19632724">
                  <a:off x="3607007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</p:grpSp>
        </p:grpSp>
        <p:sp>
          <p:nvSpPr>
            <p:cNvPr id="262" name="TextBox 188"/>
            <p:cNvSpPr txBox="1"/>
            <p:nvPr/>
          </p:nvSpPr>
          <p:spPr>
            <a:xfrm>
              <a:off x="2600655" y="2400795"/>
              <a:ext cx="658508" cy="483927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endParaRPr xmlns:mc="http://schemas.openxmlformats.org/markup-compatibility/2006" xmlns:hp="http://schemas.haansoft.com/office/presentation/8.0" kumimoji="0" lang="en-US" altLang="ko-KR" sz="1600" b="0" i="0" u="none" strike="noStrike" kern="1200" cap="none" spc="0" normalizeH="0" baseline="0" mc:Ignorable="hp" hp:hslEmbossed="0">
                <a:solidFill>
                  <a:srgbClr val="ffffff"/>
                </a:solidFill>
                <a:latin typeface="HY나무B"/>
                <a:ea typeface="HY나무B"/>
              </a:endParaRPr>
            </a:p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en-US" altLang="ko-KR" sz="1600" b="0" i="0" u="none" strike="noStrike" kern="1200" cap="none" spc="0" normalizeH="0" baseline="0" mc:Ignorable="hp" hp:hslEmbossed="0">
                  <a:solidFill>
                    <a:srgbClr val="ffffff"/>
                  </a:solidFill>
                  <a:latin typeface="HY나무B"/>
                  <a:ea typeface="HY나무B"/>
                </a:rPr>
                <a:t>1616</a:t>
              </a:r>
              <a:endParaRPr xmlns:mc="http://schemas.openxmlformats.org/markup-compatibility/2006" xmlns:hp="http://schemas.haansoft.com/office/presentation/8.0" kumimoji="0" lang="en-US" altLang="ko-KR" sz="1600" b="0" i="0" u="none" strike="noStrike" kern="1200" cap="none" spc="0" normalizeH="0" baseline="0" mc:Ignorable="hp" hp:hslEmbossed="0">
                <a:solidFill>
                  <a:srgbClr val="ffffff"/>
                </a:solidFill>
                <a:latin typeface="HY나무B"/>
                <a:ea typeface="HY나무B"/>
              </a:endParaRPr>
            </a:p>
          </p:txBody>
        </p:sp>
        <p:grpSp>
          <p:nvGrpSpPr>
            <p:cNvPr id="263" name="그룹 194"/>
            <p:cNvGrpSpPr/>
            <p:nvPr/>
          </p:nvGrpSpPr>
          <p:grpSpPr>
            <a:xfrm rot="0">
              <a:off x="2755233" y="2018075"/>
              <a:ext cx="349364" cy="349364"/>
              <a:chOff x="5822735" y="1764174"/>
              <a:chExt cx="617710" cy="617710"/>
            </a:xfrm>
          </p:grpSpPr>
          <p:pic>
            <p:nvPicPr>
              <p:cNvPr id="264" name="그림 195"/>
              <p:cNvPicPr>
                <a:picLocks noChangeAspect="1"/>
              </p:cNvPicPr>
              <p:nvPr/>
            </p:nvPicPr>
            <p:blipFill rotWithShape="1">
              <a:blip r:embed="rId4"/>
              <a:stretch>
                <a:fillRect/>
              </a:stretch>
            </p:blipFill>
            <p:spPr>
              <a:xfrm>
                <a:off x="5901917" y="1931344"/>
                <a:ext cx="461928" cy="257668"/>
              </a:xfrm>
              <a:prstGeom prst="rect">
                <a:avLst/>
              </a:prstGeom>
            </p:spPr>
          </p:pic>
          <p:sp>
            <p:nvSpPr>
              <p:cNvPr id="265" name="타원 196"/>
              <p:cNvSpPr/>
              <p:nvPr/>
            </p:nvSpPr>
            <p:spPr>
              <a:xfrm>
                <a:off x="5822735" y="1764174"/>
                <a:ext cx="617710" cy="617710"/>
              </a:xfrm>
              <a:prstGeom prst="ellipse">
                <a:avLst/>
              </a:prstGeom>
              <a:noFill/>
              <a:ln w="19050" cap="flat" cmpd="sng" algn="ctr">
                <a:solidFill>
                  <a:srgbClr val="ffffff">
                    <a:alpha val="100000"/>
                  </a:srgbClr>
                </a:solidFill>
                <a:prstDash val="solid"/>
                <a:miter/>
              </a:ln>
            </p:spPr>
            <p:txBody>
              <a:bodyPr anchor="ctr"/>
              <a:p>
                <a:pPr mar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<a:solidFill>
                    <a:srgbClr val="ffffff"/>
                  </a:solidFill>
                  <a:latin typeface="HY나무B"/>
                  <a:ea typeface="HY나무B"/>
                </a:endParaRPr>
              </a:p>
            </p:txBody>
          </p:sp>
        </p:grpSp>
      </p:grpSp>
      <p:grpSp>
        <p:nvGrpSpPr>
          <p:cNvPr id="266" name=""/>
          <p:cNvGrpSpPr>
            <a:grpSpLocks noChangeAspect="1"/>
          </p:cNvGrpSpPr>
          <p:nvPr/>
        </p:nvGrpSpPr>
        <p:grpSpPr>
          <a:xfrm rot="0">
            <a:off x="5760721" y="720090"/>
            <a:ext cx="1030684" cy="2119539"/>
            <a:chOff x="1045137" y="1501617"/>
            <a:chExt cx="818296" cy="1776984"/>
          </a:xfrm>
        </p:grpSpPr>
        <p:grpSp>
          <p:nvGrpSpPr>
            <p:cNvPr id="267" name="그룹 95"/>
            <p:cNvGrpSpPr/>
            <p:nvPr/>
          </p:nvGrpSpPr>
          <p:grpSpPr>
            <a:xfrm rot="0">
              <a:off x="1045137" y="1501617"/>
              <a:ext cx="818296" cy="1776984"/>
              <a:chOff x="3618555" y="991236"/>
              <a:chExt cx="1091062" cy="2369313"/>
            </a:xfrm>
          </p:grpSpPr>
          <p:sp>
            <p:nvSpPr>
              <p:cNvPr id="268" name="사각형: 둥근 모서리 96"/>
              <p:cNvSpPr/>
              <p:nvPr/>
            </p:nvSpPr>
            <p:spPr>
              <a:xfrm>
                <a:off x="3649226" y="1052196"/>
                <a:ext cx="1034288" cy="2308353"/>
              </a:xfrm>
              <a:prstGeom prst="roundRect">
                <a:avLst>
                  <a:gd name="adj" fmla="val 3160"/>
                </a:avLst>
              </a:prstGeom>
              <a:solidFill>
                <a:srgbClr val="6b4c37">
                  <a:alpha val="100000"/>
                </a:srgbClr>
              </a:solidFill>
              <a:ln w="12700" cap="flat" cmpd="sng" algn="ctr">
                <a:noFill/>
                <a:prstDash val="solid"/>
                <a:miter/>
              </a:ln>
            </p:spPr>
            <p:txBody>
              <a:bodyPr anchor="ctr"/>
              <a:p>
                <a:pPr mar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<a:solidFill>
                    <a:srgbClr val="ffffff"/>
                  </a:solidFill>
                  <a:latin typeface="HY나무B"/>
                  <a:ea typeface="HY나무B"/>
                </a:endParaRPr>
              </a:p>
            </p:txBody>
          </p:sp>
          <p:sp>
            <p:nvSpPr>
              <p:cNvPr id="269" name="사각형: 둥근 모서리 97"/>
              <p:cNvSpPr/>
              <p:nvPr/>
            </p:nvSpPr>
            <p:spPr>
              <a:xfrm>
                <a:off x="3649226" y="991236"/>
                <a:ext cx="1034288" cy="2308353"/>
              </a:xfrm>
              <a:prstGeom prst="roundRect">
                <a:avLst>
                  <a:gd name="adj" fmla="val 3160"/>
                </a:avLst>
              </a:prstGeom>
              <a:solidFill>
                <a:srgbClr val="8c6448">
                  <a:alpha val="100000"/>
                </a:srgbClr>
              </a:solidFill>
              <a:ln w="12700" cap="flat" cmpd="sng" algn="ctr">
                <a:noFill/>
                <a:prstDash val="solid"/>
                <a:miter/>
              </a:ln>
            </p:spPr>
            <p:txBody>
              <a:bodyPr anchor="ctr"/>
              <a:p>
                <a:pPr mar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<a:solidFill>
                    <a:srgbClr val="ffffff"/>
                  </a:solidFill>
                  <a:latin typeface="HY나무B"/>
                  <a:ea typeface="HY나무B"/>
                </a:endParaRPr>
              </a:p>
            </p:txBody>
          </p:sp>
          <p:grpSp>
            <p:nvGrpSpPr>
              <p:cNvPr id="270" name="그룹 98"/>
              <p:cNvGrpSpPr/>
              <p:nvPr/>
            </p:nvGrpSpPr>
            <p:grpSpPr>
              <a:xfrm rot="0">
                <a:off x="3618555" y="1073739"/>
                <a:ext cx="1091062" cy="156702"/>
                <a:chOff x="3607007" y="1303759"/>
                <a:chExt cx="1091062" cy="156702"/>
              </a:xfrm>
            </p:grpSpPr>
            <p:sp>
              <p:nvSpPr>
                <p:cNvPr id="271" name="사각형: 둥근 모서리 99"/>
                <p:cNvSpPr/>
                <p:nvPr/>
              </p:nvSpPr>
              <p:spPr>
                <a:xfrm rot="19632724">
                  <a:off x="4620466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72" name="사각형: 둥근 모서리 100"/>
                <p:cNvSpPr/>
                <p:nvPr/>
              </p:nvSpPr>
              <p:spPr>
                <a:xfrm rot="19632724">
                  <a:off x="4519121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73" name="사각형: 둥근 모서리 101"/>
                <p:cNvSpPr/>
                <p:nvPr/>
              </p:nvSpPr>
              <p:spPr>
                <a:xfrm rot="19632724">
                  <a:off x="4417775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74" name="사각형: 둥근 모서리 102"/>
                <p:cNvSpPr/>
                <p:nvPr/>
              </p:nvSpPr>
              <p:spPr>
                <a:xfrm rot="19632724">
                  <a:off x="4316429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75" name="사각형: 둥근 모서리 103"/>
                <p:cNvSpPr/>
                <p:nvPr/>
              </p:nvSpPr>
              <p:spPr>
                <a:xfrm rot="19632724">
                  <a:off x="4215083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76" name="사각형: 둥근 모서리 104"/>
                <p:cNvSpPr/>
                <p:nvPr/>
              </p:nvSpPr>
              <p:spPr>
                <a:xfrm rot="19632724">
                  <a:off x="4113737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77" name="사각형: 둥근 모서리 105"/>
                <p:cNvSpPr/>
                <p:nvPr/>
              </p:nvSpPr>
              <p:spPr>
                <a:xfrm rot="19632724">
                  <a:off x="4012391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78" name="사각형: 둥근 모서리 106"/>
                <p:cNvSpPr/>
                <p:nvPr/>
              </p:nvSpPr>
              <p:spPr>
                <a:xfrm rot="19632724">
                  <a:off x="3911045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79" name="사각형: 둥근 모서리 107"/>
                <p:cNvSpPr/>
                <p:nvPr/>
              </p:nvSpPr>
              <p:spPr>
                <a:xfrm rot="19632724">
                  <a:off x="3809699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80" name="사각형: 둥근 모서리 108"/>
                <p:cNvSpPr/>
                <p:nvPr/>
              </p:nvSpPr>
              <p:spPr>
                <a:xfrm rot="19632724">
                  <a:off x="3708353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81" name="사각형: 둥근 모서리 109"/>
                <p:cNvSpPr/>
                <p:nvPr/>
              </p:nvSpPr>
              <p:spPr>
                <a:xfrm rot="19632724">
                  <a:off x="3607007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</p:grpSp>
        </p:grpSp>
        <p:sp>
          <p:nvSpPr>
            <p:cNvPr id="282" name="TextBox 187"/>
            <p:cNvSpPr txBox="1"/>
            <p:nvPr/>
          </p:nvSpPr>
          <p:spPr>
            <a:xfrm>
              <a:off x="1125028" y="2499815"/>
              <a:ext cx="658507" cy="688359"/>
            </a:xfrm>
            <a:prstGeom prst="rect">
              <a:avLst/>
            </a:prstGeom>
            <a:noFill/>
          </p:spPr>
          <p:txBody>
            <a:bodyPr wrap="square" anchor="t" anchorCtr="0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en-US" altLang="ko-KR" sz="1600" b="0" i="0" u="none" strike="noStrike" kern="1200" cap="none" spc="0" normalizeH="0" baseline="0" mc:Ignorable="hp" hp:hslEmbossed="0">
                  <a:solidFill>
                    <a:srgbClr val="ffffff"/>
                  </a:solidFill>
                  <a:latin typeface="HY나무B"/>
                  <a:ea typeface="HY나무B"/>
                </a:rPr>
                <a:t>1609</a:t>
              </a:r>
              <a:endParaRPr xmlns:mc="http://schemas.openxmlformats.org/markup-compatibility/2006" xmlns:hp="http://schemas.haansoft.com/office/presentation/8.0" kumimoji="0" lang="en-US" altLang="ko-KR" sz="1600" b="0" i="0" u="none" strike="noStrike" kern="1200" cap="none" spc="0" normalizeH="0" baseline="0" mc:Ignorable="hp" hp:hslEmbossed="0">
                <a:solidFill>
                  <a:srgbClr val="ffffff"/>
                </a:solidFill>
                <a:latin typeface="HY나무B"/>
                <a:ea typeface="HY나무B"/>
              </a:endParaRPr>
            </a:p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en-US" altLang="ko-KR" sz="1600" b="0" i="0" u="none" strike="noStrike" kern="1200" cap="none" spc="0" normalizeH="0" baseline="0" mc:Ignorable="hp" hp:hslEmbossed="0">
                  <a:solidFill>
                    <a:srgbClr val="ffffff"/>
                  </a:solidFill>
                  <a:latin typeface="HY나무B"/>
                  <a:ea typeface="HY나무B"/>
                </a:rPr>
                <a:t>~</a:t>
              </a:r>
              <a:endParaRPr xmlns:mc="http://schemas.openxmlformats.org/markup-compatibility/2006" xmlns:hp="http://schemas.haansoft.com/office/presentation/8.0" kumimoji="0" lang="en-US" altLang="ko-KR" sz="1600" b="0" i="0" u="none" strike="noStrike" kern="1200" cap="none" spc="0" normalizeH="0" baseline="0" mc:Ignorable="hp" hp:hslEmbossed="0">
                <a:solidFill>
                  <a:srgbClr val="ffffff"/>
                </a:solidFill>
                <a:latin typeface="HY나무B"/>
                <a:ea typeface="HY나무B"/>
              </a:endParaRPr>
            </a:p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en-US" altLang="ko-KR" sz="1600" b="0" i="0" u="none" strike="noStrike" kern="1200" cap="none" spc="0" normalizeH="0" baseline="0" mc:Ignorable="hp" hp:hslEmbossed="0">
                  <a:solidFill>
                    <a:srgbClr val="ffffff"/>
                  </a:solidFill>
                  <a:latin typeface="HY나무B"/>
                  <a:ea typeface="HY나무B"/>
                </a:rPr>
                <a:t>1613</a:t>
              </a:r>
              <a:endParaRPr xmlns:mc="http://schemas.openxmlformats.org/markup-compatibility/2006" xmlns:hp="http://schemas.haansoft.com/office/presentation/8.0" kumimoji="0" lang="en-US" altLang="ko-KR" sz="1600" b="0" i="0" u="none" strike="noStrike" kern="1200" cap="none" spc="0" normalizeH="0" baseline="0" mc:Ignorable="hp" hp:hslEmbossed="0">
                <a:solidFill>
                  <a:srgbClr val="ffffff"/>
                </a:solidFill>
                <a:latin typeface="HY나무B"/>
                <a:ea typeface="HY나무B"/>
              </a:endParaRPr>
            </a:p>
          </p:txBody>
        </p:sp>
        <p:grpSp>
          <p:nvGrpSpPr>
            <p:cNvPr id="283" name="그룹 191"/>
            <p:cNvGrpSpPr/>
            <p:nvPr/>
          </p:nvGrpSpPr>
          <p:grpSpPr>
            <a:xfrm rot="0">
              <a:off x="1279792" y="2018457"/>
              <a:ext cx="348982" cy="348982"/>
              <a:chOff x="3855230" y="1764174"/>
              <a:chExt cx="617710" cy="617710"/>
            </a:xfrm>
          </p:grpSpPr>
          <p:pic>
            <p:nvPicPr>
              <p:cNvPr id="284" name="그림 192"/>
              <p:cNvPicPr>
                <a:picLocks noChangeAspect="1"/>
              </p:cNvPicPr>
              <p:nvPr/>
            </p:nvPicPr>
            <p:blipFill rotWithShape="1">
              <a:blip r:embed="rId5"/>
              <a:stretch>
                <a:fillRect/>
              </a:stretch>
            </p:blipFill>
            <p:spPr>
              <a:xfrm>
                <a:off x="3933664" y="1931344"/>
                <a:ext cx="463425" cy="257668"/>
              </a:xfrm>
              <a:prstGeom prst="rect">
                <a:avLst/>
              </a:prstGeom>
            </p:spPr>
          </p:pic>
          <p:sp>
            <p:nvSpPr>
              <p:cNvPr id="285" name="타원 193"/>
              <p:cNvSpPr/>
              <p:nvPr/>
            </p:nvSpPr>
            <p:spPr>
              <a:xfrm>
                <a:off x="3855230" y="1764174"/>
                <a:ext cx="617710" cy="617710"/>
              </a:xfrm>
              <a:prstGeom prst="ellipse">
                <a:avLst/>
              </a:prstGeom>
              <a:noFill/>
              <a:ln w="19050" cap="flat" cmpd="sng" algn="ctr">
                <a:solidFill>
                  <a:srgbClr val="ffffff">
                    <a:alpha val="100000"/>
                  </a:srgbClr>
                </a:solidFill>
                <a:prstDash val="solid"/>
                <a:miter/>
              </a:ln>
            </p:spPr>
            <p:txBody>
              <a:bodyPr anchor="ctr"/>
              <a:p>
                <a:pPr mar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<a:solidFill>
                    <a:srgbClr val="ffffff"/>
                  </a:solidFill>
                  <a:latin typeface="HY나무B"/>
                  <a:ea typeface="HY나무B"/>
                </a:endParaRPr>
              </a:p>
            </p:txBody>
          </p:sp>
        </p:grpSp>
      </p:grpSp>
      <p:grpSp>
        <p:nvGrpSpPr>
          <p:cNvPr id="306" name=""/>
          <p:cNvGrpSpPr>
            <a:grpSpLocks noChangeAspect="1"/>
          </p:cNvGrpSpPr>
          <p:nvPr/>
        </p:nvGrpSpPr>
        <p:grpSpPr>
          <a:xfrm rot="0">
            <a:off x="3780472" y="720090"/>
            <a:ext cx="1030684" cy="2119539"/>
            <a:chOff x="2520763" y="1501617"/>
            <a:chExt cx="818296" cy="1776984"/>
          </a:xfrm>
        </p:grpSpPr>
        <p:grpSp>
          <p:nvGrpSpPr>
            <p:cNvPr id="307" name="그룹 110"/>
            <p:cNvGrpSpPr/>
            <p:nvPr/>
          </p:nvGrpSpPr>
          <p:grpSpPr>
            <a:xfrm rot="0">
              <a:off x="2520763" y="1501617"/>
              <a:ext cx="818296" cy="1776984"/>
              <a:chOff x="5586058" y="991236"/>
              <a:chExt cx="1091062" cy="2369313"/>
            </a:xfrm>
          </p:grpSpPr>
          <p:sp>
            <p:nvSpPr>
              <p:cNvPr id="308" name="사각형: 둥근 모서리 111"/>
              <p:cNvSpPr/>
              <p:nvPr/>
            </p:nvSpPr>
            <p:spPr>
              <a:xfrm>
                <a:off x="5614446" y="1052196"/>
                <a:ext cx="1034288" cy="2308353"/>
              </a:xfrm>
              <a:prstGeom prst="roundRect">
                <a:avLst>
                  <a:gd name="adj" fmla="val 3160"/>
                </a:avLst>
              </a:prstGeom>
              <a:solidFill>
                <a:srgbClr val="6b4c37">
                  <a:alpha val="100000"/>
                </a:srgbClr>
              </a:solidFill>
              <a:ln w="12700" cap="flat" cmpd="sng" algn="ctr">
                <a:noFill/>
                <a:prstDash val="solid"/>
                <a:miter/>
              </a:ln>
            </p:spPr>
            <p:txBody>
              <a:bodyPr anchor="ctr"/>
              <a:p>
                <a:pPr mar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<a:solidFill>
                    <a:srgbClr val="ffffff"/>
                  </a:solidFill>
                  <a:latin typeface="HY나무B"/>
                  <a:ea typeface="HY나무B"/>
                </a:endParaRPr>
              </a:p>
            </p:txBody>
          </p:sp>
          <p:sp>
            <p:nvSpPr>
              <p:cNvPr id="309" name="사각형: 둥근 모서리 112"/>
              <p:cNvSpPr/>
              <p:nvPr/>
            </p:nvSpPr>
            <p:spPr>
              <a:xfrm>
                <a:off x="5614446" y="991236"/>
                <a:ext cx="1034288" cy="2308353"/>
              </a:xfrm>
              <a:prstGeom prst="roundRect">
                <a:avLst>
                  <a:gd name="adj" fmla="val 3160"/>
                </a:avLst>
              </a:prstGeom>
              <a:solidFill>
                <a:srgbClr val="8c6448">
                  <a:alpha val="100000"/>
                </a:srgbClr>
              </a:solidFill>
              <a:ln w="12700" cap="flat" cmpd="sng" algn="ctr">
                <a:noFill/>
                <a:prstDash val="solid"/>
                <a:miter/>
              </a:ln>
            </p:spPr>
            <p:txBody>
              <a:bodyPr anchor="ctr"/>
              <a:p>
                <a:pPr mar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<a:solidFill>
                    <a:srgbClr val="ffffff"/>
                  </a:solidFill>
                  <a:latin typeface="HY나무B"/>
                  <a:ea typeface="HY나무B"/>
                </a:endParaRPr>
              </a:p>
            </p:txBody>
          </p:sp>
          <p:grpSp>
            <p:nvGrpSpPr>
              <p:cNvPr id="310" name="그룹 113"/>
              <p:cNvGrpSpPr/>
              <p:nvPr/>
            </p:nvGrpSpPr>
            <p:grpSpPr>
              <a:xfrm rot="0">
                <a:off x="5586058" y="1073739"/>
                <a:ext cx="1091062" cy="156702"/>
                <a:chOff x="3607007" y="1303759"/>
                <a:chExt cx="1091062" cy="156702"/>
              </a:xfrm>
            </p:grpSpPr>
            <p:sp>
              <p:nvSpPr>
                <p:cNvPr id="311" name="사각형: 둥근 모서리 114"/>
                <p:cNvSpPr/>
                <p:nvPr/>
              </p:nvSpPr>
              <p:spPr>
                <a:xfrm rot="19632724">
                  <a:off x="4620466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12" name="사각형: 둥근 모서리 115"/>
                <p:cNvSpPr/>
                <p:nvPr/>
              </p:nvSpPr>
              <p:spPr>
                <a:xfrm rot="19632724">
                  <a:off x="4519121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13" name="사각형: 둥근 모서리 116"/>
                <p:cNvSpPr/>
                <p:nvPr/>
              </p:nvSpPr>
              <p:spPr>
                <a:xfrm rot="19632724">
                  <a:off x="4417775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14" name="사각형: 둥근 모서리 117"/>
                <p:cNvSpPr/>
                <p:nvPr/>
              </p:nvSpPr>
              <p:spPr>
                <a:xfrm rot="19632724">
                  <a:off x="4316429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15" name="사각형: 둥근 모서리 118"/>
                <p:cNvSpPr/>
                <p:nvPr/>
              </p:nvSpPr>
              <p:spPr>
                <a:xfrm rot="19632724">
                  <a:off x="4215083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16" name="사각형: 둥근 모서리 119"/>
                <p:cNvSpPr/>
                <p:nvPr/>
              </p:nvSpPr>
              <p:spPr>
                <a:xfrm rot="19632724">
                  <a:off x="4113737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17" name="사각형: 둥근 모서리 120"/>
                <p:cNvSpPr/>
                <p:nvPr/>
              </p:nvSpPr>
              <p:spPr>
                <a:xfrm rot="19632724">
                  <a:off x="4012391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18" name="사각형: 둥근 모서리 121"/>
                <p:cNvSpPr/>
                <p:nvPr/>
              </p:nvSpPr>
              <p:spPr>
                <a:xfrm rot="19632724">
                  <a:off x="3911045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19" name="사각형: 둥근 모서리 122"/>
                <p:cNvSpPr/>
                <p:nvPr/>
              </p:nvSpPr>
              <p:spPr>
                <a:xfrm rot="19632724">
                  <a:off x="3809699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20" name="사각형: 둥근 모서리 123"/>
                <p:cNvSpPr/>
                <p:nvPr/>
              </p:nvSpPr>
              <p:spPr>
                <a:xfrm rot="19632724">
                  <a:off x="3708353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21" name="사각형: 둥근 모서리 124"/>
                <p:cNvSpPr/>
                <p:nvPr/>
              </p:nvSpPr>
              <p:spPr>
                <a:xfrm rot="19632724">
                  <a:off x="3607007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</p:grpSp>
        </p:grpSp>
        <p:sp>
          <p:nvSpPr>
            <p:cNvPr id="322" name="TextBox 188"/>
            <p:cNvSpPr txBox="1"/>
            <p:nvPr/>
          </p:nvSpPr>
          <p:spPr>
            <a:xfrm>
              <a:off x="2600656" y="2504608"/>
              <a:ext cx="658507" cy="691552"/>
            </a:xfrm>
            <a:prstGeom prst="rect">
              <a:avLst/>
            </a:prstGeom>
            <a:noFill/>
          </p:spPr>
          <p:txBody>
            <a:bodyPr wrap="square" anchor="t" anchorCtr="0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en-US" altLang="ko-KR" sz="1600" b="0" i="0" u="none" strike="noStrike" kern="1200" cap="none" spc="0" normalizeH="0" baseline="0" mc:Ignorable="hp" hp:hslEmbossed="0">
                  <a:solidFill>
                    <a:srgbClr val="ffffff"/>
                  </a:solidFill>
                  <a:latin typeface="HY나무B"/>
                  <a:ea typeface="HY나무B"/>
                </a:rPr>
                <a:t>1607</a:t>
              </a:r>
              <a:endParaRPr xmlns:mc="http://schemas.openxmlformats.org/markup-compatibility/2006" xmlns:hp="http://schemas.haansoft.com/office/presentation/8.0" kumimoji="0" lang="en-US" altLang="ko-KR" sz="1600" b="0" i="0" u="none" strike="noStrike" kern="1200" cap="none" spc="0" normalizeH="0" baseline="0" mc:Ignorable="hp" hp:hslEmbossed="0">
                <a:solidFill>
                  <a:srgbClr val="ffffff"/>
                </a:solidFill>
                <a:latin typeface="HY나무B"/>
                <a:ea typeface="HY나무B"/>
              </a:endParaRPr>
            </a:p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en-US" altLang="ko-KR" sz="1600" b="0" i="0" u="none" strike="noStrike" kern="1200" cap="none" spc="0" normalizeH="0" baseline="0" mc:Ignorable="hp" hp:hslEmbossed="0">
                  <a:solidFill>
                    <a:srgbClr val="ffffff"/>
                  </a:solidFill>
                  <a:latin typeface="HY나무B"/>
                  <a:ea typeface="HY나무B"/>
                </a:rPr>
                <a:t>~</a:t>
              </a:r>
              <a:endParaRPr xmlns:mc="http://schemas.openxmlformats.org/markup-compatibility/2006" xmlns:hp="http://schemas.haansoft.com/office/presentation/8.0" kumimoji="0" lang="en-US" altLang="ko-KR" sz="1600" b="0" i="0" u="none" strike="noStrike" kern="1200" cap="none" spc="0" normalizeH="0" baseline="0" mc:Ignorable="hp" hp:hslEmbossed="0">
                <a:solidFill>
                  <a:srgbClr val="ffffff"/>
                </a:solidFill>
                <a:latin typeface="HY나무B"/>
                <a:ea typeface="HY나무B"/>
              </a:endParaRPr>
            </a:p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en-US" altLang="ko-KR" sz="1600" b="0" i="0" u="none" strike="noStrike" kern="1200" cap="none" spc="0" normalizeH="0" baseline="0" mc:Ignorable="hp" hp:hslEmbossed="0">
                  <a:solidFill>
                    <a:srgbClr val="ffffff"/>
                  </a:solidFill>
                  <a:latin typeface="HY나무B"/>
                  <a:ea typeface="HY나무B"/>
                </a:rPr>
                <a:t>1609</a:t>
              </a:r>
              <a:endParaRPr xmlns:mc="http://schemas.openxmlformats.org/markup-compatibility/2006" xmlns:hp="http://schemas.haansoft.com/office/presentation/8.0" kumimoji="0" lang="en-US" altLang="ko-KR" sz="1600" b="0" i="0" u="none" strike="noStrike" kern="1200" cap="none" spc="0" normalizeH="0" baseline="0" mc:Ignorable="hp" hp:hslEmbossed="0">
                <a:solidFill>
                  <a:srgbClr val="ffffff"/>
                </a:solidFill>
                <a:latin typeface="HY나무B"/>
                <a:ea typeface="HY나무B"/>
              </a:endParaRPr>
            </a:p>
          </p:txBody>
        </p:sp>
        <p:grpSp>
          <p:nvGrpSpPr>
            <p:cNvPr id="323" name="그룹 194"/>
            <p:cNvGrpSpPr/>
            <p:nvPr/>
          </p:nvGrpSpPr>
          <p:grpSpPr>
            <a:xfrm rot="0">
              <a:off x="2755230" y="2018075"/>
              <a:ext cx="349364" cy="349364"/>
              <a:chOff x="5822735" y="1764174"/>
              <a:chExt cx="617710" cy="617710"/>
            </a:xfrm>
          </p:grpSpPr>
          <p:pic>
            <p:nvPicPr>
              <p:cNvPr id="324" name="그림 195"/>
              <p:cNvPicPr>
                <a:picLocks noChangeAspect="1"/>
              </p:cNvPicPr>
              <p:nvPr/>
            </p:nvPicPr>
            <p:blipFill rotWithShape="1">
              <a:blip r:embed="rId6"/>
              <a:stretch>
                <a:fillRect/>
              </a:stretch>
            </p:blipFill>
            <p:spPr>
              <a:xfrm>
                <a:off x="5901917" y="1931344"/>
                <a:ext cx="461928" cy="257668"/>
              </a:xfrm>
              <a:prstGeom prst="rect">
                <a:avLst/>
              </a:prstGeom>
            </p:spPr>
          </p:pic>
          <p:sp>
            <p:nvSpPr>
              <p:cNvPr id="325" name="타원 196"/>
              <p:cNvSpPr/>
              <p:nvPr/>
            </p:nvSpPr>
            <p:spPr>
              <a:xfrm>
                <a:off x="5822735" y="1764174"/>
                <a:ext cx="617710" cy="617710"/>
              </a:xfrm>
              <a:prstGeom prst="ellipse">
                <a:avLst/>
              </a:prstGeom>
              <a:noFill/>
              <a:ln w="19050" cap="flat" cmpd="sng" algn="ctr">
                <a:solidFill>
                  <a:srgbClr val="ffffff">
                    <a:alpha val="100000"/>
                  </a:srgbClr>
                </a:solidFill>
                <a:prstDash val="solid"/>
                <a:miter/>
              </a:ln>
            </p:spPr>
            <p:txBody>
              <a:bodyPr anchor="ctr"/>
              <a:p>
                <a:pPr mar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<a:solidFill>
                    <a:srgbClr val="ffffff"/>
                  </a:solidFill>
                  <a:latin typeface="HY나무B"/>
                  <a:ea typeface="HY나무B"/>
                </a:endParaRPr>
              </a:p>
            </p:txBody>
          </p:sp>
        </p:grpSp>
      </p:grpSp>
      <p:grpSp>
        <p:nvGrpSpPr>
          <p:cNvPr id="326" name=""/>
          <p:cNvGrpSpPr>
            <a:grpSpLocks noChangeAspect="1"/>
          </p:cNvGrpSpPr>
          <p:nvPr/>
        </p:nvGrpSpPr>
        <p:grpSpPr>
          <a:xfrm rot="0">
            <a:off x="1800225" y="720090"/>
            <a:ext cx="1030684" cy="2119539"/>
            <a:chOff x="1045136" y="1501617"/>
            <a:chExt cx="818296" cy="1776985"/>
          </a:xfrm>
        </p:grpSpPr>
        <p:grpSp>
          <p:nvGrpSpPr>
            <p:cNvPr id="327" name="그룹 95"/>
            <p:cNvGrpSpPr/>
            <p:nvPr/>
          </p:nvGrpSpPr>
          <p:grpSpPr>
            <a:xfrm rot="0">
              <a:off x="1045136" y="1501617"/>
              <a:ext cx="818296" cy="1776985"/>
              <a:chOff x="3618554" y="991236"/>
              <a:chExt cx="1091062" cy="2369313"/>
            </a:xfrm>
          </p:grpSpPr>
          <p:sp>
            <p:nvSpPr>
              <p:cNvPr id="328" name="사각형: 둥근 모서리 96"/>
              <p:cNvSpPr/>
              <p:nvPr/>
            </p:nvSpPr>
            <p:spPr>
              <a:xfrm>
                <a:off x="3649226" y="1052196"/>
                <a:ext cx="1034288" cy="2308353"/>
              </a:xfrm>
              <a:prstGeom prst="roundRect">
                <a:avLst>
                  <a:gd name="adj" fmla="val 3160"/>
                </a:avLst>
              </a:prstGeom>
              <a:solidFill>
                <a:srgbClr val="6b4c37">
                  <a:alpha val="100000"/>
                </a:srgbClr>
              </a:solidFill>
              <a:ln w="12700" cap="flat" cmpd="sng" algn="ctr">
                <a:noFill/>
                <a:prstDash val="solid"/>
                <a:miter/>
              </a:ln>
            </p:spPr>
            <p:txBody>
              <a:bodyPr anchor="ctr"/>
              <a:p>
                <a:pPr mar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<a:solidFill>
                    <a:srgbClr val="ffffff"/>
                  </a:solidFill>
                  <a:latin typeface="HY나무B"/>
                  <a:ea typeface="HY나무B"/>
                </a:endParaRPr>
              </a:p>
            </p:txBody>
          </p:sp>
          <p:sp>
            <p:nvSpPr>
              <p:cNvPr id="329" name="사각형: 둥근 모서리 97"/>
              <p:cNvSpPr/>
              <p:nvPr/>
            </p:nvSpPr>
            <p:spPr>
              <a:xfrm>
                <a:off x="3649226" y="991236"/>
                <a:ext cx="1034288" cy="2308353"/>
              </a:xfrm>
              <a:prstGeom prst="roundRect">
                <a:avLst>
                  <a:gd name="adj" fmla="val 3160"/>
                </a:avLst>
              </a:prstGeom>
              <a:solidFill>
                <a:srgbClr val="8c6448">
                  <a:alpha val="100000"/>
                </a:srgbClr>
              </a:solidFill>
              <a:ln w="12700" cap="flat" cmpd="sng" algn="ctr">
                <a:noFill/>
                <a:prstDash val="solid"/>
                <a:miter/>
              </a:ln>
            </p:spPr>
            <p:txBody>
              <a:bodyPr anchor="ctr"/>
              <a:p>
                <a:pPr mar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<a:solidFill>
                    <a:srgbClr val="ffffff"/>
                  </a:solidFill>
                  <a:latin typeface="HY나무B"/>
                  <a:ea typeface="HY나무B"/>
                </a:endParaRPr>
              </a:p>
            </p:txBody>
          </p:sp>
          <p:grpSp>
            <p:nvGrpSpPr>
              <p:cNvPr id="330" name="그룹 98"/>
              <p:cNvGrpSpPr/>
              <p:nvPr/>
            </p:nvGrpSpPr>
            <p:grpSpPr>
              <a:xfrm rot="0">
                <a:off x="3618554" y="1073739"/>
                <a:ext cx="1091062" cy="156702"/>
                <a:chOff x="3607007" y="1303759"/>
                <a:chExt cx="1091062" cy="156702"/>
              </a:xfrm>
            </p:grpSpPr>
            <p:sp>
              <p:nvSpPr>
                <p:cNvPr id="331" name="사각형: 둥근 모서리 99"/>
                <p:cNvSpPr/>
                <p:nvPr/>
              </p:nvSpPr>
              <p:spPr>
                <a:xfrm rot="19632724">
                  <a:off x="4620466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32" name="사각형: 둥근 모서리 100"/>
                <p:cNvSpPr/>
                <p:nvPr/>
              </p:nvSpPr>
              <p:spPr>
                <a:xfrm rot="19632724">
                  <a:off x="4519121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33" name="사각형: 둥근 모서리 101"/>
                <p:cNvSpPr/>
                <p:nvPr/>
              </p:nvSpPr>
              <p:spPr>
                <a:xfrm rot="19632724">
                  <a:off x="4417775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34" name="사각형: 둥근 모서리 102"/>
                <p:cNvSpPr/>
                <p:nvPr/>
              </p:nvSpPr>
              <p:spPr>
                <a:xfrm rot="19632724">
                  <a:off x="4316429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35" name="사각형: 둥근 모서리 103"/>
                <p:cNvSpPr/>
                <p:nvPr/>
              </p:nvSpPr>
              <p:spPr>
                <a:xfrm rot="19632724">
                  <a:off x="4215083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36" name="사각형: 둥근 모서리 104"/>
                <p:cNvSpPr/>
                <p:nvPr/>
              </p:nvSpPr>
              <p:spPr>
                <a:xfrm rot="19632724">
                  <a:off x="4113737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37" name="사각형: 둥근 모서리 105"/>
                <p:cNvSpPr/>
                <p:nvPr/>
              </p:nvSpPr>
              <p:spPr>
                <a:xfrm rot="19632724">
                  <a:off x="4012391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38" name="사각형: 둥근 모서리 106"/>
                <p:cNvSpPr/>
                <p:nvPr/>
              </p:nvSpPr>
              <p:spPr>
                <a:xfrm rot="19632724">
                  <a:off x="3911045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39" name="사각형: 둥근 모서리 107"/>
                <p:cNvSpPr/>
                <p:nvPr/>
              </p:nvSpPr>
              <p:spPr>
                <a:xfrm rot="19632724">
                  <a:off x="3809699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40" name="사각형: 둥근 모서리 108"/>
                <p:cNvSpPr/>
                <p:nvPr/>
              </p:nvSpPr>
              <p:spPr>
                <a:xfrm rot="19632724">
                  <a:off x="3708353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41" name="사각형: 둥근 모서리 109"/>
                <p:cNvSpPr/>
                <p:nvPr/>
              </p:nvSpPr>
              <p:spPr>
                <a:xfrm rot="19632724">
                  <a:off x="3607007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>
                    <a:alpha val="100000"/>
                  </a:srgbClr>
                </a:solidFill>
                <a:ln w="12700" cap="flat" cmpd="sng" algn="ctr">
                  <a:noFill/>
                  <a:prstDash val="solid"/>
                  <a:miter/>
                </a:ln>
              </p:spPr>
              <p:txBody>
                <a:bodyPr anchor="ctr"/>
                <a:p>
                  <a:pPr marL="0" indent="0" algn="ctr" defTabSz="914400" rtl="0" eaLnBrk="1" latinLnBrk="1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None/>
                    <a:defRPr/>
                  </a:pPr>
  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  <a:solidFill>
                      <a:srgbClr val="ffffff"/>
                    </a:solidFill>
                    <a:latin typeface="HY나무B"/>
                    <a:ea typeface="HY나무B"/>
                  </a:endParaRPr>
                </a:p>
              </p:txBody>
            </p:sp>
          </p:grpSp>
        </p:grpSp>
        <p:sp>
          <p:nvSpPr>
            <p:cNvPr id="342" name="TextBox 187"/>
            <p:cNvSpPr txBox="1"/>
            <p:nvPr/>
          </p:nvSpPr>
          <p:spPr>
            <a:xfrm>
              <a:off x="1125024" y="2512593"/>
              <a:ext cx="658506" cy="691552"/>
            </a:xfrm>
            <a:prstGeom prst="rect">
              <a:avLst/>
            </a:prstGeom>
            <a:noFill/>
          </p:spPr>
          <p:txBody>
            <a:bodyPr wrap="square" anchor="t" anchorCtr="0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en-US" altLang="ko-KR" sz="1600" b="0" i="0" u="none" strike="noStrike" kern="1200" cap="none" spc="0" normalizeH="0" baseline="0" mc:Ignorable="hp" hp:hslEmbossed="0">
                  <a:solidFill>
                    <a:srgbClr val="ffffff"/>
                  </a:solidFill>
                  <a:latin typeface="HY나무B"/>
                  <a:ea typeface="HY나무B"/>
                </a:rPr>
                <a:t>1600</a:t>
              </a:r>
              <a:endParaRPr xmlns:mc="http://schemas.openxmlformats.org/markup-compatibility/2006" xmlns:hp="http://schemas.haansoft.com/office/presentation/8.0" kumimoji="0" lang="en-US" altLang="ko-KR" sz="1600" b="0" i="0" u="none" strike="noStrike" kern="1200" cap="none" spc="0" normalizeH="0" baseline="0" mc:Ignorable="hp" hp:hslEmbossed="0">
                <a:solidFill>
                  <a:srgbClr val="ffffff"/>
                </a:solidFill>
                <a:latin typeface="HY나무B"/>
                <a:ea typeface="HY나무B"/>
              </a:endParaRPr>
            </a:p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en-US" altLang="ko-KR" sz="1600" b="0" i="0" u="none" strike="noStrike" kern="1200" cap="none" spc="0" normalizeH="0" baseline="0" mc:Ignorable="hp" hp:hslEmbossed="0">
                  <a:solidFill>
                    <a:srgbClr val="ffffff"/>
                  </a:solidFill>
                  <a:latin typeface="HY나무B"/>
                  <a:ea typeface="HY나무B"/>
                </a:rPr>
                <a:t>~</a:t>
              </a:r>
              <a:endParaRPr xmlns:mc="http://schemas.openxmlformats.org/markup-compatibility/2006" xmlns:hp="http://schemas.haansoft.com/office/presentation/8.0" kumimoji="0" lang="en-US" altLang="ko-KR" sz="1600" b="0" i="0" u="none" strike="noStrike" kern="1200" cap="none" spc="0" normalizeH="0" baseline="0" mc:Ignorable="hp" hp:hslEmbossed="0">
                <a:solidFill>
                  <a:srgbClr val="ffffff"/>
                </a:solidFill>
                <a:latin typeface="HY나무B"/>
                <a:ea typeface="HY나무B"/>
              </a:endParaRPr>
            </a:p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en-US" altLang="ko-KR" sz="1600" b="0" i="0" u="none" strike="noStrike" kern="1200" cap="none" spc="0" normalizeH="0" baseline="0" mc:Ignorable="hp" hp:hslEmbossed="0">
                  <a:solidFill>
                    <a:srgbClr val="ffffff"/>
                  </a:solidFill>
                  <a:latin typeface="HY나무B"/>
                  <a:ea typeface="HY나무B"/>
                </a:rPr>
                <a:t>1603</a:t>
              </a:r>
              <a:endParaRPr xmlns:mc="http://schemas.openxmlformats.org/markup-compatibility/2006" xmlns:hp="http://schemas.haansoft.com/office/presentation/8.0" kumimoji="0" lang="en-US" altLang="ko-KR" sz="1600" b="0" i="0" u="none" strike="noStrike" kern="1200" cap="none" spc="0" normalizeH="0" baseline="0" mc:Ignorable="hp" hp:hslEmbossed="0">
                <a:solidFill>
                  <a:srgbClr val="ffffff"/>
                </a:solidFill>
                <a:latin typeface="HY나무B"/>
                <a:ea typeface="HY나무B"/>
              </a:endParaRPr>
            </a:p>
          </p:txBody>
        </p:sp>
        <p:grpSp>
          <p:nvGrpSpPr>
            <p:cNvPr id="343" name="그룹 191"/>
            <p:cNvGrpSpPr/>
            <p:nvPr/>
          </p:nvGrpSpPr>
          <p:grpSpPr>
            <a:xfrm rot="0">
              <a:off x="1279792" y="2018457"/>
              <a:ext cx="348982" cy="348982"/>
              <a:chOff x="3855230" y="1764174"/>
              <a:chExt cx="617710" cy="617710"/>
            </a:xfrm>
          </p:grpSpPr>
          <p:pic>
            <p:nvPicPr>
              <p:cNvPr id="344" name="그림 192"/>
              <p:cNvPicPr>
                <a:picLocks noChangeAspect="1"/>
              </p:cNvPicPr>
              <p:nvPr/>
            </p:nvPicPr>
            <p:blipFill rotWithShape="1">
              <a:blip r:embed="rId7"/>
              <a:stretch>
                <a:fillRect/>
              </a:stretch>
            </p:blipFill>
            <p:spPr>
              <a:xfrm>
                <a:off x="3933664" y="1931344"/>
                <a:ext cx="463425" cy="257668"/>
              </a:xfrm>
              <a:prstGeom prst="rect">
                <a:avLst/>
              </a:prstGeom>
            </p:spPr>
          </p:pic>
          <p:sp>
            <p:nvSpPr>
              <p:cNvPr id="345" name="타원 193"/>
              <p:cNvSpPr/>
              <p:nvPr/>
            </p:nvSpPr>
            <p:spPr>
              <a:xfrm>
                <a:off x="3855230" y="1764174"/>
                <a:ext cx="617710" cy="617710"/>
              </a:xfrm>
              <a:prstGeom prst="ellipse">
                <a:avLst/>
              </a:prstGeom>
              <a:noFill/>
              <a:ln w="19050" cap="flat" cmpd="sng" algn="ctr">
                <a:solidFill>
                  <a:srgbClr val="ffffff">
                    <a:alpha val="100000"/>
                  </a:srgbClr>
                </a:solidFill>
                <a:prstDash val="solid"/>
                <a:miter/>
              </a:ln>
            </p:spPr>
            <p:txBody>
              <a:bodyPr anchor="ctr"/>
              <a:p>
                <a:pPr marL="0" indent="0" algn="ctr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  <a:solidFill>
                    <a:srgbClr val="ffffff"/>
                  </a:solidFill>
                  <a:latin typeface="HY나무B"/>
                  <a:ea typeface="HY나무B"/>
                </a:endParaRPr>
              </a:p>
            </p:txBody>
          </p:sp>
        </p:grpSp>
      </p:grpSp>
      <p:sp>
        <p:nvSpPr>
          <p:cNvPr id="346" name="TextBox 174"/>
          <p:cNvSpPr txBox="1"/>
          <p:nvPr/>
        </p:nvSpPr>
        <p:spPr>
          <a:xfrm>
            <a:off x="1422177" y="3240405"/>
            <a:ext cx="1800225" cy="1440180"/>
          </a:xfrm>
          <a:prstGeom prst="rect">
            <a:avLst/>
          </a:prstGeom>
          <a:noFill/>
        </p:spPr>
        <p:txBody>
          <a:bodyPr wrap="square" lIns="0" tIns="0" rIns="0" bIns="0" anchor="t" anchorCtr="0">
            <a:no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500" b="1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세키가하라 전투</a:t>
            </a: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도쿠가와 이에야스</a:t>
            </a: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정이대장군 임명</a:t>
            </a: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에도 막부 개창</a:t>
            </a: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sz="1500" b="0" i="0" u="none" strike="noStrike" mc:Ignorable="hp" hp:hslEmbossed="0">
                <a:solidFill>
                  <a:srgbClr val="182f4a"/>
                </a:solidFill>
                <a:latin typeface="HY나무B"/>
                <a:ea typeface="HY나무B"/>
              </a:rPr>
              <a:t>네덜란드선 리후데</a:t>
            </a:r>
            <a:r>
              <a:rPr xmlns:mc="http://schemas.openxmlformats.org/markup-compatibility/2006" xmlns:hp="http://schemas.haansoft.com/office/presentation/8.0" lang="ko-KR" altLang="en-US" sz="1500" b="0" i="0" u="none" strike="noStrike" mc:Ignorable="hp" hp:hslEmbossed="0">
                <a:solidFill>
                  <a:srgbClr val="182f4a"/>
                </a:solidFill>
                <a:latin typeface="HY나무B"/>
                <a:ea typeface="HY나무B"/>
              </a:rPr>
              <a:t>호</a:t>
            </a:r>
            <a:endParaRPr xmlns:mc="http://schemas.openxmlformats.org/markup-compatibility/2006" xmlns:hp="http://schemas.haansoft.com/office/presentation/8.0" sz="1500" b="0" i="0" u="none" strike="noStrike" mc:Ignorable="hp" hp:hslEmbossed="0">
              <a:solidFill>
                <a:srgbClr val="182f4a"/>
              </a:solidFill>
              <a:latin typeface="HY나무B"/>
              <a:ea typeface="HY나무B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sz="1500" b="0" i="0" u="none" strike="noStrike" mc:Ignorable="hp" hp:hslEmbossed="0">
                <a:solidFill>
                  <a:srgbClr val="182f4a"/>
                </a:solidFill>
                <a:latin typeface="HY나무B"/>
                <a:ea typeface="HY나무B"/>
              </a:rPr>
              <a:t>큐슈의 분고에 표착</a:t>
            </a:r>
            <a:endParaRPr xmlns:mc="http://schemas.openxmlformats.org/markup-compatibility/2006" xmlns:hp="http://schemas.haansoft.com/office/presentation/8.0" sz="1500" b="0" i="0" u="none" strike="noStrike" mc:Ignorable="hp" hp:hslEmbossed="0">
              <a:solidFill>
                <a:srgbClr val="182f4a"/>
              </a:solidFill>
              <a:latin typeface="HY나무B"/>
              <a:ea typeface="HY나무B"/>
            </a:endParaRPr>
          </a:p>
        </p:txBody>
      </p:sp>
      <p:sp>
        <p:nvSpPr>
          <p:cNvPr id="347" name="TextBox 174"/>
          <p:cNvSpPr txBox="1"/>
          <p:nvPr/>
        </p:nvSpPr>
        <p:spPr>
          <a:xfrm>
            <a:off x="5382673" y="3248148"/>
            <a:ext cx="1800225" cy="1440180"/>
          </a:xfrm>
          <a:prstGeom prst="rect">
            <a:avLst/>
          </a:prstGeom>
          <a:noFill/>
        </p:spPr>
        <p:txBody>
          <a:bodyPr wrap="square" lIns="0" tIns="0" rIns="0" bIns="0" anchor="t" anchorCtr="0">
            <a:no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기독교 금교령</a:t>
            </a: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오사카성 공격</a:t>
            </a: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en-US" altLang="ko-KR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</a:t>
            </a: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국 </a:t>
            </a:r>
            <a:r>
              <a:rPr xmlns:mc="http://schemas.openxmlformats.org/markup-compatibility/2006" xmlns:hp="http://schemas.haansoft.com/office/presentation/8.0" kumimoji="0" lang="en-US" altLang="ko-KR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</a:t>
            </a: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성</a:t>
            </a:r>
            <a:r>
              <a:rPr xmlns:mc="http://schemas.openxmlformats.org/markup-compatibility/2006" xmlns:hp="http://schemas.haansoft.com/office/presentation/8.0" kumimoji="0" lang="en-US" altLang="ko-KR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무가제법도</a:t>
            </a: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금중병공가제법도</a:t>
            </a:r>
            <a:endParaRPr xmlns:mc="http://schemas.openxmlformats.org/markup-compatibility/2006" xmlns:hp="http://schemas.haansoft.com/office/presentation/8.0" kumimoji="0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182f4a"/>
                </a:solidFill>
                <a:latin typeface="HY나무B"/>
                <a:ea typeface="HY나무B"/>
              </a:rPr>
              <a:t>네덜란드선</a:t>
            </a:r>
            <a:r>
              <a:rPr xmlns:mc="http://schemas.openxmlformats.org/markup-compatibility/2006" xmlns:hp="http://schemas.haansoft.com/office/presentation/8.0" kumimoji="0" lang="en-US" altLang="ko-KR" sz="1500" b="0" i="0" u="none" strike="noStrike" kern="1200" cap="none" spc="0" normalizeH="0" baseline="0" mc:Ignorable="hp" hp:hslEmbossed="0">
                <a:solidFill>
                  <a:srgbClr val="182f4a"/>
                </a:solidFill>
                <a:latin typeface="HY나무B"/>
                <a:ea typeface="HY나무B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182f4a"/>
                </a:solidFill>
                <a:latin typeface="HY나무B"/>
                <a:ea typeface="HY나무B"/>
              </a:rPr>
              <a:t> 영국선</a:t>
            </a: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182f4a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182f4a"/>
                </a:solidFill>
                <a:latin typeface="HY나무B"/>
                <a:ea typeface="HY나무B"/>
              </a:rPr>
              <a:t>내항 후 상관 설치</a:t>
            </a: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182f4a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182f4a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182f4a"/>
                </a:solidFill>
                <a:latin typeface="HY나무B"/>
                <a:ea typeface="HY나무B"/>
              </a:rPr>
              <a:t>멕시코</a:t>
            </a:r>
            <a:r>
              <a:rPr xmlns:mc="http://schemas.openxmlformats.org/markup-compatibility/2006" xmlns:hp="http://schemas.haansoft.com/office/presentation/8.0" kumimoji="0" lang="en-US" altLang="ko-KR" sz="1500" b="0" i="0" u="none" strike="noStrike" kern="1200" cap="none" spc="0" normalizeH="0" baseline="0" mc:Ignorable="hp" hp:hslEmbossed="0">
                <a:solidFill>
                  <a:srgbClr val="182f4a"/>
                </a:solidFill>
                <a:latin typeface="HY나무B"/>
                <a:ea typeface="HY나무B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182f4a"/>
                </a:solidFill>
                <a:latin typeface="HY나무B"/>
                <a:ea typeface="HY나무B"/>
              </a:rPr>
              <a:t> 스페인</a:t>
            </a:r>
            <a:r>
              <a:rPr xmlns:mc="http://schemas.openxmlformats.org/markup-compatibility/2006" xmlns:hp="http://schemas.haansoft.com/office/presentation/8.0" kumimoji="0" lang="en-US" altLang="ko-KR" sz="1500" b="0" i="0" u="none" strike="noStrike" kern="1200" cap="none" spc="0" normalizeH="0" baseline="0" mc:Ignorable="hp" hp:hslEmbossed="0">
                <a:solidFill>
                  <a:srgbClr val="182f4a"/>
                </a:solidFill>
                <a:latin typeface="HY나무B"/>
                <a:ea typeface="HY나무B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182f4a"/>
                </a:solidFill>
                <a:latin typeface="HY나무B"/>
                <a:ea typeface="HY나무B"/>
              </a:rPr>
              <a:t> 로마</a:t>
            </a: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182f4a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182f4a"/>
                </a:solidFill>
                <a:latin typeface="HY나무B"/>
                <a:ea typeface="HY나무B"/>
              </a:rPr>
              <a:t>통상 실패</a:t>
            </a: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182f4a"/>
              </a:solidFill>
              <a:latin typeface="HY나무B"/>
              <a:ea typeface="HY나무B"/>
            </a:endParaRPr>
          </a:p>
        </p:txBody>
      </p:sp>
      <p:sp>
        <p:nvSpPr>
          <p:cNvPr id="348" name="TextBox 174"/>
          <p:cNvSpPr txBox="1"/>
          <p:nvPr/>
        </p:nvSpPr>
        <p:spPr>
          <a:xfrm>
            <a:off x="3402425" y="3240405"/>
            <a:ext cx="1800225" cy="1440180"/>
          </a:xfrm>
          <a:prstGeom prst="rect">
            <a:avLst/>
          </a:prstGeom>
          <a:noFill/>
        </p:spPr>
        <p:txBody>
          <a:bodyPr wrap="square" lIns="0" tIns="0" rIns="0" bIns="0" anchor="t" anchorCtr="0">
            <a:no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조선과의 국교회복</a:t>
            </a: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시도</a:t>
            </a: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조선국의 사절</a:t>
            </a: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조선통신사</a:t>
            </a:r>
            <a:r>
              <a:rPr xmlns:mc="http://schemas.openxmlformats.org/markup-compatibility/2006" xmlns:hp="http://schemas.haansoft.com/office/presentation/8.0" kumimoji="0" lang="en-US" altLang="ko-KR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)</a:t>
            </a: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일본에 파견 시작</a:t>
            </a: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쓰시마의 소씨</a:t>
            </a:r>
            <a:r>
              <a:rPr xmlns:mc="http://schemas.openxmlformats.org/markup-compatibility/2006" xmlns:hp="http://schemas.haansoft.com/office/presentation/8.0" kumimoji="0" lang="en-US" altLang="ko-KR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조선</a:t>
            </a: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기유조약 체결</a:t>
            </a: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류큐</a:t>
            </a:r>
            <a:r>
              <a:rPr xmlns:mc="http://schemas.openxmlformats.org/markup-compatibility/2006" xmlns:hp="http://schemas.haansoft.com/office/presentation/8.0" kumimoji="0" lang="en-US" altLang="ko-KR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샤쓰마번의</a:t>
            </a: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지배 하에 들어감</a:t>
            </a: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349" name="TextBox 174"/>
          <p:cNvSpPr txBox="1"/>
          <p:nvPr/>
        </p:nvSpPr>
        <p:spPr>
          <a:xfrm>
            <a:off x="7290911" y="3240405"/>
            <a:ext cx="1800225" cy="1440180"/>
          </a:xfrm>
          <a:prstGeom prst="rect">
            <a:avLst/>
          </a:prstGeom>
          <a:noFill/>
        </p:spPr>
        <p:txBody>
          <a:bodyPr wrap="square" lIns="0" tIns="0" rIns="0" bIns="0" anchor="t" anchorCtr="0">
            <a:no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ko-KR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유럽인</a:t>
            </a: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의 </a:t>
            </a:r>
            <a:r>
              <a:rPr xmlns:mc="http://schemas.openxmlformats.org/markup-compatibility/2006" xmlns:hp="http://schemas.haansoft.com/office/presentation/8.0" kumimoji="0" lang="ko-KR" altLang="ko-KR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거주</a:t>
            </a:r>
            <a:endParaRPr xmlns:mc="http://schemas.openxmlformats.org/markup-compatibility/2006" xmlns:hp="http://schemas.haansoft.com/office/presentation/8.0" kumimoji="0" lang="ko-KR" altLang="ko-KR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ko-KR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무역지역</a:t>
            </a:r>
            <a:endParaRPr xmlns:mc="http://schemas.openxmlformats.org/markup-compatibility/2006" xmlns:hp="http://schemas.haansoft.com/office/presentation/8.0" kumimoji="0" lang="ko-KR" altLang="ko-KR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ko-KR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히라도·나가사키의</a:t>
            </a:r>
            <a:endParaRPr xmlns:mc="http://schemas.openxmlformats.org/markup-compatibility/2006" xmlns:hp="http://schemas.haansoft.com/office/presentation/8.0" kumimoji="0" lang="ko-KR" altLang="ko-KR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ko-KR" sz="15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2항으로 제한</a:t>
            </a:r>
            <a:endParaRPr xmlns:mc="http://schemas.openxmlformats.org/markup-compatibility/2006" xmlns:hp="http://schemas.haansoft.com/office/presentation/8.0" kumimoji="0" lang="ko-KR" altLang="ko-KR" sz="15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직사각형 42"/>
          <p:cNvSpPr/>
          <p:nvPr/>
        </p:nvSpPr>
        <p:spPr>
          <a:xfrm>
            <a:off x="-37148" y="6103319"/>
            <a:ext cx="9181148" cy="164130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HY나무B"/>
              <a:ea typeface="HY나무B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920990" y="5088652"/>
            <a:ext cx="1039266" cy="1088050"/>
          </a:xfrm>
          <a:prstGeom prst="rect">
            <a:avLst/>
          </a:prstGeom>
        </p:spPr>
      </p:pic>
      <p:sp>
        <p:nvSpPr>
          <p:cNvPr id="175" name="TextBox 174"/>
          <p:cNvSpPr txBox="1"/>
          <p:nvPr/>
        </p:nvSpPr>
        <p:spPr>
          <a:xfrm>
            <a:off x="6246781" y="3240405"/>
            <a:ext cx="1800225" cy="1440180"/>
          </a:xfrm>
          <a:prstGeom prst="rect">
            <a:avLst/>
          </a:prstGeom>
          <a:noFill/>
        </p:spPr>
        <p:txBody>
          <a:bodyPr wrap="square" lIns="0" tIns="0" rIns="0" bIns="0" anchor="t" anchorCtr="0">
            <a:noAutofit/>
          </a:bodyPr>
          <a:lstStyle/>
          <a:p>
            <a:pPr marL="0" indent="0" algn="ctr">
              <a:buFont typeface="Arial"/>
              <a:buNone/>
              <a:defRPr/>
            </a:pPr>
            <a:r>
              <a:rPr lang="ko-KR" altLang="ko-KR" sz="1500">
                <a:solidFill>
                  <a:srgbClr val="8d6446"/>
                </a:solidFill>
                <a:latin typeface="HY나무B"/>
                <a:ea typeface="HY나무B"/>
              </a:rPr>
              <a:t>전답 영구매매 금지</a:t>
            </a:r>
            <a:endParaRPr lang="ko-KR" altLang="ko-KR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lang="ko-KR" altLang="ko-KR" sz="1500">
                <a:solidFill>
                  <a:srgbClr val="8d6446"/>
                </a:solidFill>
                <a:latin typeface="HY나무B"/>
                <a:ea typeface="HY나무B"/>
              </a:rPr>
              <a:t>경안어촉서 </a:t>
            </a:r>
            <a:r>
              <a:rPr lang="ko-KR" altLang="en-US" sz="1500">
                <a:solidFill>
                  <a:srgbClr val="8d6446"/>
                </a:solidFill>
                <a:latin typeface="HY나무B"/>
                <a:ea typeface="HY나무B"/>
              </a:rPr>
              <a:t>발령</a:t>
            </a:r>
            <a:endParaRPr lang="ko-KR" altLang="en-US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endParaRPr lang="en-US" altLang="ko-KR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lang="en-US" altLang="ko-KR" sz="1500">
                <a:solidFill>
                  <a:srgbClr val="8d6446"/>
                </a:solidFill>
                <a:latin typeface="HY나무B"/>
                <a:ea typeface="HY나무B"/>
              </a:rPr>
              <a:t>3</a:t>
            </a:r>
            <a:r>
              <a:rPr lang="ko-KR" altLang="en-US" sz="1500">
                <a:solidFill>
                  <a:srgbClr val="8d6446"/>
                </a:solidFill>
                <a:latin typeface="HY나무B"/>
                <a:ea typeface="HY나무B"/>
              </a:rPr>
              <a:t>대 장군</a:t>
            </a:r>
            <a:endParaRPr lang="ko-KR" altLang="en-US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lang="ko-KR" altLang="en-US" sz="1500">
                <a:solidFill>
                  <a:srgbClr val="8d6446"/>
                </a:solidFill>
                <a:latin typeface="HY나무B"/>
                <a:ea typeface="HY나무B"/>
              </a:rPr>
              <a:t>이에미쓰의 사망</a:t>
            </a:r>
            <a:endParaRPr lang="ko-KR" altLang="en-US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endParaRPr lang="ko-KR" altLang="en-US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lang="ko-KR" altLang="en-US" sz="1500">
                <a:solidFill>
                  <a:srgbClr val="8d6446"/>
                </a:solidFill>
                <a:latin typeface="HY나무B"/>
                <a:ea typeface="HY나무B"/>
              </a:rPr>
              <a:t>유이 소세쓰의</a:t>
            </a:r>
            <a:endParaRPr lang="ko-KR" altLang="en-US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lang="ko-KR" altLang="en-US" sz="1500">
                <a:solidFill>
                  <a:srgbClr val="8d6446"/>
                </a:solidFill>
                <a:latin typeface="HY나무B"/>
                <a:ea typeface="HY나무B"/>
              </a:rPr>
              <a:t>막부전복을 위한 거병 </a:t>
            </a:r>
            <a:r>
              <a:rPr lang="en-US" altLang="ko-KR" sz="1500">
                <a:solidFill>
                  <a:srgbClr val="8d6446"/>
                </a:solidFill>
                <a:latin typeface="HY나무B"/>
                <a:ea typeface="HY나무B"/>
              </a:rPr>
              <a:t>(</a:t>
            </a:r>
            <a:r>
              <a:rPr lang="ko-KR" altLang="en-US" sz="1500">
                <a:solidFill>
                  <a:srgbClr val="8d6446"/>
                </a:solidFill>
                <a:latin typeface="HY나무B"/>
                <a:ea typeface="HY나무B"/>
              </a:rPr>
              <a:t>실패</a:t>
            </a:r>
            <a:r>
              <a:rPr lang="en-US" altLang="ko-KR" sz="1500">
                <a:solidFill>
                  <a:srgbClr val="8d6446"/>
                </a:solidFill>
                <a:latin typeface="HY나무B"/>
                <a:ea typeface="HY나무B"/>
              </a:rPr>
              <a:t>)</a:t>
            </a:r>
            <a:endParaRPr lang="en-US" altLang="ko-KR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endParaRPr lang="en-US" altLang="ko-KR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lang="ko-KR" altLang="en-US" sz="1500">
                <a:solidFill>
                  <a:srgbClr val="8d6446"/>
                </a:solidFill>
                <a:latin typeface="HY나무B"/>
                <a:ea typeface="HY나무B"/>
              </a:rPr>
              <a:t>로닌의 반란 속출</a:t>
            </a:r>
            <a:endParaRPr lang="ko-KR" altLang="en-US" sz="150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grpSp>
        <p:nvGrpSpPr>
          <p:cNvPr id="243" name=""/>
          <p:cNvGrpSpPr>
            <a:grpSpLocks noChangeAspect="1"/>
          </p:cNvGrpSpPr>
          <p:nvPr/>
        </p:nvGrpSpPr>
        <p:grpSpPr>
          <a:xfrm rot="0">
            <a:off x="720090" y="720090"/>
            <a:ext cx="1030684" cy="2119539"/>
            <a:chOff x="1045135" y="1501617"/>
            <a:chExt cx="818296" cy="1776985"/>
          </a:xfrm>
        </p:grpSpPr>
        <p:grpSp>
          <p:nvGrpSpPr>
            <p:cNvPr id="96" name="그룹 95"/>
            <p:cNvGrpSpPr/>
            <p:nvPr/>
          </p:nvGrpSpPr>
          <p:grpSpPr>
            <a:xfrm rot="0">
              <a:off x="1045135" y="1501617"/>
              <a:ext cx="818296" cy="1776985"/>
              <a:chOff x="3618554" y="991236"/>
              <a:chExt cx="1091062" cy="2369313"/>
            </a:xfrm>
          </p:grpSpPr>
          <p:sp>
            <p:nvSpPr>
              <p:cNvPr id="97" name="사각형: 둥근 모서리 96"/>
              <p:cNvSpPr/>
              <p:nvPr/>
            </p:nvSpPr>
            <p:spPr>
              <a:xfrm>
                <a:off x="3649226" y="1052196"/>
                <a:ext cx="1034288" cy="2308353"/>
              </a:xfrm>
              <a:prstGeom prst="roundRect">
                <a:avLst>
                  <a:gd name="adj" fmla="val 3160"/>
                </a:avLst>
              </a:prstGeom>
              <a:solidFill>
                <a:srgbClr val="6b4c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HY나무B"/>
                  <a:ea typeface="HY나무B"/>
                </a:endParaRPr>
              </a:p>
            </p:txBody>
          </p:sp>
          <p:sp>
            <p:nvSpPr>
              <p:cNvPr id="98" name="사각형: 둥근 모서리 97"/>
              <p:cNvSpPr/>
              <p:nvPr/>
            </p:nvSpPr>
            <p:spPr>
              <a:xfrm>
                <a:off x="3649226" y="991236"/>
                <a:ext cx="1034288" cy="2308353"/>
              </a:xfrm>
              <a:prstGeom prst="roundRect">
                <a:avLst>
                  <a:gd name="adj" fmla="val 3160"/>
                </a:avLst>
              </a:prstGeom>
              <a:solidFill>
                <a:srgbClr val="8c644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HY나무B"/>
                  <a:ea typeface="HY나무B"/>
                </a:endParaRPr>
              </a:p>
            </p:txBody>
          </p:sp>
          <p:grpSp>
            <p:nvGrpSpPr>
              <p:cNvPr id="99" name="그룹 98"/>
              <p:cNvGrpSpPr/>
              <p:nvPr/>
            </p:nvGrpSpPr>
            <p:grpSpPr>
              <a:xfrm rot="0">
                <a:off x="3618554" y="1073740"/>
                <a:ext cx="1091062" cy="156702"/>
                <a:chOff x="3607007" y="1303759"/>
                <a:chExt cx="1091062" cy="156702"/>
              </a:xfrm>
            </p:grpSpPr>
            <p:sp>
              <p:nvSpPr>
                <p:cNvPr id="100" name="사각형: 둥근 모서리 99"/>
                <p:cNvSpPr/>
                <p:nvPr/>
              </p:nvSpPr>
              <p:spPr>
                <a:xfrm rot="19632724">
                  <a:off x="4620466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101" name="사각형: 둥근 모서리 100"/>
                <p:cNvSpPr/>
                <p:nvPr/>
              </p:nvSpPr>
              <p:spPr>
                <a:xfrm rot="19632724">
                  <a:off x="4519121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102" name="사각형: 둥근 모서리 101"/>
                <p:cNvSpPr/>
                <p:nvPr/>
              </p:nvSpPr>
              <p:spPr>
                <a:xfrm rot="19632724">
                  <a:off x="4417775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103" name="사각형: 둥근 모서리 102"/>
                <p:cNvSpPr/>
                <p:nvPr/>
              </p:nvSpPr>
              <p:spPr>
                <a:xfrm rot="19632724">
                  <a:off x="4316429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104" name="사각형: 둥근 모서리 103"/>
                <p:cNvSpPr/>
                <p:nvPr/>
              </p:nvSpPr>
              <p:spPr>
                <a:xfrm rot="19632724">
                  <a:off x="4215083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105" name="사각형: 둥근 모서리 104"/>
                <p:cNvSpPr/>
                <p:nvPr/>
              </p:nvSpPr>
              <p:spPr>
                <a:xfrm rot="19632724">
                  <a:off x="4113737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106" name="사각형: 둥근 모서리 105"/>
                <p:cNvSpPr/>
                <p:nvPr/>
              </p:nvSpPr>
              <p:spPr>
                <a:xfrm rot="19632724">
                  <a:off x="4012391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107" name="사각형: 둥근 모서리 106"/>
                <p:cNvSpPr/>
                <p:nvPr/>
              </p:nvSpPr>
              <p:spPr>
                <a:xfrm rot="19632724">
                  <a:off x="3911045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108" name="사각형: 둥근 모서리 107"/>
                <p:cNvSpPr/>
                <p:nvPr/>
              </p:nvSpPr>
              <p:spPr>
                <a:xfrm rot="19632724">
                  <a:off x="3809699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109" name="사각형: 둥근 모서리 108"/>
                <p:cNvSpPr/>
                <p:nvPr/>
              </p:nvSpPr>
              <p:spPr>
                <a:xfrm rot="19632724">
                  <a:off x="3708353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110" name="사각형: 둥근 모서리 109"/>
                <p:cNvSpPr/>
                <p:nvPr/>
              </p:nvSpPr>
              <p:spPr>
                <a:xfrm rot="19632724">
                  <a:off x="3607007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</p:grpSp>
        </p:grpSp>
        <p:sp>
          <p:nvSpPr>
            <p:cNvPr id="188" name="TextBox 187"/>
            <p:cNvSpPr txBox="1"/>
            <p:nvPr/>
          </p:nvSpPr>
          <p:spPr>
            <a:xfrm>
              <a:off x="1125025" y="2504606"/>
              <a:ext cx="658506" cy="683567"/>
            </a:xfrm>
            <a:prstGeom prst="rect">
              <a:avLst/>
            </a:prstGeom>
            <a:noFill/>
          </p:spPr>
          <p:txBody>
            <a:bodyPr wrap="square" anchor="t" anchorCtr="0">
              <a:spAutoFit/>
            </a:bodyPr>
            <a:lstStyle/>
            <a:p>
              <a:pPr algn="ctr">
                <a:defRPr/>
              </a:pPr>
              <a:r>
                <a:rPr lang="en-US" altLang="ko-KR" sz="1600">
                  <a:solidFill>
                    <a:schemeClr val="bg1"/>
                  </a:solidFill>
                  <a:latin typeface="HY나무B"/>
                  <a:ea typeface="HY나무B"/>
                </a:rPr>
                <a:t>1623</a:t>
              </a:r>
              <a:endParaRPr lang="en-US" altLang="ko-KR" sz="1600">
                <a:solidFill>
                  <a:schemeClr val="bg1"/>
                </a:solidFill>
                <a:latin typeface="HY나무B"/>
                <a:ea typeface="HY나무B"/>
              </a:endParaRPr>
            </a:p>
            <a:p>
              <a:pPr algn="ctr">
                <a:defRPr/>
              </a:pPr>
              <a:r>
                <a:rPr lang="en-US" altLang="ko-KR" sz="1600">
                  <a:solidFill>
                    <a:schemeClr val="bg1"/>
                  </a:solidFill>
                  <a:latin typeface="HY나무B"/>
                  <a:ea typeface="HY나무B"/>
                </a:rPr>
                <a:t>~</a:t>
              </a:r>
              <a:endParaRPr lang="en-US" altLang="ko-KR" sz="1600">
                <a:solidFill>
                  <a:schemeClr val="bg1"/>
                </a:solidFill>
                <a:latin typeface="HY나무B"/>
                <a:ea typeface="HY나무B"/>
              </a:endParaRPr>
            </a:p>
            <a:p>
              <a:pPr algn="ctr">
                <a:defRPr/>
              </a:pPr>
              <a:r>
                <a:rPr lang="en-US" altLang="ko-KR" sz="1600">
                  <a:solidFill>
                    <a:schemeClr val="bg1"/>
                  </a:solidFill>
                  <a:latin typeface="HY나무B"/>
                  <a:ea typeface="HY나무B"/>
                </a:rPr>
                <a:t>1633</a:t>
              </a:r>
              <a:endParaRPr lang="en-US" altLang="ko-KR" sz="1600">
                <a:solidFill>
                  <a:schemeClr val="bg1"/>
                </a:solidFill>
                <a:latin typeface="HY나무B"/>
                <a:ea typeface="HY나무B"/>
              </a:endParaRPr>
            </a:p>
          </p:txBody>
        </p:sp>
        <p:grpSp>
          <p:nvGrpSpPr>
            <p:cNvPr id="192" name="그룹 191"/>
            <p:cNvGrpSpPr/>
            <p:nvPr/>
          </p:nvGrpSpPr>
          <p:grpSpPr>
            <a:xfrm rot="0">
              <a:off x="1279792" y="2018457"/>
              <a:ext cx="348982" cy="348982"/>
              <a:chOff x="3855230" y="1764174"/>
              <a:chExt cx="617710" cy="617710"/>
            </a:xfrm>
          </p:grpSpPr>
          <p:pic>
            <p:nvPicPr>
              <p:cNvPr id="193" name="그림 192"/>
              <p:cNvPicPr>
                <a:picLocks noChangeAspect="1"/>
              </p:cNvPicPr>
              <p:nvPr/>
            </p:nvPicPr>
            <p:blipFill rotWithShape="1">
              <a:blip r:embed="rId4"/>
              <a:stretch>
                <a:fillRect/>
              </a:stretch>
            </p:blipFill>
            <p:spPr>
              <a:xfrm>
                <a:off x="3933664" y="1931344"/>
                <a:ext cx="463425" cy="257668"/>
              </a:xfrm>
              <a:prstGeom prst="rect">
                <a:avLst/>
              </a:prstGeom>
            </p:spPr>
          </p:pic>
          <p:sp>
            <p:nvSpPr>
              <p:cNvPr id="194" name="타원 193"/>
              <p:cNvSpPr/>
              <p:nvPr/>
            </p:nvSpPr>
            <p:spPr>
              <a:xfrm>
                <a:off x="3855230" y="1764174"/>
                <a:ext cx="617710" cy="617710"/>
              </a:xfrm>
              <a:prstGeom prst="ellipse">
                <a:avLst/>
              </a:prstGeom>
              <a:noFill/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HY나무B"/>
                  <a:ea typeface="HY나무B"/>
                </a:endParaRPr>
              </a:p>
            </p:txBody>
          </p:sp>
        </p:grpSp>
      </p:grpSp>
      <p:grpSp>
        <p:nvGrpSpPr>
          <p:cNvPr id="244" name=""/>
          <p:cNvGrpSpPr>
            <a:grpSpLocks noChangeAspect="1"/>
          </p:cNvGrpSpPr>
          <p:nvPr/>
        </p:nvGrpSpPr>
        <p:grpSpPr>
          <a:xfrm rot="0">
            <a:off x="2700337" y="720090"/>
            <a:ext cx="1030684" cy="2119539"/>
            <a:chOff x="2520764" y="1501617"/>
            <a:chExt cx="818296" cy="1776984"/>
          </a:xfrm>
        </p:grpSpPr>
        <p:grpSp>
          <p:nvGrpSpPr>
            <p:cNvPr id="111" name="그룹 110"/>
            <p:cNvGrpSpPr/>
            <p:nvPr/>
          </p:nvGrpSpPr>
          <p:grpSpPr>
            <a:xfrm rot="0">
              <a:off x="2520764" y="1501617"/>
              <a:ext cx="818296" cy="1776984"/>
              <a:chOff x="5586059" y="991236"/>
              <a:chExt cx="1091062" cy="2369313"/>
            </a:xfrm>
          </p:grpSpPr>
          <p:sp>
            <p:nvSpPr>
              <p:cNvPr id="112" name="사각형: 둥근 모서리 111"/>
              <p:cNvSpPr/>
              <p:nvPr/>
            </p:nvSpPr>
            <p:spPr>
              <a:xfrm>
                <a:off x="5614446" y="1052196"/>
                <a:ext cx="1034288" cy="2308353"/>
              </a:xfrm>
              <a:prstGeom prst="roundRect">
                <a:avLst>
                  <a:gd name="adj" fmla="val 3160"/>
                </a:avLst>
              </a:prstGeom>
              <a:solidFill>
                <a:srgbClr val="6b4c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HY나무B"/>
                  <a:ea typeface="HY나무B"/>
                </a:endParaRPr>
              </a:p>
            </p:txBody>
          </p:sp>
          <p:sp>
            <p:nvSpPr>
              <p:cNvPr id="113" name="사각형: 둥근 모서리 112"/>
              <p:cNvSpPr/>
              <p:nvPr/>
            </p:nvSpPr>
            <p:spPr>
              <a:xfrm>
                <a:off x="5614446" y="991236"/>
                <a:ext cx="1034288" cy="2308353"/>
              </a:xfrm>
              <a:prstGeom prst="roundRect">
                <a:avLst>
                  <a:gd name="adj" fmla="val 3160"/>
                </a:avLst>
              </a:prstGeom>
              <a:solidFill>
                <a:srgbClr val="8c644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HY나무B"/>
                  <a:ea typeface="HY나무B"/>
                </a:endParaRPr>
              </a:p>
            </p:txBody>
          </p:sp>
          <p:grpSp>
            <p:nvGrpSpPr>
              <p:cNvPr id="114" name="그룹 113"/>
              <p:cNvGrpSpPr/>
              <p:nvPr/>
            </p:nvGrpSpPr>
            <p:grpSpPr>
              <a:xfrm rot="0">
                <a:off x="5586059" y="1073739"/>
                <a:ext cx="1091062" cy="156702"/>
                <a:chOff x="3607007" y="1303759"/>
                <a:chExt cx="1091062" cy="156702"/>
              </a:xfrm>
            </p:grpSpPr>
            <p:sp>
              <p:nvSpPr>
                <p:cNvPr id="115" name="사각형: 둥근 모서리 114"/>
                <p:cNvSpPr/>
                <p:nvPr/>
              </p:nvSpPr>
              <p:spPr>
                <a:xfrm rot="19632724">
                  <a:off x="4620466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116" name="사각형: 둥근 모서리 115"/>
                <p:cNvSpPr/>
                <p:nvPr/>
              </p:nvSpPr>
              <p:spPr>
                <a:xfrm rot="19632724">
                  <a:off x="4519121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117" name="사각형: 둥근 모서리 116"/>
                <p:cNvSpPr/>
                <p:nvPr/>
              </p:nvSpPr>
              <p:spPr>
                <a:xfrm rot="19632724">
                  <a:off x="4417775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118" name="사각형: 둥근 모서리 117"/>
                <p:cNvSpPr/>
                <p:nvPr/>
              </p:nvSpPr>
              <p:spPr>
                <a:xfrm rot="19632724">
                  <a:off x="4316429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119" name="사각형: 둥근 모서리 118"/>
                <p:cNvSpPr/>
                <p:nvPr/>
              </p:nvSpPr>
              <p:spPr>
                <a:xfrm rot="19632724">
                  <a:off x="4215083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120" name="사각형: 둥근 모서리 119"/>
                <p:cNvSpPr/>
                <p:nvPr/>
              </p:nvSpPr>
              <p:spPr>
                <a:xfrm rot="19632724">
                  <a:off x="4113737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121" name="사각형: 둥근 모서리 120"/>
                <p:cNvSpPr/>
                <p:nvPr/>
              </p:nvSpPr>
              <p:spPr>
                <a:xfrm rot="19632724">
                  <a:off x="4012391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122" name="사각형: 둥근 모서리 121"/>
                <p:cNvSpPr/>
                <p:nvPr/>
              </p:nvSpPr>
              <p:spPr>
                <a:xfrm rot="19632724">
                  <a:off x="3911045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123" name="사각형: 둥근 모서리 122"/>
                <p:cNvSpPr/>
                <p:nvPr/>
              </p:nvSpPr>
              <p:spPr>
                <a:xfrm rot="19632724">
                  <a:off x="3809699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124" name="사각형: 둥근 모서리 123"/>
                <p:cNvSpPr/>
                <p:nvPr/>
              </p:nvSpPr>
              <p:spPr>
                <a:xfrm rot="19632724">
                  <a:off x="3708353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125" name="사각형: 둥근 모서리 124"/>
                <p:cNvSpPr/>
                <p:nvPr/>
              </p:nvSpPr>
              <p:spPr>
                <a:xfrm rot="19632724">
                  <a:off x="3607007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</p:grpSp>
        </p:grpSp>
        <p:sp>
          <p:nvSpPr>
            <p:cNvPr id="189" name="TextBox 188"/>
            <p:cNvSpPr txBox="1"/>
            <p:nvPr/>
          </p:nvSpPr>
          <p:spPr>
            <a:xfrm>
              <a:off x="2600656" y="2499816"/>
              <a:ext cx="658506" cy="688359"/>
            </a:xfrm>
            <a:prstGeom prst="rect">
              <a:avLst/>
            </a:prstGeom>
            <a:noFill/>
          </p:spPr>
          <p:txBody>
            <a:bodyPr wrap="square" anchor="t" anchorCtr="0">
              <a:spAutoFit/>
            </a:bodyPr>
            <a:lstStyle/>
            <a:p>
              <a:pPr algn="ctr">
                <a:defRPr/>
              </a:pPr>
              <a:r>
                <a:rPr lang="en-US" altLang="ko-KR" sz="1600">
                  <a:solidFill>
                    <a:schemeClr val="bg1"/>
                  </a:solidFill>
                  <a:latin typeface="HY나무B"/>
                  <a:ea typeface="HY나무B"/>
                </a:rPr>
                <a:t>1635</a:t>
              </a:r>
              <a:endParaRPr lang="en-US" altLang="ko-KR" sz="1600">
                <a:solidFill>
                  <a:schemeClr val="bg1"/>
                </a:solidFill>
                <a:latin typeface="HY나무B"/>
                <a:ea typeface="HY나무B"/>
              </a:endParaRPr>
            </a:p>
            <a:p>
              <a:pPr algn="ctr">
                <a:defRPr/>
              </a:pPr>
              <a:r>
                <a:rPr lang="en-US" altLang="ko-KR" sz="1600">
                  <a:solidFill>
                    <a:schemeClr val="bg1"/>
                  </a:solidFill>
                  <a:latin typeface="HY나무B"/>
                  <a:ea typeface="HY나무B"/>
                </a:rPr>
                <a:t>~</a:t>
              </a:r>
              <a:endParaRPr lang="en-US" altLang="ko-KR" sz="1600">
                <a:solidFill>
                  <a:schemeClr val="bg1"/>
                </a:solidFill>
                <a:latin typeface="HY나무B"/>
                <a:ea typeface="HY나무B"/>
              </a:endParaRPr>
            </a:p>
            <a:p>
              <a:pPr algn="ctr">
                <a:defRPr/>
              </a:pPr>
              <a:r>
                <a:rPr lang="en-US" altLang="ko-KR" sz="1600">
                  <a:solidFill>
                    <a:schemeClr val="bg1"/>
                  </a:solidFill>
                  <a:latin typeface="HY나무B"/>
                  <a:ea typeface="HY나무B"/>
                </a:rPr>
                <a:t>1636</a:t>
              </a:r>
              <a:endParaRPr lang="en-US" altLang="ko-KR" sz="1600">
                <a:solidFill>
                  <a:schemeClr val="bg1"/>
                </a:solidFill>
                <a:latin typeface="HY나무B"/>
                <a:ea typeface="HY나무B"/>
              </a:endParaRPr>
            </a:p>
          </p:txBody>
        </p:sp>
        <p:grpSp>
          <p:nvGrpSpPr>
            <p:cNvPr id="195" name="그룹 194"/>
            <p:cNvGrpSpPr/>
            <p:nvPr/>
          </p:nvGrpSpPr>
          <p:grpSpPr>
            <a:xfrm rot="0">
              <a:off x="2755231" y="2018075"/>
              <a:ext cx="349364" cy="349364"/>
              <a:chOff x="5822735" y="1764174"/>
              <a:chExt cx="617710" cy="617710"/>
            </a:xfrm>
          </p:grpSpPr>
          <p:pic>
            <p:nvPicPr>
              <p:cNvPr id="196" name="그림 195"/>
              <p:cNvPicPr>
                <a:picLocks noChangeAspect="1"/>
              </p:cNvPicPr>
              <p:nvPr/>
            </p:nvPicPr>
            <p:blipFill rotWithShape="1">
              <a:blip r:embed="rId5"/>
              <a:stretch>
                <a:fillRect/>
              </a:stretch>
            </p:blipFill>
            <p:spPr>
              <a:xfrm>
                <a:off x="5901917" y="1931344"/>
                <a:ext cx="461928" cy="257668"/>
              </a:xfrm>
              <a:prstGeom prst="rect">
                <a:avLst/>
              </a:prstGeom>
            </p:spPr>
          </p:pic>
          <p:sp>
            <p:nvSpPr>
              <p:cNvPr id="197" name="타원 196"/>
              <p:cNvSpPr/>
              <p:nvPr/>
            </p:nvSpPr>
            <p:spPr>
              <a:xfrm>
                <a:off x="5822735" y="1764174"/>
                <a:ext cx="617710" cy="617710"/>
              </a:xfrm>
              <a:prstGeom prst="ellipse">
                <a:avLst/>
              </a:prstGeom>
              <a:noFill/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HY나무B"/>
                  <a:ea typeface="HY나무B"/>
                </a:endParaRPr>
              </a:p>
            </p:txBody>
          </p:sp>
        </p:grpSp>
      </p:grpSp>
      <p:grpSp>
        <p:nvGrpSpPr>
          <p:cNvPr id="266" name=""/>
          <p:cNvGrpSpPr>
            <a:grpSpLocks noChangeAspect="1"/>
          </p:cNvGrpSpPr>
          <p:nvPr/>
        </p:nvGrpSpPr>
        <p:grpSpPr>
          <a:xfrm rot="0">
            <a:off x="6660832" y="720090"/>
            <a:ext cx="1030684" cy="2119539"/>
            <a:chOff x="2520766" y="1501617"/>
            <a:chExt cx="818296" cy="1776984"/>
          </a:xfrm>
        </p:grpSpPr>
        <p:grpSp>
          <p:nvGrpSpPr>
            <p:cNvPr id="267" name="그룹 110"/>
            <p:cNvGrpSpPr/>
            <p:nvPr/>
          </p:nvGrpSpPr>
          <p:grpSpPr>
            <a:xfrm rot="0">
              <a:off x="2520766" y="1501617"/>
              <a:ext cx="818296" cy="1776984"/>
              <a:chOff x="5586061" y="991236"/>
              <a:chExt cx="1091062" cy="2369313"/>
            </a:xfrm>
          </p:grpSpPr>
          <p:sp>
            <p:nvSpPr>
              <p:cNvPr id="268" name="사각형: 둥근 모서리 111"/>
              <p:cNvSpPr/>
              <p:nvPr/>
            </p:nvSpPr>
            <p:spPr>
              <a:xfrm>
                <a:off x="5614446" y="1052196"/>
                <a:ext cx="1034288" cy="2308353"/>
              </a:xfrm>
              <a:prstGeom prst="roundRect">
                <a:avLst>
                  <a:gd name="adj" fmla="val 3160"/>
                </a:avLst>
              </a:prstGeom>
              <a:solidFill>
                <a:srgbClr val="6b4c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HY나무B"/>
                  <a:ea typeface="HY나무B"/>
                </a:endParaRPr>
              </a:p>
            </p:txBody>
          </p:sp>
          <p:sp>
            <p:nvSpPr>
              <p:cNvPr id="269" name="사각형: 둥근 모서리 112"/>
              <p:cNvSpPr/>
              <p:nvPr/>
            </p:nvSpPr>
            <p:spPr>
              <a:xfrm>
                <a:off x="5614446" y="991236"/>
                <a:ext cx="1034288" cy="2308353"/>
              </a:xfrm>
              <a:prstGeom prst="roundRect">
                <a:avLst>
                  <a:gd name="adj" fmla="val 3160"/>
                </a:avLst>
              </a:prstGeom>
              <a:solidFill>
                <a:srgbClr val="8c644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HY나무B"/>
                  <a:ea typeface="HY나무B"/>
                </a:endParaRPr>
              </a:p>
            </p:txBody>
          </p:sp>
          <p:grpSp>
            <p:nvGrpSpPr>
              <p:cNvPr id="270" name="그룹 113"/>
              <p:cNvGrpSpPr/>
              <p:nvPr/>
            </p:nvGrpSpPr>
            <p:grpSpPr>
              <a:xfrm rot="0">
                <a:off x="5586061" y="1073739"/>
                <a:ext cx="1091062" cy="156702"/>
                <a:chOff x="3607007" y="1303759"/>
                <a:chExt cx="1091062" cy="156702"/>
              </a:xfrm>
            </p:grpSpPr>
            <p:sp>
              <p:nvSpPr>
                <p:cNvPr id="271" name="사각형: 둥근 모서리 114"/>
                <p:cNvSpPr/>
                <p:nvPr/>
              </p:nvSpPr>
              <p:spPr>
                <a:xfrm rot="19632724">
                  <a:off x="4620466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72" name="사각형: 둥근 모서리 115"/>
                <p:cNvSpPr/>
                <p:nvPr/>
              </p:nvSpPr>
              <p:spPr>
                <a:xfrm rot="19632724">
                  <a:off x="4519121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73" name="사각형: 둥근 모서리 116"/>
                <p:cNvSpPr/>
                <p:nvPr/>
              </p:nvSpPr>
              <p:spPr>
                <a:xfrm rot="19632724">
                  <a:off x="4417775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74" name="사각형: 둥근 모서리 117"/>
                <p:cNvSpPr/>
                <p:nvPr/>
              </p:nvSpPr>
              <p:spPr>
                <a:xfrm rot="19632724">
                  <a:off x="4316429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75" name="사각형: 둥근 모서리 118"/>
                <p:cNvSpPr/>
                <p:nvPr/>
              </p:nvSpPr>
              <p:spPr>
                <a:xfrm rot="19632724">
                  <a:off x="4215083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76" name="사각형: 둥근 모서리 119"/>
                <p:cNvSpPr/>
                <p:nvPr/>
              </p:nvSpPr>
              <p:spPr>
                <a:xfrm rot="19632724">
                  <a:off x="4113737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77" name="사각형: 둥근 모서리 120"/>
                <p:cNvSpPr/>
                <p:nvPr/>
              </p:nvSpPr>
              <p:spPr>
                <a:xfrm rot="19632724">
                  <a:off x="4012391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78" name="사각형: 둥근 모서리 121"/>
                <p:cNvSpPr/>
                <p:nvPr/>
              </p:nvSpPr>
              <p:spPr>
                <a:xfrm rot="19632724">
                  <a:off x="3911045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79" name="사각형: 둥근 모서리 122"/>
                <p:cNvSpPr/>
                <p:nvPr/>
              </p:nvSpPr>
              <p:spPr>
                <a:xfrm rot="19632724">
                  <a:off x="3809699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80" name="사각형: 둥근 모서리 123"/>
                <p:cNvSpPr/>
                <p:nvPr/>
              </p:nvSpPr>
              <p:spPr>
                <a:xfrm rot="19632724">
                  <a:off x="3708353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81" name="사각형: 둥근 모서리 124"/>
                <p:cNvSpPr/>
                <p:nvPr/>
              </p:nvSpPr>
              <p:spPr>
                <a:xfrm rot="19632724">
                  <a:off x="3607007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</p:grpSp>
        </p:grpSp>
        <p:sp>
          <p:nvSpPr>
            <p:cNvPr id="282" name="TextBox 188"/>
            <p:cNvSpPr txBox="1"/>
            <p:nvPr/>
          </p:nvSpPr>
          <p:spPr>
            <a:xfrm>
              <a:off x="2600656" y="2499816"/>
              <a:ext cx="658507" cy="688359"/>
            </a:xfrm>
            <a:prstGeom prst="rect">
              <a:avLst/>
            </a:prstGeom>
            <a:noFill/>
          </p:spPr>
          <p:txBody>
            <a:bodyPr wrap="square" anchor="t" anchorCtr="0">
              <a:spAutoFit/>
            </a:bodyPr>
            <a:lstStyle/>
            <a:p>
              <a:pPr algn="ctr">
                <a:defRPr/>
              </a:pPr>
              <a:r>
                <a:rPr lang="en-US" altLang="ko-KR" sz="1600">
                  <a:solidFill>
                    <a:schemeClr val="bg1"/>
                  </a:solidFill>
                  <a:latin typeface="HY나무B"/>
                  <a:ea typeface="HY나무B"/>
                </a:rPr>
                <a:t>1643</a:t>
              </a:r>
              <a:endParaRPr lang="en-US" altLang="ko-KR" sz="1600">
                <a:solidFill>
                  <a:schemeClr val="bg1"/>
                </a:solidFill>
                <a:latin typeface="HY나무B"/>
                <a:ea typeface="HY나무B"/>
              </a:endParaRPr>
            </a:p>
            <a:p>
              <a:pPr algn="ctr">
                <a:defRPr/>
              </a:pPr>
              <a:r>
                <a:rPr lang="en-US" altLang="ko-KR" sz="1600">
                  <a:solidFill>
                    <a:schemeClr val="bg1"/>
                  </a:solidFill>
                  <a:latin typeface="HY나무B"/>
                  <a:ea typeface="HY나무B"/>
                </a:rPr>
                <a:t>~</a:t>
              </a:r>
              <a:endParaRPr lang="en-US" altLang="ko-KR" sz="1600">
                <a:solidFill>
                  <a:schemeClr val="bg1"/>
                </a:solidFill>
                <a:latin typeface="HY나무B"/>
                <a:ea typeface="HY나무B"/>
              </a:endParaRPr>
            </a:p>
            <a:p>
              <a:pPr algn="ctr">
                <a:defRPr/>
              </a:pPr>
              <a:r>
                <a:rPr lang="en-US" altLang="ko-KR" sz="1600">
                  <a:solidFill>
                    <a:schemeClr val="bg1"/>
                  </a:solidFill>
                  <a:latin typeface="HY나무B"/>
                  <a:ea typeface="HY나무B"/>
                </a:rPr>
                <a:t>1654</a:t>
              </a:r>
              <a:endParaRPr lang="en-US" altLang="ko-KR" sz="1600">
                <a:solidFill>
                  <a:schemeClr val="bg1"/>
                </a:solidFill>
                <a:latin typeface="HY나무B"/>
                <a:ea typeface="HY나무B"/>
              </a:endParaRPr>
            </a:p>
          </p:txBody>
        </p:sp>
        <p:grpSp>
          <p:nvGrpSpPr>
            <p:cNvPr id="283" name="그룹 194"/>
            <p:cNvGrpSpPr/>
            <p:nvPr/>
          </p:nvGrpSpPr>
          <p:grpSpPr>
            <a:xfrm rot="0">
              <a:off x="2755232" y="2018075"/>
              <a:ext cx="349364" cy="349364"/>
              <a:chOff x="5822735" y="1764174"/>
              <a:chExt cx="617710" cy="617710"/>
            </a:xfrm>
          </p:grpSpPr>
          <p:pic>
            <p:nvPicPr>
              <p:cNvPr id="284" name="그림 195"/>
              <p:cNvPicPr>
                <a:picLocks noChangeAspect="1"/>
              </p:cNvPicPr>
              <p:nvPr/>
            </p:nvPicPr>
            <p:blipFill rotWithShape="1">
              <a:blip r:embed="rId6"/>
              <a:stretch>
                <a:fillRect/>
              </a:stretch>
            </p:blipFill>
            <p:spPr>
              <a:xfrm>
                <a:off x="5901917" y="1931344"/>
                <a:ext cx="461928" cy="257668"/>
              </a:xfrm>
              <a:prstGeom prst="rect">
                <a:avLst/>
              </a:prstGeom>
            </p:spPr>
          </p:pic>
          <p:sp>
            <p:nvSpPr>
              <p:cNvPr id="285" name="타원 196"/>
              <p:cNvSpPr/>
              <p:nvPr/>
            </p:nvSpPr>
            <p:spPr>
              <a:xfrm>
                <a:off x="5822735" y="1764174"/>
                <a:ext cx="617710" cy="617710"/>
              </a:xfrm>
              <a:prstGeom prst="ellipse">
                <a:avLst/>
              </a:prstGeom>
              <a:noFill/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HY나무B"/>
                  <a:ea typeface="HY나무B"/>
                </a:endParaRPr>
              </a:p>
            </p:txBody>
          </p:sp>
        </p:grpSp>
      </p:grpSp>
      <p:grpSp>
        <p:nvGrpSpPr>
          <p:cNvPr id="287" name=""/>
          <p:cNvGrpSpPr>
            <a:grpSpLocks noChangeAspect="1"/>
          </p:cNvGrpSpPr>
          <p:nvPr/>
        </p:nvGrpSpPr>
        <p:grpSpPr>
          <a:xfrm rot="0">
            <a:off x="4680585" y="720090"/>
            <a:ext cx="1030684" cy="2119539"/>
            <a:chOff x="1045135" y="1501617"/>
            <a:chExt cx="818296" cy="1776984"/>
          </a:xfrm>
        </p:grpSpPr>
        <p:grpSp>
          <p:nvGrpSpPr>
            <p:cNvPr id="288" name="그룹 95"/>
            <p:cNvGrpSpPr/>
            <p:nvPr/>
          </p:nvGrpSpPr>
          <p:grpSpPr>
            <a:xfrm rot="0">
              <a:off x="1045135" y="1501617"/>
              <a:ext cx="818296" cy="1776984"/>
              <a:chOff x="3618554" y="991236"/>
              <a:chExt cx="1091062" cy="2369313"/>
            </a:xfrm>
          </p:grpSpPr>
          <p:sp>
            <p:nvSpPr>
              <p:cNvPr id="289" name="사각형: 둥근 모서리 96"/>
              <p:cNvSpPr/>
              <p:nvPr/>
            </p:nvSpPr>
            <p:spPr>
              <a:xfrm>
                <a:off x="3649226" y="1052196"/>
                <a:ext cx="1034288" cy="2308353"/>
              </a:xfrm>
              <a:prstGeom prst="roundRect">
                <a:avLst>
                  <a:gd name="adj" fmla="val 3160"/>
                </a:avLst>
              </a:prstGeom>
              <a:solidFill>
                <a:srgbClr val="6b4c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HY나무B"/>
                  <a:ea typeface="HY나무B"/>
                </a:endParaRPr>
              </a:p>
            </p:txBody>
          </p:sp>
          <p:sp>
            <p:nvSpPr>
              <p:cNvPr id="290" name="사각형: 둥근 모서리 97"/>
              <p:cNvSpPr/>
              <p:nvPr/>
            </p:nvSpPr>
            <p:spPr>
              <a:xfrm>
                <a:off x="3649226" y="991236"/>
                <a:ext cx="1034288" cy="2308353"/>
              </a:xfrm>
              <a:prstGeom prst="roundRect">
                <a:avLst>
                  <a:gd name="adj" fmla="val 3160"/>
                </a:avLst>
              </a:prstGeom>
              <a:solidFill>
                <a:srgbClr val="8c644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HY나무B"/>
                  <a:ea typeface="HY나무B"/>
                </a:endParaRPr>
              </a:p>
            </p:txBody>
          </p:sp>
          <p:grpSp>
            <p:nvGrpSpPr>
              <p:cNvPr id="291" name="그룹 98"/>
              <p:cNvGrpSpPr/>
              <p:nvPr/>
            </p:nvGrpSpPr>
            <p:grpSpPr>
              <a:xfrm rot="0">
                <a:off x="3618554" y="1073739"/>
                <a:ext cx="1091062" cy="156702"/>
                <a:chOff x="3607007" y="1303759"/>
                <a:chExt cx="1091062" cy="156702"/>
              </a:xfrm>
            </p:grpSpPr>
            <p:sp>
              <p:nvSpPr>
                <p:cNvPr id="292" name="사각형: 둥근 모서리 99"/>
                <p:cNvSpPr/>
                <p:nvPr/>
              </p:nvSpPr>
              <p:spPr>
                <a:xfrm rot="19632724">
                  <a:off x="4620466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93" name="사각형: 둥근 모서리 100"/>
                <p:cNvSpPr/>
                <p:nvPr/>
              </p:nvSpPr>
              <p:spPr>
                <a:xfrm rot="19632724">
                  <a:off x="4519121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94" name="사각형: 둥근 모서리 101"/>
                <p:cNvSpPr/>
                <p:nvPr/>
              </p:nvSpPr>
              <p:spPr>
                <a:xfrm rot="19632724">
                  <a:off x="4417775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95" name="사각형: 둥근 모서리 102"/>
                <p:cNvSpPr/>
                <p:nvPr/>
              </p:nvSpPr>
              <p:spPr>
                <a:xfrm rot="19632724">
                  <a:off x="4316429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96" name="사각형: 둥근 모서리 103"/>
                <p:cNvSpPr/>
                <p:nvPr/>
              </p:nvSpPr>
              <p:spPr>
                <a:xfrm rot="19632724">
                  <a:off x="4215083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97" name="사각형: 둥근 모서리 104"/>
                <p:cNvSpPr/>
                <p:nvPr/>
              </p:nvSpPr>
              <p:spPr>
                <a:xfrm rot="19632724">
                  <a:off x="4113737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98" name="사각형: 둥근 모서리 105"/>
                <p:cNvSpPr/>
                <p:nvPr/>
              </p:nvSpPr>
              <p:spPr>
                <a:xfrm rot="19632724">
                  <a:off x="4012391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299" name="사각형: 둥근 모서리 106"/>
                <p:cNvSpPr/>
                <p:nvPr/>
              </p:nvSpPr>
              <p:spPr>
                <a:xfrm rot="19632724">
                  <a:off x="3911045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00" name="사각형: 둥근 모서리 107"/>
                <p:cNvSpPr/>
                <p:nvPr/>
              </p:nvSpPr>
              <p:spPr>
                <a:xfrm rot="19632724">
                  <a:off x="3809699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01" name="사각형: 둥근 모서리 108"/>
                <p:cNvSpPr/>
                <p:nvPr/>
              </p:nvSpPr>
              <p:spPr>
                <a:xfrm rot="19632724">
                  <a:off x="3708353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  <p:sp>
              <p:nvSpPr>
                <p:cNvPr id="302" name="사각형: 둥근 모서리 109"/>
                <p:cNvSpPr/>
                <p:nvPr/>
              </p:nvSpPr>
              <p:spPr>
                <a:xfrm rot="19632724">
                  <a:off x="3607007" y="1303759"/>
                  <a:ext cx="77603" cy="15670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28334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HY나무B"/>
                    <a:ea typeface="HY나무B"/>
                  </a:endParaRPr>
                </a:p>
              </p:txBody>
            </p:sp>
          </p:grpSp>
        </p:grpSp>
        <p:sp>
          <p:nvSpPr>
            <p:cNvPr id="303" name="TextBox 187"/>
            <p:cNvSpPr txBox="1"/>
            <p:nvPr/>
          </p:nvSpPr>
          <p:spPr>
            <a:xfrm>
              <a:off x="1125028" y="2504608"/>
              <a:ext cx="658507" cy="691552"/>
            </a:xfrm>
            <a:prstGeom prst="rect">
              <a:avLst/>
            </a:prstGeom>
            <a:noFill/>
          </p:spPr>
          <p:txBody>
            <a:bodyPr wrap="square" anchor="t" anchorCtr="0">
              <a:spAutoFit/>
            </a:bodyPr>
            <a:lstStyle/>
            <a:p>
              <a:pPr algn="ctr">
                <a:defRPr/>
              </a:pPr>
              <a:r>
                <a:rPr lang="en-US" altLang="ko-KR" sz="1600">
                  <a:solidFill>
                    <a:schemeClr val="bg1"/>
                  </a:solidFill>
                  <a:latin typeface="HY나무B"/>
                  <a:ea typeface="HY나무B"/>
                </a:rPr>
                <a:t>1637</a:t>
              </a:r>
              <a:endParaRPr lang="en-US" altLang="ko-KR" sz="1600">
                <a:solidFill>
                  <a:schemeClr val="bg1"/>
                </a:solidFill>
                <a:latin typeface="HY나무B"/>
                <a:ea typeface="HY나무B"/>
              </a:endParaRPr>
            </a:p>
            <a:p>
              <a:pPr algn="ctr">
                <a:defRPr/>
              </a:pPr>
              <a:r>
                <a:rPr lang="en-US" altLang="ko-KR" sz="1600">
                  <a:solidFill>
                    <a:schemeClr val="bg1"/>
                  </a:solidFill>
                  <a:latin typeface="HY나무B"/>
                  <a:ea typeface="HY나무B"/>
                </a:rPr>
                <a:t>~</a:t>
              </a:r>
              <a:endParaRPr lang="en-US" altLang="ko-KR" sz="1600">
                <a:solidFill>
                  <a:schemeClr val="bg1"/>
                </a:solidFill>
                <a:latin typeface="HY나무B"/>
                <a:ea typeface="HY나무B"/>
              </a:endParaRPr>
            </a:p>
            <a:p>
              <a:pPr algn="ctr">
                <a:defRPr/>
              </a:pPr>
              <a:r>
                <a:rPr lang="en-US" altLang="ko-KR" sz="1600">
                  <a:solidFill>
                    <a:schemeClr val="bg1"/>
                  </a:solidFill>
                  <a:latin typeface="HY나무B"/>
                  <a:ea typeface="HY나무B"/>
                </a:rPr>
                <a:t>1641</a:t>
              </a:r>
              <a:endParaRPr lang="en-US" altLang="ko-KR" sz="1600">
                <a:solidFill>
                  <a:schemeClr val="bg1"/>
                </a:solidFill>
                <a:latin typeface="HY나무B"/>
                <a:ea typeface="HY나무B"/>
              </a:endParaRPr>
            </a:p>
          </p:txBody>
        </p:sp>
        <p:grpSp>
          <p:nvGrpSpPr>
            <p:cNvPr id="304" name="그룹 191"/>
            <p:cNvGrpSpPr/>
            <p:nvPr/>
          </p:nvGrpSpPr>
          <p:grpSpPr>
            <a:xfrm rot="0">
              <a:off x="1279792" y="2018457"/>
              <a:ext cx="348982" cy="348982"/>
              <a:chOff x="3855230" y="1764174"/>
              <a:chExt cx="617710" cy="617710"/>
            </a:xfrm>
          </p:grpSpPr>
          <p:pic>
            <p:nvPicPr>
              <p:cNvPr id="305" name="그림 192"/>
              <p:cNvPicPr>
                <a:picLocks noChangeAspect="1"/>
              </p:cNvPicPr>
              <p:nvPr/>
            </p:nvPicPr>
            <p:blipFill rotWithShape="1">
              <a:blip r:embed="rId7"/>
              <a:stretch>
                <a:fillRect/>
              </a:stretch>
            </p:blipFill>
            <p:spPr>
              <a:xfrm>
                <a:off x="3933664" y="1931344"/>
                <a:ext cx="463425" cy="257668"/>
              </a:xfrm>
              <a:prstGeom prst="rect">
                <a:avLst/>
              </a:prstGeom>
            </p:spPr>
          </p:pic>
          <p:sp>
            <p:nvSpPr>
              <p:cNvPr id="306" name="타원 193"/>
              <p:cNvSpPr/>
              <p:nvPr/>
            </p:nvSpPr>
            <p:spPr>
              <a:xfrm>
                <a:off x="3855230" y="1764174"/>
                <a:ext cx="617710" cy="617710"/>
              </a:xfrm>
              <a:prstGeom prst="ellipse">
                <a:avLst/>
              </a:prstGeom>
              <a:noFill/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HY나무B"/>
                  <a:ea typeface="HY나무B"/>
                </a:endParaRPr>
              </a:p>
            </p:txBody>
          </p:sp>
        </p:grpSp>
      </p:grpSp>
      <p:sp>
        <p:nvSpPr>
          <p:cNvPr id="348" name="TextBox 174"/>
          <p:cNvSpPr txBox="1"/>
          <p:nvPr/>
        </p:nvSpPr>
        <p:spPr>
          <a:xfrm>
            <a:off x="2286285" y="3240405"/>
            <a:ext cx="1800225" cy="1440180"/>
          </a:xfrm>
          <a:prstGeom prst="rect">
            <a:avLst/>
          </a:prstGeom>
          <a:noFill/>
        </p:spPr>
        <p:txBody>
          <a:bodyPr wrap="square" lIns="0" tIns="0" rIns="0" bIns="0" anchor="t" anchorCtr="0">
            <a:noAutofit/>
          </a:bodyPr>
          <a:lstStyle/>
          <a:p>
            <a:pPr marL="0" indent="0" algn="ctr"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sz="15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일본인의 해외도항</a:t>
            </a:r>
            <a:r>
              <a:rPr xmlns:mc="http://schemas.openxmlformats.org/markup-compatibility/2006" xmlns:hp="http://schemas.haansoft.com/office/presentation/8.0" lang="en-US" altLang="ko-KR" sz="15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endParaRPr xmlns:mc="http://schemas.openxmlformats.org/markup-compatibility/2006" xmlns:hp="http://schemas.haansoft.com/office/presentation/8.0" sz="15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sz="15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재외 일본인의 귀</a:t>
            </a:r>
            <a:r>
              <a:rPr xmlns:mc="http://schemas.openxmlformats.org/markup-compatibility/2006" xmlns:hp="http://schemas.haansoft.com/office/presentation/8.0" lang="ko-KR" altLang="en-US" sz="15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국</a:t>
            </a:r>
            <a:endParaRPr xmlns:mc="http://schemas.openxmlformats.org/markup-compatibility/2006" xmlns:hp="http://schemas.haansoft.com/office/presentation/8.0" sz="15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sz="15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전면적으로 금지</a:t>
            </a:r>
            <a:endParaRPr xmlns:mc="http://schemas.openxmlformats.org/markup-compatibility/2006" xmlns:hp="http://schemas.haansoft.com/office/presentation/8.0" sz="15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endParaRPr xmlns:mc="http://schemas.openxmlformats.org/markup-compatibility/2006" xmlns:hp="http://schemas.haansoft.com/office/presentation/8.0" sz="15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sz="15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중국선의 내항</a:t>
            </a:r>
            <a:endParaRPr xmlns:mc="http://schemas.openxmlformats.org/markup-compatibility/2006" xmlns:hp="http://schemas.haansoft.com/office/presentation/8.0" sz="15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sz="15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나가사키의 </a:t>
            </a:r>
            <a:r>
              <a:rPr xmlns:mc="http://schemas.openxmlformats.org/markup-compatibility/2006" xmlns:hp="http://schemas.haansoft.com/office/presentation/8.0" lang="EN-US" sz="15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</a:t>
            </a:r>
            <a:r>
              <a:rPr xmlns:mc="http://schemas.openxmlformats.org/markup-compatibility/2006" xmlns:hp="http://schemas.haansoft.com/office/presentation/8.0" sz="15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항으로</a:t>
            </a:r>
            <a:endParaRPr xmlns:mc="http://schemas.openxmlformats.org/markup-compatibility/2006" xmlns:hp="http://schemas.haansoft.com/office/presentation/8.0" sz="15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sz="15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제한</a:t>
            </a:r>
            <a:endParaRPr xmlns:mc="http://schemas.openxmlformats.org/markup-compatibility/2006" xmlns:hp="http://schemas.haansoft.com/office/presentation/8.0" sz="15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endParaRPr xmlns:mc="http://schemas.openxmlformats.org/markup-compatibility/2006" xmlns:hp="http://schemas.haansoft.com/office/presentation/8.0" sz="15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sz="15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포르투갈인</a:t>
            </a:r>
            <a:r>
              <a:rPr xmlns:mc="http://schemas.openxmlformats.org/markup-compatibility/2006" xmlns:hp="http://schemas.haansoft.com/office/presentation/8.0" lang="ko-KR" altLang="en-US" sz="15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을</a:t>
            </a:r>
            <a:endParaRPr xmlns:mc="http://schemas.openxmlformats.org/markup-compatibility/2006" xmlns:hp="http://schemas.haansoft.com/office/presentation/8.0" lang="ko-KR" altLang="en-US" sz="15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sz="15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나가사키 항 내</a:t>
            </a:r>
            <a:endParaRPr xmlns:mc="http://schemas.openxmlformats.org/markup-compatibility/2006" xmlns:hp="http://schemas.haansoft.com/office/presentation/8.0" sz="15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sz="15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축조한 인공섬</a:t>
            </a:r>
            <a:endParaRPr xmlns:mc="http://schemas.openxmlformats.org/markup-compatibility/2006" xmlns:hp="http://schemas.haansoft.com/office/presentation/8.0" lang="en-US" altLang="ko-KR" sz="15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lang="en-US" altLang="ko-KR" sz="15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sz="15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데자마</a:t>
            </a:r>
            <a:r>
              <a:rPr xmlns:mc="http://schemas.openxmlformats.org/markup-compatibility/2006" xmlns:hp="http://schemas.haansoft.com/office/presentation/8.0" lang="en-US" altLang="ko-KR" sz="15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)</a:t>
            </a:r>
            <a:r>
              <a:rPr xmlns:mc="http://schemas.openxmlformats.org/markup-compatibility/2006" xmlns:hp="http://schemas.haansoft.com/office/presentation/8.0" lang="ko-KR" altLang="en-US" sz="15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sz="1500" b="0" i="0" u="none" strike="noStrike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로 이주</a:t>
            </a:r>
            <a:endParaRPr xmlns:mc="http://schemas.openxmlformats.org/markup-compatibility/2006" xmlns:hp="http://schemas.haansoft.com/office/presentation/8.0" sz="1500" b="0" i="0" u="none" strike="noStrike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349" name="TextBox 174"/>
          <p:cNvSpPr txBox="1"/>
          <p:nvPr/>
        </p:nvSpPr>
        <p:spPr>
          <a:xfrm>
            <a:off x="-3463378" y="4136292"/>
            <a:ext cx="1800225" cy="1440180"/>
          </a:xfrm>
          <a:prstGeom prst="rect">
            <a:avLst/>
          </a:prstGeom>
          <a:noFill/>
        </p:spPr>
        <p:txBody>
          <a:bodyPr wrap="square" lIns="0" tIns="0" rIns="0" bIns="0" anchor="t" anchorCtr="0">
            <a:noAutofit/>
          </a:bodyPr>
          <a:lstStyle/>
          <a:p>
            <a:pPr marL="0" indent="0" algn="ctr">
              <a:buFont typeface="Arial"/>
              <a:buNone/>
              <a:defRPr/>
            </a:pPr>
            <a:r>
              <a:rPr lang="en-US" altLang="ko-KR" sz="1500">
                <a:solidFill>
                  <a:srgbClr val="8d6446"/>
                </a:solidFill>
                <a:latin typeface="HY나무B"/>
                <a:ea typeface="HY나무B"/>
              </a:rPr>
              <a:t>3</a:t>
            </a:r>
            <a:r>
              <a:rPr lang="ko-KR" altLang="en-US" sz="1500">
                <a:solidFill>
                  <a:srgbClr val="8d6446"/>
                </a:solidFill>
                <a:latin typeface="HY나무B"/>
                <a:ea typeface="HY나무B"/>
              </a:rPr>
              <a:t>대 장군</a:t>
            </a:r>
            <a:endParaRPr lang="ko-KR" altLang="en-US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lang="ko-KR" altLang="en-US" sz="1500">
                <a:solidFill>
                  <a:srgbClr val="8d6446"/>
                </a:solidFill>
                <a:latin typeface="HY나무B"/>
                <a:ea typeface="HY나무B"/>
              </a:rPr>
              <a:t>이에미쓰의 사망</a:t>
            </a:r>
            <a:endParaRPr lang="ko-KR" altLang="en-US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endParaRPr lang="ko-KR" altLang="en-US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lang="ko-KR" altLang="en-US" sz="1500">
                <a:solidFill>
                  <a:srgbClr val="8d6446"/>
                </a:solidFill>
                <a:latin typeface="HY나무B"/>
                <a:ea typeface="HY나무B"/>
              </a:rPr>
              <a:t>유이 소세쓰의</a:t>
            </a:r>
            <a:endParaRPr lang="ko-KR" altLang="en-US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lang="ko-KR" altLang="en-US" sz="1500">
                <a:solidFill>
                  <a:srgbClr val="8d6446"/>
                </a:solidFill>
                <a:latin typeface="HY나무B"/>
                <a:ea typeface="HY나무B"/>
              </a:rPr>
              <a:t>막부전복을 위한 거병 </a:t>
            </a:r>
            <a:r>
              <a:rPr lang="en-US" altLang="ko-KR" sz="1500">
                <a:solidFill>
                  <a:srgbClr val="8d6446"/>
                </a:solidFill>
                <a:latin typeface="HY나무B"/>
                <a:ea typeface="HY나무B"/>
              </a:rPr>
              <a:t>(</a:t>
            </a:r>
            <a:r>
              <a:rPr lang="ko-KR" altLang="en-US" sz="1500">
                <a:solidFill>
                  <a:srgbClr val="8d6446"/>
                </a:solidFill>
                <a:latin typeface="HY나무B"/>
                <a:ea typeface="HY나무B"/>
              </a:rPr>
              <a:t>실패</a:t>
            </a:r>
            <a:r>
              <a:rPr lang="en-US" altLang="ko-KR" sz="1500">
                <a:solidFill>
                  <a:srgbClr val="8d6446"/>
                </a:solidFill>
                <a:latin typeface="HY나무B"/>
                <a:ea typeface="HY나무B"/>
              </a:rPr>
              <a:t>)</a:t>
            </a:r>
            <a:endParaRPr lang="en-US" altLang="ko-KR" sz="150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355" name="TextBox 174"/>
          <p:cNvSpPr txBox="1"/>
          <p:nvPr/>
        </p:nvSpPr>
        <p:spPr>
          <a:xfrm>
            <a:off x="4266533" y="3240405"/>
            <a:ext cx="1800225" cy="1440180"/>
          </a:xfrm>
          <a:prstGeom prst="rect">
            <a:avLst/>
          </a:prstGeom>
          <a:noFill/>
        </p:spPr>
        <p:txBody>
          <a:bodyPr wrap="square" lIns="0" tIns="0" rIns="0" bIns="0" anchor="t" anchorCtr="0">
            <a:noAutofit/>
          </a:bodyPr>
          <a:lstStyle/>
          <a:p>
            <a:pPr marL="0" indent="0" algn="ctr">
              <a:buFont typeface="Arial"/>
              <a:buNone/>
              <a:defRPr/>
            </a:pPr>
            <a:r>
              <a:rPr lang="ko-KR" altLang="ko-KR" sz="1500">
                <a:solidFill>
                  <a:srgbClr val="8d6446"/>
                </a:solidFill>
                <a:latin typeface="HY나무B"/>
                <a:ea typeface="HY나무B"/>
              </a:rPr>
              <a:t>큐슈에서</a:t>
            </a:r>
            <a:endParaRPr lang="ko-KR" altLang="ko-KR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lang="ko-KR" altLang="ko-KR" sz="1500">
                <a:solidFill>
                  <a:srgbClr val="8d6446"/>
                </a:solidFill>
                <a:latin typeface="HY나무B"/>
                <a:ea typeface="HY나무B"/>
              </a:rPr>
              <a:t>기독교도 중심의</a:t>
            </a:r>
            <a:endParaRPr lang="ko-KR" altLang="ko-KR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lang="ko-KR" altLang="ko-KR" sz="1500">
                <a:solidFill>
                  <a:srgbClr val="8d6446"/>
                </a:solidFill>
                <a:latin typeface="HY나무B"/>
                <a:ea typeface="HY나무B"/>
              </a:rPr>
              <a:t>반란 발생 (진압됨)</a:t>
            </a:r>
            <a:endParaRPr lang="ko-KR" altLang="ko-KR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endParaRPr lang="ko-KR" altLang="ko-KR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lang="ko-KR" altLang="ko-KR" sz="1500">
                <a:solidFill>
                  <a:srgbClr val="8d6446"/>
                </a:solidFill>
                <a:latin typeface="HY나무B"/>
                <a:ea typeface="HY나무B"/>
              </a:rPr>
              <a:t>포르투갈선</a:t>
            </a:r>
            <a:endParaRPr lang="ko-KR" altLang="ko-KR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lang="ko-KR" altLang="ko-KR" sz="1500">
                <a:solidFill>
                  <a:srgbClr val="8d6446"/>
                </a:solidFill>
                <a:latin typeface="HY나무B"/>
                <a:ea typeface="HY나무B"/>
              </a:rPr>
              <a:t>내항을 금지</a:t>
            </a:r>
            <a:endParaRPr lang="ko-KR" altLang="ko-KR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endParaRPr lang="ko-KR" altLang="ko-KR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lang="ko-KR" altLang="ko-KR" sz="1500">
                <a:solidFill>
                  <a:srgbClr val="8d6446"/>
                </a:solidFill>
                <a:latin typeface="HY나무B"/>
                <a:ea typeface="HY나무B"/>
              </a:rPr>
              <a:t>네덜란드인</a:t>
            </a:r>
            <a:endParaRPr lang="ko-KR" altLang="ko-KR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lang="ko-KR" altLang="ko-KR" sz="1500">
                <a:solidFill>
                  <a:srgbClr val="8d6446"/>
                </a:solidFill>
                <a:latin typeface="HY나무B"/>
                <a:ea typeface="HY나무B"/>
              </a:rPr>
              <a:t>데지마로 이주,</a:t>
            </a:r>
            <a:endParaRPr lang="ko-KR" altLang="ko-KR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lang="ko-KR" altLang="ko-KR" sz="1500">
                <a:solidFill>
                  <a:srgbClr val="8d6446"/>
                </a:solidFill>
                <a:latin typeface="HY나무B"/>
                <a:ea typeface="HY나무B"/>
              </a:rPr>
              <a:t>일본인과 교류 금지</a:t>
            </a:r>
            <a:endParaRPr lang="ko-KR" altLang="ko-KR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endParaRPr lang="ko-KR" altLang="ko-KR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lang="ko-KR" altLang="ko-KR" sz="1500" b="1" u="sng">
                <a:solidFill>
                  <a:srgbClr val="8d6446"/>
                </a:solidFill>
                <a:latin typeface="HY나무B"/>
                <a:ea typeface="HY나무B"/>
              </a:rPr>
              <a:t>쇄국 완성</a:t>
            </a:r>
            <a:endParaRPr lang="ko-KR" altLang="ko-KR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endParaRPr lang="ko-KR" altLang="ko-KR" sz="150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357" name="TextBox 174"/>
          <p:cNvSpPr txBox="1"/>
          <p:nvPr/>
        </p:nvSpPr>
        <p:spPr>
          <a:xfrm>
            <a:off x="342042" y="3240405"/>
            <a:ext cx="1800225" cy="1440180"/>
          </a:xfrm>
          <a:prstGeom prst="rect">
            <a:avLst/>
          </a:prstGeom>
          <a:noFill/>
        </p:spPr>
        <p:txBody>
          <a:bodyPr wrap="square" lIns="0" tIns="0" rIns="0" bIns="0" anchor="t" anchorCtr="0">
            <a:noAutofit/>
          </a:bodyPr>
          <a:lstStyle/>
          <a:p>
            <a:pPr marL="0" indent="0" algn="ctr">
              <a:buFont typeface="Arial"/>
              <a:buNone/>
              <a:defRPr/>
            </a:pPr>
            <a:r>
              <a:rPr lang="ko-KR" altLang="en-US" sz="1500">
                <a:solidFill>
                  <a:srgbClr val="8d6446"/>
                </a:solidFill>
                <a:latin typeface="HY나무B"/>
                <a:ea typeface="HY나무B"/>
              </a:rPr>
              <a:t>선교사의 잠입을</a:t>
            </a:r>
            <a:endParaRPr lang="ko-KR" altLang="en-US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lang="ko-KR" altLang="en-US" sz="1500">
                <a:solidFill>
                  <a:srgbClr val="8d6446"/>
                </a:solidFill>
                <a:latin typeface="HY나무B"/>
                <a:ea typeface="HY나무B"/>
              </a:rPr>
              <a:t>방지하기 위해</a:t>
            </a:r>
            <a:endParaRPr lang="ko-KR" altLang="en-US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lang="ko-KR" altLang="en-US" sz="1500">
                <a:solidFill>
                  <a:srgbClr val="8d6446"/>
                </a:solidFill>
                <a:latin typeface="HY나무B"/>
                <a:ea typeface="HY나무B"/>
              </a:rPr>
              <a:t>스페인 선박</a:t>
            </a:r>
            <a:endParaRPr lang="ko-KR" altLang="en-US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lang="ko-KR" altLang="en-US" sz="1500">
                <a:solidFill>
                  <a:srgbClr val="8d6446"/>
                </a:solidFill>
                <a:latin typeface="HY나무B"/>
                <a:ea typeface="HY나무B"/>
              </a:rPr>
              <a:t>내항 금지</a:t>
            </a:r>
            <a:endParaRPr lang="ko-KR" altLang="en-US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endParaRPr lang="ko-KR" altLang="en-US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lang="ko-KR" altLang="en-US" sz="1500">
                <a:solidFill>
                  <a:srgbClr val="8d6446"/>
                </a:solidFill>
                <a:latin typeface="HY나무B"/>
                <a:ea typeface="HY나무B"/>
              </a:rPr>
              <a:t>봉서선 이외의</a:t>
            </a:r>
            <a:endParaRPr lang="ko-KR" altLang="en-US" sz="150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ctr">
              <a:buFont typeface="Arial"/>
              <a:buNone/>
              <a:defRPr/>
            </a:pPr>
            <a:r>
              <a:rPr lang="ko-KR" altLang="en-US" sz="1500">
                <a:solidFill>
                  <a:srgbClr val="8d6446"/>
                </a:solidFill>
                <a:latin typeface="HY나무B"/>
                <a:ea typeface="HY나무B"/>
              </a:rPr>
              <a:t>일본선의 해외도항 금지</a:t>
            </a:r>
            <a:endParaRPr lang="ko-KR" altLang="en-US" sz="1500">
              <a:solidFill>
                <a:srgbClr val="8d6446"/>
              </a:solidFill>
              <a:latin typeface="HY나무B"/>
              <a:ea typeface="HY나무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그룹 23"/>
          <p:cNvGrpSpPr/>
          <p:nvPr/>
        </p:nvGrpSpPr>
        <p:grpSpPr>
          <a:xfrm rot="0">
            <a:off x="2847290" y="1989300"/>
            <a:ext cx="3449421" cy="5188869"/>
            <a:chOff x="3796386" y="1509400"/>
            <a:chExt cx="4599229" cy="894395"/>
          </a:xfrm>
        </p:grpSpPr>
        <p:sp>
          <p:nvSpPr>
            <p:cNvPr id="25" name="직사각형 24"/>
            <p:cNvSpPr/>
            <p:nvPr/>
          </p:nvSpPr>
          <p:spPr>
            <a:xfrm>
              <a:off x="3796386" y="1509400"/>
              <a:ext cx="4599229" cy="894395"/>
            </a:xfrm>
            <a:prstGeom prst="rect">
              <a:avLst/>
            </a:prstGeom>
            <a:solidFill>
              <a:srgbClr val="28334b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4016174" y="1509400"/>
              <a:ext cx="4136386" cy="894395"/>
            </a:xfrm>
            <a:prstGeom prst="rect">
              <a:avLst/>
            </a:prstGeom>
            <a:solidFill>
              <a:srgbClr val="dfd2c3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</p:grpSp>
      <p:grpSp>
        <p:nvGrpSpPr>
          <p:cNvPr id="27" name="그룹 26"/>
          <p:cNvGrpSpPr/>
          <p:nvPr/>
        </p:nvGrpSpPr>
        <p:grpSpPr>
          <a:xfrm rot="0">
            <a:off x="2584939" y="1901365"/>
            <a:ext cx="3974122" cy="297664"/>
            <a:chOff x="3446586" y="1392154"/>
            <a:chExt cx="5298830" cy="396886"/>
          </a:xfrm>
        </p:grpSpPr>
        <p:sp>
          <p:nvSpPr>
            <p:cNvPr id="31" name="사각형: 둥근 모서리 30"/>
            <p:cNvSpPr/>
            <p:nvPr/>
          </p:nvSpPr>
          <p:spPr>
            <a:xfrm>
              <a:off x="3446586" y="1509402"/>
              <a:ext cx="5298830" cy="159760"/>
            </a:xfrm>
            <a:prstGeom prst="roundRect">
              <a:avLst>
                <a:gd name="adj" fmla="val 41023"/>
              </a:avLst>
            </a:prstGeom>
            <a:solidFill>
              <a:srgbClr val="8d64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  <p:sp>
          <p:nvSpPr>
            <p:cNvPr id="32" name="사각형: 둥근 모서리 31"/>
            <p:cNvSpPr/>
            <p:nvPr/>
          </p:nvSpPr>
          <p:spPr>
            <a:xfrm>
              <a:off x="3614286" y="1392154"/>
              <a:ext cx="4963432" cy="396886"/>
            </a:xfrm>
            <a:prstGeom prst="roundRect">
              <a:avLst>
                <a:gd name="adj" fmla="val 18474"/>
              </a:avLst>
            </a:prstGeom>
            <a:solidFill>
              <a:srgbClr val="28334b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149736" y="3240405"/>
            <a:ext cx="2826210" cy="790574"/>
          </a:xfrm>
          <a:prstGeom prst="rect">
            <a:avLst/>
          </a:prstGeom>
          <a:noFill/>
        </p:spPr>
        <p:txBody>
          <a:bodyPr wrap="square" lIns="0" tIns="0" rIns="0" bIns="0" anchor="ctr" anchorCtr="1">
            <a:spAutoFit/>
          </a:bodyPr>
          <a:lstStyle/>
          <a:p>
            <a:pPr algn="ctr">
              <a:defRPr/>
            </a:pPr>
            <a:r>
              <a:rPr lang="ko-KR" altLang="en-US" sz="2900">
                <a:solidFill>
                  <a:srgbClr val="28334b"/>
                </a:solidFill>
                <a:effectLst/>
                <a:latin typeface="HY나무B"/>
                <a:ea typeface="HY나무B"/>
              </a:rPr>
              <a:t>에도 막부</a:t>
            </a:r>
            <a:endParaRPr lang="ko-KR" altLang="en-US" sz="2900">
              <a:solidFill>
                <a:srgbClr val="28334b"/>
              </a:solidFill>
              <a:effectLst/>
              <a:latin typeface="HY나무B"/>
              <a:ea typeface="HY나무B"/>
            </a:endParaRPr>
          </a:p>
          <a:p>
            <a:pPr algn="ctr">
              <a:defRPr/>
            </a:pPr>
            <a:r>
              <a:rPr lang="en-US" altLang="ko-KR" sz="2300">
                <a:solidFill>
                  <a:srgbClr val="28334b"/>
                </a:solidFill>
                <a:effectLst/>
                <a:latin typeface="HY나무B"/>
                <a:ea typeface="HY나무B"/>
              </a:rPr>
              <a:t>-</a:t>
            </a:r>
            <a:r>
              <a:rPr lang="ko-KR" altLang="en-US" sz="2300">
                <a:solidFill>
                  <a:srgbClr val="28334b"/>
                </a:solidFill>
                <a:effectLst/>
                <a:latin typeface="HY나무B"/>
                <a:ea typeface="HY나무B"/>
              </a:rPr>
              <a:t> 성립 과정 </a:t>
            </a:r>
            <a:r>
              <a:rPr lang="en-US" altLang="ko-KR" sz="2300">
                <a:solidFill>
                  <a:srgbClr val="28334b"/>
                </a:solidFill>
                <a:effectLst/>
                <a:latin typeface="HY나무B"/>
                <a:ea typeface="HY나무B"/>
              </a:rPr>
              <a:t>-</a:t>
            </a:r>
            <a:endParaRPr lang="en-US" altLang="ko-KR" sz="2300">
              <a:solidFill>
                <a:srgbClr val="28334b"/>
              </a:solidFill>
              <a:effectLst/>
              <a:latin typeface="HY나무B"/>
              <a:ea typeface="HY나무B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078383" y="4743450"/>
            <a:ext cx="2965573" cy="800100"/>
          </a:xfrm>
          <a:prstGeom prst="rect">
            <a:avLst/>
          </a:prstGeom>
          <a:noFill/>
        </p:spPr>
        <p:txBody>
          <a:bodyPr vert="horz" wrap="square" lIns="0" tIns="0" rIns="0" bIns="0" anchor="ctr" anchorCtr="1">
            <a:spAutoFit/>
          </a:bodyPr>
          <a:lstStyle/>
          <a:p>
            <a:pPr marL="299880" lvl="0" indent="-299880">
              <a:lnSpc>
                <a:spcPct val="125000"/>
              </a:lnSpc>
              <a:buFont typeface="Wingdings"/>
              <a:buChar char="v"/>
              <a:defRPr/>
            </a:pPr>
            <a:r>
              <a:rPr lang="ko-KR" altLang="en-US" sz="2100" spc="300">
                <a:solidFill>
                  <a:srgbClr val="8d6446"/>
                </a:solidFill>
                <a:latin typeface="HY나무B"/>
                <a:ea typeface="HY나무B"/>
              </a:rPr>
              <a:t>도쿠가와 이에야스</a:t>
            </a:r>
            <a:endParaRPr lang="ko-KR" altLang="en-US" sz="2100" spc="300">
              <a:solidFill>
                <a:srgbClr val="8d6446"/>
              </a:solidFill>
              <a:latin typeface="HY나무B"/>
              <a:ea typeface="HY나무B"/>
            </a:endParaRPr>
          </a:p>
          <a:p>
            <a:pPr marL="314160" lvl="0" indent="-314160">
              <a:lnSpc>
                <a:spcPct val="125000"/>
              </a:lnSpc>
              <a:buClr>
                <a:srgbClr val="8d6446"/>
              </a:buClr>
              <a:buFont typeface="Wingdings"/>
              <a:buChar char="v"/>
              <a:defRPr/>
            </a:pPr>
            <a:r>
              <a:rPr lang="ko-KR" altLang="en-US" sz="2100" spc="300">
                <a:solidFill>
                  <a:srgbClr val="8d6446"/>
                </a:solidFill>
                <a:latin typeface="HY나무B"/>
                <a:ea typeface="HY나무B"/>
              </a:rPr>
              <a:t>세키가하라 전투</a:t>
            </a:r>
            <a:endParaRPr lang="ko-KR" altLang="en-US" sz="2100" spc="30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grpSp>
        <p:nvGrpSpPr>
          <p:cNvPr id="37" name="그룹 36"/>
          <p:cNvGrpSpPr/>
          <p:nvPr/>
        </p:nvGrpSpPr>
        <p:grpSpPr>
          <a:xfrm rot="0">
            <a:off x="2584939" y="7161113"/>
            <a:ext cx="3974122" cy="297664"/>
            <a:chOff x="3446586" y="1392154"/>
            <a:chExt cx="5298830" cy="396886"/>
          </a:xfrm>
        </p:grpSpPr>
        <p:sp>
          <p:nvSpPr>
            <p:cNvPr id="38" name="사각형: 둥근 모서리 37"/>
            <p:cNvSpPr/>
            <p:nvPr/>
          </p:nvSpPr>
          <p:spPr>
            <a:xfrm>
              <a:off x="3446586" y="1509402"/>
              <a:ext cx="5298830" cy="159760"/>
            </a:xfrm>
            <a:prstGeom prst="roundRect">
              <a:avLst>
                <a:gd name="adj" fmla="val 41023"/>
              </a:avLst>
            </a:prstGeom>
            <a:solidFill>
              <a:srgbClr val="8d64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  <p:sp>
          <p:nvSpPr>
            <p:cNvPr id="39" name="사각형: 둥근 모서리 38"/>
            <p:cNvSpPr/>
            <p:nvPr/>
          </p:nvSpPr>
          <p:spPr>
            <a:xfrm>
              <a:off x="3614286" y="1392154"/>
              <a:ext cx="4963432" cy="396886"/>
            </a:xfrm>
            <a:prstGeom prst="roundRect">
              <a:avLst>
                <a:gd name="adj" fmla="val 18474"/>
              </a:avLst>
            </a:prstGeom>
            <a:solidFill>
              <a:srgbClr val="28334b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</p:grpSp>
      <p:pic>
        <p:nvPicPr>
          <p:cNvPr id="40" name="그림 3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4302538" y="2520315"/>
            <a:ext cx="566271" cy="53187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fade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5715" y="1473902"/>
            <a:ext cx="649605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이에야스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성립 과정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6"/>
          <p:cNvSpPr txBox="1"/>
          <p:nvPr/>
        </p:nvSpPr>
        <p:spPr>
          <a:xfrm>
            <a:off x="1530170" y="1440176"/>
            <a:ext cx="6480810" cy="4653918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도요토미 히데요시 사후 도요토미 정권은 급속히 쇠퇴하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였음</a:t>
            </a:r>
            <a:endPara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히데요시의 아들 히데요리는 아직 유아의 신분</a:t>
            </a:r>
            <a:endPara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이러한 정세하에서 히데요리를 대신하여 정무를 장악한 자가 도쿠가와 이에야스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였음</a:t>
            </a:r>
            <a:endPara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endPara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이에야스는 미카와의 호족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이었으나</a:t>
            </a: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오다 노부나가와 동맹해서 도카이 지방에 세력을 뻗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침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1590년</a:t>
            </a:r>
            <a:r>
              <a:rPr xmlns:mc="http://schemas.openxmlformats.org/markup-compatibility/2006" xmlns:hp="http://schemas.haansoft.com/office/presentation/8.0" kumimoji="1" lang="en-US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히데요시를 도와 오다와라의 호죠씨를 멸망시킨 후 간토의 6개국을 하사받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음</a:t>
            </a:r>
            <a:endPara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이에야스는 도카이에서 간토로 이주하여 약 250만석의 다이묘로서 에도에 본거지를 두고 이윽고 도요토미 정권의 5다이로의 필두가 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됨</a:t>
            </a:r>
            <a:endPara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특히 이에야스는 조선출행을 하지 않았기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에</a:t>
            </a:r>
            <a:r>
              <a:rPr xmlns:mc="http://schemas.openxmlformats.org/markup-compatibility/2006" xmlns:hp="http://schemas.haansoft.com/office/presentation/8.0" kumimoji="1" lang="ko-KR" altLang="ko-KR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그 세력은 온전하였으며 히데요시 이후 최고의 실력자가</a:t>
            </a:r>
            <a:r>
              <a: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됨</a:t>
            </a:r>
            <a:endParaRPr xmlns:mc="http://schemas.openxmlformats.org/markup-compatibility/2006" xmlns:hp="http://schemas.haansoft.com/office/presentation/8.0" kumimoji="1" lang="ko-KR" altLang="en-US" sz="2000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6367748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도쿠가와 이에야스</a:t>
            </a:r>
            <a:endPara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1419830"/>
            <a:ext cx="676884" cy="1828866"/>
          </a:xfrm>
          <a:prstGeom prst="rect">
            <a:avLst/>
          </a:prstGeom>
          <a:solidFill>
            <a:srgbClr val="dfd2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ko-KR" altLang="en-US">
              <a:latin typeface="HY나무B"/>
              <a:ea typeface="HY나무B"/>
            </a:endParaRPr>
          </a:p>
        </p:txBody>
      </p:sp>
      <p:sp>
        <p:nvSpPr>
          <p:cNvPr id="13" name="텍스트상자 1"/>
          <p:cNvSpPr txBox="1"/>
          <p:nvPr/>
        </p:nvSpPr>
        <p:spPr>
          <a:xfrm>
            <a:off x="-5715" y="1473902"/>
            <a:ext cx="649605" cy="1733274"/>
          </a:xfrm>
          <a:prstGeom prst="rect">
            <a:avLst/>
          </a:prstGeom>
          <a:noFill/>
        </p:spPr>
        <p:txBody>
          <a:bodyPr vert="eaVert" wrap="square" anchor="ctr" anchorCtr="1">
            <a:spAutoFit/>
          </a:bodyPr>
          <a:lstStyle/>
          <a:p>
            <a:pPr marL="171360" lvl="0" indent="-171360">
              <a:buFont typeface="Arial"/>
              <a:buChar char="•"/>
              <a:defRPr/>
            </a:pPr>
            <a:r>
              <a:rPr kumimoji="1" lang="ko-KR" altLang="en-US" sz="1200" spc="300">
                <a:solidFill>
                  <a:schemeClr val="bg1"/>
                </a:solidFill>
                <a:latin typeface="HY나무B"/>
                <a:ea typeface="HY나무B"/>
              </a:rPr>
              <a:t>세키가하라</a:t>
            </a:r>
            <a:endParaRPr kumimoji="1" lang="ko-KR" altLang="en-US" sz="1200" spc="300">
              <a:solidFill>
                <a:schemeClr val="bg1"/>
              </a:solidFill>
              <a:latin typeface="HY나무B"/>
              <a:ea typeface="HY나무B"/>
            </a:endParaRPr>
          </a:p>
          <a:p>
            <a:pPr lvl="0">
              <a:defRPr/>
            </a:pPr>
            <a:r>
              <a:rPr kumimoji="1" lang="ko-KR" altLang="en-US" spc="300">
                <a:solidFill>
                  <a:schemeClr val="bg1"/>
                </a:solidFill>
                <a:latin typeface="HY나무B"/>
                <a:ea typeface="HY나무B"/>
              </a:rPr>
              <a:t>성립 과정</a:t>
            </a:r>
            <a:endParaRPr kumimoji="1" lang="ko-KR" altLang="en-US" spc="300">
              <a:solidFill>
                <a:schemeClr val="bg1"/>
              </a:solidFill>
              <a:latin typeface="HY나무B"/>
              <a:ea typeface="HY나무B"/>
            </a:endParaRPr>
          </a:p>
        </p:txBody>
      </p:sp>
      <p:sp>
        <p:nvSpPr>
          <p:cNvPr id="11" name="텍스트상자 13"/>
          <p:cNvSpPr txBox="1"/>
          <p:nvPr/>
        </p:nvSpPr>
        <p:spPr>
          <a:xfrm>
            <a:off x="889635" y="1435068"/>
            <a:ext cx="554355" cy="1367683"/>
          </a:xfrm>
          <a:prstGeom prst="rect">
            <a:avLst/>
          </a:prstGeom>
          <a:noFill/>
        </p:spPr>
        <p:txBody>
          <a:bodyPr vert="eaVert" wrap="square" anchor="ctr">
            <a:spAutoFit/>
          </a:bodyPr>
          <a:lstStyle/>
          <a:p>
            <a:pPr lvl="0">
              <a:defRPr/>
            </a:pPr>
            <a:endParaRPr kumimoji="1" lang="ko-KR" altLang="en-US" sz="2400" spc="30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sp>
        <p:nvSpPr>
          <p:cNvPr id="19" name="텍스트상자 16"/>
          <p:cNvSpPr txBox="1"/>
          <p:nvPr/>
        </p:nvSpPr>
        <p:spPr>
          <a:xfrm>
            <a:off x="1530168" y="1440175"/>
            <a:ext cx="6480809" cy="2282194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이에야스의 대두에 대항하여 5부교의 한사람인 이시다 미쓰나리를 중심으로 하는 세력은 이를 타도하려고 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함</a:t>
            </a: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1600년</a:t>
            </a:r>
            <a:r>
              <a:rPr xmlns:mc="http://schemas.openxmlformats.org/markup-compatibility/2006" xmlns:hp="http://schemas.haansoft.com/office/presentation/8.0" kumimoji="1" lang="en-US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양자는 미노의 세키가하라에서 격돌하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고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이에야스측이 승리하여 패권을 장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악함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57040" indent="-25704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1603년</a:t>
            </a:r>
            <a:r>
              <a:rPr xmlns:mc="http://schemas.openxmlformats.org/markup-compatibility/2006" xmlns:hp="http://schemas.haansoft.com/office/presentation/8.0" kumimoji="1" lang="en-US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이에야스는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정이대장군에 임명</a:t>
            </a: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0" indent="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ko-KR" b="1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이후 260년간에 걸친 에도시대가 열리고 2년후에는 장군직을 아들인 히데타다에게 물</a:t>
            </a:r>
            <a:r>
              <a:rPr xmlns:mc="http://schemas.openxmlformats.org/markup-compatibility/2006" xmlns:hp="http://schemas.haansoft.com/office/presentation/8.0" kumimoji="1" lang="ko-KR" altLang="en-US" b="1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러줌 </a:t>
            </a:r>
            <a:r>
              <a:rPr xmlns:mc="http://schemas.openxmlformats.org/markup-compatibility/2006" xmlns:hp="http://schemas.haansoft.com/office/presentation/8.0" kumimoji="1" lang="en-US" altLang="ko-KR" b="1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en-US" b="1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장군직 </a:t>
            </a:r>
            <a:r>
              <a:rPr xmlns:mc="http://schemas.openxmlformats.org/markup-compatibility/2006" xmlns:hp="http://schemas.haansoft.com/office/presentation/8.0" kumimoji="1" lang="en-US" altLang="ko-KR" b="1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=</a:t>
            </a:r>
            <a:r>
              <a:rPr xmlns:mc="http://schemas.openxmlformats.org/markup-compatibility/2006" xmlns:hp="http://schemas.haansoft.com/office/presentation/8.0" kumimoji="1" lang="ko-KR" altLang="en-US" b="1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세습제</a:t>
            </a:r>
            <a:r>
              <a:rPr xmlns:mc="http://schemas.openxmlformats.org/markup-compatibility/2006" xmlns:hp="http://schemas.haansoft.com/office/presentation/8.0" kumimoji="1" lang="en-US" altLang="ko-KR" b="1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)</a:t>
            </a:r>
            <a:r>
              <a:rPr xmlns:mc="http://schemas.openxmlformats.org/markup-compatibility/2006" xmlns:hp="http://schemas.haansoft.com/office/presentation/8.0" kumimoji="1" lang="ko-KR" altLang="ko-KR" b="1" i="0" u="sng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endPara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  <a:p>
            <a:pPr marL="285600" indent="-285600" algn="l" defTabSz="914400" rtl="0" eaLnBrk="1" latinLnBrk="1" hangingPunct="1">
              <a:spcBef>
                <a:spcPct val="0"/>
              </a:spcBef>
              <a:spcAft>
                <a:spcPts val="0"/>
              </a:spcAft>
              <a:buFont typeface="Wingdings"/>
              <a:buChar char="v"/>
              <a:defRPr/>
            </a:pP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1614</a:t>
            </a:r>
            <a:r>
              <a:rPr xmlns:mc="http://schemas.openxmlformats.org/markup-compatibility/2006" xmlns:hp="http://schemas.haansoft.com/office/presentation/8.0" kumimoji="1" lang="en-US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~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15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년</a:t>
            </a:r>
            <a:r>
              <a:rPr xmlns:mc="http://schemas.openxmlformats.org/markup-compatibility/2006" xmlns:hp="http://schemas.haansoft.com/office/presentation/8.0" kumimoji="1" lang="en-US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,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ko-KR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오사카성을 공격하여 도요토미씨를 멸망</a:t>
            </a:r>
            <a:r>
              <a: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  <a:solidFill>
                  <a:srgbClr val="8d6446"/>
                </a:solidFill>
                <a:latin typeface="HY나무B"/>
                <a:ea typeface="HY나무B"/>
              </a:rPr>
              <a:t>시킴</a:t>
            </a:r>
            <a:endParaRPr xmlns:mc="http://schemas.openxmlformats.org/markup-compatibility/2006" xmlns:hp="http://schemas.haansoft.com/office/presentation/8.0" kumimoji="1" lang="ko-KR" altLang="en-US" b="0" i="0" u="none" strike="noStrike" kern="1200" cap="none" spc="0" normalizeH="0" baseline="0" mc:Ignorable="hp" hp:hslEmbossed="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sp>
        <p:nvSpPr>
          <p:cNvPr id="21" name="텍스트상자 12"/>
          <p:cNvSpPr txBox="1"/>
          <p:nvPr/>
        </p:nvSpPr>
        <p:spPr>
          <a:xfrm>
            <a:off x="1440180" y="720090"/>
            <a:ext cx="6367748" cy="5448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  <a:solidFill>
                  <a:srgbClr val="28334b"/>
                </a:solidFill>
                <a:latin typeface="HY나무B"/>
                <a:ea typeface="HY나무B"/>
              </a:rPr>
              <a:t>세키가하라 전투</a:t>
            </a:r>
            <a:endParaRPr xmlns:mc="http://schemas.openxmlformats.org/markup-compatibility/2006" xmlns:hp="http://schemas.haansoft.com/office/presentation/8.0" kumimoji="1" lang="ko-KR" altLang="en-US" sz="3000" b="0" i="0" u="none" strike="noStrike" kern="1200" cap="none" spc="0" normalizeH="0" baseline="0" mc:Ignorable="hp" hp:hslEmbossed="0">
              <a:solidFill>
                <a:srgbClr val="28334b"/>
              </a:solidFill>
              <a:latin typeface="HY나무B"/>
              <a:ea typeface="HY나무B"/>
            </a:endParaRPr>
          </a:p>
        </p:txBody>
      </p:sp>
      <p:pic>
        <p:nvPicPr>
          <p:cNvPr id="22" name=""/>
          <p:cNvPicPr/>
          <p:nvPr/>
        </p:nvPicPr>
        <p:blipFill rotWithShape="1">
          <a:blip r:embed="rId2"/>
          <a:stretch>
            <a:fillRect/>
          </a:stretch>
        </p:blipFill>
        <p:spPr>
          <a:xfrm>
            <a:off x="1440180" y="4140517"/>
            <a:ext cx="6480810" cy="2520315"/>
          </a:xfrm>
          <a:prstGeom prst="rect">
            <a:avLst/>
          </a:prstGeom>
          <a:ln w="63500">
            <a:solidFill>
              <a:srgbClr val="182f4a"/>
            </a:solidFill>
            <a:miter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750">
        <p:push/>
      </p:transition>
    </mc:Choice>
    <mc:Fallback>
      <p:transition xmlns:mc="http://schemas.openxmlformats.org/markup-compatibility/2006" xmlns:hp="http://schemas.haansoft.com/office/presentation/8.0" spd="med" mc:Ignorable="hp" hp:hslDur="1750">
        <p:fade/>
      </p:transition>
    </mc:Fallback>
  </mc:AlternateContent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그룹 23"/>
          <p:cNvGrpSpPr/>
          <p:nvPr/>
        </p:nvGrpSpPr>
        <p:grpSpPr>
          <a:xfrm rot="0">
            <a:off x="2847290" y="1989300"/>
            <a:ext cx="3449421" cy="5188869"/>
            <a:chOff x="3796386" y="1509400"/>
            <a:chExt cx="4599229" cy="894395"/>
          </a:xfrm>
        </p:grpSpPr>
        <p:sp>
          <p:nvSpPr>
            <p:cNvPr id="25" name="직사각형 24"/>
            <p:cNvSpPr/>
            <p:nvPr/>
          </p:nvSpPr>
          <p:spPr>
            <a:xfrm>
              <a:off x="3796386" y="1509400"/>
              <a:ext cx="4599229" cy="894395"/>
            </a:xfrm>
            <a:prstGeom prst="rect">
              <a:avLst/>
            </a:prstGeom>
            <a:solidFill>
              <a:srgbClr val="28334b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4016174" y="1509400"/>
              <a:ext cx="4136386" cy="894395"/>
            </a:xfrm>
            <a:prstGeom prst="rect">
              <a:avLst/>
            </a:prstGeom>
            <a:solidFill>
              <a:srgbClr val="dfd2c3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</p:grpSp>
      <p:grpSp>
        <p:nvGrpSpPr>
          <p:cNvPr id="27" name="그룹 26"/>
          <p:cNvGrpSpPr/>
          <p:nvPr/>
        </p:nvGrpSpPr>
        <p:grpSpPr>
          <a:xfrm rot="0">
            <a:off x="2584939" y="1901365"/>
            <a:ext cx="3974122" cy="297664"/>
            <a:chOff x="3446586" y="1392154"/>
            <a:chExt cx="5298830" cy="396886"/>
          </a:xfrm>
        </p:grpSpPr>
        <p:sp>
          <p:nvSpPr>
            <p:cNvPr id="31" name="사각형: 둥근 모서리 30"/>
            <p:cNvSpPr/>
            <p:nvPr/>
          </p:nvSpPr>
          <p:spPr>
            <a:xfrm>
              <a:off x="3446586" y="1509402"/>
              <a:ext cx="5298830" cy="159760"/>
            </a:xfrm>
            <a:prstGeom prst="roundRect">
              <a:avLst>
                <a:gd name="adj" fmla="val 41023"/>
              </a:avLst>
            </a:prstGeom>
            <a:solidFill>
              <a:srgbClr val="8d64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  <p:sp>
          <p:nvSpPr>
            <p:cNvPr id="32" name="사각형: 둥근 모서리 31"/>
            <p:cNvSpPr/>
            <p:nvPr/>
          </p:nvSpPr>
          <p:spPr>
            <a:xfrm>
              <a:off x="3614286" y="1392154"/>
              <a:ext cx="4963432" cy="396886"/>
            </a:xfrm>
            <a:prstGeom prst="roundRect">
              <a:avLst>
                <a:gd name="adj" fmla="val 18474"/>
              </a:avLst>
            </a:prstGeom>
            <a:solidFill>
              <a:srgbClr val="28334b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149736" y="3240405"/>
            <a:ext cx="2826210" cy="790574"/>
          </a:xfrm>
          <a:prstGeom prst="rect">
            <a:avLst/>
          </a:prstGeom>
          <a:noFill/>
        </p:spPr>
        <p:txBody>
          <a:bodyPr wrap="square" lIns="0" tIns="0" rIns="0" bIns="0" anchor="ctr" anchorCtr="1">
            <a:spAutoFit/>
          </a:bodyPr>
          <a:lstStyle/>
          <a:p>
            <a:pPr algn="ctr">
              <a:defRPr/>
            </a:pPr>
            <a:r>
              <a:rPr lang="ko-KR" altLang="en-US" sz="2900">
                <a:solidFill>
                  <a:srgbClr val="28334b"/>
                </a:solidFill>
                <a:effectLst/>
                <a:latin typeface="HY나무B"/>
                <a:ea typeface="HY나무B"/>
              </a:rPr>
              <a:t>에도 막부</a:t>
            </a:r>
            <a:endParaRPr lang="ko-KR" altLang="en-US" sz="2900">
              <a:solidFill>
                <a:srgbClr val="28334b"/>
              </a:solidFill>
              <a:effectLst/>
              <a:latin typeface="HY나무B"/>
              <a:ea typeface="HY나무B"/>
            </a:endParaRPr>
          </a:p>
          <a:p>
            <a:pPr algn="ctr">
              <a:defRPr/>
            </a:pPr>
            <a:r>
              <a:rPr lang="en-US" altLang="ko-KR" sz="2300">
                <a:solidFill>
                  <a:srgbClr val="28334b"/>
                </a:solidFill>
                <a:effectLst/>
                <a:latin typeface="HY나무B"/>
                <a:ea typeface="HY나무B"/>
              </a:rPr>
              <a:t>-</a:t>
            </a:r>
            <a:r>
              <a:rPr lang="ko-KR" altLang="en-US" sz="2300">
                <a:solidFill>
                  <a:srgbClr val="28334b"/>
                </a:solidFill>
                <a:effectLst/>
                <a:latin typeface="HY나무B"/>
                <a:ea typeface="HY나무B"/>
              </a:rPr>
              <a:t> 국내 정책 </a:t>
            </a:r>
            <a:r>
              <a:rPr lang="en-US" altLang="ko-KR" sz="2300">
                <a:solidFill>
                  <a:srgbClr val="28334b"/>
                </a:solidFill>
                <a:effectLst/>
                <a:latin typeface="HY나무B"/>
                <a:ea typeface="HY나무B"/>
              </a:rPr>
              <a:t>-</a:t>
            </a:r>
            <a:endParaRPr lang="en-US" altLang="ko-KR" sz="2300">
              <a:solidFill>
                <a:srgbClr val="28334b"/>
              </a:solidFill>
              <a:effectLst/>
              <a:latin typeface="HY나무B"/>
              <a:ea typeface="HY나무B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078383" y="4533900"/>
            <a:ext cx="2965573" cy="1200150"/>
          </a:xfrm>
          <a:prstGeom prst="rect">
            <a:avLst/>
          </a:prstGeom>
          <a:noFill/>
        </p:spPr>
        <p:txBody>
          <a:bodyPr vert="horz" wrap="square" lIns="0" tIns="0" rIns="0" bIns="0" anchor="ctr" anchorCtr="1">
            <a:spAutoFit/>
          </a:bodyPr>
          <a:lstStyle/>
          <a:p>
            <a:pPr marL="314160" lvl="0" indent="-314160">
              <a:lnSpc>
                <a:spcPct val="125000"/>
              </a:lnSpc>
              <a:buClr>
                <a:srgbClr val="8d6446"/>
              </a:buClr>
              <a:buFont typeface="Wingdings"/>
              <a:buChar char="v"/>
              <a:defRPr/>
            </a:pPr>
            <a:r>
              <a:rPr lang="ko-KR" altLang="en-US" sz="2100" spc="300">
                <a:solidFill>
                  <a:srgbClr val="8d6446"/>
                </a:solidFill>
                <a:latin typeface="HY나무B"/>
                <a:ea typeface="HY나무B"/>
              </a:rPr>
              <a:t>막번 체제</a:t>
            </a:r>
            <a:endParaRPr lang="ko-KR" altLang="en-US" sz="2100" spc="300">
              <a:solidFill>
                <a:srgbClr val="8d6446"/>
              </a:solidFill>
              <a:latin typeface="HY나무B"/>
              <a:ea typeface="HY나무B"/>
            </a:endParaRPr>
          </a:p>
          <a:p>
            <a:pPr marL="314160" lvl="0" indent="-314160">
              <a:lnSpc>
                <a:spcPct val="125000"/>
              </a:lnSpc>
              <a:buFont typeface="Wingdings"/>
              <a:buChar char="v"/>
              <a:defRPr/>
            </a:pPr>
            <a:r>
              <a:rPr lang="ko-KR" altLang="en-US" sz="2100" spc="300">
                <a:solidFill>
                  <a:srgbClr val="8d6446"/>
                </a:solidFill>
                <a:latin typeface="HY나무B"/>
                <a:ea typeface="HY나무B"/>
              </a:rPr>
              <a:t>각종 통제</a:t>
            </a:r>
            <a:endParaRPr lang="ko-KR" altLang="en-US" sz="2100" spc="300">
              <a:solidFill>
                <a:srgbClr val="8d6446"/>
              </a:solidFill>
              <a:latin typeface="HY나무B"/>
              <a:ea typeface="HY나무B"/>
            </a:endParaRPr>
          </a:p>
          <a:p>
            <a:pPr marL="314160" lvl="0" indent="-314160">
              <a:lnSpc>
                <a:spcPct val="125000"/>
              </a:lnSpc>
              <a:buFont typeface="Wingdings"/>
              <a:buChar char="v"/>
              <a:defRPr/>
            </a:pPr>
            <a:r>
              <a:rPr lang="ko-KR" altLang="en-US" sz="2100" spc="300">
                <a:solidFill>
                  <a:srgbClr val="8d6446"/>
                </a:solidFill>
                <a:latin typeface="HY나무B"/>
                <a:ea typeface="HY나무B"/>
              </a:rPr>
              <a:t>신분 제도</a:t>
            </a:r>
            <a:endParaRPr lang="ko-KR" altLang="en-US" sz="2100" spc="300">
              <a:solidFill>
                <a:srgbClr val="8d6446"/>
              </a:solidFill>
              <a:latin typeface="HY나무B"/>
              <a:ea typeface="HY나무B"/>
            </a:endParaRPr>
          </a:p>
        </p:txBody>
      </p:sp>
      <p:grpSp>
        <p:nvGrpSpPr>
          <p:cNvPr id="37" name="그룹 36"/>
          <p:cNvGrpSpPr/>
          <p:nvPr/>
        </p:nvGrpSpPr>
        <p:grpSpPr>
          <a:xfrm rot="0">
            <a:off x="2584939" y="7161113"/>
            <a:ext cx="3974122" cy="297664"/>
            <a:chOff x="3446586" y="1392154"/>
            <a:chExt cx="5298830" cy="396886"/>
          </a:xfrm>
        </p:grpSpPr>
        <p:sp>
          <p:nvSpPr>
            <p:cNvPr id="38" name="사각형: 둥근 모서리 37"/>
            <p:cNvSpPr/>
            <p:nvPr/>
          </p:nvSpPr>
          <p:spPr>
            <a:xfrm>
              <a:off x="3446586" y="1509402"/>
              <a:ext cx="5298830" cy="159760"/>
            </a:xfrm>
            <a:prstGeom prst="roundRect">
              <a:avLst>
                <a:gd name="adj" fmla="val 41023"/>
              </a:avLst>
            </a:prstGeom>
            <a:solidFill>
              <a:srgbClr val="8d64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  <p:sp>
          <p:nvSpPr>
            <p:cNvPr id="39" name="사각형: 둥근 모서리 38"/>
            <p:cNvSpPr/>
            <p:nvPr/>
          </p:nvSpPr>
          <p:spPr>
            <a:xfrm>
              <a:off x="3614286" y="1392154"/>
              <a:ext cx="4963432" cy="396886"/>
            </a:xfrm>
            <a:prstGeom prst="roundRect">
              <a:avLst>
                <a:gd name="adj" fmla="val 18474"/>
              </a:avLst>
            </a:prstGeom>
            <a:solidFill>
              <a:srgbClr val="28334b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HY나무B"/>
                <a:ea typeface="HY나무B"/>
              </a:endParaRPr>
            </a:p>
          </p:txBody>
        </p:sp>
      </p:grpSp>
      <p:pic>
        <p:nvPicPr>
          <p:cNvPr id="40" name="그림 3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4302538" y="2520315"/>
            <a:ext cx="566271" cy="53187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mc:Ignorable="p14" p14:dur="1000">
        <p:fade/>
      </p:transition>
    </mc:Choice>
    <mc:Fallback>
      <p:transition xmlns:mc="http://schemas.openxmlformats.org/markup-compatibility/2006" xmlns:hp="http://schemas.haansoft.com/office/presentation/8.0" spd="med" mc:Ignorable="hp" hp:hslDur="1000">
        <p:fade/>
      </p:transition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88645a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1730</ep:Words>
  <ep:PresentationFormat>화면 슬라이드 쇼(4:3)</ep:PresentationFormat>
  <ep:Paragraphs>325</ep:Paragraphs>
  <ep:Slides>34</ep:Slides>
  <ep:Notes>8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34</vt:i4>
      </vt:variant>
    </vt:vector>
  </ep:HeadingPairs>
  <ep:TitlesOfParts>
    <vt:vector size="35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  <vt:lpstr>슬라이드 26</vt:lpstr>
      <vt:lpstr>슬라이드 27</vt:lpstr>
      <vt:lpstr>슬라이드 28</vt:lpstr>
      <vt:lpstr>슬라이드 29</vt:lpstr>
      <vt:lpstr>슬라이드 30</vt:lpstr>
      <vt:lpstr>슬라이드 31</vt:lpstr>
      <vt:lpstr>슬라이드 32</vt:lpstr>
      <vt:lpstr>슬라이드 33</vt:lpstr>
      <vt:lpstr>슬라이드 34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2018-04-30T12:45:06.000</dcterms:created>
  <dc:creator>Kim Eung Seon</dc:creator>
  <cp:lastModifiedBy>김지원</cp:lastModifiedBy>
  <dcterms:modified xsi:type="dcterms:W3CDTF">2019-09-30T09:32:37.412</dcterms:modified>
  <cp:revision>210</cp:revision>
  <dc:title>PowerPoint 프레젠테이션</dc:title>
  <cp:version/>
</cp:coreProperties>
</file>