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60" r:id="rId6"/>
    <p:sldId id="272" r:id="rId7"/>
    <p:sldId id="261" r:id="rId8"/>
    <p:sldId id="273" r:id="rId9"/>
    <p:sldId id="262" r:id="rId10"/>
    <p:sldId id="276" r:id="rId11"/>
    <p:sldId id="263" r:id="rId12"/>
    <p:sldId id="278" r:id="rId13"/>
    <p:sldId id="275" r:id="rId14"/>
    <p:sldId id="264" r:id="rId15"/>
    <p:sldId id="277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경제 성장치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Sheet1!$A$2</c:f>
              <c:strCache>
                <c:ptCount val="1"/>
                <c:pt idx="0">
                  <c:v>경제 성장치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72972208"/>
        <c:axId val="-272979824"/>
      </c:barChart>
      <c:catAx>
        <c:axId val="-27297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72979824"/>
        <c:crosses val="autoZero"/>
        <c:auto val="1"/>
        <c:lblAlgn val="ctr"/>
        <c:lblOffset val="100"/>
        <c:noMultiLvlLbl val="0"/>
      </c:catAx>
      <c:valAx>
        <c:axId val="-272979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729722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4B5437-8460-4652-BE67-B5901E81C0A6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25D70D4-CA93-4970-90CC-4C52A676B972}">
      <dgm:prSet phldrT="[텍스트]"/>
      <dgm:spPr/>
      <dgm:t>
        <a:bodyPr/>
        <a:lstStyle/>
        <a:p>
          <a:pPr latinLnBrk="1"/>
          <a:r>
            <a:rPr lang="ko-KR" altLang="en-US" dirty="0" smtClean="0"/>
            <a:t>국가가 </a:t>
          </a:r>
          <a:endParaRPr lang="en-US" altLang="ko-KR" dirty="0" smtClean="0"/>
        </a:p>
        <a:p>
          <a:pPr latinLnBrk="1"/>
          <a:r>
            <a:rPr lang="ko-KR" altLang="en-US" dirty="0" smtClean="0"/>
            <a:t>채권  매입</a:t>
          </a:r>
          <a:endParaRPr lang="ko-KR" altLang="en-US" dirty="0"/>
        </a:p>
      </dgm:t>
    </dgm:pt>
    <dgm:pt modelId="{F4ADD23B-0D0C-4CA7-9AF3-5DA2831FFDA1}" type="parTrans" cxnId="{44A01920-AD23-4C76-84AE-6E1AC9F6128F}">
      <dgm:prSet/>
      <dgm:spPr/>
      <dgm:t>
        <a:bodyPr/>
        <a:lstStyle/>
        <a:p>
          <a:pPr latinLnBrk="1"/>
          <a:endParaRPr lang="ko-KR" altLang="en-US"/>
        </a:p>
      </dgm:t>
    </dgm:pt>
    <dgm:pt modelId="{837B036B-01ED-477D-9B61-7ECE759F57BB}" type="sibTrans" cxnId="{44A01920-AD23-4C76-84AE-6E1AC9F6128F}">
      <dgm:prSet/>
      <dgm:spPr/>
      <dgm:t>
        <a:bodyPr/>
        <a:lstStyle/>
        <a:p>
          <a:pPr latinLnBrk="1"/>
          <a:endParaRPr lang="ko-KR" altLang="en-US"/>
        </a:p>
      </dgm:t>
    </dgm:pt>
    <dgm:pt modelId="{AAFC269C-335C-4FEA-A077-35293FE181CE}">
      <dgm:prSet phldrT="[텍스트]"/>
      <dgm:spPr/>
      <dgm:t>
        <a:bodyPr/>
        <a:lstStyle/>
        <a:p>
          <a:pPr latinLnBrk="1"/>
          <a:r>
            <a:rPr lang="ko-KR" altLang="en-US" dirty="0" smtClean="0"/>
            <a:t>민간기업</a:t>
          </a:r>
          <a:endParaRPr lang="en-US" altLang="ko-KR" dirty="0" smtClean="0"/>
        </a:p>
        <a:p>
          <a:pPr latinLnBrk="1"/>
          <a:r>
            <a:rPr lang="ko-KR" altLang="en-US" dirty="0" smtClean="0"/>
            <a:t> 활성화</a:t>
          </a:r>
          <a:endParaRPr lang="ko-KR" altLang="en-US" dirty="0"/>
        </a:p>
      </dgm:t>
    </dgm:pt>
    <dgm:pt modelId="{0AB8D9C5-E2E0-4953-B769-AC5D42BF5D98}" type="parTrans" cxnId="{DC506B19-5B7D-4122-A2A9-31C16518FAA9}">
      <dgm:prSet/>
      <dgm:spPr/>
      <dgm:t>
        <a:bodyPr/>
        <a:lstStyle/>
        <a:p>
          <a:pPr latinLnBrk="1"/>
          <a:endParaRPr lang="ko-KR" altLang="en-US"/>
        </a:p>
      </dgm:t>
    </dgm:pt>
    <dgm:pt modelId="{43D027DA-341D-4769-9F56-C3738514F5E9}" type="sibTrans" cxnId="{DC506B19-5B7D-4122-A2A9-31C16518FAA9}">
      <dgm:prSet/>
      <dgm:spPr/>
      <dgm:t>
        <a:bodyPr/>
        <a:lstStyle/>
        <a:p>
          <a:pPr latinLnBrk="1"/>
          <a:endParaRPr lang="ko-KR" altLang="en-US"/>
        </a:p>
      </dgm:t>
    </dgm:pt>
    <dgm:pt modelId="{07227951-60E1-41CA-B90A-07D2BE3B6E67}">
      <dgm:prSet phldrT="[텍스트]"/>
      <dgm:spPr/>
      <dgm:t>
        <a:bodyPr/>
        <a:lstStyle/>
        <a:p>
          <a:pPr latinLnBrk="1"/>
          <a:r>
            <a:rPr lang="ko-KR" altLang="en-US" dirty="0" smtClean="0"/>
            <a:t>엔저현상 </a:t>
          </a:r>
          <a:endParaRPr lang="en-US" altLang="ko-KR" dirty="0" smtClean="0"/>
        </a:p>
        <a:p>
          <a:pPr latinLnBrk="1"/>
          <a:r>
            <a:rPr lang="ko-KR" altLang="en-US" dirty="0" smtClean="0"/>
            <a:t>발생</a:t>
          </a:r>
          <a:endParaRPr lang="ko-KR" altLang="en-US" dirty="0"/>
        </a:p>
      </dgm:t>
    </dgm:pt>
    <dgm:pt modelId="{75350F33-6666-4877-A68F-1707384759AD}" type="parTrans" cxnId="{A79F7F33-60DB-4C47-8600-C49EE418CA1C}">
      <dgm:prSet/>
      <dgm:spPr/>
      <dgm:t>
        <a:bodyPr/>
        <a:lstStyle/>
        <a:p>
          <a:pPr latinLnBrk="1"/>
          <a:endParaRPr lang="ko-KR" altLang="en-US"/>
        </a:p>
      </dgm:t>
    </dgm:pt>
    <dgm:pt modelId="{F09C4EB6-A4FC-4857-8B6D-33D72BD9C247}" type="sibTrans" cxnId="{A79F7F33-60DB-4C47-8600-C49EE418CA1C}">
      <dgm:prSet/>
      <dgm:spPr/>
      <dgm:t>
        <a:bodyPr/>
        <a:lstStyle/>
        <a:p>
          <a:pPr latinLnBrk="1"/>
          <a:endParaRPr lang="ko-KR" altLang="en-US"/>
        </a:p>
      </dgm:t>
    </dgm:pt>
    <dgm:pt modelId="{659F3D89-259D-4BA2-BB64-90791E7C29AC}">
      <dgm:prSet phldrT="[텍스트]"/>
      <dgm:spPr/>
      <dgm:t>
        <a:bodyPr/>
        <a:lstStyle/>
        <a:p>
          <a:pPr latinLnBrk="1"/>
          <a:r>
            <a:rPr lang="ko-KR" altLang="en-US" dirty="0" smtClean="0"/>
            <a:t>수출품 </a:t>
          </a:r>
          <a:endParaRPr lang="en-US" altLang="ko-KR" dirty="0" smtClean="0"/>
        </a:p>
        <a:p>
          <a:pPr latinLnBrk="1"/>
          <a:r>
            <a:rPr lang="ko-KR" altLang="en-US" dirty="0" smtClean="0"/>
            <a:t>가격 하락</a:t>
          </a:r>
          <a:endParaRPr lang="ko-KR" altLang="en-US" dirty="0"/>
        </a:p>
      </dgm:t>
    </dgm:pt>
    <dgm:pt modelId="{AE72DBA0-18BC-4DA1-8EC4-FD4C061FF63A}" type="parTrans" cxnId="{977A2927-1242-454E-BC67-51616060697A}">
      <dgm:prSet/>
      <dgm:spPr/>
      <dgm:t>
        <a:bodyPr/>
        <a:lstStyle/>
        <a:p>
          <a:pPr latinLnBrk="1"/>
          <a:endParaRPr lang="ko-KR" altLang="en-US"/>
        </a:p>
      </dgm:t>
    </dgm:pt>
    <dgm:pt modelId="{34A76ED0-2A43-4E63-AEB3-B6B45628290C}" type="sibTrans" cxnId="{977A2927-1242-454E-BC67-51616060697A}">
      <dgm:prSet/>
      <dgm:spPr/>
      <dgm:t>
        <a:bodyPr/>
        <a:lstStyle/>
        <a:p>
          <a:pPr latinLnBrk="1"/>
          <a:endParaRPr lang="ko-KR" altLang="en-US"/>
        </a:p>
      </dgm:t>
    </dgm:pt>
    <dgm:pt modelId="{C973B194-A9DD-4822-807E-2CF74EF704B9}">
      <dgm:prSet phldrT="[텍스트]"/>
      <dgm:spPr/>
      <dgm:t>
        <a:bodyPr/>
        <a:lstStyle/>
        <a:p>
          <a:pPr latinLnBrk="1"/>
          <a:r>
            <a:rPr lang="ko-KR" altLang="en-US" dirty="0" smtClean="0"/>
            <a:t>경쟁력 상승</a:t>
          </a:r>
          <a:endParaRPr lang="ko-KR" altLang="en-US" dirty="0"/>
        </a:p>
      </dgm:t>
    </dgm:pt>
    <dgm:pt modelId="{58C66CEE-9B0A-49F5-A183-B603DD02C3D3}" type="parTrans" cxnId="{45E6D8DE-BCF0-4130-8F3E-90C5B059CE90}">
      <dgm:prSet/>
      <dgm:spPr/>
      <dgm:t>
        <a:bodyPr/>
        <a:lstStyle/>
        <a:p>
          <a:pPr latinLnBrk="1"/>
          <a:endParaRPr lang="ko-KR" altLang="en-US"/>
        </a:p>
      </dgm:t>
    </dgm:pt>
    <dgm:pt modelId="{923F6434-44A3-4348-B267-DC535A126B28}" type="sibTrans" cxnId="{45E6D8DE-BCF0-4130-8F3E-90C5B059CE90}">
      <dgm:prSet/>
      <dgm:spPr/>
      <dgm:t>
        <a:bodyPr/>
        <a:lstStyle/>
        <a:p>
          <a:pPr latinLnBrk="1"/>
          <a:endParaRPr lang="ko-KR" altLang="en-US"/>
        </a:p>
      </dgm:t>
    </dgm:pt>
    <dgm:pt modelId="{6E30C196-3B23-4EEA-AE29-54948A5B9F52}" type="pres">
      <dgm:prSet presAssocID="{004B5437-8460-4652-BE67-B5901E81C0A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95A1495-3B93-4DA4-9599-A1136769397A}" type="pres">
      <dgm:prSet presAssocID="{425D70D4-CA93-4970-90CC-4C52A676B972}" presName="node" presStyleLbl="node1" presStyleIdx="0" presStyleCnt="5" custScaleX="106918" custScaleY="142034" custLinFactX="-49488" custLinFactNeighborX="-100000" custLinFactNeighborY="-154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F3B9CC-5EB1-4BCB-A3DD-629BB4E1A479}" type="pres">
      <dgm:prSet presAssocID="{837B036B-01ED-477D-9B61-7ECE759F57BB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FE9E9AE-B4DA-4871-A32B-944098B84165}" type="pres">
      <dgm:prSet presAssocID="{837B036B-01ED-477D-9B61-7ECE759F57BB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05468B72-78DC-41D3-904D-04575F39F273}" type="pres">
      <dgm:prSet presAssocID="{AAFC269C-335C-4FEA-A077-35293FE181CE}" presName="node" presStyleLbl="node1" presStyleIdx="1" presStyleCnt="5" custScaleX="108785" custScaleY="145914" custLinFactNeighborX="2018" custLinFactNeighborY="-753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F58A2F-A54A-42DC-8903-EE09216D909C}" type="pres">
      <dgm:prSet presAssocID="{43D027DA-341D-4769-9F56-C3738514F5E9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65A4538-0BEA-41C0-9241-9FD8DEEFCAD8}" type="pres">
      <dgm:prSet presAssocID="{43D027DA-341D-4769-9F56-C3738514F5E9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8B8F759-7B24-4C6E-8DDC-169F95157F95}" type="pres">
      <dgm:prSet presAssocID="{07227951-60E1-41CA-B90A-07D2BE3B6E67}" presName="node" presStyleLbl="node1" presStyleIdx="2" presStyleCnt="5" custScaleX="111593" custScaleY="160816" custLinFactY="2285" custLinFactNeighborX="1360" custLinFactNeighborY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0411D4-7F22-4BAF-941E-CF839512F6D3}" type="pres">
      <dgm:prSet presAssocID="{F09C4EB6-A4FC-4857-8B6D-33D72BD9C247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41E10634-AC52-4CFB-87BD-CDC82995F71D}" type="pres">
      <dgm:prSet presAssocID="{F09C4EB6-A4FC-4857-8B6D-33D72BD9C247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A616736F-E439-47FB-B8E2-5EC4CE38B9EE}" type="pres">
      <dgm:prSet presAssocID="{659F3D89-259D-4BA2-BB64-90791E7C29AC}" presName="node" presStyleLbl="node1" presStyleIdx="3" presStyleCnt="5" custScaleX="114452" custScaleY="150828" custLinFactX="-40295" custLinFactNeighborX="-100000" custLinFactNeighborY="125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CD39003-6AAD-4430-A755-2C8B940BB8A7}" type="pres">
      <dgm:prSet presAssocID="{34A76ED0-2A43-4E63-AEB3-B6B45628290C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29765530-7EFC-4174-9EB7-FB362A43F157}" type="pres">
      <dgm:prSet presAssocID="{34A76ED0-2A43-4E63-AEB3-B6B45628290C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7E4051F5-583F-41BD-A8A1-A5561AEABF98}" type="pres">
      <dgm:prSet presAssocID="{C973B194-A9DD-4822-807E-2CF74EF704B9}" presName="node" presStyleLbl="node1" presStyleIdx="4" presStyleCnt="5" custScaleX="114327" custScaleY="150828" custLinFactX="-56817" custLinFactNeighborX="-100000" custLinFactNeighborY="125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79F7F33-60DB-4C47-8600-C49EE418CA1C}" srcId="{004B5437-8460-4652-BE67-B5901E81C0A6}" destId="{07227951-60E1-41CA-B90A-07D2BE3B6E67}" srcOrd="2" destOrd="0" parTransId="{75350F33-6666-4877-A68F-1707384759AD}" sibTransId="{F09C4EB6-A4FC-4857-8B6D-33D72BD9C247}"/>
    <dgm:cxn modelId="{7ECF7A7D-6DE7-4F56-9BE4-0FB329B5283A}" type="presOf" srcId="{425D70D4-CA93-4970-90CC-4C52A676B972}" destId="{995A1495-3B93-4DA4-9599-A1136769397A}" srcOrd="0" destOrd="0" presId="urn:microsoft.com/office/officeart/2005/8/layout/process5"/>
    <dgm:cxn modelId="{DC506B19-5B7D-4122-A2A9-31C16518FAA9}" srcId="{004B5437-8460-4652-BE67-B5901E81C0A6}" destId="{AAFC269C-335C-4FEA-A077-35293FE181CE}" srcOrd="1" destOrd="0" parTransId="{0AB8D9C5-E2E0-4953-B769-AC5D42BF5D98}" sibTransId="{43D027DA-341D-4769-9F56-C3738514F5E9}"/>
    <dgm:cxn modelId="{1F2A1BE1-97B7-4375-9A92-B247CB7BAC10}" type="presOf" srcId="{004B5437-8460-4652-BE67-B5901E81C0A6}" destId="{6E30C196-3B23-4EEA-AE29-54948A5B9F52}" srcOrd="0" destOrd="0" presId="urn:microsoft.com/office/officeart/2005/8/layout/process5"/>
    <dgm:cxn modelId="{B04A8283-6CDC-4971-812C-E34D36103270}" type="presOf" srcId="{34A76ED0-2A43-4E63-AEB3-B6B45628290C}" destId="{8CD39003-6AAD-4430-A755-2C8B940BB8A7}" srcOrd="0" destOrd="0" presId="urn:microsoft.com/office/officeart/2005/8/layout/process5"/>
    <dgm:cxn modelId="{5B6AEF3A-20A5-4F95-A48C-6DFF62ED21B9}" type="presOf" srcId="{43D027DA-341D-4769-9F56-C3738514F5E9}" destId="{F65A4538-0BEA-41C0-9241-9FD8DEEFCAD8}" srcOrd="1" destOrd="0" presId="urn:microsoft.com/office/officeart/2005/8/layout/process5"/>
    <dgm:cxn modelId="{AD498F09-EF22-4FF9-BB0C-5646A16C4513}" type="presOf" srcId="{07227951-60E1-41CA-B90A-07D2BE3B6E67}" destId="{58B8F759-7B24-4C6E-8DDC-169F95157F95}" srcOrd="0" destOrd="0" presId="urn:microsoft.com/office/officeart/2005/8/layout/process5"/>
    <dgm:cxn modelId="{977A2927-1242-454E-BC67-51616060697A}" srcId="{004B5437-8460-4652-BE67-B5901E81C0A6}" destId="{659F3D89-259D-4BA2-BB64-90791E7C29AC}" srcOrd="3" destOrd="0" parTransId="{AE72DBA0-18BC-4DA1-8EC4-FD4C061FF63A}" sibTransId="{34A76ED0-2A43-4E63-AEB3-B6B45628290C}"/>
    <dgm:cxn modelId="{F19D6003-4F5A-4261-9527-F858F89836BD}" type="presOf" srcId="{837B036B-01ED-477D-9B61-7ECE759F57BB}" destId="{DFE9E9AE-B4DA-4871-A32B-944098B84165}" srcOrd="1" destOrd="0" presId="urn:microsoft.com/office/officeart/2005/8/layout/process5"/>
    <dgm:cxn modelId="{7CFE192A-563C-45B7-A74B-E00ECE5D1E40}" type="presOf" srcId="{837B036B-01ED-477D-9B61-7ECE759F57BB}" destId="{04F3B9CC-5EB1-4BCB-A3DD-629BB4E1A479}" srcOrd="0" destOrd="0" presId="urn:microsoft.com/office/officeart/2005/8/layout/process5"/>
    <dgm:cxn modelId="{36C654FF-946C-47E6-89C2-351EE00DE846}" type="presOf" srcId="{C973B194-A9DD-4822-807E-2CF74EF704B9}" destId="{7E4051F5-583F-41BD-A8A1-A5561AEABF98}" srcOrd="0" destOrd="0" presId="urn:microsoft.com/office/officeart/2005/8/layout/process5"/>
    <dgm:cxn modelId="{B4557A1F-B58F-4F1C-9DA1-3DA7A5EE0C9E}" type="presOf" srcId="{F09C4EB6-A4FC-4857-8B6D-33D72BD9C247}" destId="{E50411D4-7F22-4BAF-941E-CF839512F6D3}" srcOrd="0" destOrd="0" presId="urn:microsoft.com/office/officeart/2005/8/layout/process5"/>
    <dgm:cxn modelId="{5CDBDA10-532D-4F27-81AA-06376DF5665B}" type="presOf" srcId="{43D027DA-341D-4769-9F56-C3738514F5E9}" destId="{1BF58A2F-A54A-42DC-8903-EE09216D909C}" srcOrd="0" destOrd="0" presId="urn:microsoft.com/office/officeart/2005/8/layout/process5"/>
    <dgm:cxn modelId="{D9840856-F758-4286-BC11-F475578A74F4}" type="presOf" srcId="{659F3D89-259D-4BA2-BB64-90791E7C29AC}" destId="{A616736F-E439-47FB-B8E2-5EC4CE38B9EE}" srcOrd="0" destOrd="0" presId="urn:microsoft.com/office/officeart/2005/8/layout/process5"/>
    <dgm:cxn modelId="{A684B1E9-1FF6-463B-8AC2-6B663EF5F7BD}" type="presOf" srcId="{34A76ED0-2A43-4E63-AEB3-B6B45628290C}" destId="{29765530-7EFC-4174-9EB7-FB362A43F157}" srcOrd="1" destOrd="0" presId="urn:microsoft.com/office/officeart/2005/8/layout/process5"/>
    <dgm:cxn modelId="{B52BBCD8-5302-4DA6-8696-1806AB0B4289}" type="presOf" srcId="{F09C4EB6-A4FC-4857-8B6D-33D72BD9C247}" destId="{41E10634-AC52-4CFB-87BD-CDC82995F71D}" srcOrd="1" destOrd="0" presId="urn:microsoft.com/office/officeart/2005/8/layout/process5"/>
    <dgm:cxn modelId="{CF0962D3-6F21-46D1-AB49-0A8EBFCB329A}" type="presOf" srcId="{AAFC269C-335C-4FEA-A077-35293FE181CE}" destId="{05468B72-78DC-41D3-904D-04575F39F273}" srcOrd="0" destOrd="0" presId="urn:microsoft.com/office/officeart/2005/8/layout/process5"/>
    <dgm:cxn modelId="{45E6D8DE-BCF0-4130-8F3E-90C5B059CE90}" srcId="{004B5437-8460-4652-BE67-B5901E81C0A6}" destId="{C973B194-A9DD-4822-807E-2CF74EF704B9}" srcOrd="4" destOrd="0" parTransId="{58C66CEE-9B0A-49F5-A183-B603DD02C3D3}" sibTransId="{923F6434-44A3-4348-B267-DC535A126B28}"/>
    <dgm:cxn modelId="{44A01920-AD23-4C76-84AE-6E1AC9F6128F}" srcId="{004B5437-8460-4652-BE67-B5901E81C0A6}" destId="{425D70D4-CA93-4970-90CC-4C52A676B972}" srcOrd="0" destOrd="0" parTransId="{F4ADD23B-0D0C-4CA7-9AF3-5DA2831FFDA1}" sibTransId="{837B036B-01ED-477D-9B61-7ECE759F57BB}"/>
    <dgm:cxn modelId="{3F1037F0-BF6F-4B52-A4A6-1629A926BB76}" type="presParOf" srcId="{6E30C196-3B23-4EEA-AE29-54948A5B9F52}" destId="{995A1495-3B93-4DA4-9599-A1136769397A}" srcOrd="0" destOrd="0" presId="urn:microsoft.com/office/officeart/2005/8/layout/process5"/>
    <dgm:cxn modelId="{C4B0C519-2146-4FAF-ABF1-B7D38D61C108}" type="presParOf" srcId="{6E30C196-3B23-4EEA-AE29-54948A5B9F52}" destId="{04F3B9CC-5EB1-4BCB-A3DD-629BB4E1A479}" srcOrd="1" destOrd="0" presId="urn:microsoft.com/office/officeart/2005/8/layout/process5"/>
    <dgm:cxn modelId="{C5FAC015-2276-4771-9B7A-D0EA87304964}" type="presParOf" srcId="{04F3B9CC-5EB1-4BCB-A3DD-629BB4E1A479}" destId="{DFE9E9AE-B4DA-4871-A32B-944098B84165}" srcOrd="0" destOrd="0" presId="urn:microsoft.com/office/officeart/2005/8/layout/process5"/>
    <dgm:cxn modelId="{969C0C7E-42BC-4CEB-A2DD-CBF2C06548DD}" type="presParOf" srcId="{6E30C196-3B23-4EEA-AE29-54948A5B9F52}" destId="{05468B72-78DC-41D3-904D-04575F39F273}" srcOrd="2" destOrd="0" presId="urn:microsoft.com/office/officeart/2005/8/layout/process5"/>
    <dgm:cxn modelId="{BD24B9E3-CA33-4C42-80A8-2B3BCB44A9E3}" type="presParOf" srcId="{6E30C196-3B23-4EEA-AE29-54948A5B9F52}" destId="{1BF58A2F-A54A-42DC-8903-EE09216D909C}" srcOrd="3" destOrd="0" presId="urn:microsoft.com/office/officeart/2005/8/layout/process5"/>
    <dgm:cxn modelId="{D602F03D-A3DB-498D-9B31-570E8A56631B}" type="presParOf" srcId="{1BF58A2F-A54A-42DC-8903-EE09216D909C}" destId="{F65A4538-0BEA-41C0-9241-9FD8DEEFCAD8}" srcOrd="0" destOrd="0" presId="urn:microsoft.com/office/officeart/2005/8/layout/process5"/>
    <dgm:cxn modelId="{54AEFD69-687B-415F-8265-86C1557358A9}" type="presParOf" srcId="{6E30C196-3B23-4EEA-AE29-54948A5B9F52}" destId="{58B8F759-7B24-4C6E-8DDC-169F95157F95}" srcOrd="4" destOrd="0" presId="urn:microsoft.com/office/officeart/2005/8/layout/process5"/>
    <dgm:cxn modelId="{63458E94-0B56-4680-AC78-B61B5460F87A}" type="presParOf" srcId="{6E30C196-3B23-4EEA-AE29-54948A5B9F52}" destId="{E50411D4-7F22-4BAF-941E-CF839512F6D3}" srcOrd="5" destOrd="0" presId="urn:microsoft.com/office/officeart/2005/8/layout/process5"/>
    <dgm:cxn modelId="{DA77911B-058A-4FC7-80AC-29A005FC1E7D}" type="presParOf" srcId="{E50411D4-7F22-4BAF-941E-CF839512F6D3}" destId="{41E10634-AC52-4CFB-87BD-CDC82995F71D}" srcOrd="0" destOrd="0" presId="urn:microsoft.com/office/officeart/2005/8/layout/process5"/>
    <dgm:cxn modelId="{A0D66AB9-875A-4E1C-852B-3E1BDA9FD802}" type="presParOf" srcId="{6E30C196-3B23-4EEA-AE29-54948A5B9F52}" destId="{A616736F-E439-47FB-B8E2-5EC4CE38B9EE}" srcOrd="6" destOrd="0" presId="urn:microsoft.com/office/officeart/2005/8/layout/process5"/>
    <dgm:cxn modelId="{F88A10E5-DCAF-41F8-868B-BF2BE7911D3A}" type="presParOf" srcId="{6E30C196-3B23-4EEA-AE29-54948A5B9F52}" destId="{8CD39003-6AAD-4430-A755-2C8B940BB8A7}" srcOrd="7" destOrd="0" presId="urn:microsoft.com/office/officeart/2005/8/layout/process5"/>
    <dgm:cxn modelId="{EEBF316E-B18D-4D42-86C5-7806E7D56A2B}" type="presParOf" srcId="{8CD39003-6AAD-4430-A755-2C8B940BB8A7}" destId="{29765530-7EFC-4174-9EB7-FB362A43F157}" srcOrd="0" destOrd="0" presId="urn:microsoft.com/office/officeart/2005/8/layout/process5"/>
    <dgm:cxn modelId="{28E58880-3260-4ECD-86B1-49752BA886F4}" type="presParOf" srcId="{6E30C196-3B23-4EEA-AE29-54948A5B9F52}" destId="{7E4051F5-583F-41BD-A8A1-A5561AEABF9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26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223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6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69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7181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00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60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81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222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71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322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69CF5-3712-4FC9-88E0-B67B2DCBF944}" type="datetimeFigureOut">
              <a:rPr lang="ko-KR" altLang="en-US" smtClean="0"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5F014-7FBF-4145-9793-155378B412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16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6s2PhDlE1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hcemU8uLf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dirty="0" smtClean="0"/>
              <a:t>현대일본의 정치와 경제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ko-KR" altLang="en-US" dirty="0" err="1" smtClean="0"/>
              <a:t>아베노믹스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>
                <a:solidFill>
                  <a:schemeClr val="tx1"/>
                </a:solidFill>
              </a:rPr>
              <a:t>일본어 일본학과</a:t>
            </a:r>
            <a:endParaRPr lang="en-US" altLang="ko-KR" sz="3600" dirty="0" smtClean="0">
              <a:solidFill>
                <a:schemeClr val="tx1"/>
              </a:solidFill>
            </a:endParaRPr>
          </a:p>
          <a:p>
            <a:r>
              <a:rPr lang="en-US" altLang="ko-KR" sz="3600" smtClean="0">
                <a:solidFill>
                  <a:schemeClr val="tx1"/>
                </a:solidFill>
              </a:rPr>
              <a:t>                </a:t>
            </a:r>
            <a:r>
              <a:rPr lang="en-US" altLang="ko-KR" sz="3600" smtClean="0">
                <a:solidFill>
                  <a:schemeClr val="tx1"/>
                </a:solidFill>
              </a:rPr>
              <a:t>21*****8</a:t>
            </a:r>
            <a:r>
              <a:rPr lang="ko-KR" altLang="en-US" sz="3600" dirty="0" smtClean="0">
                <a:solidFill>
                  <a:schemeClr val="tx1"/>
                </a:solidFill>
              </a:rPr>
              <a:t>김</a:t>
            </a:r>
            <a:r>
              <a:rPr lang="en-US" altLang="ko-KR" sz="3600" dirty="0" smtClean="0">
                <a:solidFill>
                  <a:schemeClr val="tx1"/>
                </a:solidFill>
              </a:rPr>
              <a:t>*</a:t>
            </a:r>
            <a:r>
              <a:rPr lang="ko-KR" altLang="en-US" sz="3600" dirty="0" err="1" smtClean="0">
                <a:solidFill>
                  <a:schemeClr val="tx1"/>
                </a:solidFill>
              </a:rPr>
              <a:t>욱</a:t>
            </a:r>
            <a:endParaRPr lang="en-US" altLang="ko-KR" sz="3600" dirty="0" smtClean="0">
              <a:solidFill>
                <a:schemeClr val="tx1"/>
              </a:solidFill>
            </a:endParaRPr>
          </a:p>
          <a:p>
            <a:endParaRPr lang="ko-KR" alt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7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>
                <a:effectLst/>
              </a:rPr>
              <a:t> 대규모 규제완화를 실시하는 국가경제</a:t>
            </a:r>
            <a:endParaRPr lang="en-US" altLang="ko-KR" dirty="0" smtClean="0">
              <a:effectLst/>
            </a:endParaRP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ko-KR" altLang="en-US" dirty="0" err="1" smtClean="0">
                <a:effectLst/>
              </a:rPr>
              <a:t>특구정책</a:t>
            </a:r>
            <a:endParaRPr lang="en-US" altLang="ko-KR" dirty="0" smtClean="0">
              <a:effectLst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/>
              <a:t>여성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노인인력 활용</a:t>
            </a:r>
            <a:endParaRPr lang="en-US" altLang="ko-K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>
                <a:effectLst/>
              </a:rPr>
              <a:t>원전 재 가동</a:t>
            </a:r>
            <a:endParaRPr lang="en-US" altLang="ko-KR" dirty="0" smtClean="0">
              <a:effectLst/>
            </a:endParaRP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(</a:t>
            </a:r>
            <a:r>
              <a:rPr lang="ko-KR" altLang="en-US" dirty="0" err="1" smtClean="0"/>
              <a:t>후쿠시마</a:t>
            </a:r>
            <a:r>
              <a:rPr lang="ko-KR" altLang="en-US" dirty="0" smtClean="0"/>
              <a:t> 원전 사고 이후</a:t>
            </a:r>
            <a:r>
              <a:rPr lang="en-US" altLang="ko-KR" dirty="0" smtClean="0"/>
              <a:t>)</a:t>
            </a:r>
          </a:p>
          <a:p>
            <a:pPr marL="0" indent="0">
              <a:buNone/>
            </a:pPr>
            <a:r>
              <a:rPr lang="en-US" altLang="ko-KR" dirty="0" smtClean="0"/>
              <a:t>        </a:t>
            </a:r>
            <a:r>
              <a:rPr lang="ko-KR" altLang="en-US" dirty="0" smtClean="0"/>
              <a:t>가동을 멈췄던 원전 재 가동</a:t>
            </a:r>
            <a:endParaRPr lang="en-US" altLang="ko-KR" dirty="0" smtClean="0">
              <a:effectLst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dirty="0" smtClean="0"/>
              <a:t>이민정책 완화</a:t>
            </a:r>
            <a:endParaRPr lang="en-US" altLang="ko-K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1554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err="1" smtClean="0"/>
              <a:t>아베노믹스의</a:t>
            </a:r>
            <a:r>
              <a:rPr lang="ko-KR" altLang="en-US" dirty="0" smtClean="0"/>
              <a:t> 효과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8136904" cy="3607693"/>
          </a:xfrm>
        </p:spPr>
      </p:pic>
      <p:sp>
        <p:nvSpPr>
          <p:cNvPr id="6" name="직사각형 5"/>
          <p:cNvSpPr/>
          <p:nvPr/>
        </p:nvSpPr>
        <p:spPr>
          <a:xfrm>
            <a:off x="683568" y="5445224"/>
            <a:ext cx="69204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dirty="0" smtClean="0"/>
              <a:t>2012</a:t>
            </a:r>
            <a:r>
              <a:rPr lang="ko-KR" altLang="en-US" sz="3200" dirty="0" smtClean="0"/>
              <a:t>년 </a:t>
            </a:r>
            <a:r>
              <a:rPr lang="en-US" altLang="ko-KR" sz="3200" dirty="0" smtClean="0"/>
              <a:t>12</a:t>
            </a:r>
            <a:r>
              <a:rPr lang="ko-KR" altLang="en-US" sz="3200" dirty="0" smtClean="0"/>
              <a:t>월 </a:t>
            </a:r>
            <a:r>
              <a:rPr lang="ko-KR" altLang="en-US" sz="3200" dirty="0" err="1" smtClean="0"/>
              <a:t>아베총리의</a:t>
            </a:r>
            <a:r>
              <a:rPr lang="ko-KR" altLang="en-US" sz="3200" dirty="0" smtClean="0"/>
              <a:t> 임기 시작  </a:t>
            </a:r>
            <a:endParaRPr lang="ko-KR" altLang="en-US" sz="3200" dirty="0"/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2725395" y="1484784"/>
            <a:ext cx="0" cy="3240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/>
          <p:cNvSpPr/>
          <p:nvPr/>
        </p:nvSpPr>
        <p:spPr>
          <a:xfrm>
            <a:off x="2870051" y="1772816"/>
            <a:ext cx="1733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계속적인 성장 </a:t>
            </a:r>
            <a:endParaRPr lang="ko-KR" alt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5940152" y="4293096"/>
            <a:ext cx="2880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일본의 주식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닛케이</a:t>
            </a:r>
            <a:r>
              <a:rPr lang="ko-KR" altLang="en-US" dirty="0" smtClean="0"/>
              <a:t> 지수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582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6628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790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dirty="0" smtClean="0"/>
              <a:t>한계점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>
                <a:hlinkClick r:id="rId2"/>
              </a:rPr>
              <a:t>https://</a:t>
            </a:r>
            <a:r>
              <a:rPr lang="en-US" altLang="ko-KR" dirty="0" smtClean="0">
                <a:hlinkClick r:id="rId2"/>
              </a:rPr>
              <a:t>youtu.be/J6s2PhDlE1c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 smtClean="0"/>
              <a:t>                 위험부담이 크다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28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ko-KR" altLang="en-US" dirty="0" smtClean="0"/>
              <a:t>현재의 일본경제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https://youtu.be/PhcemU8uLfA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/>
              <a:t> </a:t>
            </a:r>
            <a:r>
              <a:rPr lang="ko-KR" altLang="en-US" dirty="0" smtClean="0"/>
              <a:t> 경제 성장과는 별개로 생활은 힘들어짐</a:t>
            </a:r>
            <a:endParaRPr lang="en-US" altLang="ko-KR" dirty="0" smtClean="0"/>
          </a:p>
          <a:p>
            <a:endParaRPr lang="en-US" altLang="ko-KR" dirty="0"/>
          </a:p>
          <a:p>
            <a:endParaRPr lang="ko-KR" altLang="en-US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81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8000" dirty="0" smtClean="0"/>
              <a:t>    감사합니다                                                                 </a:t>
            </a:r>
            <a:r>
              <a:rPr lang="ko-KR" altLang="en-US" sz="7200" dirty="0" smtClean="0"/>
              <a:t>                                       </a:t>
            </a: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3239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/>
              <a:t>1.</a:t>
            </a:r>
            <a:r>
              <a:rPr lang="ko-KR" altLang="en-US" dirty="0" smtClean="0"/>
              <a:t>일본의 상황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2.</a:t>
            </a:r>
            <a:r>
              <a:rPr lang="ko-KR" altLang="en-US" dirty="0" err="1" smtClean="0"/>
              <a:t>세개의</a:t>
            </a:r>
            <a:r>
              <a:rPr lang="ko-KR" altLang="en-US" dirty="0" smtClean="0"/>
              <a:t> 화살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</a:t>
            </a:r>
            <a:r>
              <a:rPr lang="en-US" altLang="ko-KR" sz="2600" dirty="0"/>
              <a:t>-</a:t>
            </a:r>
            <a:r>
              <a:rPr lang="ko-KR" altLang="en-US" sz="2600" dirty="0" smtClean="0"/>
              <a:t>대담한 금융정책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 -</a:t>
            </a:r>
            <a:r>
              <a:rPr lang="ko-KR" altLang="en-US" sz="2600" dirty="0" smtClean="0"/>
              <a:t>기동적 재정정책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sz="2600" dirty="0"/>
              <a:t> </a:t>
            </a:r>
            <a:r>
              <a:rPr lang="en-US" altLang="ko-KR" sz="2600" dirty="0" smtClean="0"/>
              <a:t>    -</a:t>
            </a:r>
            <a:r>
              <a:rPr lang="ko-KR" altLang="en-US" sz="2600" dirty="0" smtClean="0"/>
              <a:t>거시적 구조개혁</a:t>
            </a:r>
            <a:endParaRPr lang="en-US" altLang="ko-KR" sz="2600" dirty="0" smtClean="0"/>
          </a:p>
          <a:p>
            <a:pPr marL="0" indent="0">
              <a:buNone/>
            </a:pPr>
            <a:r>
              <a:rPr lang="en-US" altLang="ko-KR" dirty="0" smtClean="0"/>
              <a:t>3.</a:t>
            </a:r>
            <a:r>
              <a:rPr lang="ko-KR" altLang="en-US" dirty="0" smtClean="0"/>
              <a:t>효과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4.</a:t>
            </a:r>
            <a:r>
              <a:rPr lang="ko-KR" altLang="en-US" dirty="0" smtClean="0"/>
              <a:t>한계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5.</a:t>
            </a:r>
            <a:r>
              <a:rPr lang="ko-KR" altLang="en-US" dirty="0" smtClean="0"/>
              <a:t>현재의 상황</a:t>
            </a: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856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ko-KR" altLang="en-US" dirty="0" smtClean="0"/>
              <a:t>일본의 상황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8229694" cy="4752528"/>
          </a:xfrm>
        </p:spPr>
      </p:pic>
      <p:sp>
        <p:nvSpPr>
          <p:cNvPr id="9" name="직사각형 8"/>
          <p:cNvSpPr/>
          <p:nvPr/>
        </p:nvSpPr>
        <p:spPr>
          <a:xfrm>
            <a:off x="5735499" y="2875002"/>
            <a:ext cx="2656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버블경제의 </a:t>
            </a:r>
            <a:r>
              <a:rPr lang="ko-KR" altLang="en-US" dirty="0" err="1" smtClean="0"/>
              <a:t>붕괴후</a:t>
            </a:r>
            <a:r>
              <a:rPr lang="ko-KR" altLang="en-US" dirty="0" smtClean="0"/>
              <a:t> 불황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72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395536" y="4149080"/>
            <a:ext cx="4040188" cy="1440160"/>
          </a:xfrm>
        </p:spPr>
        <p:txBody>
          <a:bodyPr>
            <a:noAutofit/>
          </a:bodyPr>
          <a:lstStyle/>
          <a:p>
            <a:r>
              <a:rPr lang="ko-KR" altLang="en-US" sz="4000" dirty="0" err="1" smtClean="0"/>
              <a:t>토호쿠</a:t>
            </a:r>
            <a:r>
              <a:rPr lang="ko-KR" altLang="en-US" sz="4000" dirty="0" smtClean="0"/>
              <a:t> 대지진</a:t>
            </a:r>
            <a:r>
              <a:rPr lang="en-US" altLang="ko-KR" sz="4000" dirty="0" smtClean="0"/>
              <a:t>(2011.3)</a:t>
            </a:r>
            <a:endParaRPr lang="ko-KR" altLang="en-US" sz="4000" dirty="0"/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3"/>
          </p:nvPr>
        </p:nvSpPr>
        <p:spPr>
          <a:xfrm>
            <a:off x="5724128" y="2492896"/>
            <a:ext cx="3419872" cy="720080"/>
          </a:xfrm>
        </p:spPr>
        <p:txBody>
          <a:bodyPr>
            <a:noAutofit/>
          </a:bodyPr>
          <a:lstStyle/>
          <a:p>
            <a:r>
              <a:rPr lang="ko-KR" altLang="en-US" sz="3600" dirty="0" err="1" smtClean="0"/>
              <a:t>후쿠시마</a:t>
            </a:r>
            <a:r>
              <a:rPr lang="ko-KR" altLang="en-US" sz="3600" dirty="0" smtClean="0"/>
              <a:t> 원전 사고</a:t>
            </a:r>
            <a:r>
              <a:rPr lang="en-US" altLang="ko-KR" sz="3600" dirty="0" smtClean="0"/>
              <a:t>(2011.3)</a:t>
            </a:r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4725526" cy="3456384"/>
          </a:xfrm>
        </p:spPr>
      </p:pic>
      <p:pic>
        <p:nvPicPr>
          <p:cNvPr id="7" name="내용 개체 틀 6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284984"/>
            <a:ext cx="4787561" cy="3240360"/>
          </a:xfrm>
        </p:spPr>
      </p:pic>
    </p:spTree>
    <p:extLst>
      <p:ext uri="{BB962C8B-B14F-4D97-AF65-F5344CB8AC3E}">
        <p14:creationId xmlns:p14="http://schemas.microsoft.com/office/powerpoint/2010/main" val="247890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대담한 금융정책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o-KR" altLang="en-US" sz="4800" dirty="0" smtClean="0"/>
              <a:t>            </a:t>
            </a:r>
            <a:r>
              <a:rPr lang="ko-KR" altLang="en-US" sz="5800" dirty="0" smtClean="0">
                <a:solidFill>
                  <a:schemeClr val="accent6">
                    <a:lumMod val="75000"/>
                  </a:schemeClr>
                </a:solidFill>
              </a:rPr>
              <a:t>양적 완화</a:t>
            </a:r>
            <a:endParaRPr lang="en-US" altLang="ko-KR" sz="5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ko-KR" sz="4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altLang="ko-KR" sz="4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o-KR" altLang="en-US" sz="4800" dirty="0" smtClean="0"/>
              <a:t>국가가 민간의 채권을 사들여 강제적인 엔저 현상을 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ko-KR" altLang="en-US" sz="4800" dirty="0" smtClean="0"/>
              <a:t>유발하는 것</a:t>
            </a:r>
            <a:endParaRPr lang="en-US" altLang="ko-KR" sz="4800" dirty="0" smtClean="0"/>
          </a:p>
          <a:p>
            <a:pPr marL="0" indent="0">
              <a:buNone/>
            </a:pPr>
            <a:r>
              <a:rPr lang="en-US" altLang="ko-KR" sz="4800" dirty="0"/>
              <a:t> </a:t>
            </a:r>
            <a:endParaRPr lang="ko-KR" alt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41062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내용 개체 틀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82600102"/>
              </p:ext>
            </p:extLst>
          </p:nvPr>
        </p:nvGraphicFramePr>
        <p:xfrm>
          <a:off x="467544" y="54868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내용 개체 틀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04" y="836712"/>
            <a:ext cx="849694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4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ko-KR" dirty="0" smtClean="0"/>
              <a:t>2 </a:t>
            </a:r>
            <a:r>
              <a:rPr lang="ko-KR" altLang="en-US" dirty="0" smtClean="0"/>
              <a:t>기동적 재정정책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 smtClean="0">
              <a:effectLst/>
            </a:endParaRPr>
          </a:p>
          <a:p>
            <a:r>
              <a:rPr lang="ko-KR" altLang="en-US" sz="5400" dirty="0" smtClean="0">
                <a:effectLst/>
              </a:rPr>
              <a:t>나라가 빚을 더 내서라도    경기를 부양</a:t>
            </a:r>
            <a:endParaRPr lang="en-US" altLang="ko-KR" sz="5400" dirty="0" smtClean="0">
              <a:effectLst/>
            </a:endParaRPr>
          </a:p>
          <a:p>
            <a:pPr marL="0" indent="0">
              <a:buNone/>
            </a:pPr>
            <a:endParaRPr lang="ko-KR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84282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27601"/>
            <a:ext cx="7920880" cy="4248471"/>
          </a:xfrm>
        </p:spPr>
      </p:pic>
      <p:sp>
        <p:nvSpPr>
          <p:cNvPr id="15" name="직사각형 14"/>
          <p:cNvSpPr/>
          <p:nvPr/>
        </p:nvSpPr>
        <p:spPr>
          <a:xfrm>
            <a:off x="539552" y="4725144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 smtClean="0"/>
              <a:t>국가채무는  </a:t>
            </a:r>
            <a:r>
              <a:rPr lang="en-US" altLang="ko-KR" sz="3600" dirty="0" smtClean="0"/>
              <a:t>60%-90% </a:t>
            </a:r>
            <a:r>
              <a:rPr lang="ko-KR" altLang="en-US" sz="3600" dirty="0" smtClean="0"/>
              <a:t>수준이 가장 건전한 것으로 평가된다</a:t>
            </a:r>
            <a:r>
              <a:rPr lang="en-US" altLang="ko-KR" sz="3600" dirty="0" smtClean="0"/>
              <a:t>.</a:t>
            </a:r>
          </a:p>
          <a:p>
            <a:endParaRPr lang="en-US" altLang="ko-KR" b="1" dirty="0" smtClean="0"/>
          </a:p>
          <a:p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342352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 </a:t>
            </a:r>
            <a:r>
              <a:rPr lang="ko-KR" altLang="en-US" dirty="0" smtClean="0"/>
              <a:t>거시적 구조개혁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지속 성장을 위해서 로봇 산업 등 </a:t>
            </a:r>
            <a:r>
              <a:rPr lang="ko-KR" altLang="en-US" dirty="0" err="1"/>
              <a:t>신사업을</a:t>
            </a:r>
            <a:r>
              <a:rPr lang="ko-KR" altLang="en-US" dirty="0"/>
              <a:t> 적극 육성하고 불필요한 규제나 법규를 없애 기업 </a:t>
            </a:r>
            <a:r>
              <a:rPr lang="ko-KR" altLang="en-US" dirty="0" smtClean="0"/>
              <a:t>활성화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417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197</Words>
  <Application>Microsoft Office PowerPoint</Application>
  <PresentationFormat>화면 슬라이드 쇼(4:3)</PresentationFormat>
  <Paragraphs>66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맑은 고딕</vt:lpstr>
      <vt:lpstr>Arial</vt:lpstr>
      <vt:lpstr>Wingdings</vt:lpstr>
      <vt:lpstr>Office 테마</vt:lpstr>
      <vt:lpstr>현대일본의 정치와 경제 (아베노믹스)</vt:lpstr>
      <vt:lpstr>목차</vt:lpstr>
      <vt:lpstr>일본의 상황</vt:lpstr>
      <vt:lpstr>PowerPoint 프레젠테이션</vt:lpstr>
      <vt:lpstr>1.대담한 금융정책</vt:lpstr>
      <vt:lpstr>PowerPoint 프레젠테이션</vt:lpstr>
      <vt:lpstr>2 기동적 재정정책</vt:lpstr>
      <vt:lpstr>PowerPoint 프레젠테이션</vt:lpstr>
      <vt:lpstr>3 거시적 구조개혁</vt:lpstr>
      <vt:lpstr>PowerPoint 프레젠테이션</vt:lpstr>
      <vt:lpstr>3. 아베노믹스의 효과</vt:lpstr>
      <vt:lpstr>PowerPoint 프레젠테이션</vt:lpstr>
      <vt:lpstr>한계점</vt:lpstr>
      <vt:lpstr>현재의 일본경제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OWNER</cp:lastModifiedBy>
  <cp:revision>22</cp:revision>
  <dcterms:created xsi:type="dcterms:W3CDTF">2019-09-27T04:45:11Z</dcterms:created>
  <dcterms:modified xsi:type="dcterms:W3CDTF">2019-09-30T09:35:41Z</dcterms:modified>
</cp:coreProperties>
</file>