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70" r:id="rId11"/>
    <p:sldId id="305" r:id="rId12"/>
    <p:sldId id="306" r:id="rId13"/>
    <p:sldId id="307" r:id="rId14"/>
    <p:sldId id="308" r:id="rId15"/>
    <p:sldId id="309" r:id="rId16"/>
    <p:sldId id="310" r:id="rId17"/>
    <p:sldId id="311" r:id="rId18"/>
    <p:sldId id="271" r:id="rId19"/>
    <p:sldId id="258" r:id="rId20"/>
    <p:sldId id="272" r:id="rId21"/>
    <p:sldId id="273" r:id="rId22"/>
    <p:sldId id="274" r:id="rId23"/>
    <p:sldId id="275" r:id="rId24"/>
    <p:sldId id="276" r:id="rId25"/>
    <p:sldId id="312" r:id="rId26"/>
    <p:sldId id="313" r:id="rId27"/>
    <p:sldId id="314" r:id="rId28"/>
    <p:sldId id="315" r:id="rId29"/>
    <p:sldId id="277" r:id="rId30"/>
    <p:sldId id="278" r:id="rId31"/>
    <p:sldId id="279" r:id="rId32"/>
    <p:sldId id="268" r:id="rId33"/>
    <p:sldId id="267" r:id="rId34"/>
    <p:sldId id="280" r:id="rId35"/>
    <p:sldId id="269" r:id="rId36"/>
    <p:sldId id="281" r:id="rId37"/>
    <p:sldId id="282" r:id="rId38"/>
    <p:sldId id="283" r:id="rId39"/>
    <p:sldId id="284" r:id="rId40"/>
    <p:sldId id="285" r:id="rId41"/>
    <p:sldId id="286" r:id="rId42"/>
    <p:sldId id="287" r:id="rId43"/>
    <p:sldId id="288" r:id="rId44"/>
    <p:sldId id="289" r:id="rId45"/>
    <p:sldId id="290" r:id="rId46"/>
    <p:sldId id="291" r:id="rId47"/>
    <p:sldId id="292" r:id="rId48"/>
    <p:sldId id="293" r:id="rId49"/>
    <p:sldId id="294" r:id="rId50"/>
    <p:sldId id="295" r:id="rId51"/>
    <p:sldId id="296" r:id="rId52"/>
    <p:sldId id="297" r:id="rId53"/>
    <p:sldId id="298" r:id="rId54"/>
    <p:sldId id="299" r:id="rId55"/>
    <p:sldId id="300" r:id="rId56"/>
    <p:sldId id="301" r:id="rId57"/>
    <p:sldId id="302" r:id="rId58"/>
    <p:sldId id="303" r:id="rId59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65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068" y="108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C4B5A23-C81F-4AF5-A748-1D1EE9350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26F8B85E-9692-4475-9B5C-3E3DB5D88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C005B73-604A-4AB5-8137-DDC71FB76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27B5-0F0F-431C-AE3D-74B1B6F1C8C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657B5ED-EDEA-4726-A63A-ABCD88DDA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E561B83-F1A6-46DA-BD34-3B375CB34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78A70-FB77-4F9B-8311-4FBED7F04F1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905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9E36BD6-A4CF-4B25-AB1E-51253291E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8749623F-E56B-4F2D-8C1B-7FE5A67088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38878DC-1F89-454E-8C22-21927454B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27B5-0F0F-431C-AE3D-74B1B6F1C8C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9C32D40-FC59-4599-8DB0-4EDB55159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4BECE70-0B94-4918-8A6B-CE318F78D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78A70-FB77-4F9B-8311-4FBED7F04F1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557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1CC509A6-106F-4F30-B678-2B05478C05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728D6E4-1D89-4B38-BBBD-0F05169812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C995D7F-87F4-4EAE-B067-A371E5D3C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27B5-0F0F-431C-AE3D-74B1B6F1C8C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56F322D-4B78-410F-883C-30640F0A1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8A676F9-DE6E-4CF9-8A5F-C636669B6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78A70-FB77-4F9B-8311-4FBED7F04F1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520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2AFF599-F9A5-411F-BFB9-C4FB2A3A3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93CECED-CCAF-4DDD-B539-F3AF15540E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C0C8BE3-B2E2-4859-8481-2ADA01A44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27B5-0F0F-431C-AE3D-74B1B6F1C8C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88CDC39-E89C-42A8-9B52-C7D6DAC2A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1B28C08-4C0A-48B8-A2D2-41A018AB9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78A70-FB77-4F9B-8311-4FBED7F04F1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031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B24B900-D8B5-4B2F-9A9B-DAFD43923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6D0AAEF-5449-4C97-B530-902BE63F1B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98CE2F0-2D83-432D-AAAB-53B7BDADB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27B5-0F0F-431C-AE3D-74B1B6F1C8C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14A1FD5-451B-4844-91B8-CAAD13002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C4FCB56-5F29-4966-828B-6F12C897F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78A70-FB77-4F9B-8311-4FBED7F04F1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114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7A8BCA9-CCD6-4662-A75A-296836740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DB64179-D214-4078-BA5F-DFCB5B7AB5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B1779CDF-61C0-406A-811C-6499DEFD46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E2950D3-3FB5-4335-966B-7606E3544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27B5-0F0F-431C-AE3D-74B1B6F1C8C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EA6937B-7D55-49EA-B7A1-89529F5A3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B794612-C908-4F25-B9A3-09427AE34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78A70-FB77-4F9B-8311-4FBED7F04F1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53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F3C1362-BBA7-4D01-B788-14FDB950E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5AC57B0-4E1F-4D85-8918-3867A4BE7C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5E57D204-8AC0-4D04-AEF3-91D2112061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695EB064-60AB-4FE5-AF06-C9FE48BB48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79DB6808-33C3-4B13-8365-0D85B8DDBE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9C2640C7-3844-4222-AC6F-AB4902A4D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27B5-0F0F-431C-AE3D-74B1B6F1C8C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61889AA5-8486-41FD-8413-A10122960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72CBBB2D-B216-4BCD-8B81-731C681CF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78A70-FB77-4F9B-8311-4FBED7F04F1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251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6649871-FAAA-407D-9245-5C61A8E32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3A38A7DA-9D13-4BB7-ADE4-F35E84E3A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27B5-0F0F-431C-AE3D-74B1B6F1C8C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3FEE6E1-89D7-49AE-A816-C7B25C1D5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516B1AE1-FDC9-44CA-9C12-53013C082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78A70-FB77-4F9B-8311-4FBED7F04F1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635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275ACA46-7E3A-4F54-B5C7-2D501C805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27B5-0F0F-431C-AE3D-74B1B6F1C8C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3A6C4713-7972-4FE4-B6C4-CD4F252FD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D64F96C-A2F1-409B-B68C-BE3C8992C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78A70-FB77-4F9B-8311-4FBED7F04F1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606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113D69A-09A1-4C99-B3A6-6FFAF00F0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A0AD2F4-8A1D-4D48-B8E0-B0A9F378B4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1F2D0DD9-6BA7-496D-AB88-10339921C6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E604958-49B0-4000-9AE8-1A82649DB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27B5-0F0F-431C-AE3D-74B1B6F1C8C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A224506-57FE-4AE4-915B-1BCF662CF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06D5D81-A0DA-465B-9DDB-DA44E7CFA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78A70-FB77-4F9B-8311-4FBED7F04F1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009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BD983AA-0F4A-45E5-9631-DE95D3748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4E327D0E-1174-49F8-B6E6-ED9C4C24CC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909C250D-0505-42BE-A5E8-7419DF44EF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BEAFD8E-9839-4C72-8762-8562A9161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27B5-0F0F-431C-AE3D-74B1B6F1C8C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9BFA4037-6B16-4DCF-B42A-04CA15059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41A69A5-76C9-4317-9EA8-5195D125D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78A70-FB77-4F9B-8311-4FBED7F04F1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628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E67ADECC-9799-4216-9862-AA5ADA4C8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47C8BE3-DBC3-496D-978E-EEAF27BD15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EA01D7B-4D81-4C57-A818-0D2B635AD1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FA27B5-0F0F-431C-AE3D-74B1B6F1C8C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5504206-C714-4A83-8AB2-390F6A4DB1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C61C595-D0A5-4894-99F9-5A8A1E0099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878A70-FB77-4F9B-8311-4FBED7F04F1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729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ko.wikipedia.org/wiki/%EC%97%AD%EA%B2%BD" TargetMode="External"/><Relationship Id="rId3" Type="http://schemas.openxmlformats.org/officeDocument/2006/relationships/hyperlink" Target="https://namu.wiki/w/%EC%97%B0%ED%98%B8/%EC%9D%BC%EB%B3%B8" TargetMode="External"/><Relationship Id="rId7" Type="http://schemas.openxmlformats.org/officeDocument/2006/relationships/hyperlink" Target="https://ko.wikipedia.org/wiki/12%EC%9B%94_25%EC%9D%BC" TargetMode="External"/><Relationship Id="rId2" Type="http://schemas.openxmlformats.org/officeDocument/2006/relationships/hyperlink" Target="https://namu.wiki/w/%EB%8B%A4%EC%9D%B4%EC%87%BC%20%EB%8D%B4%EB%85%B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ko.wikipedia.org/wiki/1926%EB%85%84" TargetMode="External"/><Relationship Id="rId5" Type="http://schemas.openxmlformats.org/officeDocument/2006/relationships/hyperlink" Target="https://ko.wikipedia.org/wiki/7%EC%9B%94_30%EC%9D%BC" TargetMode="External"/><Relationship Id="rId4" Type="http://schemas.openxmlformats.org/officeDocument/2006/relationships/hyperlink" Target="https://ko.wikipedia.org/wiki/1912%EB%85%84" TargetMode="External"/><Relationship Id="rId9" Type="http://schemas.openxmlformats.org/officeDocument/2006/relationships/hyperlink" Target="https://ko.wikipedia.org/wiki/%EB%8B%A4%EC%9D%B4%EC%87%BC_%EB%8D%B0%EB%AA%A8%ED%81%AC%EB%9D%BC%EC%8B%9C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namu.wiki/w/%EB%AF%BC%EC%A3%BC%EC%A3%BC%EC%9D%98" TargetMode="External"/><Relationship Id="rId2" Type="http://schemas.openxmlformats.org/officeDocument/2006/relationships/hyperlink" Target="https://namu.wiki/w/%EC%9D%BC%EB%B3%B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amu.wiki/w/%EC%A2%8C%ED%8C%8C" TargetMode="External"/><Relationship Id="rId5" Type="http://schemas.openxmlformats.org/officeDocument/2006/relationships/hyperlink" Target="https://namu.wiki/w/%EB%A6%AC%EB%B2%84%EB%9F%B4" TargetMode="External"/><Relationship Id="rId4" Type="http://schemas.openxmlformats.org/officeDocument/2006/relationships/hyperlink" Target="https://namu.wiki/w/%EC%9E%90%EC%9C%A0%EC%A3%BC%EC%9D%98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www.google.co.kr/url?sa=i&amp;rct=j&amp;q=&amp;esrc=s&amp;source=images&amp;cd=&amp;ved=2ahUKEwifyce25PPkAhWXM94KHYMyC2gQjRx6BAgBEAQ&amp;url=http://www.google.co.kr/url?sa=i&amp;rct=j&amp;q=&amp;esrc=s&amp;source=images&amp;cd=&amp;ved=&amp;url=http%3A%2F%2Fm.blog.naver.com%2Fwavetek%2F70184310627&amp;psig=AOvVaw3oH0sMBAS1pn2pu1kdOwEd&amp;ust=1569769275299534&amp;psig=AOvVaw3oH0sMBAS1pn2pu1kdOwEd&amp;ust=1569769275299534" TargetMode="Externa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ser-pc\Desktop\videoplayback.mp4" TargetMode="Externa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s://www.google.co.kr/url?sa=i&amp;rct=j&amp;q=&amp;esrc=s&amp;source=images&amp;cd=&amp;ved=2ahUKEwiIsZ7uoPPkAhVEBKYKHbq8A9gQjRx6BAgBEAQ&amp;url=https://ko.wikipedia.org/wiki/%EC%9D%BC%EB%B3%B8%EC%9D%98_%ED%95%AD%EB%B3%B5&amp;psig=AOvVaw0JvBO525pTBzUkFNBM1BJF&amp;ust=156975103131765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hyperlink" Target="https://www.google.co.kr/url?sa=i&amp;rct=j&amp;q=&amp;esrc=s&amp;source=images&amp;cd=&amp;ved=2ahUKEwj1svTEoPPkAhXWxosBHay2AYAQjRx6BAgBEAQ&amp;url=https://www.pinterest.ca/pin/396246467198066590/&amp;psig=AOvVaw0JvBO525pTBzUkFNBM1BJF&amp;ust=1569751031317654" TargetMode="Externa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0"/>
            <a:ext cx="12192000" cy="351445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381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>
              <a:defRPr/>
            </a:pPr>
            <a:r>
              <a:rPr lang="ko-KR" altLang="en-US" sz="3600" i="1" kern="0" dirty="0">
                <a:solidFill>
                  <a:prstClr val="white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메이지 시대 초기 정치</a:t>
            </a:r>
            <a:endParaRPr lang="ko-KR" altLang="en-US" sz="3600" kern="0" dirty="0">
              <a:solidFill>
                <a:prstClr val="white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839341" y="4033385"/>
            <a:ext cx="2614446" cy="373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400" b="1" i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haroni" panose="02010803020104030203" pitchFamily="2" charset="-79"/>
              </a:rPr>
              <a:t>일본어일본학과</a:t>
            </a:r>
            <a:endParaRPr lang="en-US" altLang="ko-KR" sz="1050" i="1" dirty="0">
              <a:solidFill>
                <a:prstClr val="white">
                  <a:lumMod val="65000"/>
                </a:prstClr>
              </a:solidFill>
              <a:latin typeface="HY헤드라인M" panose="02030600000101010101" pitchFamily="18" charset="-127"/>
              <a:ea typeface="HY헤드라인M" panose="02030600000101010101" pitchFamily="18" charset="-127"/>
              <a:cs typeface="Aharoni" panose="02010803020104030203" pitchFamily="2" charset="-79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301247" y="4033385"/>
            <a:ext cx="2711356" cy="373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400" b="1" i="1" dirty="0">
                <a:solidFill>
                  <a:prstClr val="black">
                    <a:lumMod val="65000"/>
                    <a:lumOff val="35000"/>
                  </a:prst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21702***</a:t>
            </a:r>
            <a:endParaRPr lang="en-US" altLang="ko-KR" sz="1050" i="1" dirty="0">
              <a:solidFill>
                <a:prstClr val="white">
                  <a:lumMod val="65000"/>
                </a:prstClr>
              </a:solidFill>
              <a:latin typeface="HY헤드라인M" panose="02030600000101010101" pitchFamily="18" charset="-127"/>
              <a:ea typeface="HY헤드라인M" panose="02030600000101010101" pitchFamily="18" charset="-127"/>
              <a:cs typeface="Aharoni" panose="02010803020104030203" pitchFamily="2" charset="-79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263105" y="4041095"/>
            <a:ext cx="2699717" cy="373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400" b="1" i="1" dirty="0">
                <a:solidFill>
                  <a:prstClr val="black">
                    <a:lumMod val="65000"/>
                    <a:lumOff val="35000"/>
                  </a:prst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박</a:t>
            </a:r>
            <a:r>
              <a:rPr lang="en-US" altLang="ko-KR" sz="1400" b="1" i="1" dirty="0">
                <a:solidFill>
                  <a:prstClr val="black">
                    <a:lumMod val="65000"/>
                    <a:lumOff val="35000"/>
                  </a:prst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*</a:t>
            </a:r>
            <a:r>
              <a:rPr lang="ko-KR" altLang="en-US" sz="1400" b="1" i="1" dirty="0">
                <a:solidFill>
                  <a:prstClr val="black">
                    <a:lumMod val="65000"/>
                    <a:lumOff val="35000"/>
                  </a:prst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진</a:t>
            </a:r>
            <a:endParaRPr lang="en-US" altLang="ko-KR" sz="1050" i="1" dirty="0">
              <a:solidFill>
                <a:prstClr val="white">
                  <a:lumMod val="65000"/>
                </a:prstClr>
              </a:solidFill>
              <a:latin typeface="HY헤드라인M" panose="02030600000101010101" pitchFamily="18" charset="-127"/>
              <a:ea typeface="HY헤드라인M" panose="02030600000101010101" pitchFamily="18" charset="-127"/>
              <a:cs typeface="Aharoni" panose="02010803020104030203" pitchFamily="2" charset="-79"/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0" y="3509468"/>
            <a:ext cx="12192000" cy="72000"/>
            <a:chOff x="0" y="5981020"/>
            <a:chExt cx="3001497" cy="891450"/>
          </a:xfrm>
          <a:effectLst>
            <a:outerShdw dist="63500" dir="5400000" algn="t" rotWithShape="0">
              <a:schemeClr val="bg1"/>
            </a:outerShdw>
          </a:effectLst>
        </p:grpSpPr>
        <p:sp>
          <p:nvSpPr>
            <p:cNvPr id="48" name="직사각형 47">
              <a:extLst>
                <a:ext uri="{FF2B5EF4-FFF2-40B4-BE49-F238E27FC236}">
                  <a16:creationId xmlns:a16="http://schemas.microsoft.com/office/drawing/2014/main" id="{788929DA-A5BF-4B2D-9B3F-B9AE75A077B9}"/>
                </a:ext>
              </a:extLst>
            </p:cNvPr>
            <p:cNvSpPr/>
            <p:nvPr/>
          </p:nvSpPr>
          <p:spPr>
            <a:xfrm>
              <a:off x="0" y="5995490"/>
              <a:ext cx="1000499" cy="876980"/>
            </a:xfrm>
            <a:prstGeom prst="rect">
              <a:avLst/>
            </a:prstGeom>
            <a:solidFill>
              <a:srgbClr val="ACD3CE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9" name="직사각형 48">
              <a:extLst>
                <a:ext uri="{FF2B5EF4-FFF2-40B4-BE49-F238E27FC236}">
                  <a16:creationId xmlns:a16="http://schemas.microsoft.com/office/drawing/2014/main" id="{93FA36ED-C403-4EF8-802B-8D9FCA3FEDE1}"/>
                </a:ext>
              </a:extLst>
            </p:cNvPr>
            <p:cNvSpPr/>
            <p:nvPr/>
          </p:nvSpPr>
          <p:spPr>
            <a:xfrm>
              <a:off x="2000998" y="5995490"/>
              <a:ext cx="1000499" cy="876980"/>
            </a:xfrm>
            <a:prstGeom prst="rect">
              <a:avLst/>
            </a:prstGeom>
            <a:solidFill>
              <a:srgbClr val="967D5F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50" name="직사각형 49">
              <a:extLst>
                <a:ext uri="{FF2B5EF4-FFF2-40B4-BE49-F238E27FC236}">
                  <a16:creationId xmlns:a16="http://schemas.microsoft.com/office/drawing/2014/main" id="{CB5DA746-129A-4441-A249-BD065404DF3A}"/>
                </a:ext>
              </a:extLst>
            </p:cNvPr>
            <p:cNvSpPr/>
            <p:nvPr/>
          </p:nvSpPr>
          <p:spPr>
            <a:xfrm>
              <a:off x="1000499" y="5981020"/>
              <a:ext cx="1000499" cy="876980"/>
            </a:xfrm>
            <a:prstGeom prst="rect">
              <a:avLst/>
            </a:prstGeom>
            <a:solidFill>
              <a:srgbClr val="FF9999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7" name="타원 26"/>
          <p:cNvSpPr/>
          <p:nvPr/>
        </p:nvSpPr>
        <p:spPr>
          <a:xfrm>
            <a:off x="3165058" y="3022590"/>
            <a:ext cx="983735" cy="983735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28" name="타원 27"/>
          <p:cNvSpPr/>
          <p:nvPr/>
        </p:nvSpPr>
        <p:spPr>
          <a:xfrm>
            <a:off x="8121338" y="2943117"/>
            <a:ext cx="983735" cy="983735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29" name="타원 28"/>
          <p:cNvSpPr/>
          <p:nvPr/>
        </p:nvSpPr>
        <p:spPr>
          <a:xfrm>
            <a:off x="5657279" y="2955817"/>
            <a:ext cx="983735" cy="983735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4741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그룹 18"/>
          <p:cNvGrpSpPr/>
          <p:nvPr/>
        </p:nvGrpSpPr>
        <p:grpSpPr>
          <a:xfrm>
            <a:off x="1531431" y="4433664"/>
            <a:ext cx="9584971" cy="702582"/>
            <a:chOff x="1290319" y="3210845"/>
            <a:chExt cx="7554449" cy="553744"/>
          </a:xfrm>
          <a:gradFill flip="none" rotWithShape="1">
            <a:gsLst>
              <a:gs pos="45000">
                <a:srgbClr val="FF9999"/>
              </a:gs>
              <a:gs pos="45000">
                <a:schemeClr val="bg1"/>
              </a:gs>
            </a:gsLst>
            <a:lin ang="0" scaled="1"/>
            <a:tileRect/>
          </a:gradFill>
        </p:grpSpPr>
        <p:sp>
          <p:nvSpPr>
            <p:cNvPr id="20" name="직사각형 19"/>
            <p:cNvSpPr/>
            <p:nvPr/>
          </p:nvSpPr>
          <p:spPr>
            <a:xfrm>
              <a:off x="1398759" y="3461049"/>
              <a:ext cx="6965132" cy="341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 sz="1100">
                <a:solidFill>
                  <a:prstClr val="white"/>
                </a:solidFill>
              </a:endParaRPr>
            </a:p>
          </p:txBody>
        </p:sp>
        <p:sp>
          <p:nvSpPr>
            <p:cNvPr id="21" name="타원 20"/>
            <p:cNvSpPr/>
            <p:nvPr/>
          </p:nvSpPr>
          <p:spPr>
            <a:xfrm>
              <a:off x="1290319" y="3210845"/>
              <a:ext cx="553744" cy="5537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r>
                <a:rPr lang="en-US" altLang="ko-KR" sz="1100">
                  <a:solidFill>
                    <a:prstClr val="white"/>
                  </a:solidFill>
                </a:rPr>
                <a:t>1</a:t>
              </a:r>
              <a:r>
                <a:rPr lang="ko-KR" altLang="en-US" sz="1100">
                  <a:solidFill>
                    <a:prstClr val="white"/>
                  </a:solidFill>
                </a:rPr>
                <a:t>869</a:t>
              </a:r>
            </a:p>
          </p:txBody>
        </p:sp>
        <p:sp>
          <p:nvSpPr>
            <p:cNvPr id="22" name="타원 21"/>
            <p:cNvSpPr/>
            <p:nvPr/>
          </p:nvSpPr>
          <p:spPr>
            <a:xfrm>
              <a:off x="3075576" y="3210845"/>
              <a:ext cx="553744" cy="5537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r>
                <a:rPr lang="ko-KR" altLang="en-US" sz="1100">
                  <a:solidFill>
                    <a:prstClr val="white"/>
                  </a:solidFill>
                </a:rPr>
                <a:t>1871</a:t>
              </a:r>
            </a:p>
          </p:txBody>
        </p:sp>
        <p:sp>
          <p:nvSpPr>
            <p:cNvPr id="23" name="타원 22"/>
            <p:cNvSpPr/>
            <p:nvPr/>
          </p:nvSpPr>
          <p:spPr>
            <a:xfrm>
              <a:off x="4860833" y="3210845"/>
              <a:ext cx="553744" cy="5537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r>
                <a:rPr lang="en-US" altLang="ko-KR" sz="1100">
                  <a:solidFill>
                    <a:srgbClr val="FF9999"/>
                  </a:solidFill>
                </a:rPr>
                <a:t>3</a:t>
              </a:r>
              <a:endParaRPr lang="ko-KR" altLang="en-US" sz="1100">
                <a:solidFill>
                  <a:srgbClr val="FF9999"/>
                </a:solidFill>
              </a:endParaRPr>
            </a:p>
          </p:txBody>
        </p:sp>
        <p:sp>
          <p:nvSpPr>
            <p:cNvPr id="24" name="타원 23"/>
            <p:cNvSpPr/>
            <p:nvPr/>
          </p:nvSpPr>
          <p:spPr>
            <a:xfrm>
              <a:off x="6589961" y="3210845"/>
              <a:ext cx="553744" cy="5537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r>
                <a:rPr lang="en-US" altLang="ko-KR" sz="1100">
                  <a:solidFill>
                    <a:srgbClr val="FF9999"/>
                  </a:solidFill>
                </a:rPr>
                <a:t>4</a:t>
              </a:r>
              <a:endParaRPr lang="ko-KR" altLang="en-US" sz="1100">
                <a:solidFill>
                  <a:srgbClr val="FF9999"/>
                </a:solidFill>
              </a:endParaRPr>
            </a:p>
          </p:txBody>
        </p:sp>
        <p:sp>
          <p:nvSpPr>
            <p:cNvPr id="25" name="타원 24"/>
            <p:cNvSpPr/>
            <p:nvPr/>
          </p:nvSpPr>
          <p:spPr>
            <a:xfrm>
              <a:off x="8291024" y="3210845"/>
              <a:ext cx="553744" cy="553744"/>
            </a:xfrm>
            <a:prstGeom prst="ellipse">
              <a:avLst/>
            </a:prstGeom>
            <a:solidFill>
              <a:srgbClr val="FFF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r>
                <a:rPr lang="en-US" altLang="ko-KR" sz="1100">
                  <a:solidFill>
                    <a:srgbClr val="FF9999"/>
                  </a:solidFill>
                </a:rPr>
                <a:t>5</a:t>
              </a:r>
              <a:endParaRPr lang="ko-KR" altLang="en-US" sz="1100">
                <a:solidFill>
                  <a:srgbClr val="FF9999"/>
                </a:solidFill>
              </a:endParaRPr>
            </a:p>
          </p:txBody>
        </p:sp>
      </p:grpSp>
      <p:sp>
        <p:nvSpPr>
          <p:cNvPr id="27" name="직사각형 26"/>
          <p:cNvSpPr/>
          <p:nvPr/>
        </p:nvSpPr>
        <p:spPr>
          <a:xfrm>
            <a:off x="2483736" y="5343282"/>
            <a:ext cx="3089869" cy="1093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 lang="ko-KR" altLang="en-US"/>
            </a:pPr>
            <a:r>
              <a:rPr lang="en-US" altLang="ko-KR" sz="1400" b="1">
                <a:solidFill>
                  <a:prstClr val="white">
                    <a:lumMod val="50000"/>
                  </a:prstClr>
                </a:solidFill>
              </a:rPr>
              <a:t>CONTENTS 2</a:t>
            </a:r>
          </a:p>
          <a:p>
            <a:pPr algn="ctr">
              <a:lnSpc>
                <a:spcPct val="150000"/>
              </a:lnSpc>
              <a:defRPr lang="ko-KR" altLang="en-US"/>
            </a:pPr>
            <a:r>
              <a:rPr lang="ko-KR" altLang="en-US" sz="1200">
                <a:solidFill>
                  <a:prstClr val="white">
                    <a:lumMod val="50000"/>
                  </a:prstClr>
                </a:solidFill>
              </a:rPr>
              <a:t>컨텐츠에 대한 내용을 적어요</a:t>
            </a:r>
          </a:p>
          <a:p>
            <a:pPr algn="ctr">
              <a:lnSpc>
                <a:spcPct val="150000"/>
              </a:lnSpc>
              <a:defRPr lang="ko-KR" altLang="en-US"/>
            </a:pPr>
            <a:r>
              <a:rPr lang="ko-KR" altLang="en-US" sz="900">
                <a:solidFill>
                  <a:prstClr val="white">
                    <a:lumMod val="75000"/>
                  </a:prstClr>
                </a:solidFill>
              </a:rPr>
              <a:t>Enjoy your stylish business and campus life with BIZCAM </a:t>
            </a:r>
          </a:p>
        </p:txBody>
      </p:sp>
      <p:sp>
        <p:nvSpPr>
          <p:cNvPr id="28" name="직사각형 27"/>
          <p:cNvSpPr/>
          <p:nvPr/>
        </p:nvSpPr>
        <p:spPr>
          <a:xfrm>
            <a:off x="6388264" y="5343281"/>
            <a:ext cx="3089869" cy="109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 lang="ko-KR" altLang="en-US"/>
            </a:pPr>
            <a:r>
              <a:rPr lang="en-US" altLang="ko-KR" sz="1400" b="1">
                <a:solidFill>
                  <a:prstClr val="white">
                    <a:lumMod val="50000"/>
                  </a:prstClr>
                </a:solidFill>
              </a:rPr>
              <a:t>CONTENTS 4</a:t>
            </a:r>
          </a:p>
          <a:p>
            <a:pPr algn="ctr">
              <a:lnSpc>
                <a:spcPct val="150000"/>
              </a:lnSpc>
              <a:defRPr lang="ko-KR" altLang="en-US"/>
            </a:pPr>
            <a:r>
              <a:rPr lang="ko-KR" altLang="en-US" sz="1200">
                <a:solidFill>
                  <a:prstClr val="white">
                    <a:lumMod val="50000"/>
                  </a:prstClr>
                </a:solidFill>
              </a:rPr>
              <a:t>컨텐츠에 대한 내용을 적어요</a:t>
            </a:r>
          </a:p>
          <a:p>
            <a:pPr algn="ctr">
              <a:lnSpc>
                <a:spcPct val="150000"/>
              </a:lnSpc>
              <a:defRPr lang="ko-KR" altLang="en-US"/>
            </a:pPr>
            <a:r>
              <a:rPr lang="ko-KR" altLang="en-US" sz="900">
                <a:solidFill>
                  <a:prstClr val="white">
                    <a:lumMod val="75000"/>
                  </a:prstClr>
                </a:solidFill>
              </a:rPr>
              <a:t>Enjoy your stylish business and campus life with BIZCAM </a:t>
            </a:r>
          </a:p>
        </p:txBody>
      </p:sp>
      <p:sp>
        <p:nvSpPr>
          <p:cNvPr id="30" name="직사각형 29"/>
          <p:cNvSpPr/>
          <p:nvPr/>
        </p:nvSpPr>
        <p:spPr>
          <a:xfrm>
            <a:off x="307029" y="3904421"/>
            <a:ext cx="3089869" cy="4111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 lang="ko-KR" altLang="en-US"/>
            </a:pPr>
            <a:r>
              <a:rPr lang="ko-KR" altLang="en-US" sz="1400" b="1">
                <a:solidFill>
                  <a:prstClr val="white">
                    <a:lumMod val="50000"/>
                  </a:prstClr>
                </a:solidFill>
              </a:rPr>
              <a:t>판적봉환</a:t>
            </a:r>
          </a:p>
        </p:txBody>
      </p:sp>
      <p:sp>
        <p:nvSpPr>
          <p:cNvPr id="31" name="직사각형 30"/>
          <p:cNvSpPr/>
          <p:nvPr/>
        </p:nvSpPr>
        <p:spPr>
          <a:xfrm>
            <a:off x="4752584" y="3094255"/>
            <a:ext cx="3089869" cy="1094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 lang="ko-KR" altLang="en-US"/>
            </a:pPr>
            <a:r>
              <a:rPr lang="en-US" altLang="ko-KR" sz="1400" b="1">
                <a:solidFill>
                  <a:prstClr val="white">
                    <a:lumMod val="50000"/>
                  </a:prstClr>
                </a:solidFill>
              </a:rPr>
              <a:t>CONTENTS 3</a:t>
            </a:r>
          </a:p>
          <a:p>
            <a:pPr algn="ctr">
              <a:lnSpc>
                <a:spcPct val="150000"/>
              </a:lnSpc>
              <a:defRPr lang="ko-KR" altLang="en-US"/>
            </a:pPr>
            <a:r>
              <a:rPr lang="ko-KR" altLang="en-US" sz="1200">
                <a:solidFill>
                  <a:prstClr val="white">
                    <a:lumMod val="50000"/>
                  </a:prstClr>
                </a:solidFill>
              </a:rPr>
              <a:t>컨텐츠에 대한 내용을 적어요</a:t>
            </a:r>
          </a:p>
          <a:p>
            <a:pPr algn="ctr">
              <a:lnSpc>
                <a:spcPct val="150000"/>
              </a:lnSpc>
              <a:defRPr lang="ko-KR" altLang="en-US"/>
            </a:pPr>
            <a:r>
              <a:rPr lang="ko-KR" altLang="en-US" sz="900">
                <a:solidFill>
                  <a:prstClr val="white">
                    <a:lumMod val="75000"/>
                  </a:prstClr>
                </a:solidFill>
              </a:rPr>
              <a:t>Enjoy your stylish business and campus life with BIZCAM </a:t>
            </a:r>
          </a:p>
        </p:txBody>
      </p:sp>
      <p:sp>
        <p:nvSpPr>
          <p:cNvPr id="32" name="직사각형 31"/>
          <p:cNvSpPr/>
          <p:nvPr/>
        </p:nvSpPr>
        <p:spPr>
          <a:xfrm>
            <a:off x="9144000" y="3094254"/>
            <a:ext cx="2831740" cy="1094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 lang="ko-KR" altLang="en-US"/>
            </a:pPr>
            <a:r>
              <a:rPr lang="en-US" altLang="ko-KR" sz="1400" b="1">
                <a:solidFill>
                  <a:prstClr val="white">
                    <a:lumMod val="50000"/>
                  </a:prstClr>
                </a:solidFill>
              </a:rPr>
              <a:t>CONTENTS 5</a:t>
            </a:r>
          </a:p>
          <a:p>
            <a:pPr algn="ctr">
              <a:lnSpc>
                <a:spcPct val="150000"/>
              </a:lnSpc>
              <a:defRPr lang="ko-KR" altLang="en-US"/>
            </a:pPr>
            <a:r>
              <a:rPr lang="ko-KR" altLang="en-US" sz="1200">
                <a:solidFill>
                  <a:prstClr val="white">
                    <a:lumMod val="50000"/>
                  </a:prstClr>
                </a:solidFill>
              </a:rPr>
              <a:t>컨텐츠에 대한 내용을 적어요</a:t>
            </a:r>
          </a:p>
          <a:p>
            <a:pPr algn="ctr">
              <a:lnSpc>
                <a:spcPct val="150000"/>
              </a:lnSpc>
              <a:defRPr lang="ko-KR" altLang="en-US"/>
            </a:pPr>
            <a:r>
              <a:rPr lang="ko-KR" altLang="en-US" sz="900">
                <a:solidFill>
                  <a:prstClr val="white">
                    <a:lumMod val="75000"/>
                  </a:prstClr>
                </a:solidFill>
              </a:rPr>
              <a:t>Enjoy your stylish business and campus life with BIZCAM </a:t>
            </a:r>
          </a:p>
        </p:txBody>
      </p:sp>
      <p:sp>
        <p:nvSpPr>
          <p:cNvPr id="33" name="자유형: 도형 4"/>
          <p:cNvSpPr/>
          <p:nvPr/>
        </p:nvSpPr>
        <p:spPr>
          <a:xfrm>
            <a:off x="1009476" y="1579148"/>
            <a:ext cx="9879527" cy="1233029"/>
          </a:xfrm>
          <a:custGeom>
            <a:avLst/>
            <a:gdLst>
              <a:gd name="connsiteX0" fmla="*/ 1112122 w 9128244"/>
              <a:gd name="connsiteY0" fmla="*/ 76200 h 1930400"/>
              <a:gd name="connsiteX1" fmla="*/ 2737722 w 9128244"/>
              <a:gd name="connsiteY1" fmla="*/ 0 h 1930400"/>
              <a:gd name="connsiteX2" fmla="*/ 5976222 w 9128244"/>
              <a:gd name="connsiteY2" fmla="*/ 25400 h 1930400"/>
              <a:gd name="connsiteX3" fmla="*/ 8478122 w 9128244"/>
              <a:gd name="connsiteY3" fmla="*/ 38100 h 1930400"/>
              <a:gd name="connsiteX4" fmla="*/ 8909922 w 9128244"/>
              <a:gd name="connsiteY4" fmla="*/ 63500 h 1930400"/>
              <a:gd name="connsiteX5" fmla="*/ 9075022 w 9128244"/>
              <a:gd name="connsiteY5" fmla="*/ 292100 h 1930400"/>
              <a:gd name="connsiteX6" fmla="*/ 9125822 w 9128244"/>
              <a:gd name="connsiteY6" fmla="*/ 1257300 h 1930400"/>
              <a:gd name="connsiteX7" fmla="*/ 9011522 w 9128244"/>
              <a:gd name="connsiteY7" fmla="*/ 1841500 h 1930400"/>
              <a:gd name="connsiteX8" fmla="*/ 8452722 w 9128244"/>
              <a:gd name="connsiteY8" fmla="*/ 1917700 h 1930400"/>
              <a:gd name="connsiteX9" fmla="*/ 6496922 w 9128244"/>
              <a:gd name="connsiteY9" fmla="*/ 1879600 h 1930400"/>
              <a:gd name="connsiteX10" fmla="*/ 3067922 w 9128244"/>
              <a:gd name="connsiteY10" fmla="*/ 1854200 h 1930400"/>
              <a:gd name="connsiteX11" fmla="*/ 1391522 w 9128244"/>
              <a:gd name="connsiteY11" fmla="*/ 1930400 h 1930400"/>
              <a:gd name="connsiteX12" fmla="*/ 299322 w 9128244"/>
              <a:gd name="connsiteY12" fmla="*/ 1854200 h 1930400"/>
              <a:gd name="connsiteX13" fmla="*/ 19922 w 9128244"/>
              <a:gd name="connsiteY13" fmla="*/ 1524000 h 1930400"/>
              <a:gd name="connsiteX14" fmla="*/ 83422 w 9128244"/>
              <a:gd name="connsiteY14" fmla="*/ 1028700 h 1930400"/>
              <a:gd name="connsiteX15" fmla="*/ 7222 w 9128244"/>
              <a:gd name="connsiteY15" fmla="*/ 469900 h 1930400"/>
              <a:gd name="connsiteX16" fmla="*/ 299322 w 9128244"/>
              <a:gd name="connsiteY16" fmla="*/ 114300 h 1930400"/>
              <a:gd name="connsiteX17" fmla="*/ 1264522 w 9128244"/>
              <a:gd name="connsiteY17" fmla="*/ 101600 h 1930400"/>
              <a:gd name="connsiteX18" fmla="*/ 1112122 w 9128244"/>
              <a:gd name="connsiteY18" fmla="*/ 76200 h 1930400"/>
              <a:gd name="connsiteX0" fmla="*/ 1112122 w 9128244"/>
              <a:gd name="connsiteY0" fmla="*/ 76200 h 1930400"/>
              <a:gd name="connsiteX1" fmla="*/ 2737722 w 9128244"/>
              <a:gd name="connsiteY1" fmla="*/ 0 h 1930400"/>
              <a:gd name="connsiteX2" fmla="*/ 5976222 w 9128244"/>
              <a:gd name="connsiteY2" fmla="*/ 25400 h 1930400"/>
              <a:gd name="connsiteX3" fmla="*/ 8478122 w 9128244"/>
              <a:gd name="connsiteY3" fmla="*/ 38100 h 1930400"/>
              <a:gd name="connsiteX4" fmla="*/ 8909922 w 9128244"/>
              <a:gd name="connsiteY4" fmla="*/ 63500 h 1930400"/>
              <a:gd name="connsiteX5" fmla="*/ 9075022 w 9128244"/>
              <a:gd name="connsiteY5" fmla="*/ 292100 h 1930400"/>
              <a:gd name="connsiteX6" fmla="*/ 9125822 w 9128244"/>
              <a:gd name="connsiteY6" fmla="*/ 1257300 h 1930400"/>
              <a:gd name="connsiteX7" fmla="*/ 9011522 w 9128244"/>
              <a:gd name="connsiteY7" fmla="*/ 1841500 h 1930400"/>
              <a:gd name="connsiteX8" fmla="*/ 8452722 w 9128244"/>
              <a:gd name="connsiteY8" fmla="*/ 1917700 h 1930400"/>
              <a:gd name="connsiteX9" fmla="*/ 6496922 w 9128244"/>
              <a:gd name="connsiteY9" fmla="*/ 1879600 h 1930400"/>
              <a:gd name="connsiteX10" fmla="*/ 3067922 w 9128244"/>
              <a:gd name="connsiteY10" fmla="*/ 1854200 h 1930400"/>
              <a:gd name="connsiteX11" fmla="*/ 1391522 w 9128244"/>
              <a:gd name="connsiteY11" fmla="*/ 1930400 h 1930400"/>
              <a:gd name="connsiteX12" fmla="*/ 299322 w 9128244"/>
              <a:gd name="connsiteY12" fmla="*/ 1854200 h 1930400"/>
              <a:gd name="connsiteX13" fmla="*/ 19922 w 9128244"/>
              <a:gd name="connsiteY13" fmla="*/ 1524000 h 1930400"/>
              <a:gd name="connsiteX14" fmla="*/ 83422 w 9128244"/>
              <a:gd name="connsiteY14" fmla="*/ 1028700 h 1930400"/>
              <a:gd name="connsiteX15" fmla="*/ 7222 w 9128244"/>
              <a:gd name="connsiteY15" fmla="*/ 469900 h 1930400"/>
              <a:gd name="connsiteX16" fmla="*/ 299322 w 9128244"/>
              <a:gd name="connsiteY16" fmla="*/ 114300 h 1930400"/>
              <a:gd name="connsiteX17" fmla="*/ 878759 w 9128244"/>
              <a:gd name="connsiteY17" fmla="*/ 77787 h 1930400"/>
              <a:gd name="connsiteX18" fmla="*/ 1112122 w 9128244"/>
              <a:gd name="connsiteY18" fmla="*/ 76200 h 193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128244" h="1930400">
                <a:moveTo>
                  <a:pt x="1112122" y="76200"/>
                </a:moveTo>
                <a:cubicBezTo>
                  <a:pt x="1519580" y="42333"/>
                  <a:pt x="2737722" y="0"/>
                  <a:pt x="2737722" y="0"/>
                </a:cubicBezTo>
                <a:lnTo>
                  <a:pt x="5976222" y="25400"/>
                </a:lnTo>
                <a:lnTo>
                  <a:pt x="8478122" y="38100"/>
                </a:lnTo>
                <a:cubicBezTo>
                  <a:pt x="8967072" y="44450"/>
                  <a:pt x="8810439" y="21167"/>
                  <a:pt x="8909922" y="63500"/>
                </a:cubicBezTo>
                <a:cubicBezTo>
                  <a:pt x="9009405" y="105833"/>
                  <a:pt x="9039039" y="93133"/>
                  <a:pt x="9075022" y="292100"/>
                </a:cubicBezTo>
                <a:cubicBezTo>
                  <a:pt x="9111005" y="491067"/>
                  <a:pt x="9136405" y="999067"/>
                  <a:pt x="9125822" y="1257300"/>
                </a:cubicBezTo>
                <a:cubicBezTo>
                  <a:pt x="9115239" y="1515533"/>
                  <a:pt x="9123705" y="1731433"/>
                  <a:pt x="9011522" y="1841500"/>
                </a:cubicBezTo>
                <a:cubicBezTo>
                  <a:pt x="8899339" y="1951567"/>
                  <a:pt x="8452722" y="1917700"/>
                  <a:pt x="8452722" y="1917700"/>
                </a:cubicBezTo>
                <a:lnTo>
                  <a:pt x="6496922" y="1879600"/>
                </a:lnTo>
                <a:lnTo>
                  <a:pt x="3067922" y="1854200"/>
                </a:lnTo>
                <a:cubicBezTo>
                  <a:pt x="2217022" y="1862667"/>
                  <a:pt x="1852955" y="1930400"/>
                  <a:pt x="1391522" y="1930400"/>
                </a:cubicBezTo>
                <a:cubicBezTo>
                  <a:pt x="930089" y="1930400"/>
                  <a:pt x="527922" y="1921933"/>
                  <a:pt x="299322" y="1854200"/>
                </a:cubicBezTo>
                <a:cubicBezTo>
                  <a:pt x="70722" y="1786467"/>
                  <a:pt x="55905" y="1661583"/>
                  <a:pt x="19922" y="1524000"/>
                </a:cubicBezTo>
                <a:cubicBezTo>
                  <a:pt x="-16061" y="1386417"/>
                  <a:pt x="85539" y="1204383"/>
                  <a:pt x="83422" y="1028700"/>
                </a:cubicBezTo>
                <a:cubicBezTo>
                  <a:pt x="81305" y="853017"/>
                  <a:pt x="-28761" y="622300"/>
                  <a:pt x="7222" y="469900"/>
                </a:cubicBezTo>
                <a:cubicBezTo>
                  <a:pt x="43205" y="317500"/>
                  <a:pt x="89772" y="175683"/>
                  <a:pt x="299322" y="114300"/>
                </a:cubicBezTo>
                <a:cubicBezTo>
                  <a:pt x="508872" y="52917"/>
                  <a:pt x="739059" y="86254"/>
                  <a:pt x="878759" y="77787"/>
                </a:cubicBezTo>
                <a:cubicBezTo>
                  <a:pt x="1018459" y="69320"/>
                  <a:pt x="1270872" y="78316"/>
                  <a:pt x="1112122" y="7620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 lang="ko-KR" altLang="en-US"/>
            </a:pPr>
            <a:r>
              <a:rPr lang="ko-KR" altLang="en-US" sz="1400">
                <a:solidFill>
                  <a:prstClr val="white">
                    <a:lumMod val="50000"/>
                  </a:prstClr>
                </a:solidFill>
              </a:rPr>
              <a:t>먼가 여기다가 연도별로 정치개혁가튼 거 쓰고 싶다 힝구</a:t>
            </a:r>
          </a:p>
        </p:txBody>
      </p:sp>
      <p:sp>
        <p:nvSpPr>
          <p:cNvPr id="34" name="직사각형 33"/>
          <p:cNvSpPr/>
          <p:nvPr/>
        </p:nvSpPr>
        <p:spPr>
          <a:xfrm>
            <a:off x="0" y="0"/>
            <a:ext cx="12192000" cy="965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381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 lang="ko-KR"/>
            </a:pPr>
            <a:r>
              <a:rPr lang="en-US" altLang="ko-KR" sz="2000" i="1" kern="0">
                <a:solidFill>
                  <a:prstClr val="white"/>
                </a:solidFill>
              </a:rPr>
              <a:t>POWER POINT </a:t>
            </a:r>
            <a:r>
              <a:rPr lang="en-US" altLang="ko-KR" sz="2800" b="1" i="1" kern="0">
                <a:solidFill>
                  <a:prstClr val="white"/>
                </a:solidFill>
              </a:rPr>
              <a:t>PRESENTATION</a:t>
            </a:r>
          </a:p>
          <a:p>
            <a:pPr algn="ctr" latinLnBrk="0">
              <a:lnSpc>
                <a:spcPct val="150000"/>
              </a:lnSpc>
              <a:defRPr lang="ko-KR"/>
            </a:pPr>
            <a:r>
              <a:rPr lang="en-US" altLang="ko-KR" sz="900" kern="0">
                <a:solidFill>
                  <a:prstClr val="white"/>
                </a:solidFill>
              </a:rPr>
              <a:t>Enjoy your stylish business and campus life with BIZCAM</a:t>
            </a:r>
            <a:endParaRPr lang="ko-KR" altLang="en-US" sz="4800" kern="0">
              <a:solidFill>
                <a:prstClr val="white"/>
              </a:solidFill>
            </a:endParaRPr>
          </a:p>
        </p:txBody>
      </p:sp>
      <p:sp>
        <p:nvSpPr>
          <p:cNvPr id="35" name="사각형: 둥근 모서리 16"/>
          <p:cNvSpPr/>
          <p:nvPr/>
        </p:nvSpPr>
        <p:spPr>
          <a:xfrm>
            <a:off x="341735" y="1258403"/>
            <a:ext cx="1614236" cy="317978"/>
          </a:xfrm>
          <a:prstGeom prst="roundRect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 sz="1200">
                <a:solidFill>
                  <a:prstClr val="white">
                    <a:lumMod val="50000"/>
                  </a:prstClr>
                </a:solidFill>
              </a:rPr>
              <a:t>메이지 시대의 정치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타원 4">
            <a:extLst>
              <a:ext uri="{FF2B5EF4-FFF2-40B4-BE49-F238E27FC236}">
                <a16:creationId xmlns:a16="http://schemas.microsoft.com/office/drawing/2014/main" id="{788929DA-A5BF-4B2D-9B3F-B9AE75A077B9}"/>
              </a:ext>
            </a:extLst>
          </p:cNvPr>
          <p:cNvSpPr/>
          <p:nvPr/>
        </p:nvSpPr>
        <p:spPr>
          <a:xfrm>
            <a:off x="6408693" y="1845878"/>
            <a:ext cx="900000" cy="900000"/>
          </a:xfrm>
          <a:prstGeom prst="ellipse">
            <a:avLst/>
          </a:prstGeom>
          <a:solidFill>
            <a:srgbClr val="ACD3CE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369323A4-E889-4245-A8F9-7046C63FB96D}"/>
              </a:ext>
            </a:extLst>
          </p:cNvPr>
          <p:cNvSpPr/>
          <p:nvPr/>
        </p:nvSpPr>
        <p:spPr>
          <a:xfrm>
            <a:off x="7568429" y="1797350"/>
            <a:ext cx="3089869" cy="1210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solidFill>
                  <a:prstClr val="white">
                    <a:lumMod val="50000"/>
                  </a:prstClr>
                </a:solidFill>
              </a:rPr>
              <a:t>설명</a:t>
            </a:r>
            <a:endParaRPr lang="en-US" altLang="ko-KR" sz="1400" b="1" dirty="0">
              <a:solidFill>
                <a:prstClr val="white">
                  <a:lumMod val="50000"/>
                </a:prst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solidFill>
                  <a:prstClr val="white">
                    <a:lumMod val="50000"/>
                  </a:prstClr>
                </a:solidFill>
              </a:rPr>
              <a:t>1889</a:t>
            </a:r>
            <a:r>
              <a:rPr lang="ko-KR" altLang="en-US" sz="1200" dirty="0">
                <a:solidFill>
                  <a:prstClr val="white">
                    <a:lumMod val="50000"/>
                  </a:prstClr>
                </a:solidFill>
              </a:rPr>
              <a:t>년 </a:t>
            </a:r>
            <a:r>
              <a:rPr lang="en-US" altLang="ko-KR" sz="1200" dirty="0">
                <a:solidFill>
                  <a:prstClr val="white">
                    <a:lumMod val="50000"/>
                  </a:prstClr>
                </a:solidFill>
              </a:rPr>
              <a:t>2</a:t>
            </a:r>
            <a:r>
              <a:rPr lang="ko-KR" altLang="en-US" sz="1200" dirty="0">
                <a:solidFill>
                  <a:prstClr val="white">
                    <a:lumMod val="50000"/>
                  </a:prstClr>
                </a:solidFill>
              </a:rPr>
              <a:t>월 </a:t>
            </a:r>
            <a:r>
              <a:rPr lang="en-US" altLang="ko-KR" sz="1200" dirty="0">
                <a:solidFill>
                  <a:prstClr val="white">
                    <a:lumMod val="50000"/>
                  </a:prstClr>
                </a:solidFill>
              </a:rPr>
              <a:t>11</a:t>
            </a:r>
            <a:r>
              <a:rPr lang="ko-KR" altLang="en-US" sz="1200" dirty="0">
                <a:solidFill>
                  <a:prstClr val="white">
                    <a:lumMod val="50000"/>
                  </a:prstClr>
                </a:solidFill>
              </a:rPr>
              <a:t>일 공포</a:t>
            </a:r>
            <a:endParaRPr lang="en-US" altLang="ko-KR" sz="1200" dirty="0">
              <a:solidFill>
                <a:prstClr val="white">
                  <a:lumMod val="50000"/>
                </a:prstClr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1200" dirty="0">
                <a:solidFill>
                  <a:prstClr val="white">
                    <a:lumMod val="50000"/>
                  </a:prstClr>
                </a:solidFill>
              </a:rPr>
              <a:t>이듬해 </a:t>
            </a:r>
            <a:r>
              <a:rPr lang="en-US" altLang="ko-KR" sz="1200" dirty="0">
                <a:solidFill>
                  <a:prstClr val="white">
                    <a:lumMod val="50000"/>
                  </a:prstClr>
                </a:solidFill>
              </a:rPr>
              <a:t>11</a:t>
            </a:r>
            <a:r>
              <a:rPr lang="ko-KR" altLang="en-US" sz="1200" dirty="0">
                <a:solidFill>
                  <a:prstClr val="white">
                    <a:lumMod val="50000"/>
                  </a:prstClr>
                </a:solidFill>
              </a:rPr>
              <a:t>월부터 시행</a:t>
            </a:r>
            <a:r>
              <a:rPr lang="en-US" altLang="ko-KR" sz="1200" dirty="0">
                <a:solidFill>
                  <a:prstClr val="white">
                    <a:lumMod val="50000"/>
                  </a:prstClr>
                </a:solidFill>
              </a:rPr>
              <a:t>. </a:t>
            </a:r>
            <a:r>
              <a:rPr lang="ko-KR" altLang="en-US" sz="1200" dirty="0">
                <a:solidFill>
                  <a:prstClr val="white">
                    <a:lumMod val="50000"/>
                  </a:prstClr>
                </a:solidFill>
              </a:rPr>
              <a:t>약</a:t>
            </a:r>
            <a:r>
              <a:rPr lang="en-US" altLang="ko-KR" sz="1200" dirty="0">
                <a:solidFill>
                  <a:prstClr val="white">
                    <a:lumMod val="50000"/>
                  </a:prstClr>
                </a:solidFill>
              </a:rPr>
              <a:t>57</a:t>
            </a:r>
            <a:r>
              <a:rPr lang="ko-KR" altLang="en-US" sz="1200" dirty="0">
                <a:solidFill>
                  <a:prstClr val="white">
                    <a:lumMod val="50000"/>
                  </a:prstClr>
                </a:solidFill>
              </a:rPr>
              <a:t>년간 수정 </a:t>
            </a:r>
            <a:r>
              <a:rPr lang="en-US" altLang="ko-KR" sz="1200" dirty="0">
                <a:solidFill>
                  <a:prstClr val="white">
                    <a:lumMod val="50000"/>
                  </a:prstClr>
                </a:solidFill>
              </a:rPr>
              <a:t>X</a:t>
            </a:r>
          </a:p>
          <a:p>
            <a:pPr>
              <a:lnSpc>
                <a:spcPct val="150000"/>
              </a:lnSpc>
            </a:pPr>
            <a:endParaRPr lang="en-US" altLang="ko-KR" sz="12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8" name="타원 7">
            <a:extLst>
              <a:ext uri="{FF2B5EF4-FFF2-40B4-BE49-F238E27FC236}">
                <a16:creationId xmlns:a16="http://schemas.microsoft.com/office/drawing/2014/main" id="{93FA36ED-C403-4EF8-802B-8D9FCA3FEDE1}"/>
              </a:ext>
            </a:extLst>
          </p:cNvPr>
          <p:cNvSpPr/>
          <p:nvPr/>
        </p:nvSpPr>
        <p:spPr>
          <a:xfrm>
            <a:off x="6408693" y="3240366"/>
            <a:ext cx="900000" cy="900000"/>
          </a:xfrm>
          <a:prstGeom prst="ellipse">
            <a:avLst/>
          </a:prstGeom>
          <a:solidFill>
            <a:srgbClr val="967D5F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A9D59652-9B94-4373-AAC5-BE2C5F59D4AE}"/>
              </a:ext>
            </a:extLst>
          </p:cNvPr>
          <p:cNvSpPr/>
          <p:nvPr/>
        </p:nvSpPr>
        <p:spPr>
          <a:xfrm>
            <a:off x="7568429" y="3191838"/>
            <a:ext cx="3089869" cy="1210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solidFill>
                  <a:prstClr val="white">
                    <a:lumMod val="50000"/>
                  </a:prstClr>
                </a:solidFill>
              </a:rPr>
              <a:t>과정</a:t>
            </a:r>
            <a:endParaRPr lang="en-US" altLang="ko-KR" sz="1400" b="1" dirty="0">
              <a:solidFill>
                <a:prstClr val="white">
                  <a:lumMod val="50000"/>
                </a:prst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solidFill>
                  <a:prstClr val="white">
                    <a:lumMod val="50000"/>
                  </a:prstClr>
                </a:solidFill>
              </a:rPr>
              <a:t>1882</a:t>
            </a:r>
            <a:r>
              <a:rPr lang="ko-KR" altLang="en-US" sz="1200" dirty="0">
                <a:solidFill>
                  <a:prstClr val="white">
                    <a:lumMod val="50000"/>
                  </a:prstClr>
                </a:solidFill>
              </a:rPr>
              <a:t>년 이토 히로부미 유럽 파견</a:t>
            </a:r>
            <a:endParaRPr lang="en-US" altLang="ko-KR" sz="1200" dirty="0">
              <a:solidFill>
                <a:prstClr val="white">
                  <a:lumMod val="50000"/>
                </a:prstClr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1200" dirty="0">
                <a:solidFill>
                  <a:prstClr val="white">
                    <a:lumMod val="50000"/>
                  </a:prstClr>
                </a:solidFill>
              </a:rPr>
              <a:t>이듬해 귀국</a:t>
            </a:r>
            <a:r>
              <a:rPr lang="en-US" altLang="ko-KR" sz="1200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ko-KR" altLang="en-US" sz="1200" dirty="0">
                <a:solidFill>
                  <a:prstClr val="white">
                    <a:lumMod val="50000"/>
                  </a:prstClr>
                </a:solidFill>
              </a:rPr>
              <a:t>후 이노우에 </a:t>
            </a:r>
            <a:r>
              <a:rPr lang="ko-KR" altLang="en-US" sz="1200" dirty="0" err="1">
                <a:solidFill>
                  <a:prstClr val="white">
                    <a:lumMod val="50000"/>
                  </a:prstClr>
                </a:solidFill>
              </a:rPr>
              <a:t>고와시</a:t>
            </a:r>
            <a:r>
              <a:rPr lang="ko-KR" altLang="en-US" sz="1200" dirty="0">
                <a:solidFill>
                  <a:prstClr val="white">
                    <a:lumMod val="50000"/>
                  </a:prstClr>
                </a:solidFill>
              </a:rPr>
              <a:t> 등과</a:t>
            </a:r>
            <a:endParaRPr lang="en-US" altLang="ko-KR" sz="1200" dirty="0">
              <a:solidFill>
                <a:prstClr val="white">
                  <a:lumMod val="50000"/>
                </a:prstClr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1200" dirty="0">
                <a:solidFill>
                  <a:prstClr val="white">
                    <a:lumMod val="50000"/>
                  </a:prstClr>
                </a:solidFill>
              </a:rPr>
              <a:t>헌법 초안 작성</a:t>
            </a:r>
            <a:endParaRPr lang="en-US" altLang="ko-KR" sz="12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CB5DA746-129A-4441-A249-BD065404DF3A}"/>
              </a:ext>
            </a:extLst>
          </p:cNvPr>
          <p:cNvSpPr/>
          <p:nvPr/>
        </p:nvSpPr>
        <p:spPr>
          <a:xfrm>
            <a:off x="6408693" y="4634854"/>
            <a:ext cx="900000" cy="900000"/>
          </a:xfrm>
          <a:prstGeom prst="ellipse">
            <a:avLst/>
          </a:prstGeom>
          <a:solidFill>
            <a:srgbClr val="FF999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205E05CF-C762-4CFF-87FC-414739F9A689}"/>
              </a:ext>
            </a:extLst>
          </p:cNvPr>
          <p:cNvSpPr/>
          <p:nvPr/>
        </p:nvSpPr>
        <p:spPr>
          <a:xfrm>
            <a:off x="7568429" y="4586326"/>
            <a:ext cx="3089869" cy="1210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solidFill>
                  <a:prstClr val="white">
                    <a:lumMod val="50000"/>
                  </a:prstClr>
                </a:solidFill>
              </a:rPr>
              <a:t>내용</a:t>
            </a:r>
          </a:p>
          <a:p>
            <a:pPr>
              <a:lnSpc>
                <a:spcPct val="150000"/>
              </a:lnSpc>
            </a:pPr>
            <a:r>
              <a:rPr lang="ko-KR" altLang="en-US" sz="1200" dirty="0">
                <a:solidFill>
                  <a:prstClr val="white">
                    <a:lumMod val="50000"/>
                  </a:prstClr>
                </a:solidFill>
              </a:rPr>
              <a:t>천황에게 막대한 권리가 있었다</a:t>
            </a:r>
            <a:endParaRPr lang="en-US" altLang="ko-KR" sz="1200" dirty="0">
              <a:solidFill>
                <a:prstClr val="white">
                  <a:lumMod val="50000"/>
                </a:prstClr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1200" dirty="0">
                <a:solidFill>
                  <a:prstClr val="white">
                    <a:lumMod val="50000"/>
                  </a:prstClr>
                </a:solidFill>
              </a:rPr>
              <a:t>국민의 자유가 일정량 보장받게 되었고</a:t>
            </a:r>
            <a:r>
              <a:rPr lang="en-US" altLang="ko-KR" sz="1200" dirty="0">
                <a:solidFill>
                  <a:prstClr val="white">
                    <a:lumMod val="50000"/>
                  </a:prstClr>
                </a:solidFill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1200" dirty="0">
                <a:solidFill>
                  <a:prstClr val="white">
                    <a:lumMod val="50000"/>
                  </a:prstClr>
                </a:solidFill>
              </a:rPr>
              <a:t>선거를 통해 중의원을 뽑을 수 있게 됐다</a:t>
            </a:r>
            <a:endParaRPr lang="en-US" altLang="ko-KR" sz="12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0" y="0"/>
            <a:ext cx="12192000" cy="965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381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>
              <a:defRPr/>
            </a:pPr>
            <a:r>
              <a:rPr lang="en-US" altLang="ko-KR" sz="2000" i="1" kern="0" dirty="0">
                <a:solidFill>
                  <a:prstClr val="white"/>
                </a:solidFill>
              </a:rPr>
              <a:t>POWER POINT </a:t>
            </a:r>
            <a:r>
              <a:rPr lang="en-US" altLang="ko-KR" sz="2800" b="1" i="1" kern="0" dirty="0">
                <a:solidFill>
                  <a:prstClr val="white"/>
                </a:solidFill>
              </a:rPr>
              <a:t>PRESENTATION</a:t>
            </a:r>
          </a:p>
          <a:p>
            <a:pPr algn="ctr" latinLnBrk="0">
              <a:lnSpc>
                <a:spcPct val="150000"/>
              </a:lnSpc>
              <a:defRPr/>
            </a:pPr>
            <a:r>
              <a:rPr lang="en-US" altLang="ko-KR" sz="900" kern="0" dirty="0">
                <a:solidFill>
                  <a:prstClr val="white"/>
                </a:solidFill>
              </a:rPr>
              <a:t>Enjoy your stylish business and campus life with BIZCAM</a:t>
            </a:r>
            <a:endParaRPr lang="ko-KR" altLang="en-US" sz="4800" kern="0" dirty="0">
              <a:solidFill>
                <a:prstClr val="white"/>
              </a:solidFill>
            </a:endParaRPr>
          </a:p>
        </p:txBody>
      </p:sp>
      <p:pic>
        <p:nvPicPr>
          <p:cNvPr id="3" name="그림 2" descr="텍스트이(가) 표시된 사진&#10;&#10;자동 생성된 설명">
            <a:extLst>
              <a:ext uri="{FF2B5EF4-FFF2-40B4-BE49-F238E27FC236}">
                <a16:creationId xmlns:a16="http://schemas.microsoft.com/office/drawing/2014/main" id="{34A9B3D3-72C5-4616-96BE-9F29A5D75A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39" y="1473109"/>
            <a:ext cx="5438026" cy="443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5149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직사각형 26">
            <a:extLst>
              <a:ext uri="{FF2B5EF4-FFF2-40B4-BE49-F238E27FC236}">
                <a16:creationId xmlns:a16="http://schemas.microsoft.com/office/drawing/2014/main" id="{E6BC1B19-B6F5-4863-9577-4C2CE82DC7A7}"/>
              </a:ext>
            </a:extLst>
          </p:cNvPr>
          <p:cNvSpPr/>
          <p:nvPr/>
        </p:nvSpPr>
        <p:spPr>
          <a:xfrm>
            <a:off x="3190785" y="5308108"/>
            <a:ext cx="3089869" cy="9337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400" b="1" dirty="0">
                <a:solidFill>
                  <a:prstClr val="white">
                    <a:lumMod val="50000"/>
                  </a:prstClr>
                </a:solidFill>
              </a:rPr>
              <a:t>1890</a:t>
            </a:r>
            <a:r>
              <a:rPr lang="ko-KR" altLang="en-US" sz="1400" b="1" dirty="0">
                <a:solidFill>
                  <a:prstClr val="white">
                    <a:lumMod val="50000"/>
                  </a:prstClr>
                </a:solidFill>
              </a:rPr>
              <a:t>년 제</a:t>
            </a:r>
            <a:r>
              <a:rPr lang="en-US" altLang="ko-KR" sz="1400" b="1" dirty="0">
                <a:solidFill>
                  <a:prstClr val="white">
                    <a:lumMod val="50000"/>
                  </a:prstClr>
                </a:solidFill>
              </a:rPr>
              <a:t>1</a:t>
            </a:r>
            <a:r>
              <a:rPr lang="ko-KR" altLang="en-US" sz="1400" b="1" dirty="0">
                <a:solidFill>
                  <a:prstClr val="white">
                    <a:lumMod val="50000"/>
                  </a:prstClr>
                </a:solidFill>
              </a:rPr>
              <a:t>회 총선거</a:t>
            </a:r>
            <a:endParaRPr lang="en-US" altLang="ko-KR" sz="1400" b="1" dirty="0">
              <a:solidFill>
                <a:prstClr val="white">
                  <a:lumMod val="50000"/>
                </a:prst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sz="1200" dirty="0" err="1">
                <a:solidFill>
                  <a:prstClr val="white">
                    <a:lumMod val="50000"/>
                  </a:prstClr>
                </a:solidFill>
              </a:rPr>
              <a:t>민당이</a:t>
            </a:r>
            <a:r>
              <a:rPr lang="ko-KR" altLang="en-US" sz="1200" dirty="0">
                <a:solidFill>
                  <a:prstClr val="white">
                    <a:lumMod val="50000"/>
                  </a:prstClr>
                </a:solidFill>
              </a:rPr>
              <a:t> 과반수 차지</a:t>
            </a:r>
            <a:endParaRPr lang="en-US" altLang="ko-KR" sz="1200" dirty="0">
              <a:solidFill>
                <a:prstClr val="white">
                  <a:lumMod val="50000"/>
                </a:prst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sz="1200" dirty="0">
                <a:solidFill>
                  <a:prstClr val="white">
                    <a:lumMod val="50000"/>
                  </a:prstClr>
                </a:solidFill>
              </a:rPr>
              <a:t>당과 내각의 입장 차 격화</a:t>
            </a:r>
            <a:endParaRPr lang="en-US" altLang="ko-KR" sz="12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C7CFB752-0B60-48FD-B459-664791D37EDC}"/>
              </a:ext>
            </a:extLst>
          </p:cNvPr>
          <p:cNvSpPr/>
          <p:nvPr/>
        </p:nvSpPr>
        <p:spPr>
          <a:xfrm>
            <a:off x="9017960" y="5334381"/>
            <a:ext cx="3089869" cy="9337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400" b="1" dirty="0">
                <a:solidFill>
                  <a:prstClr val="white">
                    <a:lumMod val="50000"/>
                  </a:prstClr>
                </a:solidFill>
              </a:rPr>
              <a:t>1894</a:t>
            </a:r>
            <a:r>
              <a:rPr lang="ko-KR" altLang="en-US" sz="1400" b="1" dirty="0">
                <a:solidFill>
                  <a:prstClr val="white">
                    <a:lumMod val="50000"/>
                  </a:prstClr>
                </a:solidFill>
              </a:rPr>
              <a:t>년</a:t>
            </a:r>
            <a:endParaRPr lang="en-US" altLang="ko-KR" sz="1400" b="1" dirty="0">
              <a:solidFill>
                <a:prstClr val="white">
                  <a:lumMod val="50000"/>
                </a:prst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sz="1200" dirty="0">
                <a:solidFill>
                  <a:prstClr val="white">
                    <a:lumMod val="50000"/>
                  </a:prstClr>
                </a:solidFill>
              </a:rPr>
              <a:t>청일전쟁 발발</a:t>
            </a:r>
            <a:endParaRPr lang="en-US" altLang="ko-KR" sz="1200" dirty="0">
              <a:solidFill>
                <a:prstClr val="white">
                  <a:lumMod val="50000"/>
                </a:prst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sz="1200" dirty="0" err="1">
                <a:solidFill>
                  <a:prstClr val="white">
                    <a:lumMod val="50000"/>
                  </a:prstClr>
                </a:solidFill>
              </a:rPr>
              <a:t>민당</a:t>
            </a:r>
            <a:r>
              <a:rPr lang="ko-KR" altLang="en-US" sz="1200" dirty="0">
                <a:solidFill>
                  <a:prstClr val="white">
                    <a:lumMod val="50000"/>
                  </a:prstClr>
                </a:solidFill>
              </a:rPr>
              <a:t> 또한 정부 지지의 태도를 취함</a:t>
            </a:r>
            <a:endParaRPr lang="en-US" altLang="ko-KR" sz="12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3FA00699-5178-465A-9F3F-130CF1431F70}"/>
              </a:ext>
            </a:extLst>
          </p:cNvPr>
          <p:cNvSpPr/>
          <p:nvPr/>
        </p:nvSpPr>
        <p:spPr>
          <a:xfrm>
            <a:off x="136052" y="3176751"/>
            <a:ext cx="3201508" cy="6567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400" b="1" dirty="0">
                <a:solidFill>
                  <a:prstClr val="white">
                    <a:lumMod val="50000"/>
                  </a:prstClr>
                </a:solidFill>
              </a:rPr>
              <a:t>공포 직후</a:t>
            </a:r>
            <a:endParaRPr lang="en-US" altLang="ko-KR" sz="1400" b="1" dirty="0">
              <a:solidFill>
                <a:prstClr val="white">
                  <a:lumMod val="50000"/>
                </a:prst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sz="1200" dirty="0">
                <a:solidFill>
                  <a:prstClr val="white">
                    <a:lumMod val="50000"/>
                  </a:prstClr>
                </a:solidFill>
              </a:rPr>
              <a:t>구로다 </a:t>
            </a:r>
            <a:r>
              <a:rPr lang="ko-KR" altLang="en-US" sz="1200" dirty="0" err="1">
                <a:solidFill>
                  <a:prstClr val="white">
                    <a:lumMod val="50000"/>
                  </a:prstClr>
                </a:solidFill>
              </a:rPr>
              <a:t>기요타카</a:t>
            </a:r>
            <a:r>
              <a:rPr lang="ko-KR" altLang="en-US" sz="1200" dirty="0">
                <a:solidFill>
                  <a:prstClr val="white">
                    <a:lumMod val="50000"/>
                  </a:prstClr>
                </a:solidFill>
              </a:rPr>
              <a:t> 수상의 초연주의 입장 표명</a:t>
            </a:r>
            <a:endParaRPr lang="en-US" altLang="ko-KR" sz="12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EE1BE766-1643-4725-80BF-AA9C156FEE47}"/>
              </a:ext>
            </a:extLst>
          </p:cNvPr>
          <p:cNvSpPr/>
          <p:nvPr/>
        </p:nvSpPr>
        <p:spPr>
          <a:xfrm>
            <a:off x="6245519" y="3078227"/>
            <a:ext cx="3089869" cy="9337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400" b="1" dirty="0">
                <a:solidFill>
                  <a:prstClr val="white">
                    <a:lumMod val="50000"/>
                  </a:prstClr>
                </a:solidFill>
              </a:rPr>
              <a:t>1892</a:t>
            </a:r>
            <a:r>
              <a:rPr lang="ko-KR" altLang="en-US" sz="1400" b="1" dirty="0">
                <a:solidFill>
                  <a:prstClr val="white">
                    <a:lumMod val="50000"/>
                  </a:prstClr>
                </a:solidFill>
              </a:rPr>
              <a:t>년 제</a:t>
            </a:r>
            <a:r>
              <a:rPr lang="en-US" altLang="ko-KR" sz="1400" b="1" dirty="0">
                <a:solidFill>
                  <a:prstClr val="white">
                    <a:lumMod val="50000"/>
                  </a:prstClr>
                </a:solidFill>
              </a:rPr>
              <a:t>2</a:t>
            </a:r>
            <a:r>
              <a:rPr lang="ko-KR" altLang="en-US" sz="1400" b="1" dirty="0">
                <a:solidFill>
                  <a:prstClr val="white">
                    <a:lumMod val="50000"/>
                  </a:prstClr>
                </a:solidFill>
              </a:rPr>
              <a:t>회 총선거</a:t>
            </a:r>
            <a:endParaRPr lang="en-US" altLang="ko-KR" sz="1400" b="1" dirty="0">
              <a:solidFill>
                <a:prstClr val="white">
                  <a:lumMod val="50000"/>
                </a:prst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sz="1200" dirty="0">
                <a:solidFill>
                  <a:prstClr val="white">
                    <a:lumMod val="50000"/>
                  </a:prstClr>
                </a:solidFill>
              </a:rPr>
              <a:t>정부의 선거간섭</a:t>
            </a:r>
            <a:endParaRPr lang="en-US" altLang="ko-KR" sz="1200" dirty="0">
              <a:solidFill>
                <a:prstClr val="white">
                  <a:lumMod val="50000"/>
                </a:prst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sz="1200" dirty="0" err="1">
                <a:solidFill>
                  <a:prstClr val="white">
                    <a:lumMod val="50000"/>
                  </a:prstClr>
                </a:solidFill>
              </a:rPr>
              <a:t>민당의</a:t>
            </a:r>
            <a:r>
              <a:rPr lang="ko-KR" altLang="en-US" sz="1200" dirty="0">
                <a:solidFill>
                  <a:prstClr val="white">
                    <a:lumMod val="50000"/>
                  </a:prstClr>
                </a:solidFill>
              </a:rPr>
              <a:t> 승리로 정부 </a:t>
            </a:r>
            <a:r>
              <a:rPr lang="ko-KR" altLang="en-US" sz="1200" dirty="0" err="1">
                <a:solidFill>
                  <a:prstClr val="white">
                    <a:lumMod val="50000"/>
                  </a:prstClr>
                </a:solidFill>
              </a:rPr>
              <a:t>비판받음</a:t>
            </a:r>
            <a:endParaRPr lang="en-US" altLang="ko-KR" sz="12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3" name="자유형: 도형 4">
            <a:extLst>
              <a:ext uri="{FF2B5EF4-FFF2-40B4-BE49-F238E27FC236}">
                <a16:creationId xmlns:a16="http://schemas.microsoft.com/office/drawing/2014/main" id="{5598D439-A589-43F9-813A-B2D593F365DA}"/>
              </a:ext>
            </a:extLst>
          </p:cNvPr>
          <p:cNvSpPr/>
          <p:nvPr/>
        </p:nvSpPr>
        <p:spPr>
          <a:xfrm>
            <a:off x="978721" y="1209767"/>
            <a:ext cx="9879527" cy="1233029"/>
          </a:xfrm>
          <a:custGeom>
            <a:avLst/>
            <a:gdLst>
              <a:gd name="connsiteX0" fmla="*/ 1112122 w 9128244"/>
              <a:gd name="connsiteY0" fmla="*/ 76200 h 1930400"/>
              <a:gd name="connsiteX1" fmla="*/ 2737722 w 9128244"/>
              <a:gd name="connsiteY1" fmla="*/ 0 h 1930400"/>
              <a:gd name="connsiteX2" fmla="*/ 5976222 w 9128244"/>
              <a:gd name="connsiteY2" fmla="*/ 25400 h 1930400"/>
              <a:gd name="connsiteX3" fmla="*/ 8478122 w 9128244"/>
              <a:gd name="connsiteY3" fmla="*/ 38100 h 1930400"/>
              <a:gd name="connsiteX4" fmla="*/ 8909922 w 9128244"/>
              <a:gd name="connsiteY4" fmla="*/ 63500 h 1930400"/>
              <a:gd name="connsiteX5" fmla="*/ 9075022 w 9128244"/>
              <a:gd name="connsiteY5" fmla="*/ 292100 h 1930400"/>
              <a:gd name="connsiteX6" fmla="*/ 9125822 w 9128244"/>
              <a:gd name="connsiteY6" fmla="*/ 1257300 h 1930400"/>
              <a:gd name="connsiteX7" fmla="*/ 9011522 w 9128244"/>
              <a:gd name="connsiteY7" fmla="*/ 1841500 h 1930400"/>
              <a:gd name="connsiteX8" fmla="*/ 8452722 w 9128244"/>
              <a:gd name="connsiteY8" fmla="*/ 1917700 h 1930400"/>
              <a:gd name="connsiteX9" fmla="*/ 6496922 w 9128244"/>
              <a:gd name="connsiteY9" fmla="*/ 1879600 h 1930400"/>
              <a:gd name="connsiteX10" fmla="*/ 3067922 w 9128244"/>
              <a:gd name="connsiteY10" fmla="*/ 1854200 h 1930400"/>
              <a:gd name="connsiteX11" fmla="*/ 1391522 w 9128244"/>
              <a:gd name="connsiteY11" fmla="*/ 1930400 h 1930400"/>
              <a:gd name="connsiteX12" fmla="*/ 299322 w 9128244"/>
              <a:gd name="connsiteY12" fmla="*/ 1854200 h 1930400"/>
              <a:gd name="connsiteX13" fmla="*/ 19922 w 9128244"/>
              <a:gd name="connsiteY13" fmla="*/ 1524000 h 1930400"/>
              <a:gd name="connsiteX14" fmla="*/ 83422 w 9128244"/>
              <a:gd name="connsiteY14" fmla="*/ 1028700 h 1930400"/>
              <a:gd name="connsiteX15" fmla="*/ 7222 w 9128244"/>
              <a:gd name="connsiteY15" fmla="*/ 469900 h 1930400"/>
              <a:gd name="connsiteX16" fmla="*/ 299322 w 9128244"/>
              <a:gd name="connsiteY16" fmla="*/ 114300 h 1930400"/>
              <a:gd name="connsiteX17" fmla="*/ 1264522 w 9128244"/>
              <a:gd name="connsiteY17" fmla="*/ 101600 h 1930400"/>
              <a:gd name="connsiteX18" fmla="*/ 1112122 w 9128244"/>
              <a:gd name="connsiteY18" fmla="*/ 76200 h 1930400"/>
              <a:gd name="connsiteX0" fmla="*/ 1112122 w 9128244"/>
              <a:gd name="connsiteY0" fmla="*/ 76200 h 1930400"/>
              <a:gd name="connsiteX1" fmla="*/ 2737722 w 9128244"/>
              <a:gd name="connsiteY1" fmla="*/ 0 h 1930400"/>
              <a:gd name="connsiteX2" fmla="*/ 5976222 w 9128244"/>
              <a:gd name="connsiteY2" fmla="*/ 25400 h 1930400"/>
              <a:gd name="connsiteX3" fmla="*/ 8478122 w 9128244"/>
              <a:gd name="connsiteY3" fmla="*/ 38100 h 1930400"/>
              <a:gd name="connsiteX4" fmla="*/ 8909922 w 9128244"/>
              <a:gd name="connsiteY4" fmla="*/ 63500 h 1930400"/>
              <a:gd name="connsiteX5" fmla="*/ 9075022 w 9128244"/>
              <a:gd name="connsiteY5" fmla="*/ 292100 h 1930400"/>
              <a:gd name="connsiteX6" fmla="*/ 9125822 w 9128244"/>
              <a:gd name="connsiteY6" fmla="*/ 1257300 h 1930400"/>
              <a:gd name="connsiteX7" fmla="*/ 9011522 w 9128244"/>
              <a:gd name="connsiteY7" fmla="*/ 1841500 h 1930400"/>
              <a:gd name="connsiteX8" fmla="*/ 8452722 w 9128244"/>
              <a:gd name="connsiteY8" fmla="*/ 1917700 h 1930400"/>
              <a:gd name="connsiteX9" fmla="*/ 6496922 w 9128244"/>
              <a:gd name="connsiteY9" fmla="*/ 1879600 h 1930400"/>
              <a:gd name="connsiteX10" fmla="*/ 3067922 w 9128244"/>
              <a:gd name="connsiteY10" fmla="*/ 1854200 h 1930400"/>
              <a:gd name="connsiteX11" fmla="*/ 1391522 w 9128244"/>
              <a:gd name="connsiteY11" fmla="*/ 1930400 h 1930400"/>
              <a:gd name="connsiteX12" fmla="*/ 299322 w 9128244"/>
              <a:gd name="connsiteY12" fmla="*/ 1854200 h 1930400"/>
              <a:gd name="connsiteX13" fmla="*/ 19922 w 9128244"/>
              <a:gd name="connsiteY13" fmla="*/ 1524000 h 1930400"/>
              <a:gd name="connsiteX14" fmla="*/ 83422 w 9128244"/>
              <a:gd name="connsiteY14" fmla="*/ 1028700 h 1930400"/>
              <a:gd name="connsiteX15" fmla="*/ 7222 w 9128244"/>
              <a:gd name="connsiteY15" fmla="*/ 469900 h 1930400"/>
              <a:gd name="connsiteX16" fmla="*/ 299322 w 9128244"/>
              <a:gd name="connsiteY16" fmla="*/ 114300 h 1930400"/>
              <a:gd name="connsiteX17" fmla="*/ 878759 w 9128244"/>
              <a:gd name="connsiteY17" fmla="*/ 77787 h 1930400"/>
              <a:gd name="connsiteX18" fmla="*/ 1112122 w 9128244"/>
              <a:gd name="connsiteY18" fmla="*/ 76200 h 193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128244" h="1930400">
                <a:moveTo>
                  <a:pt x="1112122" y="76200"/>
                </a:moveTo>
                <a:cubicBezTo>
                  <a:pt x="1519580" y="42333"/>
                  <a:pt x="2737722" y="0"/>
                  <a:pt x="2737722" y="0"/>
                </a:cubicBezTo>
                <a:lnTo>
                  <a:pt x="5976222" y="25400"/>
                </a:lnTo>
                <a:lnTo>
                  <a:pt x="8478122" y="38100"/>
                </a:lnTo>
                <a:cubicBezTo>
                  <a:pt x="8967072" y="44450"/>
                  <a:pt x="8810439" y="21167"/>
                  <a:pt x="8909922" y="63500"/>
                </a:cubicBezTo>
                <a:cubicBezTo>
                  <a:pt x="9009405" y="105833"/>
                  <a:pt x="9039039" y="93133"/>
                  <a:pt x="9075022" y="292100"/>
                </a:cubicBezTo>
                <a:cubicBezTo>
                  <a:pt x="9111005" y="491067"/>
                  <a:pt x="9136405" y="999067"/>
                  <a:pt x="9125822" y="1257300"/>
                </a:cubicBezTo>
                <a:cubicBezTo>
                  <a:pt x="9115239" y="1515533"/>
                  <a:pt x="9123705" y="1731433"/>
                  <a:pt x="9011522" y="1841500"/>
                </a:cubicBezTo>
                <a:cubicBezTo>
                  <a:pt x="8899339" y="1951567"/>
                  <a:pt x="8452722" y="1917700"/>
                  <a:pt x="8452722" y="1917700"/>
                </a:cubicBezTo>
                <a:lnTo>
                  <a:pt x="6496922" y="1879600"/>
                </a:lnTo>
                <a:lnTo>
                  <a:pt x="3067922" y="1854200"/>
                </a:lnTo>
                <a:cubicBezTo>
                  <a:pt x="2217022" y="1862667"/>
                  <a:pt x="1852955" y="1930400"/>
                  <a:pt x="1391522" y="1930400"/>
                </a:cubicBezTo>
                <a:cubicBezTo>
                  <a:pt x="930089" y="1930400"/>
                  <a:pt x="527922" y="1921933"/>
                  <a:pt x="299322" y="1854200"/>
                </a:cubicBezTo>
                <a:cubicBezTo>
                  <a:pt x="70722" y="1786467"/>
                  <a:pt x="55905" y="1661583"/>
                  <a:pt x="19922" y="1524000"/>
                </a:cubicBezTo>
                <a:cubicBezTo>
                  <a:pt x="-16061" y="1386417"/>
                  <a:pt x="85539" y="1204383"/>
                  <a:pt x="83422" y="1028700"/>
                </a:cubicBezTo>
                <a:cubicBezTo>
                  <a:pt x="81305" y="853017"/>
                  <a:pt x="-28761" y="622300"/>
                  <a:pt x="7222" y="469900"/>
                </a:cubicBezTo>
                <a:cubicBezTo>
                  <a:pt x="43205" y="317500"/>
                  <a:pt x="89772" y="175683"/>
                  <a:pt x="299322" y="114300"/>
                </a:cubicBezTo>
                <a:cubicBezTo>
                  <a:pt x="508872" y="52917"/>
                  <a:pt x="739059" y="86254"/>
                  <a:pt x="878759" y="77787"/>
                </a:cubicBezTo>
                <a:cubicBezTo>
                  <a:pt x="1018459" y="69320"/>
                  <a:pt x="1270872" y="78316"/>
                  <a:pt x="1112122" y="7620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4000" b="1" dirty="0">
                <a:solidFill>
                  <a:prstClr val="white">
                    <a:lumMod val="50000"/>
                  </a:prstClr>
                </a:solidFill>
              </a:rPr>
              <a:t>초기 의회</a:t>
            </a:r>
            <a:endParaRPr lang="en-US" altLang="ko-KR" sz="4000" b="1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0" y="0"/>
            <a:ext cx="12192000" cy="965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381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>
              <a:defRPr/>
            </a:pPr>
            <a:r>
              <a:rPr lang="en-US" altLang="ko-KR" sz="2000" i="1" kern="0" dirty="0">
                <a:solidFill>
                  <a:prstClr val="white"/>
                </a:solidFill>
              </a:rPr>
              <a:t>POWER POINT </a:t>
            </a:r>
            <a:r>
              <a:rPr lang="en-US" altLang="ko-KR" sz="2800" b="1" i="1" kern="0" dirty="0">
                <a:solidFill>
                  <a:prstClr val="white"/>
                </a:solidFill>
              </a:rPr>
              <a:t>PRESENTATION</a:t>
            </a:r>
          </a:p>
          <a:p>
            <a:pPr algn="ctr" latinLnBrk="0">
              <a:lnSpc>
                <a:spcPct val="150000"/>
              </a:lnSpc>
              <a:defRPr/>
            </a:pPr>
            <a:r>
              <a:rPr lang="en-US" altLang="ko-KR" sz="900" kern="0" dirty="0">
                <a:solidFill>
                  <a:prstClr val="white"/>
                </a:solidFill>
              </a:rPr>
              <a:t>Enjoy your stylish business and campus life with BIZCAM</a:t>
            </a:r>
            <a:endParaRPr lang="ko-KR" altLang="en-US" sz="4800" kern="0" dirty="0">
              <a:solidFill>
                <a:prstClr val="white"/>
              </a:solidFill>
            </a:endParaRPr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8D7B958F-6FB1-44F3-911B-ADE949B4409B}"/>
              </a:ext>
            </a:extLst>
          </p:cNvPr>
          <p:cNvGrpSpPr/>
          <p:nvPr/>
        </p:nvGrpSpPr>
        <p:grpSpPr>
          <a:xfrm>
            <a:off x="1463755" y="4578428"/>
            <a:ext cx="9316372" cy="510488"/>
            <a:chOff x="1290319" y="3192845"/>
            <a:chExt cx="7812035" cy="382310"/>
          </a:xfrm>
          <a:gradFill flip="none" rotWithShape="1">
            <a:gsLst>
              <a:gs pos="45000">
                <a:srgbClr val="FF9999"/>
              </a:gs>
              <a:gs pos="45000">
                <a:schemeClr val="bg1"/>
              </a:gs>
            </a:gsLst>
            <a:lin ang="0" scaled="1"/>
            <a:tileRect/>
          </a:gradFill>
        </p:grpSpPr>
        <p:sp>
          <p:nvSpPr>
            <p:cNvPr id="17" name="직사각형 16">
              <a:extLst>
                <a:ext uri="{FF2B5EF4-FFF2-40B4-BE49-F238E27FC236}">
                  <a16:creationId xmlns:a16="http://schemas.microsoft.com/office/drawing/2014/main" id="{C5039E08-BAC9-42C0-86B5-1BC9036C2F91}"/>
                </a:ext>
              </a:extLst>
            </p:cNvPr>
            <p:cNvSpPr/>
            <p:nvPr/>
          </p:nvSpPr>
          <p:spPr>
            <a:xfrm>
              <a:off x="1398759" y="3375000"/>
              <a:ext cx="7344000" cy="36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prstClr val="white"/>
                </a:solidFill>
              </a:endParaRPr>
            </a:p>
          </p:txBody>
        </p:sp>
        <p:sp>
          <p:nvSpPr>
            <p:cNvPr id="18" name="타원 17">
              <a:extLst>
                <a:ext uri="{FF2B5EF4-FFF2-40B4-BE49-F238E27FC236}">
                  <a16:creationId xmlns:a16="http://schemas.microsoft.com/office/drawing/2014/main" id="{BA334B9B-A60C-440B-99ED-F69A053646DF}"/>
                </a:ext>
              </a:extLst>
            </p:cNvPr>
            <p:cNvSpPr/>
            <p:nvPr/>
          </p:nvSpPr>
          <p:spPr>
            <a:xfrm>
              <a:off x="1290319" y="3210845"/>
              <a:ext cx="364310" cy="36431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>
                  <a:solidFill>
                    <a:prstClr val="white"/>
                  </a:solidFill>
                </a:rPr>
                <a:t>1</a:t>
              </a:r>
              <a:endParaRPr lang="ko-KR" altLang="en-US" sz="1200" dirty="0">
                <a:solidFill>
                  <a:prstClr val="white"/>
                </a:solidFill>
              </a:endParaRPr>
            </a:p>
          </p:txBody>
        </p:sp>
        <p:sp>
          <p:nvSpPr>
            <p:cNvPr id="26" name="타원 25">
              <a:extLst>
                <a:ext uri="{FF2B5EF4-FFF2-40B4-BE49-F238E27FC236}">
                  <a16:creationId xmlns:a16="http://schemas.microsoft.com/office/drawing/2014/main" id="{9E3A0E9D-5F99-41F7-8551-54A808EC91D7}"/>
                </a:ext>
              </a:extLst>
            </p:cNvPr>
            <p:cNvSpPr/>
            <p:nvPr/>
          </p:nvSpPr>
          <p:spPr>
            <a:xfrm>
              <a:off x="3851797" y="3192845"/>
              <a:ext cx="364310" cy="36431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>
                  <a:solidFill>
                    <a:prstClr val="white"/>
                  </a:solidFill>
                </a:rPr>
                <a:t>2</a:t>
              </a:r>
              <a:endParaRPr lang="ko-KR" altLang="en-US" sz="1200" dirty="0">
                <a:solidFill>
                  <a:prstClr val="white"/>
                </a:solidFill>
              </a:endParaRPr>
            </a:p>
          </p:txBody>
        </p:sp>
        <p:sp>
          <p:nvSpPr>
            <p:cNvPr id="29" name="타원 28">
              <a:extLst>
                <a:ext uri="{FF2B5EF4-FFF2-40B4-BE49-F238E27FC236}">
                  <a16:creationId xmlns:a16="http://schemas.microsoft.com/office/drawing/2014/main" id="{6D5CB513-2321-4973-AAAD-07D3BD2FD6B7}"/>
                </a:ext>
              </a:extLst>
            </p:cNvPr>
            <p:cNvSpPr/>
            <p:nvPr/>
          </p:nvSpPr>
          <p:spPr>
            <a:xfrm>
              <a:off x="6413276" y="3210845"/>
              <a:ext cx="364310" cy="36431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>
                  <a:solidFill>
                    <a:srgbClr val="FF9999"/>
                  </a:solidFill>
                </a:rPr>
                <a:t>3</a:t>
              </a:r>
              <a:endParaRPr lang="ko-KR" altLang="en-US" sz="1200" dirty="0">
                <a:solidFill>
                  <a:srgbClr val="FF9999"/>
                </a:solidFill>
              </a:endParaRPr>
            </a:p>
          </p:txBody>
        </p:sp>
        <p:sp>
          <p:nvSpPr>
            <p:cNvPr id="35" name="타원 34">
              <a:extLst>
                <a:ext uri="{FF2B5EF4-FFF2-40B4-BE49-F238E27FC236}">
                  <a16:creationId xmlns:a16="http://schemas.microsoft.com/office/drawing/2014/main" id="{B61EB72F-BFD1-4FF4-9ACA-568C948DDE5B}"/>
                </a:ext>
              </a:extLst>
            </p:cNvPr>
            <p:cNvSpPr/>
            <p:nvPr/>
          </p:nvSpPr>
          <p:spPr>
            <a:xfrm>
              <a:off x="8738044" y="3192845"/>
              <a:ext cx="364310" cy="36431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>
                  <a:solidFill>
                    <a:srgbClr val="FF9999"/>
                  </a:solidFill>
                </a:rPr>
                <a:t>4</a:t>
              </a:r>
              <a:endParaRPr lang="ko-KR" altLang="en-US" sz="1200" dirty="0">
                <a:solidFill>
                  <a:srgbClr val="FF999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99574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직사각형 33"/>
          <p:cNvSpPr/>
          <p:nvPr/>
        </p:nvSpPr>
        <p:spPr>
          <a:xfrm>
            <a:off x="0" y="0"/>
            <a:ext cx="12192000" cy="965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381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>
              <a:defRPr/>
            </a:pPr>
            <a:r>
              <a:rPr lang="ko-KR" altLang="en-US" sz="4000" b="1" kern="0" dirty="0">
                <a:solidFill>
                  <a:prstClr val="white"/>
                </a:solidFill>
              </a:rPr>
              <a:t>조약 개정 교섭</a:t>
            </a:r>
            <a:endParaRPr lang="en-US" altLang="ko-KR" sz="4000" b="1" kern="0" dirty="0">
              <a:solidFill>
                <a:prstClr val="white"/>
              </a:solidFill>
            </a:endParaRPr>
          </a:p>
        </p:txBody>
      </p: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4C5EE92A-F127-4A24-91CA-EC940EEEE8F7}"/>
              </a:ext>
            </a:extLst>
          </p:cNvPr>
          <p:cNvGrpSpPr/>
          <p:nvPr/>
        </p:nvGrpSpPr>
        <p:grpSpPr>
          <a:xfrm>
            <a:off x="457200" y="1463040"/>
            <a:ext cx="3333042" cy="4907280"/>
            <a:chOff x="1146628" y="1386115"/>
            <a:chExt cx="3135087" cy="4871122"/>
          </a:xfrm>
        </p:grpSpPr>
        <p:sp>
          <p:nvSpPr>
            <p:cNvPr id="15" name="이등변 삼각형 14">
              <a:extLst>
                <a:ext uri="{FF2B5EF4-FFF2-40B4-BE49-F238E27FC236}">
                  <a16:creationId xmlns:a16="http://schemas.microsoft.com/office/drawing/2014/main" id="{9B8445F5-FCA0-464D-BEC8-9FFD22B4E647}"/>
                </a:ext>
              </a:extLst>
            </p:cNvPr>
            <p:cNvSpPr/>
            <p:nvPr/>
          </p:nvSpPr>
          <p:spPr>
            <a:xfrm rot="13132709">
              <a:off x="3399110" y="5135280"/>
              <a:ext cx="596572" cy="1121957"/>
            </a:xfrm>
            <a:prstGeom prst="triangle">
              <a:avLst>
                <a:gd name="adj" fmla="val 55240"/>
              </a:avLst>
            </a:prstGeom>
            <a:solidFill>
              <a:srgbClr val="FF9999"/>
            </a:solidFill>
            <a:ln>
              <a:noFill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6" name="이등변 삼각형 15">
              <a:extLst>
                <a:ext uri="{FF2B5EF4-FFF2-40B4-BE49-F238E27FC236}">
                  <a16:creationId xmlns:a16="http://schemas.microsoft.com/office/drawing/2014/main" id="{35E451B3-0D8C-411C-BB62-710C05998844}"/>
                </a:ext>
              </a:extLst>
            </p:cNvPr>
            <p:cNvSpPr/>
            <p:nvPr/>
          </p:nvSpPr>
          <p:spPr>
            <a:xfrm rot="5400000">
              <a:off x="1946729" y="1094015"/>
              <a:ext cx="2042885" cy="2627086"/>
            </a:xfrm>
            <a:prstGeom prst="triangle">
              <a:avLst>
                <a:gd name="adj" fmla="val 21581"/>
              </a:avLst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7" name="직사각형 16">
              <a:extLst>
                <a:ext uri="{FF2B5EF4-FFF2-40B4-BE49-F238E27FC236}">
                  <a16:creationId xmlns:a16="http://schemas.microsoft.com/office/drawing/2014/main" id="{CA51A800-537A-4010-8A6A-6E365ED81A49}"/>
                </a:ext>
              </a:extLst>
            </p:cNvPr>
            <p:cNvSpPr/>
            <p:nvPr/>
          </p:nvSpPr>
          <p:spPr>
            <a:xfrm>
              <a:off x="1146628" y="3041329"/>
              <a:ext cx="3135086" cy="2438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ko-KR" altLang="en-US" sz="1600" dirty="0" err="1">
                  <a:solidFill>
                    <a:prstClr val="white">
                      <a:lumMod val="50000"/>
                    </a:prstClr>
                  </a:solidFill>
                </a:rPr>
                <a:t>데라지마</a:t>
              </a:r>
              <a:r>
                <a:rPr lang="ko-KR" altLang="en-US" sz="1600" dirty="0">
                  <a:solidFill>
                    <a:prstClr val="white">
                      <a:lumMod val="50000"/>
                    </a:prstClr>
                  </a:solidFill>
                </a:rPr>
                <a:t> </a:t>
              </a:r>
              <a:r>
                <a:rPr lang="ko-KR" altLang="en-US" sz="1600" dirty="0" err="1">
                  <a:solidFill>
                    <a:prstClr val="white">
                      <a:lumMod val="50000"/>
                    </a:prstClr>
                  </a:solidFill>
                </a:rPr>
                <a:t>무네노리</a:t>
              </a:r>
              <a:r>
                <a:rPr lang="ko-KR" altLang="en-US" sz="1600" dirty="0">
                  <a:solidFill>
                    <a:prstClr val="white">
                      <a:lumMod val="50000"/>
                    </a:prstClr>
                  </a:solidFill>
                </a:rPr>
                <a:t> 필두</a:t>
              </a:r>
              <a:endParaRPr lang="en-US" altLang="ko-KR" sz="1600" dirty="0">
                <a:solidFill>
                  <a:prstClr val="white">
                    <a:lumMod val="50000"/>
                  </a:prstClr>
                </a:solidFill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sz="1600" dirty="0">
                  <a:solidFill>
                    <a:prstClr val="white">
                      <a:lumMod val="50000"/>
                    </a:prstClr>
                  </a:solidFill>
                </a:rPr>
                <a:t>수십년 간 수차례</a:t>
              </a:r>
              <a:endParaRPr lang="en-US" altLang="ko-KR" sz="1600" dirty="0">
                <a:solidFill>
                  <a:prstClr val="white">
                    <a:lumMod val="50000"/>
                  </a:prstClr>
                </a:solidFill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sz="1600" dirty="0">
                  <a:solidFill>
                    <a:prstClr val="white">
                      <a:lumMod val="50000"/>
                    </a:prstClr>
                  </a:solidFill>
                </a:rPr>
                <a:t>구미와 교섭 시도</a:t>
              </a:r>
              <a:endParaRPr lang="en-US" altLang="ko-KR" sz="1600" dirty="0">
                <a:solidFill>
                  <a:prstClr val="white">
                    <a:lumMod val="50000"/>
                  </a:prstClr>
                </a:solidFill>
              </a:endParaRPr>
            </a:p>
          </p:txBody>
        </p:sp>
        <p:sp>
          <p:nvSpPr>
            <p:cNvPr id="18" name="직각 삼각형 17">
              <a:extLst>
                <a:ext uri="{FF2B5EF4-FFF2-40B4-BE49-F238E27FC236}">
                  <a16:creationId xmlns:a16="http://schemas.microsoft.com/office/drawing/2014/main" id="{F23D514B-C4E4-4164-9EC4-E98A23852475}"/>
                </a:ext>
              </a:extLst>
            </p:cNvPr>
            <p:cNvSpPr/>
            <p:nvPr/>
          </p:nvSpPr>
          <p:spPr>
            <a:xfrm flipH="1">
              <a:off x="1146629" y="1814285"/>
              <a:ext cx="3135086" cy="1219199"/>
            </a:xfrm>
            <a:prstGeom prst="rt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25" name="직사각형 24">
              <a:extLst>
                <a:ext uri="{FF2B5EF4-FFF2-40B4-BE49-F238E27FC236}">
                  <a16:creationId xmlns:a16="http://schemas.microsoft.com/office/drawing/2014/main" id="{B3755066-C12B-46AA-837B-4AADEC8CE83F}"/>
                </a:ext>
              </a:extLst>
            </p:cNvPr>
            <p:cNvSpPr/>
            <p:nvPr/>
          </p:nvSpPr>
          <p:spPr>
            <a:xfrm>
              <a:off x="1856608" y="1612601"/>
              <a:ext cx="1552800" cy="5620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2000" b="1" dirty="0">
                  <a:solidFill>
                    <a:prstClr val="white"/>
                  </a:solidFill>
                </a:rPr>
                <a:t> 1878</a:t>
              </a:r>
              <a:r>
                <a:rPr lang="ko-KR" altLang="en-US" sz="2000" b="1" dirty="0">
                  <a:solidFill>
                    <a:prstClr val="white"/>
                  </a:solidFill>
                </a:rPr>
                <a:t>년</a:t>
              </a:r>
              <a:endParaRPr lang="en-US" altLang="ko-KR" sz="2000" b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9DC1BEB9-46AB-458E-B2CD-9E8173196F07}"/>
              </a:ext>
            </a:extLst>
          </p:cNvPr>
          <p:cNvGrpSpPr/>
          <p:nvPr/>
        </p:nvGrpSpPr>
        <p:grpSpPr>
          <a:xfrm>
            <a:off x="4238172" y="1463040"/>
            <a:ext cx="3333041" cy="4907280"/>
            <a:chOff x="1146629" y="1386115"/>
            <a:chExt cx="3135086" cy="4871122"/>
          </a:xfrm>
        </p:grpSpPr>
        <p:sp>
          <p:nvSpPr>
            <p:cNvPr id="29" name="이등변 삼각형 28">
              <a:extLst>
                <a:ext uri="{FF2B5EF4-FFF2-40B4-BE49-F238E27FC236}">
                  <a16:creationId xmlns:a16="http://schemas.microsoft.com/office/drawing/2014/main" id="{79B16290-254C-4DB0-99B9-B5702436230B}"/>
                </a:ext>
              </a:extLst>
            </p:cNvPr>
            <p:cNvSpPr/>
            <p:nvPr/>
          </p:nvSpPr>
          <p:spPr>
            <a:xfrm rot="13132709">
              <a:off x="3399110" y="5135280"/>
              <a:ext cx="596572" cy="1121957"/>
            </a:xfrm>
            <a:prstGeom prst="triangle">
              <a:avLst>
                <a:gd name="adj" fmla="val 55240"/>
              </a:avLst>
            </a:prstGeom>
            <a:solidFill>
              <a:srgbClr val="ACD3CE"/>
            </a:solidFill>
            <a:ln>
              <a:noFill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2" name="이등변 삼각형 31">
              <a:extLst>
                <a:ext uri="{FF2B5EF4-FFF2-40B4-BE49-F238E27FC236}">
                  <a16:creationId xmlns:a16="http://schemas.microsoft.com/office/drawing/2014/main" id="{9C393E0D-DDF3-4A10-A044-2F056CE6B5AD}"/>
                </a:ext>
              </a:extLst>
            </p:cNvPr>
            <p:cNvSpPr/>
            <p:nvPr/>
          </p:nvSpPr>
          <p:spPr>
            <a:xfrm rot="5400000">
              <a:off x="1946729" y="1094015"/>
              <a:ext cx="2042885" cy="2627086"/>
            </a:xfrm>
            <a:prstGeom prst="triangle">
              <a:avLst>
                <a:gd name="adj" fmla="val 21581"/>
              </a:avLst>
            </a:prstGeom>
            <a:solidFill>
              <a:srgbClr val="ACD3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5" name="직사각형 34">
              <a:extLst>
                <a:ext uri="{FF2B5EF4-FFF2-40B4-BE49-F238E27FC236}">
                  <a16:creationId xmlns:a16="http://schemas.microsoft.com/office/drawing/2014/main" id="{CE8B1654-9BB6-4974-A556-8C615042DEB9}"/>
                </a:ext>
              </a:extLst>
            </p:cNvPr>
            <p:cNvSpPr/>
            <p:nvPr/>
          </p:nvSpPr>
          <p:spPr>
            <a:xfrm>
              <a:off x="1146629" y="3033485"/>
              <a:ext cx="3135086" cy="2438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ko-KR" altLang="en-US" sz="1600" dirty="0">
                  <a:solidFill>
                    <a:prstClr val="white">
                      <a:lumMod val="50000"/>
                    </a:prstClr>
                  </a:solidFill>
                </a:rPr>
                <a:t>영국의 러시아 경계</a:t>
              </a:r>
              <a:endParaRPr lang="en-US" altLang="ko-KR" sz="1600" dirty="0">
                <a:solidFill>
                  <a:prstClr val="white">
                    <a:lumMod val="50000"/>
                  </a:prstClr>
                </a:solidFill>
              </a:endParaRPr>
            </a:p>
            <a:p>
              <a:pPr algn="ctr">
                <a:lnSpc>
                  <a:spcPct val="150000"/>
                </a:lnSpc>
              </a:pPr>
              <a:r>
                <a:rPr lang="en-US" altLang="ko-KR" sz="1600" dirty="0">
                  <a:solidFill>
                    <a:prstClr val="white">
                      <a:lumMod val="50000"/>
                    </a:prstClr>
                  </a:solidFill>
                </a:rPr>
                <a:t>-&gt; </a:t>
              </a:r>
              <a:r>
                <a:rPr lang="ko-KR" altLang="en-US" sz="1600" dirty="0">
                  <a:solidFill>
                    <a:prstClr val="white">
                      <a:lumMod val="50000"/>
                    </a:prstClr>
                  </a:solidFill>
                </a:rPr>
                <a:t>일본에 호의적인 입장</a:t>
              </a:r>
              <a:endParaRPr lang="en-US" altLang="ko-KR" sz="1600" dirty="0">
                <a:solidFill>
                  <a:prstClr val="white">
                    <a:lumMod val="50000"/>
                  </a:prstClr>
                </a:solidFill>
              </a:endParaRPr>
            </a:p>
            <a:p>
              <a:pPr algn="ctr">
                <a:lnSpc>
                  <a:spcPct val="150000"/>
                </a:lnSpc>
              </a:pPr>
              <a:endParaRPr lang="en-US" altLang="ko-KR" sz="1600" dirty="0">
                <a:solidFill>
                  <a:prstClr val="white">
                    <a:lumMod val="50000"/>
                  </a:prstClr>
                </a:solidFill>
              </a:endParaRPr>
            </a:p>
            <a:p>
              <a:pPr algn="ctr">
                <a:lnSpc>
                  <a:spcPct val="150000"/>
                </a:lnSpc>
              </a:pPr>
              <a:r>
                <a:rPr lang="en-US" altLang="ko-KR" sz="1600" dirty="0">
                  <a:solidFill>
                    <a:prstClr val="white">
                      <a:lumMod val="50000"/>
                    </a:prstClr>
                  </a:solidFill>
                </a:rPr>
                <a:t>2</a:t>
              </a:r>
              <a:r>
                <a:rPr lang="ko-KR" altLang="en-US" sz="1600" dirty="0">
                  <a:solidFill>
                    <a:prstClr val="white">
                      <a:lumMod val="50000"/>
                    </a:prstClr>
                  </a:solidFill>
                </a:rPr>
                <a:t>년 후</a:t>
              </a:r>
              <a:r>
                <a:rPr lang="en-US" altLang="ko-KR" sz="1600" dirty="0">
                  <a:solidFill>
                    <a:prstClr val="white">
                      <a:lumMod val="50000"/>
                    </a:prstClr>
                  </a:solidFill>
                </a:rPr>
                <a:t>, </a:t>
              </a:r>
              <a:r>
                <a:rPr lang="ko-KR" altLang="en-US" sz="1600" dirty="0">
                  <a:solidFill>
                    <a:prstClr val="white">
                      <a:lumMod val="50000"/>
                    </a:prstClr>
                  </a:solidFill>
                </a:rPr>
                <a:t>영사재판권 철폐</a:t>
              </a:r>
              <a:endParaRPr lang="en-US" altLang="ko-KR" sz="1600" dirty="0">
                <a:solidFill>
                  <a:prstClr val="white">
                    <a:lumMod val="50000"/>
                  </a:prstClr>
                </a:solidFill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sz="1600" dirty="0">
                  <a:solidFill>
                    <a:prstClr val="white">
                      <a:lumMod val="50000"/>
                    </a:prstClr>
                  </a:solidFill>
                </a:rPr>
                <a:t>및 </a:t>
              </a:r>
              <a:r>
                <a:rPr lang="ko-KR" altLang="en-US" sz="1600" dirty="0" err="1">
                  <a:solidFill>
                    <a:prstClr val="white">
                      <a:lumMod val="50000"/>
                    </a:prstClr>
                  </a:solidFill>
                </a:rPr>
                <a:t>일영통상항해조약</a:t>
              </a:r>
              <a:r>
                <a:rPr lang="ko-KR" altLang="en-US" sz="1600" dirty="0">
                  <a:solidFill>
                    <a:prstClr val="white">
                      <a:lumMod val="50000"/>
                    </a:prstClr>
                  </a:solidFill>
                </a:rPr>
                <a:t> 조인</a:t>
              </a:r>
              <a:endParaRPr lang="en-US" altLang="ko-KR" sz="1600" dirty="0">
                <a:solidFill>
                  <a:prstClr val="white">
                    <a:lumMod val="50000"/>
                  </a:prstClr>
                </a:solidFill>
              </a:endParaRPr>
            </a:p>
          </p:txBody>
        </p:sp>
        <p:sp>
          <p:nvSpPr>
            <p:cNvPr id="36" name="직각 삼각형 35">
              <a:extLst>
                <a:ext uri="{FF2B5EF4-FFF2-40B4-BE49-F238E27FC236}">
                  <a16:creationId xmlns:a16="http://schemas.microsoft.com/office/drawing/2014/main" id="{557B8C10-B0D7-4DDB-91FB-989B324FBD19}"/>
                </a:ext>
              </a:extLst>
            </p:cNvPr>
            <p:cNvSpPr/>
            <p:nvPr/>
          </p:nvSpPr>
          <p:spPr>
            <a:xfrm flipH="1">
              <a:off x="1146629" y="1814285"/>
              <a:ext cx="3135086" cy="1219199"/>
            </a:xfrm>
            <a:prstGeom prst="rt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37" name="직사각형 36">
              <a:extLst>
                <a:ext uri="{FF2B5EF4-FFF2-40B4-BE49-F238E27FC236}">
                  <a16:creationId xmlns:a16="http://schemas.microsoft.com/office/drawing/2014/main" id="{434E4449-D894-4D25-AC80-54AC413223C0}"/>
                </a:ext>
              </a:extLst>
            </p:cNvPr>
            <p:cNvSpPr/>
            <p:nvPr/>
          </p:nvSpPr>
          <p:spPr>
            <a:xfrm>
              <a:off x="1856608" y="1612601"/>
              <a:ext cx="1552800" cy="5620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2000" b="1" dirty="0">
                  <a:solidFill>
                    <a:prstClr val="white"/>
                  </a:solidFill>
                </a:rPr>
                <a:t>1892</a:t>
              </a:r>
              <a:r>
                <a:rPr lang="ko-KR" altLang="en-US" sz="2000" b="1" dirty="0">
                  <a:solidFill>
                    <a:prstClr val="white"/>
                  </a:solidFill>
                </a:rPr>
                <a:t>년</a:t>
              </a:r>
              <a:endParaRPr lang="en-US" altLang="ko-KR" sz="2000" b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38" name="그룹 37">
            <a:extLst>
              <a:ext uri="{FF2B5EF4-FFF2-40B4-BE49-F238E27FC236}">
                <a16:creationId xmlns:a16="http://schemas.microsoft.com/office/drawing/2014/main" id="{972CDE0D-1398-4DE8-95E8-7CACD3A9E80C}"/>
              </a:ext>
            </a:extLst>
          </p:cNvPr>
          <p:cNvGrpSpPr/>
          <p:nvPr/>
        </p:nvGrpSpPr>
        <p:grpSpPr>
          <a:xfrm>
            <a:off x="7946572" y="1463040"/>
            <a:ext cx="3333041" cy="4907280"/>
            <a:chOff x="1146629" y="1386115"/>
            <a:chExt cx="3135086" cy="4871122"/>
          </a:xfrm>
        </p:grpSpPr>
        <p:sp>
          <p:nvSpPr>
            <p:cNvPr id="39" name="이등변 삼각형 38">
              <a:extLst>
                <a:ext uri="{FF2B5EF4-FFF2-40B4-BE49-F238E27FC236}">
                  <a16:creationId xmlns:a16="http://schemas.microsoft.com/office/drawing/2014/main" id="{BFE5546A-98E9-4FEA-A07E-1036D73D1674}"/>
                </a:ext>
              </a:extLst>
            </p:cNvPr>
            <p:cNvSpPr/>
            <p:nvPr/>
          </p:nvSpPr>
          <p:spPr>
            <a:xfrm rot="13132709">
              <a:off x="3399110" y="5135280"/>
              <a:ext cx="596572" cy="1121957"/>
            </a:xfrm>
            <a:prstGeom prst="triangle">
              <a:avLst>
                <a:gd name="adj" fmla="val 55240"/>
              </a:avLst>
            </a:prstGeom>
            <a:solidFill>
              <a:srgbClr val="967D5F"/>
            </a:solidFill>
            <a:ln>
              <a:noFill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0" name="이등변 삼각형 39">
              <a:extLst>
                <a:ext uri="{FF2B5EF4-FFF2-40B4-BE49-F238E27FC236}">
                  <a16:creationId xmlns:a16="http://schemas.microsoft.com/office/drawing/2014/main" id="{E47B6168-8F59-47C4-8FD3-42E4DAB757C1}"/>
                </a:ext>
              </a:extLst>
            </p:cNvPr>
            <p:cNvSpPr/>
            <p:nvPr/>
          </p:nvSpPr>
          <p:spPr>
            <a:xfrm rot="5400000">
              <a:off x="1946729" y="1094015"/>
              <a:ext cx="2042885" cy="2627086"/>
            </a:xfrm>
            <a:prstGeom prst="triangle">
              <a:avLst>
                <a:gd name="adj" fmla="val 21581"/>
              </a:avLst>
            </a:prstGeom>
            <a:solidFill>
              <a:srgbClr val="967D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1" name="직사각형 40">
              <a:extLst>
                <a:ext uri="{FF2B5EF4-FFF2-40B4-BE49-F238E27FC236}">
                  <a16:creationId xmlns:a16="http://schemas.microsoft.com/office/drawing/2014/main" id="{EC48884E-82B4-4E70-B6F2-0B9467FBFF34}"/>
                </a:ext>
              </a:extLst>
            </p:cNvPr>
            <p:cNvSpPr/>
            <p:nvPr/>
          </p:nvSpPr>
          <p:spPr>
            <a:xfrm>
              <a:off x="1146629" y="3033485"/>
              <a:ext cx="3135086" cy="2438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ko-KR" altLang="en-US" sz="1500" dirty="0">
                  <a:solidFill>
                    <a:prstClr val="white">
                      <a:lumMod val="50000"/>
                    </a:prstClr>
                  </a:solidFill>
                </a:rPr>
                <a:t>미국</a:t>
              </a:r>
              <a:r>
                <a:rPr lang="en-US" altLang="ko-KR" sz="1500" dirty="0">
                  <a:solidFill>
                    <a:prstClr val="white">
                      <a:lumMod val="50000"/>
                    </a:prstClr>
                  </a:solidFill>
                </a:rPr>
                <a:t>, </a:t>
              </a:r>
              <a:r>
                <a:rPr lang="ko-KR" altLang="en-US" sz="1500" dirty="0">
                  <a:solidFill>
                    <a:prstClr val="white">
                      <a:lumMod val="50000"/>
                    </a:prstClr>
                  </a:solidFill>
                </a:rPr>
                <a:t>프랑스</a:t>
              </a:r>
              <a:r>
                <a:rPr lang="en-US" altLang="ko-KR" sz="1500" dirty="0">
                  <a:solidFill>
                    <a:prstClr val="white">
                      <a:lumMod val="50000"/>
                    </a:prstClr>
                  </a:solidFill>
                </a:rPr>
                <a:t>, </a:t>
              </a:r>
              <a:r>
                <a:rPr lang="ko-KR" altLang="en-US" sz="1500" dirty="0">
                  <a:solidFill>
                    <a:prstClr val="white">
                      <a:lumMod val="50000"/>
                    </a:prstClr>
                  </a:solidFill>
                </a:rPr>
                <a:t>독일 등과</a:t>
              </a:r>
              <a:endParaRPr lang="en-US" altLang="ko-KR" sz="1500" dirty="0">
                <a:solidFill>
                  <a:prstClr val="white">
                    <a:lumMod val="50000"/>
                  </a:prstClr>
                </a:solidFill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sz="1500" dirty="0" err="1">
                  <a:solidFill>
                    <a:prstClr val="white">
                      <a:lumMod val="50000"/>
                    </a:prstClr>
                  </a:solidFill>
                </a:rPr>
                <a:t>신조약</a:t>
              </a:r>
              <a:r>
                <a:rPr lang="ko-KR" altLang="en-US" sz="1500" dirty="0">
                  <a:solidFill>
                    <a:prstClr val="white">
                      <a:lumMod val="50000"/>
                    </a:prstClr>
                  </a:solidFill>
                </a:rPr>
                <a:t> 협의</a:t>
              </a:r>
              <a:endParaRPr lang="en-US" altLang="ko-KR" sz="1500" dirty="0">
                <a:solidFill>
                  <a:prstClr val="white">
                    <a:lumMod val="50000"/>
                  </a:prstClr>
                </a:solidFill>
              </a:endParaRPr>
            </a:p>
            <a:p>
              <a:pPr algn="ctr">
                <a:lnSpc>
                  <a:spcPct val="150000"/>
                </a:lnSpc>
              </a:pPr>
              <a:r>
                <a:rPr lang="en-US" altLang="ko-KR" sz="1500" dirty="0">
                  <a:solidFill>
                    <a:prstClr val="white">
                      <a:lumMod val="50000"/>
                    </a:prstClr>
                  </a:solidFill>
                </a:rPr>
                <a:t>1911</a:t>
              </a:r>
              <a:r>
                <a:rPr lang="ko-KR" altLang="en-US" sz="1500" dirty="0">
                  <a:solidFill>
                    <a:prstClr val="white">
                      <a:lumMod val="50000"/>
                    </a:prstClr>
                  </a:solidFill>
                </a:rPr>
                <a:t>년 완전한 주권 회복</a:t>
              </a:r>
              <a:endParaRPr lang="en-US" altLang="ko-KR" sz="1500" dirty="0">
                <a:solidFill>
                  <a:prstClr val="white">
                    <a:lumMod val="50000"/>
                  </a:prstClr>
                </a:solidFill>
              </a:endParaRPr>
            </a:p>
            <a:p>
              <a:pPr algn="ctr">
                <a:lnSpc>
                  <a:spcPct val="150000"/>
                </a:lnSpc>
              </a:pPr>
              <a:endParaRPr lang="en-US" altLang="ko-KR" sz="1500" dirty="0">
                <a:solidFill>
                  <a:prstClr val="white">
                    <a:lumMod val="50000"/>
                  </a:prstClr>
                </a:solidFill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sz="1500" dirty="0">
                  <a:solidFill>
                    <a:prstClr val="white">
                      <a:lumMod val="50000"/>
                    </a:prstClr>
                  </a:solidFill>
                </a:rPr>
                <a:t>조약상 열강과 대등한</a:t>
              </a:r>
              <a:endParaRPr lang="en-US" altLang="ko-KR" sz="1500" dirty="0">
                <a:solidFill>
                  <a:prstClr val="white">
                    <a:lumMod val="50000"/>
                  </a:prstClr>
                </a:solidFill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sz="1500" dirty="0">
                  <a:solidFill>
                    <a:prstClr val="white">
                      <a:lumMod val="50000"/>
                    </a:prstClr>
                  </a:solidFill>
                </a:rPr>
                <a:t>지위를 얻게 된 일본</a:t>
              </a:r>
              <a:endParaRPr lang="en-US" altLang="ko-KR" sz="1500" dirty="0">
                <a:solidFill>
                  <a:prstClr val="white">
                    <a:lumMod val="50000"/>
                  </a:prstClr>
                </a:solidFill>
              </a:endParaRPr>
            </a:p>
          </p:txBody>
        </p:sp>
        <p:sp>
          <p:nvSpPr>
            <p:cNvPr id="42" name="직각 삼각형 41">
              <a:extLst>
                <a:ext uri="{FF2B5EF4-FFF2-40B4-BE49-F238E27FC236}">
                  <a16:creationId xmlns:a16="http://schemas.microsoft.com/office/drawing/2014/main" id="{3AAEBD30-E676-4678-AEE5-2C88E880AE2A}"/>
                </a:ext>
              </a:extLst>
            </p:cNvPr>
            <p:cNvSpPr/>
            <p:nvPr/>
          </p:nvSpPr>
          <p:spPr>
            <a:xfrm flipH="1">
              <a:off x="1146629" y="1814285"/>
              <a:ext cx="3135086" cy="1219199"/>
            </a:xfrm>
            <a:prstGeom prst="rt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43" name="직사각형 42">
              <a:extLst>
                <a:ext uri="{FF2B5EF4-FFF2-40B4-BE49-F238E27FC236}">
                  <a16:creationId xmlns:a16="http://schemas.microsoft.com/office/drawing/2014/main" id="{3DA1C266-FC5F-4470-AB00-A937646E887E}"/>
                </a:ext>
              </a:extLst>
            </p:cNvPr>
            <p:cNvSpPr/>
            <p:nvPr/>
          </p:nvSpPr>
          <p:spPr>
            <a:xfrm>
              <a:off x="1856608" y="1612601"/>
              <a:ext cx="1552800" cy="5620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2000" b="1" dirty="0">
                  <a:solidFill>
                    <a:prstClr val="white"/>
                  </a:solidFill>
                </a:rPr>
                <a:t>그 후</a:t>
              </a:r>
              <a:endParaRPr lang="en-US" altLang="ko-KR" sz="2000" b="1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74861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직사각형 33"/>
          <p:cNvSpPr/>
          <p:nvPr/>
        </p:nvSpPr>
        <p:spPr>
          <a:xfrm>
            <a:off x="0" y="0"/>
            <a:ext cx="12192000" cy="965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381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>
              <a:defRPr/>
            </a:pPr>
            <a:r>
              <a:rPr lang="ko-KR" altLang="en-US" sz="4000" b="1" kern="0" dirty="0">
                <a:solidFill>
                  <a:prstClr val="white"/>
                </a:solidFill>
              </a:rPr>
              <a:t>조선 문제와 청일 전쟁</a:t>
            </a:r>
          </a:p>
        </p:txBody>
      </p: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4C5EE92A-F127-4A24-91CA-EC940EEEE8F7}"/>
              </a:ext>
            </a:extLst>
          </p:cNvPr>
          <p:cNvGrpSpPr/>
          <p:nvPr/>
        </p:nvGrpSpPr>
        <p:grpSpPr>
          <a:xfrm>
            <a:off x="594360" y="1341120"/>
            <a:ext cx="3302562" cy="5196840"/>
            <a:chOff x="1146628" y="1386115"/>
            <a:chExt cx="3135087" cy="4871122"/>
          </a:xfrm>
        </p:grpSpPr>
        <p:sp>
          <p:nvSpPr>
            <p:cNvPr id="15" name="이등변 삼각형 14">
              <a:extLst>
                <a:ext uri="{FF2B5EF4-FFF2-40B4-BE49-F238E27FC236}">
                  <a16:creationId xmlns:a16="http://schemas.microsoft.com/office/drawing/2014/main" id="{9B8445F5-FCA0-464D-BEC8-9FFD22B4E647}"/>
                </a:ext>
              </a:extLst>
            </p:cNvPr>
            <p:cNvSpPr/>
            <p:nvPr/>
          </p:nvSpPr>
          <p:spPr>
            <a:xfrm rot="13132709">
              <a:off x="3399110" y="5135280"/>
              <a:ext cx="596572" cy="1121957"/>
            </a:xfrm>
            <a:prstGeom prst="triangle">
              <a:avLst>
                <a:gd name="adj" fmla="val 55240"/>
              </a:avLst>
            </a:prstGeom>
            <a:solidFill>
              <a:srgbClr val="FF9999"/>
            </a:solidFill>
            <a:ln>
              <a:noFill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6" name="이등변 삼각형 15">
              <a:extLst>
                <a:ext uri="{FF2B5EF4-FFF2-40B4-BE49-F238E27FC236}">
                  <a16:creationId xmlns:a16="http://schemas.microsoft.com/office/drawing/2014/main" id="{35E451B3-0D8C-411C-BB62-710C05998844}"/>
                </a:ext>
              </a:extLst>
            </p:cNvPr>
            <p:cNvSpPr/>
            <p:nvPr/>
          </p:nvSpPr>
          <p:spPr>
            <a:xfrm rot="5400000">
              <a:off x="1946729" y="1094015"/>
              <a:ext cx="2042885" cy="2627086"/>
            </a:xfrm>
            <a:prstGeom prst="triangle">
              <a:avLst>
                <a:gd name="adj" fmla="val 21581"/>
              </a:avLst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7" name="직사각형 16">
              <a:extLst>
                <a:ext uri="{FF2B5EF4-FFF2-40B4-BE49-F238E27FC236}">
                  <a16:creationId xmlns:a16="http://schemas.microsoft.com/office/drawing/2014/main" id="{CA51A800-537A-4010-8A6A-6E365ED81A49}"/>
                </a:ext>
              </a:extLst>
            </p:cNvPr>
            <p:cNvSpPr/>
            <p:nvPr/>
          </p:nvSpPr>
          <p:spPr>
            <a:xfrm>
              <a:off x="1146628" y="3041329"/>
              <a:ext cx="3135086" cy="2438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ko-KR" altLang="en-US" sz="1600" dirty="0">
                  <a:solidFill>
                    <a:prstClr val="white">
                      <a:lumMod val="50000"/>
                    </a:prstClr>
                  </a:solidFill>
                </a:rPr>
                <a:t>강화도조약으로 조선 개국</a:t>
              </a:r>
              <a:r>
                <a:rPr lang="en-US" altLang="ko-KR" sz="1600" dirty="0">
                  <a:solidFill>
                    <a:prstClr val="white">
                      <a:lumMod val="50000"/>
                    </a:prstClr>
                  </a:solidFill>
                </a:rPr>
                <a:t>,</a:t>
              </a:r>
            </a:p>
            <a:p>
              <a:pPr algn="ctr">
                <a:lnSpc>
                  <a:spcPct val="150000"/>
                </a:lnSpc>
              </a:pPr>
              <a:r>
                <a:rPr lang="ko-KR" altLang="en-US" sz="1600" dirty="0">
                  <a:solidFill>
                    <a:prstClr val="white">
                      <a:lumMod val="50000"/>
                    </a:prstClr>
                  </a:solidFill>
                </a:rPr>
                <a:t>제물포조약 체결</a:t>
              </a:r>
              <a:endParaRPr lang="en-US" altLang="ko-KR" sz="1600" dirty="0">
                <a:solidFill>
                  <a:prstClr val="white">
                    <a:lumMod val="50000"/>
                  </a:prstClr>
                </a:solidFill>
              </a:endParaRPr>
            </a:p>
            <a:p>
              <a:pPr algn="ctr">
                <a:lnSpc>
                  <a:spcPct val="150000"/>
                </a:lnSpc>
              </a:pPr>
              <a:r>
                <a:rPr lang="en-US" altLang="ko-KR" sz="1600" dirty="0">
                  <a:solidFill>
                    <a:prstClr val="white">
                      <a:lumMod val="50000"/>
                    </a:prstClr>
                  </a:solidFill>
                </a:rPr>
                <a:t>-&gt; </a:t>
              </a:r>
              <a:r>
                <a:rPr lang="ko-KR" altLang="en-US" sz="1600" dirty="0">
                  <a:solidFill>
                    <a:prstClr val="white">
                      <a:lumMod val="50000"/>
                    </a:prstClr>
                  </a:solidFill>
                </a:rPr>
                <a:t>배상금과 공사관 수비병의 </a:t>
              </a:r>
              <a:r>
                <a:rPr lang="ko-KR" altLang="en-US" sz="1600" dirty="0" err="1">
                  <a:solidFill>
                    <a:prstClr val="white">
                      <a:lumMod val="50000"/>
                    </a:prstClr>
                  </a:solidFill>
                </a:rPr>
                <a:t>주둔권</a:t>
              </a:r>
              <a:r>
                <a:rPr lang="ko-KR" altLang="en-US" sz="1600" dirty="0">
                  <a:solidFill>
                    <a:prstClr val="white">
                      <a:lumMod val="50000"/>
                    </a:prstClr>
                  </a:solidFill>
                </a:rPr>
                <a:t> 획득</a:t>
              </a:r>
              <a:endParaRPr lang="en-US" altLang="ko-KR" sz="1600" dirty="0">
                <a:solidFill>
                  <a:prstClr val="white">
                    <a:lumMod val="50000"/>
                  </a:prstClr>
                </a:solidFill>
              </a:endParaRPr>
            </a:p>
          </p:txBody>
        </p:sp>
        <p:sp>
          <p:nvSpPr>
            <p:cNvPr id="18" name="직각 삼각형 17">
              <a:extLst>
                <a:ext uri="{FF2B5EF4-FFF2-40B4-BE49-F238E27FC236}">
                  <a16:creationId xmlns:a16="http://schemas.microsoft.com/office/drawing/2014/main" id="{F23D514B-C4E4-4164-9EC4-E98A23852475}"/>
                </a:ext>
              </a:extLst>
            </p:cNvPr>
            <p:cNvSpPr/>
            <p:nvPr/>
          </p:nvSpPr>
          <p:spPr>
            <a:xfrm flipH="1">
              <a:off x="1146629" y="1814285"/>
              <a:ext cx="3135086" cy="1219199"/>
            </a:xfrm>
            <a:prstGeom prst="rt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25" name="직사각형 24">
              <a:extLst>
                <a:ext uri="{FF2B5EF4-FFF2-40B4-BE49-F238E27FC236}">
                  <a16:creationId xmlns:a16="http://schemas.microsoft.com/office/drawing/2014/main" id="{B3755066-C12B-46AA-837B-4AADEC8CE83F}"/>
                </a:ext>
              </a:extLst>
            </p:cNvPr>
            <p:cNvSpPr/>
            <p:nvPr/>
          </p:nvSpPr>
          <p:spPr>
            <a:xfrm>
              <a:off x="1856608" y="1612601"/>
              <a:ext cx="1552800" cy="5620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2000" b="1" dirty="0">
                  <a:solidFill>
                    <a:prstClr val="white"/>
                  </a:solidFill>
                </a:rPr>
                <a:t>1876</a:t>
              </a:r>
              <a:r>
                <a:rPr lang="ko-KR" altLang="en-US" sz="2000" b="1" dirty="0">
                  <a:solidFill>
                    <a:prstClr val="white"/>
                  </a:solidFill>
                </a:rPr>
                <a:t>년</a:t>
              </a:r>
              <a:endParaRPr lang="en-US" altLang="ko-KR" sz="2000" b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9DC1BEB9-46AB-458E-B2CD-9E8173196F07}"/>
              </a:ext>
            </a:extLst>
          </p:cNvPr>
          <p:cNvGrpSpPr/>
          <p:nvPr/>
        </p:nvGrpSpPr>
        <p:grpSpPr>
          <a:xfrm>
            <a:off x="4375332" y="1341120"/>
            <a:ext cx="3302561" cy="5196840"/>
            <a:chOff x="1146629" y="1386115"/>
            <a:chExt cx="3135086" cy="4871122"/>
          </a:xfrm>
        </p:grpSpPr>
        <p:sp>
          <p:nvSpPr>
            <p:cNvPr id="29" name="이등변 삼각형 28">
              <a:extLst>
                <a:ext uri="{FF2B5EF4-FFF2-40B4-BE49-F238E27FC236}">
                  <a16:creationId xmlns:a16="http://schemas.microsoft.com/office/drawing/2014/main" id="{79B16290-254C-4DB0-99B9-B5702436230B}"/>
                </a:ext>
              </a:extLst>
            </p:cNvPr>
            <p:cNvSpPr/>
            <p:nvPr/>
          </p:nvSpPr>
          <p:spPr>
            <a:xfrm rot="13132709">
              <a:off x="3399110" y="5135280"/>
              <a:ext cx="596572" cy="1121957"/>
            </a:xfrm>
            <a:prstGeom prst="triangle">
              <a:avLst>
                <a:gd name="adj" fmla="val 55240"/>
              </a:avLst>
            </a:prstGeom>
            <a:solidFill>
              <a:srgbClr val="ACD3CE"/>
            </a:solidFill>
            <a:ln>
              <a:noFill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2" name="이등변 삼각형 31">
              <a:extLst>
                <a:ext uri="{FF2B5EF4-FFF2-40B4-BE49-F238E27FC236}">
                  <a16:creationId xmlns:a16="http://schemas.microsoft.com/office/drawing/2014/main" id="{9C393E0D-DDF3-4A10-A044-2F056CE6B5AD}"/>
                </a:ext>
              </a:extLst>
            </p:cNvPr>
            <p:cNvSpPr/>
            <p:nvPr/>
          </p:nvSpPr>
          <p:spPr>
            <a:xfrm rot="5400000">
              <a:off x="1946729" y="1094015"/>
              <a:ext cx="2042885" cy="2627086"/>
            </a:xfrm>
            <a:prstGeom prst="triangle">
              <a:avLst>
                <a:gd name="adj" fmla="val 21581"/>
              </a:avLst>
            </a:prstGeom>
            <a:solidFill>
              <a:srgbClr val="ACD3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5" name="직사각형 34">
              <a:extLst>
                <a:ext uri="{FF2B5EF4-FFF2-40B4-BE49-F238E27FC236}">
                  <a16:creationId xmlns:a16="http://schemas.microsoft.com/office/drawing/2014/main" id="{CE8B1654-9BB6-4974-A556-8C615042DEB9}"/>
                </a:ext>
              </a:extLst>
            </p:cNvPr>
            <p:cNvSpPr/>
            <p:nvPr/>
          </p:nvSpPr>
          <p:spPr>
            <a:xfrm>
              <a:off x="1146629" y="3033485"/>
              <a:ext cx="3135086" cy="2438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altLang="ko-KR" sz="1600" dirty="0">
                  <a:solidFill>
                    <a:prstClr val="white">
                      <a:lumMod val="50000"/>
                    </a:prstClr>
                  </a:solidFill>
                </a:rPr>
                <a:t>84</a:t>
              </a:r>
              <a:r>
                <a:rPr lang="ko-KR" altLang="en-US" sz="1600" dirty="0">
                  <a:solidFill>
                    <a:prstClr val="white">
                      <a:lumMod val="50000"/>
                    </a:prstClr>
                  </a:solidFill>
                </a:rPr>
                <a:t>년 갑신정변 발생</a:t>
              </a:r>
              <a:endParaRPr lang="en-US" altLang="ko-KR" sz="1600" dirty="0">
                <a:solidFill>
                  <a:prstClr val="white">
                    <a:lumMod val="50000"/>
                  </a:prstClr>
                </a:solidFill>
              </a:endParaRPr>
            </a:p>
            <a:p>
              <a:pPr algn="ctr">
                <a:lnSpc>
                  <a:spcPct val="150000"/>
                </a:lnSpc>
              </a:pPr>
              <a:r>
                <a:rPr lang="en-US" altLang="ko-KR" sz="1600" dirty="0">
                  <a:solidFill>
                    <a:prstClr val="white">
                      <a:lumMod val="50000"/>
                    </a:prstClr>
                  </a:solidFill>
                </a:rPr>
                <a:t>-&gt; </a:t>
              </a:r>
              <a:r>
                <a:rPr lang="ko-KR" altLang="en-US" sz="1600" dirty="0">
                  <a:solidFill>
                    <a:prstClr val="white">
                      <a:lumMod val="50000"/>
                    </a:prstClr>
                  </a:solidFill>
                </a:rPr>
                <a:t>청일 양국 군대 파병</a:t>
              </a:r>
              <a:endParaRPr lang="en-US" altLang="ko-KR" sz="1600" dirty="0">
                <a:solidFill>
                  <a:prstClr val="white">
                    <a:lumMod val="50000"/>
                  </a:prstClr>
                </a:solidFill>
              </a:endParaRPr>
            </a:p>
            <a:p>
              <a:pPr algn="ctr">
                <a:lnSpc>
                  <a:spcPct val="150000"/>
                </a:lnSpc>
              </a:pPr>
              <a:endParaRPr lang="en-US" altLang="ko-KR" sz="1600" dirty="0">
                <a:solidFill>
                  <a:prstClr val="white">
                    <a:lumMod val="50000"/>
                  </a:prstClr>
                </a:solidFill>
              </a:endParaRPr>
            </a:p>
            <a:p>
              <a:pPr algn="ctr">
                <a:lnSpc>
                  <a:spcPct val="150000"/>
                </a:lnSpc>
              </a:pPr>
              <a:r>
                <a:rPr lang="en-US" altLang="ko-KR" sz="1600" dirty="0">
                  <a:solidFill>
                    <a:prstClr val="white">
                      <a:lumMod val="50000"/>
                    </a:prstClr>
                  </a:solidFill>
                </a:rPr>
                <a:t>85</a:t>
              </a:r>
              <a:r>
                <a:rPr lang="ko-KR" altLang="en-US" sz="1600" dirty="0">
                  <a:solidFill>
                    <a:prstClr val="white">
                      <a:lumMod val="50000"/>
                    </a:prstClr>
                  </a:solidFill>
                </a:rPr>
                <a:t>년 이토 </a:t>
              </a:r>
              <a:r>
                <a:rPr lang="ko-KR" altLang="en-US" sz="1600" dirty="0" err="1">
                  <a:solidFill>
                    <a:prstClr val="white">
                      <a:lumMod val="50000"/>
                    </a:prstClr>
                  </a:solidFill>
                </a:rPr>
                <a:t>히로부미와</a:t>
              </a:r>
              <a:endParaRPr lang="en-US" altLang="ko-KR" sz="1600" dirty="0">
                <a:solidFill>
                  <a:prstClr val="white">
                    <a:lumMod val="50000"/>
                  </a:prstClr>
                </a:solidFill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sz="1600" dirty="0" err="1">
                  <a:solidFill>
                    <a:prstClr val="white">
                      <a:lumMod val="50000"/>
                    </a:prstClr>
                  </a:solidFill>
                </a:rPr>
                <a:t>이홍장의</a:t>
              </a:r>
              <a:r>
                <a:rPr lang="ko-KR" altLang="en-US" sz="1600" dirty="0">
                  <a:solidFill>
                    <a:prstClr val="white">
                      <a:lumMod val="50000"/>
                    </a:prstClr>
                  </a:solidFill>
                </a:rPr>
                <a:t> 톈진조약 성립</a:t>
              </a:r>
              <a:endParaRPr lang="en-US" altLang="ko-KR" sz="1600" dirty="0">
                <a:solidFill>
                  <a:prstClr val="white">
                    <a:lumMod val="50000"/>
                  </a:prstClr>
                </a:solidFill>
              </a:endParaRPr>
            </a:p>
          </p:txBody>
        </p:sp>
        <p:sp>
          <p:nvSpPr>
            <p:cNvPr id="36" name="직각 삼각형 35">
              <a:extLst>
                <a:ext uri="{FF2B5EF4-FFF2-40B4-BE49-F238E27FC236}">
                  <a16:creationId xmlns:a16="http://schemas.microsoft.com/office/drawing/2014/main" id="{557B8C10-B0D7-4DDB-91FB-989B324FBD19}"/>
                </a:ext>
              </a:extLst>
            </p:cNvPr>
            <p:cNvSpPr/>
            <p:nvPr/>
          </p:nvSpPr>
          <p:spPr>
            <a:xfrm flipH="1">
              <a:off x="1146629" y="1814285"/>
              <a:ext cx="3135086" cy="1219199"/>
            </a:xfrm>
            <a:prstGeom prst="rt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37" name="직사각형 36">
              <a:extLst>
                <a:ext uri="{FF2B5EF4-FFF2-40B4-BE49-F238E27FC236}">
                  <a16:creationId xmlns:a16="http://schemas.microsoft.com/office/drawing/2014/main" id="{434E4449-D894-4D25-AC80-54AC413223C0}"/>
                </a:ext>
              </a:extLst>
            </p:cNvPr>
            <p:cNvSpPr/>
            <p:nvPr/>
          </p:nvSpPr>
          <p:spPr>
            <a:xfrm>
              <a:off x="1856606" y="1612601"/>
              <a:ext cx="2425107" cy="17616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2000" b="1" dirty="0">
                  <a:solidFill>
                    <a:prstClr val="white"/>
                  </a:solidFill>
                </a:rPr>
                <a:t>1884 ~ 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2000" b="1" dirty="0">
                  <a:solidFill>
                    <a:prstClr val="white"/>
                  </a:solidFill>
                </a:rPr>
                <a:t>          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2000" b="1" dirty="0">
                  <a:solidFill>
                    <a:prstClr val="white"/>
                  </a:solidFill>
                </a:rPr>
                <a:t>                1885</a:t>
              </a:r>
              <a:r>
                <a:rPr lang="ko-KR" altLang="en-US" sz="2000" b="1" dirty="0">
                  <a:solidFill>
                    <a:prstClr val="white"/>
                  </a:solidFill>
                </a:rPr>
                <a:t>년</a:t>
              </a:r>
              <a:endParaRPr lang="en-US" altLang="ko-KR" sz="2000" b="1" dirty="0">
                <a:solidFill>
                  <a:prstClr val="white"/>
                </a:solidFill>
              </a:endParaRPr>
            </a:p>
            <a:p>
              <a:pPr>
                <a:lnSpc>
                  <a:spcPct val="150000"/>
                </a:lnSpc>
              </a:pPr>
              <a:endParaRPr lang="en-US" altLang="ko-KR" sz="2000" b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38" name="그룹 37">
            <a:extLst>
              <a:ext uri="{FF2B5EF4-FFF2-40B4-BE49-F238E27FC236}">
                <a16:creationId xmlns:a16="http://schemas.microsoft.com/office/drawing/2014/main" id="{972CDE0D-1398-4DE8-95E8-7CACD3A9E80C}"/>
              </a:ext>
            </a:extLst>
          </p:cNvPr>
          <p:cNvGrpSpPr/>
          <p:nvPr/>
        </p:nvGrpSpPr>
        <p:grpSpPr>
          <a:xfrm>
            <a:off x="8083732" y="1341120"/>
            <a:ext cx="3302561" cy="5196840"/>
            <a:chOff x="1146629" y="1386115"/>
            <a:chExt cx="3135086" cy="4871122"/>
          </a:xfrm>
        </p:grpSpPr>
        <p:sp>
          <p:nvSpPr>
            <p:cNvPr id="39" name="이등변 삼각형 38">
              <a:extLst>
                <a:ext uri="{FF2B5EF4-FFF2-40B4-BE49-F238E27FC236}">
                  <a16:creationId xmlns:a16="http://schemas.microsoft.com/office/drawing/2014/main" id="{BFE5546A-98E9-4FEA-A07E-1036D73D1674}"/>
                </a:ext>
              </a:extLst>
            </p:cNvPr>
            <p:cNvSpPr/>
            <p:nvPr/>
          </p:nvSpPr>
          <p:spPr>
            <a:xfrm rot="13132709">
              <a:off x="3399110" y="5135280"/>
              <a:ext cx="596572" cy="1121957"/>
            </a:xfrm>
            <a:prstGeom prst="triangle">
              <a:avLst>
                <a:gd name="adj" fmla="val 55240"/>
              </a:avLst>
            </a:prstGeom>
            <a:solidFill>
              <a:srgbClr val="967D5F"/>
            </a:solidFill>
            <a:ln>
              <a:noFill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0" name="이등변 삼각형 39">
              <a:extLst>
                <a:ext uri="{FF2B5EF4-FFF2-40B4-BE49-F238E27FC236}">
                  <a16:creationId xmlns:a16="http://schemas.microsoft.com/office/drawing/2014/main" id="{E47B6168-8F59-47C4-8FD3-42E4DAB757C1}"/>
                </a:ext>
              </a:extLst>
            </p:cNvPr>
            <p:cNvSpPr/>
            <p:nvPr/>
          </p:nvSpPr>
          <p:spPr>
            <a:xfrm rot="5400000">
              <a:off x="1946729" y="1094015"/>
              <a:ext cx="2042885" cy="2627086"/>
            </a:xfrm>
            <a:prstGeom prst="triangle">
              <a:avLst>
                <a:gd name="adj" fmla="val 21581"/>
              </a:avLst>
            </a:prstGeom>
            <a:solidFill>
              <a:srgbClr val="967D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41" name="직사각형 40">
              <a:extLst>
                <a:ext uri="{FF2B5EF4-FFF2-40B4-BE49-F238E27FC236}">
                  <a16:creationId xmlns:a16="http://schemas.microsoft.com/office/drawing/2014/main" id="{EC48884E-82B4-4E70-B6F2-0B9467FBFF34}"/>
                </a:ext>
              </a:extLst>
            </p:cNvPr>
            <p:cNvSpPr/>
            <p:nvPr/>
          </p:nvSpPr>
          <p:spPr>
            <a:xfrm>
              <a:off x="1146630" y="3033485"/>
              <a:ext cx="3135085" cy="2438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altLang="ko-KR" sz="1500" dirty="0">
                  <a:solidFill>
                    <a:prstClr val="white">
                      <a:lumMod val="50000"/>
                    </a:prstClr>
                  </a:solidFill>
                </a:rPr>
                <a:t>94</a:t>
              </a:r>
              <a:r>
                <a:rPr lang="ko-KR" altLang="en-US" sz="1500" dirty="0">
                  <a:solidFill>
                    <a:prstClr val="white">
                      <a:lumMod val="50000"/>
                    </a:prstClr>
                  </a:solidFill>
                </a:rPr>
                <a:t>년 동학농민운동 발생</a:t>
              </a:r>
              <a:endParaRPr lang="en-US" altLang="ko-KR" sz="1500" dirty="0">
                <a:solidFill>
                  <a:prstClr val="white">
                    <a:lumMod val="50000"/>
                  </a:prstClr>
                </a:solidFill>
              </a:endParaRPr>
            </a:p>
            <a:p>
              <a:pPr algn="ctr">
                <a:lnSpc>
                  <a:spcPct val="150000"/>
                </a:lnSpc>
              </a:pPr>
              <a:r>
                <a:rPr lang="en-US" altLang="ko-KR" sz="1500" dirty="0">
                  <a:solidFill>
                    <a:prstClr val="white">
                      <a:lumMod val="50000"/>
                    </a:prstClr>
                  </a:solidFill>
                </a:rPr>
                <a:t>-&gt;</a:t>
              </a:r>
              <a:r>
                <a:rPr lang="ko-KR" altLang="en-US" sz="1500" dirty="0">
                  <a:solidFill>
                    <a:prstClr val="white">
                      <a:lumMod val="50000"/>
                    </a:prstClr>
                  </a:solidFill>
                </a:rPr>
                <a:t>조약으로 일본군 파병</a:t>
              </a:r>
              <a:endParaRPr lang="en-US" altLang="ko-KR" sz="1500" dirty="0">
                <a:solidFill>
                  <a:prstClr val="white">
                    <a:lumMod val="50000"/>
                  </a:prstClr>
                </a:solidFill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sz="1500" dirty="0">
                  <a:solidFill>
                    <a:prstClr val="white">
                      <a:lumMod val="50000"/>
                    </a:prstClr>
                  </a:solidFill>
                </a:rPr>
                <a:t>같은 해 </a:t>
              </a:r>
              <a:r>
                <a:rPr lang="en-US" altLang="ko-KR" sz="1500" dirty="0">
                  <a:solidFill>
                    <a:prstClr val="white">
                      <a:lumMod val="50000"/>
                    </a:prstClr>
                  </a:solidFill>
                </a:rPr>
                <a:t>8</a:t>
              </a:r>
              <a:r>
                <a:rPr lang="ko-KR" altLang="en-US" sz="1500" dirty="0">
                  <a:solidFill>
                    <a:prstClr val="white">
                      <a:lumMod val="50000"/>
                    </a:prstClr>
                  </a:solidFill>
                </a:rPr>
                <a:t>월 청일전쟁 발발</a:t>
              </a:r>
              <a:endParaRPr lang="en-US" altLang="ko-KR" sz="1500" dirty="0">
                <a:solidFill>
                  <a:prstClr val="white">
                    <a:lumMod val="50000"/>
                  </a:prstClr>
                </a:solidFill>
              </a:endParaRPr>
            </a:p>
            <a:p>
              <a:pPr algn="ctr">
                <a:lnSpc>
                  <a:spcPct val="150000"/>
                </a:lnSpc>
              </a:pPr>
              <a:endParaRPr lang="en-US" altLang="ko-KR" sz="1500" dirty="0">
                <a:solidFill>
                  <a:prstClr val="white">
                    <a:lumMod val="50000"/>
                  </a:prstClr>
                </a:solidFill>
              </a:endParaRPr>
            </a:p>
            <a:p>
              <a:pPr algn="ctr">
                <a:lnSpc>
                  <a:spcPct val="150000"/>
                </a:lnSpc>
              </a:pPr>
              <a:r>
                <a:rPr lang="en-US" altLang="ko-KR" sz="1500" dirty="0">
                  <a:solidFill>
                    <a:prstClr val="white">
                      <a:lumMod val="50000"/>
                    </a:prstClr>
                  </a:solidFill>
                </a:rPr>
                <a:t>95</a:t>
              </a:r>
              <a:r>
                <a:rPr lang="ko-KR" altLang="en-US" sz="1500" dirty="0">
                  <a:solidFill>
                    <a:prstClr val="white">
                      <a:lumMod val="50000"/>
                    </a:prstClr>
                  </a:solidFill>
                </a:rPr>
                <a:t>년 </a:t>
              </a:r>
              <a:r>
                <a:rPr lang="ko-KR" altLang="en-US" sz="1500" dirty="0" err="1">
                  <a:solidFill>
                    <a:prstClr val="white">
                      <a:lumMod val="50000"/>
                    </a:prstClr>
                  </a:solidFill>
                </a:rPr>
                <a:t>시모노세키</a:t>
              </a:r>
              <a:r>
                <a:rPr lang="ko-KR" altLang="en-US" sz="1500" dirty="0">
                  <a:solidFill>
                    <a:prstClr val="white">
                      <a:lumMod val="50000"/>
                    </a:prstClr>
                  </a:solidFill>
                </a:rPr>
                <a:t> 조약 성립</a:t>
              </a:r>
              <a:endParaRPr lang="en-US" altLang="ko-KR" sz="1500" dirty="0">
                <a:solidFill>
                  <a:prstClr val="white">
                    <a:lumMod val="50000"/>
                  </a:prstClr>
                </a:solidFill>
              </a:endParaRPr>
            </a:p>
            <a:p>
              <a:pPr algn="ctr">
                <a:lnSpc>
                  <a:spcPct val="150000"/>
                </a:lnSpc>
              </a:pPr>
              <a:r>
                <a:rPr lang="en-US" altLang="ko-KR" sz="1500" dirty="0">
                  <a:solidFill>
                    <a:prstClr val="white">
                      <a:lumMod val="50000"/>
                    </a:prstClr>
                  </a:solidFill>
                </a:rPr>
                <a:t>3</a:t>
              </a:r>
              <a:r>
                <a:rPr lang="ko-KR" altLang="en-US" sz="1500" dirty="0">
                  <a:solidFill>
                    <a:prstClr val="white">
                      <a:lumMod val="50000"/>
                    </a:prstClr>
                  </a:solidFill>
                </a:rPr>
                <a:t>국 반대로 요동반도 반환</a:t>
              </a:r>
              <a:endParaRPr lang="en-US" altLang="ko-KR" sz="1500" dirty="0">
                <a:solidFill>
                  <a:prstClr val="white">
                    <a:lumMod val="50000"/>
                  </a:prstClr>
                </a:solidFill>
              </a:endParaRPr>
            </a:p>
          </p:txBody>
        </p:sp>
        <p:sp>
          <p:nvSpPr>
            <p:cNvPr id="42" name="직각 삼각형 41">
              <a:extLst>
                <a:ext uri="{FF2B5EF4-FFF2-40B4-BE49-F238E27FC236}">
                  <a16:creationId xmlns:a16="http://schemas.microsoft.com/office/drawing/2014/main" id="{3AAEBD30-E676-4678-AEE5-2C88E880AE2A}"/>
                </a:ext>
              </a:extLst>
            </p:cNvPr>
            <p:cNvSpPr/>
            <p:nvPr/>
          </p:nvSpPr>
          <p:spPr>
            <a:xfrm flipH="1">
              <a:off x="1146629" y="1814285"/>
              <a:ext cx="3135086" cy="1219199"/>
            </a:xfrm>
            <a:prstGeom prst="rt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43" name="직사각형 42">
              <a:extLst>
                <a:ext uri="{FF2B5EF4-FFF2-40B4-BE49-F238E27FC236}">
                  <a16:creationId xmlns:a16="http://schemas.microsoft.com/office/drawing/2014/main" id="{3DA1C266-FC5F-4470-AB00-A937646E887E}"/>
                </a:ext>
              </a:extLst>
            </p:cNvPr>
            <p:cNvSpPr/>
            <p:nvPr/>
          </p:nvSpPr>
          <p:spPr>
            <a:xfrm>
              <a:off x="1856606" y="1612601"/>
              <a:ext cx="2425107" cy="13289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2000" b="1" dirty="0">
                  <a:solidFill>
                    <a:prstClr val="white"/>
                  </a:solidFill>
                </a:rPr>
                <a:t>1894</a:t>
              </a:r>
              <a:r>
                <a:rPr lang="ko-KR" altLang="en-US" sz="2000" b="1" dirty="0">
                  <a:solidFill>
                    <a:prstClr val="white"/>
                  </a:solidFill>
                </a:rPr>
                <a:t> </a:t>
              </a:r>
              <a:r>
                <a:rPr lang="en-US" altLang="ko-KR" sz="2000" b="1" dirty="0">
                  <a:solidFill>
                    <a:prstClr val="white"/>
                  </a:solidFill>
                </a:rPr>
                <a:t>~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2000" b="1" dirty="0">
                  <a:solidFill>
                    <a:prstClr val="white"/>
                  </a:solidFill>
                </a:rPr>
                <a:t>          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2000" b="1" dirty="0">
                  <a:solidFill>
                    <a:prstClr val="white"/>
                  </a:solidFill>
                </a:rPr>
                <a:t>                 1895</a:t>
              </a:r>
              <a:r>
                <a:rPr lang="ko-KR" altLang="en-US" sz="2000" b="1" dirty="0">
                  <a:solidFill>
                    <a:prstClr val="white"/>
                  </a:solidFill>
                </a:rPr>
                <a:t>년</a:t>
              </a:r>
              <a:endParaRPr lang="en-US" altLang="ko-KR" sz="2000" b="1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83252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직사각형 33"/>
          <p:cNvSpPr/>
          <p:nvPr/>
        </p:nvSpPr>
        <p:spPr>
          <a:xfrm>
            <a:off x="0" y="0"/>
            <a:ext cx="12192000" cy="965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381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>
              <a:defRPr/>
            </a:pPr>
            <a:r>
              <a:rPr lang="ko-KR" altLang="en-US" sz="4000" b="1" kern="0" dirty="0">
                <a:solidFill>
                  <a:prstClr val="white"/>
                </a:solidFill>
              </a:rPr>
              <a:t>열강의 동아시아 침략</a:t>
            </a:r>
            <a:endParaRPr lang="en-US" altLang="ko-KR" sz="4000" b="1" kern="0" dirty="0">
              <a:solidFill>
                <a:prstClr val="white"/>
              </a:solidFill>
            </a:endParaRPr>
          </a:p>
        </p:txBody>
      </p: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5EFB196C-CAA6-4C9A-B46E-B63072AA19F0}"/>
              </a:ext>
            </a:extLst>
          </p:cNvPr>
          <p:cNvGrpSpPr/>
          <p:nvPr/>
        </p:nvGrpSpPr>
        <p:grpSpPr>
          <a:xfrm>
            <a:off x="1097281" y="3444240"/>
            <a:ext cx="9839234" cy="535670"/>
            <a:chOff x="1290319" y="3210845"/>
            <a:chExt cx="7505338" cy="364310"/>
          </a:xfrm>
          <a:gradFill flip="none" rotWithShape="1">
            <a:gsLst>
              <a:gs pos="45000">
                <a:srgbClr val="FF9999"/>
              </a:gs>
              <a:gs pos="45000">
                <a:schemeClr val="bg1"/>
              </a:gs>
            </a:gsLst>
            <a:lin ang="0" scaled="1"/>
            <a:tileRect/>
          </a:gradFill>
        </p:grpSpPr>
        <p:sp>
          <p:nvSpPr>
            <p:cNvPr id="15" name="직사각형 14">
              <a:extLst>
                <a:ext uri="{FF2B5EF4-FFF2-40B4-BE49-F238E27FC236}">
                  <a16:creationId xmlns:a16="http://schemas.microsoft.com/office/drawing/2014/main" id="{93B726A4-906A-49C7-866C-FD161668FAE7}"/>
                </a:ext>
              </a:extLst>
            </p:cNvPr>
            <p:cNvSpPr/>
            <p:nvPr/>
          </p:nvSpPr>
          <p:spPr>
            <a:xfrm>
              <a:off x="1398759" y="3375000"/>
              <a:ext cx="7344000" cy="36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prstClr val="white"/>
                </a:solidFill>
              </a:endParaRPr>
            </a:p>
          </p:txBody>
        </p:sp>
        <p:sp>
          <p:nvSpPr>
            <p:cNvPr id="19" name="타원 18">
              <a:extLst>
                <a:ext uri="{FF2B5EF4-FFF2-40B4-BE49-F238E27FC236}">
                  <a16:creationId xmlns:a16="http://schemas.microsoft.com/office/drawing/2014/main" id="{3C0413A1-1F09-4FF7-9C5B-1261D6E1A61B}"/>
                </a:ext>
              </a:extLst>
            </p:cNvPr>
            <p:cNvSpPr/>
            <p:nvPr/>
          </p:nvSpPr>
          <p:spPr>
            <a:xfrm>
              <a:off x="1290319" y="3210845"/>
              <a:ext cx="364310" cy="36431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>
                  <a:solidFill>
                    <a:prstClr val="white"/>
                  </a:solidFill>
                </a:rPr>
                <a:t>1</a:t>
              </a:r>
              <a:endParaRPr lang="ko-KR" altLang="en-US" sz="1200" dirty="0">
                <a:solidFill>
                  <a:prstClr val="white"/>
                </a:solidFill>
              </a:endParaRPr>
            </a:p>
          </p:txBody>
        </p:sp>
        <p:sp>
          <p:nvSpPr>
            <p:cNvPr id="20" name="타원 19">
              <a:extLst>
                <a:ext uri="{FF2B5EF4-FFF2-40B4-BE49-F238E27FC236}">
                  <a16:creationId xmlns:a16="http://schemas.microsoft.com/office/drawing/2014/main" id="{47FB8368-B924-4E06-8654-E9BFD22ACD34}"/>
                </a:ext>
              </a:extLst>
            </p:cNvPr>
            <p:cNvSpPr/>
            <p:nvPr/>
          </p:nvSpPr>
          <p:spPr>
            <a:xfrm>
              <a:off x="3075576" y="3210845"/>
              <a:ext cx="364310" cy="36431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>
                  <a:solidFill>
                    <a:prstClr val="white"/>
                  </a:solidFill>
                </a:rPr>
                <a:t>2</a:t>
              </a:r>
              <a:endParaRPr lang="ko-KR" altLang="en-US" sz="1200" dirty="0">
                <a:solidFill>
                  <a:prstClr val="white"/>
                </a:solidFill>
              </a:endParaRPr>
            </a:p>
          </p:txBody>
        </p:sp>
        <p:sp>
          <p:nvSpPr>
            <p:cNvPr id="21" name="타원 20">
              <a:extLst>
                <a:ext uri="{FF2B5EF4-FFF2-40B4-BE49-F238E27FC236}">
                  <a16:creationId xmlns:a16="http://schemas.microsoft.com/office/drawing/2014/main" id="{44C604D6-304C-4837-A0C0-62C3F514A8CC}"/>
                </a:ext>
              </a:extLst>
            </p:cNvPr>
            <p:cNvSpPr/>
            <p:nvPr/>
          </p:nvSpPr>
          <p:spPr>
            <a:xfrm>
              <a:off x="4860833" y="3210845"/>
              <a:ext cx="364310" cy="36431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>
                  <a:solidFill>
                    <a:srgbClr val="FF9999"/>
                  </a:solidFill>
                </a:rPr>
                <a:t>3</a:t>
              </a:r>
              <a:endParaRPr lang="ko-KR" altLang="en-US" sz="1200" dirty="0">
                <a:solidFill>
                  <a:srgbClr val="FF9999"/>
                </a:solidFill>
              </a:endParaRPr>
            </a:p>
          </p:txBody>
        </p:sp>
        <p:sp>
          <p:nvSpPr>
            <p:cNvPr id="22" name="타원 21">
              <a:extLst>
                <a:ext uri="{FF2B5EF4-FFF2-40B4-BE49-F238E27FC236}">
                  <a16:creationId xmlns:a16="http://schemas.microsoft.com/office/drawing/2014/main" id="{2710A093-7EC5-47BC-B7F2-3503E0242A25}"/>
                </a:ext>
              </a:extLst>
            </p:cNvPr>
            <p:cNvSpPr/>
            <p:nvPr/>
          </p:nvSpPr>
          <p:spPr>
            <a:xfrm>
              <a:off x="6646090" y="3210845"/>
              <a:ext cx="364310" cy="36431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>
                  <a:solidFill>
                    <a:srgbClr val="FF9999"/>
                  </a:solidFill>
                </a:rPr>
                <a:t>4</a:t>
              </a:r>
              <a:endParaRPr lang="ko-KR" altLang="en-US" sz="1200" dirty="0">
                <a:solidFill>
                  <a:srgbClr val="FF9999"/>
                </a:solidFill>
              </a:endParaRPr>
            </a:p>
          </p:txBody>
        </p:sp>
        <p:sp>
          <p:nvSpPr>
            <p:cNvPr id="23" name="타원 22">
              <a:extLst>
                <a:ext uri="{FF2B5EF4-FFF2-40B4-BE49-F238E27FC236}">
                  <a16:creationId xmlns:a16="http://schemas.microsoft.com/office/drawing/2014/main" id="{53528377-63E3-4E6B-A8AF-A63C93E5CE14}"/>
                </a:ext>
              </a:extLst>
            </p:cNvPr>
            <p:cNvSpPr/>
            <p:nvPr/>
          </p:nvSpPr>
          <p:spPr>
            <a:xfrm>
              <a:off x="8431347" y="3210845"/>
              <a:ext cx="364310" cy="36431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>
                  <a:solidFill>
                    <a:srgbClr val="FF9999"/>
                  </a:solidFill>
                </a:rPr>
                <a:t>5</a:t>
              </a:r>
              <a:endParaRPr lang="ko-KR" altLang="en-US" sz="1200" dirty="0">
                <a:solidFill>
                  <a:srgbClr val="FF9999"/>
                </a:solidFill>
              </a:endParaRPr>
            </a:p>
          </p:txBody>
        </p:sp>
      </p:grp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22F1DCB9-B749-4A5B-816A-E676A8F9E6DF}"/>
              </a:ext>
            </a:extLst>
          </p:cNvPr>
          <p:cNvSpPr/>
          <p:nvPr/>
        </p:nvSpPr>
        <p:spPr>
          <a:xfrm>
            <a:off x="2131554" y="4691203"/>
            <a:ext cx="3089869" cy="9337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400" b="1" dirty="0">
                <a:solidFill>
                  <a:prstClr val="white">
                    <a:lumMod val="50000"/>
                  </a:prstClr>
                </a:solidFill>
              </a:rPr>
              <a:t>조선의 종속화 획책</a:t>
            </a:r>
            <a:endParaRPr lang="en-US" altLang="ko-KR" sz="1400" b="1" dirty="0">
              <a:solidFill>
                <a:prstClr val="white">
                  <a:lumMod val="50000"/>
                </a:prst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sz="1200" dirty="0">
                <a:solidFill>
                  <a:prstClr val="white">
                    <a:lumMod val="50000"/>
                  </a:prstClr>
                </a:solidFill>
              </a:rPr>
              <a:t>조선의 민족적 저항</a:t>
            </a:r>
            <a:r>
              <a:rPr lang="en-US" altLang="ko-KR" sz="1200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ko-KR" altLang="en-US" sz="1200" dirty="0">
                <a:solidFill>
                  <a:prstClr val="white">
                    <a:lumMod val="50000"/>
                  </a:prstClr>
                </a:solidFill>
              </a:rPr>
              <a:t>및</a:t>
            </a:r>
            <a:endParaRPr lang="en-US" altLang="ko-KR" sz="1200" dirty="0">
              <a:solidFill>
                <a:prstClr val="white">
                  <a:lumMod val="50000"/>
                </a:prst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sz="1200" dirty="0">
                <a:solidFill>
                  <a:prstClr val="white">
                    <a:lumMod val="50000"/>
                  </a:prstClr>
                </a:solidFill>
              </a:rPr>
              <a:t>러시아의 조선 진출과 충돌</a:t>
            </a:r>
            <a:endParaRPr lang="en-US" altLang="ko-KR" sz="12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E1BF3549-DFAC-45B2-BD92-A6260131535E}"/>
              </a:ext>
            </a:extLst>
          </p:cNvPr>
          <p:cNvSpPr/>
          <p:nvPr/>
        </p:nvSpPr>
        <p:spPr>
          <a:xfrm>
            <a:off x="6812372" y="4691203"/>
            <a:ext cx="3089869" cy="9337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400" b="1" dirty="0">
                <a:solidFill>
                  <a:prstClr val="white">
                    <a:lumMod val="50000"/>
                  </a:prstClr>
                </a:solidFill>
              </a:rPr>
              <a:t>의화단운동</a:t>
            </a:r>
            <a:endParaRPr lang="en-US" altLang="ko-KR" sz="1400" b="1" dirty="0">
              <a:solidFill>
                <a:prstClr val="white">
                  <a:lumMod val="50000"/>
                </a:prst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sz="1200" dirty="0">
                <a:solidFill>
                  <a:prstClr val="white">
                    <a:lumMod val="50000"/>
                  </a:prstClr>
                </a:solidFill>
              </a:rPr>
              <a:t>일본군을 주력으로 </a:t>
            </a:r>
            <a:r>
              <a:rPr lang="en-US" altLang="ko-KR" sz="1200" dirty="0">
                <a:solidFill>
                  <a:prstClr val="white">
                    <a:lumMod val="50000"/>
                  </a:prstClr>
                </a:solidFill>
              </a:rPr>
              <a:t>8</a:t>
            </a:r>
            <a:r>
              <a:rPr lang="ko-KR" altLang="en-US" sz="1200" dirty="0">
                <a:solidFill>
                  <a:prstClr val="white">
                    <a:lumMod val="50000"/>
                  </a:prstClr>
                </a:solidFill>
              </a:rPr>
              <a:t>개국의 연합군이 진압</a:t>
            </a:r>
            <a:endParaRPr lang="en-US" altLang="ko-KR" sz="1200" dirty="0">
              <a:solidFill>
                <a:prstClr val="white">
                  <a:lumMod val="50000"/>
                </a:prst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altLang="ko-KR" sz="1200" dirty="0">
                <a:solidFill>
                  <a:prstClr val="white">
                    <a:lumMod val="50000"/>
                  </a:prstClr>
                </a:solidFill>
              </a:rPr>
              <a:t>8</a:t>
            </a:r>
            <a:r>
              <a:rPr lang="ko-KR" altLang="en-US" sz="1200" dirty="0">
                <a:solidFill>
                  <a:prstClr val="white">
                    <a:lumMod val="50000"/>
                  </a:prstClr>
                </a:solidFill>
              </a:rPr>
              <a:t>개국과 청국은 북경의정서 맺음</a:t>
            </a:r>
            <a:endParaRPr lang="en-US" altLang="ko-KR" sz="12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5D1C8077-CF7B-4C16-ACE0-E18BAAC71671}"/>
              </a:ext>
            </a:extLst>
          </p:cNvPr>
          <p:cNvSpPr/>
          <p:nvPr/>
        </p:nvSpPr>
        <p:spPr>
          <a:xfrm>
            <a:off x="0" y="1534820"/>
            <a:ext cx="3089869" cy="1487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400" b="1" dirty="0">
                <a:solidFill>
                  <a:prstClr val="white">
                    <a:lumMod val="50000"/>
                  </a:prstClr>
                </a:solidFill>
              </a:rPr>
              <a:t>청일전쟁 후</a:t>
            </a:r>
            <a:endParaRPr lang="en-US" altLang="ko-KR" sz="1200" dirty="0">
              <a:solidFill>
                <a:prstClr val="white">
                  <a:lumMod val="50000"/>
                </a:prst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sz="1200" dirty="0">
                <a:solidFill>
                  <a:prstClr val="white">
                    <a:lumMod val="50000"/>
                  </a:prstClr>
                </a:solidFill>
              </a:rPr>
              <a:t>제국주의 열강의 중국분할 경쟁 가속화</a:t>
            </a:r>
            <a:endParaRPr lang="en-US" altLang="ko-KR" sz="1200" dirty="0">
              <a:solidFill>
                <a:prstClr val="white">
                  <a:lumMod val="50000"/>
                </a:prstClr>
              </a:solidFill>
            </a:endParaRPr>
          </a:p>
          <a:p>
            <a:pPr algn="ctr">
              <a:lnSpc>
                <a:spcPct val="150000"/>
              </a:lnSpc>
            </a:pPr>
            <a:endParaRPr lang="en-US" altLang="ko-KR" sz="1200" dirty="0">
              <a:solidFill>
                <a:prstClr val="white">
                  <a:lumMod val="50000"/>
                </a:prst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sz="1200" dirty="0">
                <a:solidFill>
                  <a:prstClr val="white">
                    <a:lumMod val="50000"/>
                  </a:prstClr>
                </a:solidFill>
              </a:rPr>
              <a:t>열강과의 침략 과정에서</a:t>
            </a:r>
            <a:endParaRPr lang="en-US" altLang="ko-KR" sz="1200" dirty="0">
              <a:solidFill>
                <a:prstClr val="white">
                  <a:lumMod val="50000"/>
                </a:prst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sz="1200" dirty="0">
                <a:solidFill>
                  <a:prstClr val="white">
                    <a:lumMod val="50000"/>
                  </a:prstClr>
                </a:solidFill>
              </a:rPr>
              <a:t>일본의 제국주의 형성</a:t>
            </a:r>
            <a:endParaRPr lang="en-US" altLang="ko-KR" sz="12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99A19408-4A7D-4DAA-9BBF-58618E81DAA7}"/>
              </a:ext>
            </a:extLst>
          </p:cNvPr>
          <p:cNvSpPr/>
          <p:nvPr/>
        </p:nvSpPr>
        <p:spPr>
          <a:xfrm>
            <a:off x="4471963" y="1669108"/>
            <a:ext cx="3089869" cy="9337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400" b="1" dirty="0" err="1">
                <a:solidFill>
                  <a:prstClr val="white">
                    <a:lumMod val="50000"/>
                  </a:prstClr>
                </a:solidFill>
              </a:rPr>
              <a:t>민비시해사건</a:t>
            </a:r>
            <a:endParaRPr lang="en-US" altLang="ko-KR" sz="1400" b="1" dirty="0">
              <a:solidFill>
                <a:prstClr val="white">
                  <a:lumMod val="50000"/>
                </a:prst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sz="1200" dirty="0">
                <a:solidFill>
                  <a:prstClr val="white">
                    <a:lumMod val="50000"/>
                  </a:prstClr>
                </a:solidFill>
              </a:rPr>
              <a:t>러시아의 조선에 대한</a:t>
            </a:r>
            <a:endParaRPr lang="en-US" altLang="ko-KR" sz="1200" dirty="0">
              <a:solidFill>
                <a:prstClr val="white">
                  <a:lumMod val="50000"/>
                </a:prst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sz="1200" dirty="0">
                <a:solidFill>
                  <a:prstClr val="white">
                    <a:lumMod val="50000"/>
                  </a:prstClr>
                </a:solidFill>
              </a:rPr>
              <a:t>정치적 영향력이 커짐</a:t>
            </a:r>
            <a:endParaRPr lang="en-US" altLang="ko-KR" sz="12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10123BF1-8B41-4697-BA4F-28518EC16D9D}"/>
              </a:ext>
            </a:extLst>
          </p:cNvPr>
          <p:cNvSpPr/>
          <p:nvPr/>
        </p:nvSpPr>
        <p:spPr>
          <a:xfrm>
            <a:off x="9281846" y="1793457"/>
            <a:ext cx="2831739" cy="9337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400" b="1" dirty="0">
                <a:solidFill>
                  <a:prstClr val="white">
                    <a:lumMod val="50000"/>
                  </a:prstClr>
                </a:solidFill>
              </a:rPr>
              <a:t>러시아의 남하정책</a:t>
            </a:r>
            <a:endParaRPr lang="en-US" altLang="ko-KR" sz="1400" b="1" dirty="0">
              <a:solidFill>
                <a:prstClr val="white">
                  <a:lumMod val="50000"/>
                </a:prst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sz="1200" dirty="0">
                <a:solidFill>
                  <a:prstClr val="white">
                    <a:lumMod val="50000"/>
                  </a:prstClr>
                </a:solidFill>
              </a:rPr>
              <a:t>서로의 이익을 위해</a:t>
            </a:r>
            <a:endParaRPr lang="en-US" altLang="ko-KR" sz="1200" dirty="0">
              <a:solidFill>
                <a:prstClr val="white">
                  <a:lumMod val="50000"/>
                </a:prst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sz="1200" dirty="0">
                <a:solidFill>
                  <a:prstClr val="white">
                    <a:lumMod val="50000"/>
                  </a:prstClr>
                </a:solidFill>
              </a:rPr>
              <a:t>일본과 영국의 일영동맹조약 체결</a:t>
            </a:r>
            <a:endParaRPr lang="en-US" altLang="ko-KR" sz="1200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95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자유형: 도형 4">
            <a:extLst>
              <a:ext uri="{FF2B5EF4-FFF2-40B4-BE49-F238E27FC236}">
                <a16:creationId xmlns:a16="http://schemas.microsoft.com/office/drawing/2014/main" id="{5598D439-A589-43F9-813A-B2D593F365DA}"/>
              </a:ext>
            </a:extLst>
          </p:cNvPr>
          <p:cNvSpPr/>
          <p:nvPr/>
        </p:nvSpPr>
        <p:spPr>
          <a:xfrm>
            <a:off x="978721" y="1209767"/>
            <a:ext cx="9879527" cy="1233029"/>
          </a:xfrm>
          <a:custGeom>
            <a:avLst/>
            <a:gdLst>
              <a:gd name="connsiteX0" fmla="*/ 1112122 w 9128244"/>
              <a:gd name="connsiteY0" fmla="*/ 76200 h 1930400"/>
              <a:gd name="connsiteX1" fmla="*/ 2737722 w 9128244"/>
              <a:gd name="connsiteY1" fmla="*/ 0 h 1930400"/>
              <a:gd name="connsiteX2" fmla="*/ 5976222 w 9128244"/>
              <a:gd name="connsiteY2" fmla="*/ 25400 h 1930400"/>
              <a:gd name="connsiteX3" fmla="*/ 8478122 w 9128244"/>
              <a:gd name="connsiteY3" fmla="*/ 38100 h 1930400"/>
              <a:gd name="connsiteX4" fmla="*/ 8909922 w 9128244"/>
              <a:gd name="connsiteY4" fmla="*/ 63500 h 1930400"/>
              <a:gd name="connsiteX5" fmla="*/ 9075022 w 9128244"/>
              <a:gd name="connsiteY5" fmla="*/ 292100 h 1930400"/>
              <a:gd name="connsiteX6" fmla="*/ 9125822 w 9128244"/>
              <a:gd name="connsiteY6" fmla="*/ 1257300 h 1930400"/>
              <a:gd name="connsiteX7" fmla="*/ 9011522 w 9128244"/>
              <a:gd name="connsiteY7" fmla="*/ 1841500 h 1930400"/>
              <a:gd name="connsiteX8" fmla="*/ 8452722 w 9128244"/>
              <a:gd name="connsiteY8" fmla="*/ 1917700 h 1930400"/>
              <a:gd name="connsiteX9" fmla="*/ 6496922 w 9128244"/>
              <a:gd name="connsiteY9" fmla="*/ 1879600 h 1930400"/>
              <a:gd name="connsiteX10" fmla="*/ 3067922 w 9128244"/>
              <a:gd name="connsiteY10" fmla="*/ 1854200 h 1930400"/>
              <a:gd name="connsiteX11" fmla="*/ 1391522 w 9128244"/>
              <a:gd name="connsiteY11" fmla="*/ 1930400 h 1930400"/>
              <a:gd name="connsiteX12" fmla="*/ 299322 w 9128244"/>
              <a:gd name="connsiteY12" fmla="*/ 1854200 h 1930400"/>
              <a:gd name="connsiteX13" fmla="*/ 19922 w 9128244"/>
              <a:gd name="connsiteY13" fmla="*/ 1524000 h 1930400"/>
              <a:gd name="connsiteX14" fmla="*/ 83422 w 9128244"/>
              <a:gd name="connsiteY14" fmla="*/ 1028700 h 1930400"/>
              <a:gd name="connsiteX15" fmla="*/ 7222 w 9128244"/>
              <a:gd name="connsiteY15" fmla="*/ 469900 h 1930400"/>
              <a:gd name="connsiteX16" fmla="*/ 299322 w 9128244"/>
              <a:gd name="connsiteY16" fmla="*/ 114300 h 1930400"/>
              <a:gd name="connsiteX17" fmla="*/ 1264522 w 9128244"/>
              <a:gd name="connsiteY17" fmla="*/ 101600 h 1930400"/>
              <a:gd name="connsiteX18" fmla="*/ 1112122 w 9128244"/>
              <a:gd name="connsiteY18" fmla="*/ 76200 h 1930400"/>
              <a:gd name="connsiteX0" fmla="*/ 1112122 w 9128244"/>
              <a:gd name="connsiteY0" fmla="*/ 76200 h 1930400"/>
              <a:gd name="connsiteX1" fmla="*/ 2737722 w 9128244"/>
              <a:gd name="connsiteY1" fmla="*/ 0 h 1930400"/>
              <a:gd name="connsiteX2" fmla="*/ 5976222 w 9128244"/>
              <a:gd name="connsiteY2" fmla="*/ 25400 h 1930400"/>
              <a:gd name="connsiteX3" fmla="*/ 8478122 w 9128244"/>
              <a:gd name="connsiteY3" fmla="*/ 38100 h 1930400"/>
              <a:gd name="connsiteX4" fmla="*/ 8909922 w 9128244"/>
              <a:gd name="connsiteY4" fmla="*/ 63500 h 1930400"/>
              <a:gd name="connsiteX5" fmla="*/ 9075022 w 9128244"/>
              <a:gd name="connsiteY5" fmla="*/ 292100 h 1930400"/>
              <a:gd name="connsiteX6" fmla="*/ 9125822 w 9128244"/>
              <a:gd name="connsiteY6" fmla="*/ 1257300 h 1930400"/>
              <a:gd name="connsiteX7" fmla="*/ 9011522 w 9128244"/>
              <a:gd name="connsiteY7" fmla="*/ 1841500 h 1930400"/>
              <a:gd name="connsiteX8" fmla="*/ 8452722 w 9128244"/>
              <a:gd name="connsiteY8" fmla="*/ 1917700 h 1930400"/>
              <a:gd name="connsiteX9" fmla="*/ 6496922 w 9128244"/>
              <a:gd name="connsiteY9" fmla="*/ 1879600 h 1930400"/>
              <a:gd name="connsiteX10" fmla="*/ 3067922 w 9128244"/>
              <a:gd name="connsiteY10" fmla="*/ 1854200 h 1930400"/>
              <a:gd name="connsiteX11" fmla="*/ 1391522 w 9128244"/>
              <a:gd name="connsiteY11" fmla="*/ 1930400 h 1930400"/>
              <a:gd name="connsiteX12" fmla="*/ 299322 w 9128244"/>
              <a:gd name="connsiteY12" fmla="*/ 1854200 h 1930400"/>
              <a:gd name="connsiteX13" fmla="*/ 19922 w 9128244"/>
              <a:gd name="connsiteY13" fmla="*/ 1524000 h 1930400"/>
              <a:gd name="connsiteX14" fmla="*/ 83422 w 9128244"/>
              <a:gd name="connsiteY14" fmla="*/ 1028700 h 1930400"/>
              <a:gd name="connsiteX15" fmla="*/ 7222 w 9128244"/>
              <a:gd name="connsiteY15" fmla="*/ 469900 h 1930400"/>
              <a:gd name="connsiteX16" fmla="*/ 299322 w 9128244"/>
              <a:gd name="connsiteY16" fmla="*/ 114300 h 1930400"/>
              <a:gd name="connsiteX17" fmla="*/ 878759 w 9128244"/>
              <a:gd name="connsiteY17" fmla="*/ 77787 h 1930400"/>
              <a:gd name="connsiteX18" fmla="*/ 1112122 w 9128244"/>
              <a:gd name="connsiteY18" fmla="*/ 76200 h 193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128244" h="1930400">
                <a:moveTo>
                  <a:pt x="1112122" y="76200"/>
                </a:moveTo>
                <a:cubicBezTo>
                  <a:pt x="1519580" y="42333"/>
                  <a:pt x="2737722" y="0"/>
                  <a:pt x="2737722" y="0"/>
                </a:cubicBezTo>
                <a:lnTo>
                  <a:pt x="5976222" y="25400"/>
                </a:lnTo>
                <a:lnTo>
                  <a:pt x="8478122" y="38100"/>
                </a:lnTo>
                <a:cubicBezTo>
                  <a:pt x="8967072" y="44450"/>
                  <a:pt x="8810439" y="21167"/>
                  <a:pt x="8909922" y="63500"/>
                </a:cubicBezTo>
                <a:cubicBezTo>
                  <a:pt x="9009405" y="105833"/>
                  <a:pt x="9039039" y="93133"/>
                  <a:pt x="9075022" y="292100"/>
                </a:cubicBezTo>
                <a:cubicBezTo>
                  <a:pt x="9111005" y="491067"/>
                  <a:pt x="9136405" y="999067"/>
                  <a:pt x="9125822" y="1257300"/>
                </a:cubicBezTo>
                <a:cubicBezTo>
                  <a:pt x="9115239" y="1515533"/>
                  <a:pt x="9123705" y="1731433"/>
                  <a:pt x="9011522" y="1841500"/>
                </a:cubicBezTo>
                <a:cubicBezTo>
                  <a:pt x="8899339" y="1951567"/>
                  <a:pt x="8452722" y="1917700"/>
                  <a:pt x="8452722" y="1917700"/>
                </a:cubicBezTo>
                <a:lnTo>
                  <a:pt x="6496922" y="1879600"/>
                </a:lnTo>
                <a:lnTo>
                  <a:pt x="3067922" y="1854200"/>
                </a:lnTo>
                <a:cubicBezTo>
                  <a:pt x="2217022" y="1862667"/>
                  <a:pt x="1852955" y="1930400"/>
                  <a:pt x="1391522" y="1930400"/>
                </a:cubicBezTo>
                <a:cubicBezTo>
                  <a:pt x="930089" y="1930400"/>
                  <a:pt x="527922" y="1921933"/>
                  <a:pt x="299322" y="1854200"/>
                </a:cubicBezTo>
                <a:cubicBezTo>
                  <a:pt x="70722" y="1786467"/>
                  <a:pt x="55905" y="1661583"/>
                  <a:pt x="19922" y="1524000"/>
                </a:cubicBezTo>
                <a:cubicBezTo>
                  <a:pt x="-16061" y="1386417"/>
                  <a:pt x="85539" y="1204383"/>
                  <a:pt x="83422" y="1028700"/>
                </a:cubicBezTo>
                <a:cubicBezTo>
                  <a:pt x="81305" y="853017"/>
                  <a:pt x="-28761" y="622300"/>
                  <a:pt x="7222" y="469900"/>
                </a:cubicBezTo>
                <a:cubicBezTo>
                  <a:pt x="43205" y="317500"/>
                  <a:pt x="89772" y="175683"/>
                  <a:pt x="299322" y="114300"/>
                </a:cubicBezTo>
                <a:cubicBezTo>
                  <a:pt x="508872" y="52917"/>
                  <a:pt x="739059" y="86254"/>
                  <a:pt x="878759" y="77787"/>
                </a:cubicBezTo>
                <a:cubicBezTo>
                  <a:pt x="1018459" y="69320"/>
                  <a:pt x="1270872" y="78316"/>
                  <a:pt x="1112122" y="7620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</a:rPr>
              <a:t>한국</a:t>
            </a:r>
            <a:r>
              <a:rPr lang="en-US" altLang="ko-KR" sz="2000" b="1" dirty="0">
                <a:solidFill>
                  <a:prstClr val="white">
                    <a:lumMod val="50000"/>
                  </a:prstClr>
                </a:solidFill>
              </a:rPr>
              <a:t>, </a:t>
            </a:r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</a:rPr>
              <a:t>만주에서 교섭 </a:t>
            </a:r>
            <a:r>
              <a:rPr lang="en-US" altLang="ko-KR" sz="2000" b="1" dirty="0">
                <a:solidFill>
                  <a:prstClr val="white">
                    <a:lumMod val="50000"/>
                  </a:prstClr>
                </a:solidFill>
              </a:rPr>
              <a:t>-&gt; </a:t>
            </a:r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</a:rPr>
              <a:t>타협 </a:t>
            </a:r>
            <a:r>
              <a:rPr lang="en-US" altLang="ko-KR" sz="2000" b="1" dirty="0">
                <a:solidFill>
                  <a:prstClr val="white">
                    <a:lumMod val="50000"/>
                  </a:prstClr>
                </a:solidFill>
              </a:rPr>
              <a:t>X</a:t>
            </a:r>
          </a:p>
          <a:p>
            <a:pPr algn="ctr">
              <a:lnSpc>
                <a:spcPct val="150000"/>
              </a:lnSpc>
            </a:pPr>
            <a:r>
              <a:rPr lang="en-US" altLang="ko-KR" sz="2000" b="1" dirty="0">
                <a:solidFill>
                  <a:prstClr val="white">
                    <a:lumMod val="50000"/>
                  </a:prstClr>
                </a:solidFill>
              </a:rPr>
              <a:t>1904</a:t>
            </a:r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</a:rPr>
              <a:t>년 </a:t>
            </a:r>
            <a:r>
              <a:rPr lang="en-US" altLang="ko-KR" sz="2000" b="1" dirty="0">
                <a:solidFill>
                  <a:prstClr val="white">
                    <a:lumMod val="50000"/>
                  </a:prstClr>
                </a:solidFill>
              </a:rPr>
              <a:t>2</a:t>
            </a:r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</a:rPr>
              <a:t>월 일본의 선전포고로</a:t>
            </a:r>
            <a:r>
              <a:rPr lang="en-US" altLang="ko-KR" sz="2000" b="1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</a:rPr>
              <a:t>러일전쟁 발발</a:t>
            </a:r>
            <a:endParaRPr lang="en-US" altLang="ko-KR" sz="2000" b="1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0" y="0"/>
            <a:ext cx="12192000" cy="965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381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>
              <a:defRPr/>
            </a:pPr>
            <a:r>
              <a:rPr lang="ko-KR" altLang="en-US" sz="4000" b="1" kern="0" dirty="0">
                <a:solidFill>
                  <a:prstClr val="white"/>
                </a:solidFill>
              </a:rPr>
              <a:t>러일전쟁</a:t>
            </a:r>
          </a:p>
        </p:txBody>
      </p: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9E844CB7-B7C9-4D59-BAAC-CA047BE90F56}"/>
              </a:ext>
            </a:extLst>
          </p:cNvPr>
          <p:cNvGrpSpPr/>
          <p:nvPr/>
        </p:nvGrpSpPr>
        <p:grpSpPr>
          <a:xfrm>
            <a:off x="643441" y="2687363"/>
            <a:ext cx="3068588" cy="3804877"/>
            <a:chOff x="1146628" y="1386115"/>
            <a:chExt cx="3135087" cy="4871122"/>
          </a:xfrm>
        </p:grpSpPr>
        <p:sp>
          <p:nvSpPr>
            <p:cNvPr id="15" name="이등변 삼각형 14">
              <a:extLst>
                <a:ext uri="{FF2B5EF4-FFF2-40B4-BE49-F238E27FC236}">
                  <a16:creationId xmlns:a16="http://schemas.microsoft.com/office/drawing/2014/main" id="{AEF359E0-FAF8-4365-8409-68073B6AB613}"/>
                </a:ext>
              </a:extLst>
            </p:cNvPr>
            <p:cNvSpPr/>
            <p:nvPr/>
          </p:nvSpPr>
          <p:spPr>
            <a:xfrm rot="13132709">
              <a:off x="3399110" y="5135280"/>
              <a:ext cx="596572" cy="1121957"/>
            </a:xfrm>
            <a:prstGeom prst="triangle">
              <a:avLst>
                <a:gd name="adj" fmla="val 55240"/>
              </a:avLst>
            </a:prstGeom>
            <a:solidFill>
              <a:srgbClr val="FF9999"/>
            </a:solidFill>
            <a:ln>
              <a:noFill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9" name="이등변 삼각형 18">
              <a:extLst>
                <a:ext uri="{FF2B5EF4-FFF2-40B4-BE49-F238E27FC236}">
                  <a16:creationId xmlns:a16="http://schemas.microsoft.com/office/drawing/2014/main" id="{2924230E-4806-499A-B033-1B7D86AEB6D6}"/>
                </a:ext>
              </a:extLst>
            </p:cNvPr>
            <p:cNvSpPr/>
            <p:nvPr/>
          </p:nvSpPr>
          <p:spPr>
            <a:xfrm rot="5400000">
              <a:off x="1946729" y="1094015"/>
              <a:ext cx="2042885" cy="2627086"/>
            </a:xfrm>
            <a:prstGeom prst="triangle">
              <a:avLst>
                <a:gd name="adj" fmla="val 21581"/>
              </a:avLst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id="{E3AB29D6-AD90-4427-8CC5-AC3C8F8881F9}"/>
                </a:ext>
              </a:extLst>
            </p:cNvPr>
            <p:cNvSpPr/>
            <p:nvPr/>
          </p:nvSpPr>
          <p:spPr>
            <a:xfrm>
              <a:off x="1146628" y="3041329"/>
              <a:ext cx="3135086" cy="2438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ko-KR" altLang="en-US" sz="1600" dirty="0">
                  <a:solidFill>
                    <a:prstClr val="white">
                      <a:lumMod val="50000"/>
                    </a:prstClr>
                  </a:solidFill>
                </a:rPr>
                <a:t>러시아 국내 혁명운동 고조</a:t>
              </a:r>
              <a:r>
                <a:rPr lang="en-US" altLang="ko-KR" sz="1600" dirty="0">
                  <a:solidFill>
                    <a:prstClr val="white">
                      <a:lumMod val="50000"/>
                    </a:prstClr>
                  </a:solidFill>
                </a:rPr>
                <a:t>,</a:t>
              </a:r>
            </a:p>
            <a:p>
              <a:pPr algn="ctr">
                <a:lnSpc>
                  <a:spcPct val="150000"/>
                </a:lnSpc>
              </a:pPr>
              <a:r>
                <a:rPr lang="ko-KR" altLang="en-US" sz="1600" dirty="0">
                  <a:solidFill>
                    <a:prstClr val="white">
                      <a:lumMod val="50000"/>
                    </a:prstClr>
                  </a:solidFill>
                </a:rPr>
                <a:t>일본에 호의적인 구미</a:t>
              </a:r>
              <a:r>
                <a:rPr lang="en-US" altLang="ko-KR" sz="1600" dirty="0">
                  <a:solidFill>
                    <a:prstClr val="white">
                      <a:lumMod val="50000"/>
                    </a:prstClr>
                  </a:solidFill>
                </a:rPr>
                <a:t> </a:t>
              </a:r>
              <a:r>
                <a:rPr lang="ko-KR" altLang="en-US" sz="1600" dirty="0">
                  <a:solidFill>
                    <a:prstClr val="white">
                      <a:lumMod val="50000"/>
                    </a:prstClr>
                  </a:solidFill>
                </a:rPr>
                <a:t>등</a:t>
              </a:r>
              <a:endParaRPr lang="en-US" altLang="ko-KR" sz="1600" dirty="0">
                <a:solidFill>
                  <a:prstClr val="white">
                    <a:lumMod val="50000"/>
                  </a:prstClr>
                </a:solidFill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sz="1600" dirty="0">
                  <a:solidFill>
                    <a:prstClr val="white">
                      <a:lumMod val="50000"/>
                    </a:prstClr>
                  </a:solidFill>
                </a:rPr>
                <a:t>일본측에 유리하게 전개</a:t>
              </a:r>
              <a:endParaRPr lang="en-US" altLang="ko-KR" sz="1600" dirty="0">
                <a:solidFill>
                  <a:prstClr val="white">
                    <a:lumMod val="50000"/>
                  </a:prstClr>
                </a:solidFill>
              </a:endParaRPr>
            </a:p>
          </p:txBody>
        </p:sp>
        <p:sp>
          <p:nvSpPr>
            <p:cNvPr id="21" name="직각 삼각형 20">
              <a:extLst>
                <a:ext uri="{FF2B5EF4-FFF2-40B4-BE49-F238E27FC236}">
                  <a16:creationId xmlns:a16="http://schemas.microsoft.com/office/drawing/2014/main" id="{CBFAD057-E2C4-438C-8F43-86540E19153E}"/>
                </a:ext>
              </a:extLst>
            </p:cNvPr>
            <p:cNvSpPr/>
            <p:nvPr/>
          </p:nvSpPr>
          <p:spPr>
            <a:xfrm flipH="1">
              <a:off x="1146629" y="1814285"/>
              <a:ext cx="3135086" cy="1219199"/>
            </a:xfrm>
            <a:prstGeom prst="rt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22" name="직사각형 21">
              <a:extLst>
                <a:ext uri="{FF2B5EF4-FFF2-40B4-BE49-F238E27FC236}">
                  <a16:creationId xmlns:a16="http://schemas.microsoft.com/office/drawing/2014/main" id="{D25A9DB6-8F74-48C4-A97B-62D8CD7C23AE}"/>
                </a:ext>
              </a:extLst>
            </p:cNvPr>
            <p:cNvSpPr/>
            <p:nvPr/>
          </p:nvSpPr>
          <p:spPr>
            <a:xfrm>
              <a:off x="1856608" y="1612601"/>
              <a:ext cx="1552800" cy="6330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2000" b="1" dirty="0">
                  <a:solidFill>
                    <a:prstClr val="white"/>
                  </a:solidFill>
                </a:rPr>
                <a:t>1904</a:t>
              </a:r>
              <a:r>
                <a:rPr lang="ko-KR" altLang="en-US" sz="2000" b="1" dirty="0">
                  <a:solidFill>
                    <a:prstClr val="white"/>
                  </a:solidFill>
                </a:rPr>
                <a:t>년</a:t>
              </a:r>
              <a:endParaRPr lang="en-US" altLang="ko-KR" sz="2000" b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7427EF52-B4F8-44F7-BCDD-815C8BD6063E}"/>
              </a:ext>
            </a:extLst>
          </p:cNvPr>
          <p:cNvGrpSpPr/>
          <p:nvPr/>
        </p:nvGrpSpPr>
        <p:grpSpPr>
          <a:xfrm>
            <a:off x="4424413" y="2687363"/>
            <a:ext cx="3068588" cy="3804877"/>
            <a:chOff x="1146629" y="1386115"/>
            <a:chExt cx="3135086" cy="4871122"/>
          </a:xfrm>
        </p:grpSpPr>
        <p:sp>
          <p:nvSpPr>
            <p:cNvPr id="24" name="이등변 삼각형 23">
              <a:extLst>
                <a:ext uri="{FF2B5EF4-FFF2-40B4-BE49-F238E27FC236}">
                  <a16:creationId xmlns:a16="http://schemas.microsoft.com/office/drawing/2014/main" id="{B006F320-B9EC-427D-9AEB-B3EEC25EB5B4}"/>
                </a:ext>
              </a:extLst>
            </p:cNvPr>
            <p:cNvSpPr/>
            <p:nvPr/>
          </p:nvSpPr>
          <p:spPr>
            <a:xfrm rot="13132709">
              <a:off x="3399110" y="5135280"/>
              <a:ext cx="596572" cy="1121957"/>
            </a:xfrm>
            <a:prstGeom prst="triangle">
              <a:avLst>
                <a:gd name="adj" fmla="val 55240"/>
              </a:avLst>
            </a:prstGeom>
            <a:solidFill>
              <a:srgbClr val="ACD3CE"/>
            </a:solidFill>
            <a:ln>
              <a:noFill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5" name="이등변 삼각형 24">
              <a:extLst>
                <a:ext uri="{FF2B5EF4-FFF2-40B4-BE49-F238E27FC236}">
                  <a16:creationId xmlns:a16="http://schemas.microsoft.com/office/drawing/2014/main" id="{6F914FA0-F65D-4AC7-BC06-283D719AC2EF}"/>
                </a:ext>
              </a:extLst>
            </p:cNvPr>
            <p:cNvSpPr/>
            <p:nvPr/>
          </p:nvSpPr>
          <p:spPr>
            <a:xfrm rot="5400000">
              <a:off x="1946729" y="1094015"/>
              <a:ext cx="2042885" cy="2627086"/>
            </a:xfrm>
            <a:prstGeom prst="triangle">
              <a:avLst>
                <a:gd name="adj" fmla="val 21581"/>
              </a:avLst>
            </a:prstGeom>
            <a:solidFill>
              <a:srgbClr val="ACD3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32" name="직사각형 31">
              <a:extLst>
                <a:ext uri="{FF2B5EF4-FFF2-40B4-BE49-F238E27FC236}">
                  <a16:creationId xmlns:a16="http://schemas.microsoft.com/office/drawing/2014/main" id="{1EFDA0AA-03E0-4D5B-ADCB-B5687291098D}"/>
                </a:ext>
              </a:extLst>
            </p:cNvPr>
            <p:cNvSpPr/>
            <p:nvPr/>
          </p:nvSpPr>
          <p:spPr>
            <a:xfrm>
              <a:off x="1146629" y="3033485"/>
              <a:ext cx="3135086" cy="2438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ko-KR" altLang="en-US" sz="1600" dirty="0">
                  <a:solidFill>
                    <a:prstClr val="white">
                      <a:lumMod val="50000"/>
                    </a:prstClr>
                  </a:solidFill>
                </a:rPr>
                <a:t>영국의 러시아 경계</a:t>
              </a:r>
              <a:endParaRPr lang="en-US" altLang="ko-KR" sz="1600" dirty="0">
                <a:solidFill>
                  <a:prstClr val="white">
                    <a:lumMod val="50000"/>
                  </a:prstClr>
                </a:solidFill>
              </a:endParaRPr>
            </a:p>
            <a:p>
              <a:pPr algn="ctr">
                <a:lnSpc>
                  <a:spcPct val="150000"/>
                </a:lnSpc>
              </a:pPr>
              <a:r>
                <a:rPr lang="en-US" altLang="ko-KR" sz="1600" dirty="0">
                  <a:solidFill>
                    <a:prstClr val="white">
                      <a:lumMod val="50000"/>
                    </a:prstClr>
                  </a:solidFill>
                </a:rPr>
                <a:t>-&gt; </a:t>
              </a:r>
              <a:r>
                <a:rPr lang="ko-KR" altLang="en-US" sz="1600" dirty="0">
                  <a:solidFill>
                    <a:prstClr val="white">
                      <a:lumMod val="50000"/>
                    </a:prstClr>
                  </a:solidFill>
                </a:rPr>
                <a:t>일본에 호의적인 입장</a:t>
              </a:r>
              <a:endParaRPr lang="en-US" altLang="ko-KR" sz="1600" dirty="0">
                <a:solidFill>
                  <a:prstClr val="white">
                    <a:lumMod val="50000"/>
                  </a:prstClr>
                </a:solidFill>
              </a:endParaRPr>
            </a:p>
            <a:p>
              <a:pPr algn="ctr">
                <a:lnSpc>
                  <a:spcPct val="150000"/>
                </a:lnSpc>
              </a:pPr>
              <a:endParaRPr lang="en-US" altLang="ko-KR" sz="1600" dirty="0">
                <a:solidFill>
                  <a:prstClr val="white">
                    <a:lumMod val="50000"/>
                  </a:prstClr>
                </a:solidFill>
              </a:endParaRPr>
            </a:p>
            <a:p>
              <a:pPr algn="ctr">
                <a:lnSpc>
                  <a:spcPct val="150000"/>
                </a:lnSpc>
              </a:pPr>
              <a:r>
                <a:rPr lang="en-US" altLang="ko-KR" sz="1600" dirty="0">
                  <a:solidFill>
                    <a:prstClr val="white">
                      <a:lumMod val="50000"/>
                    </a:prstClr>
                  </a:solidFill>
                </a:rPr>
                <a:t>2</a:t>
              </a:r>
              <a:r>
                <a:rPr lang="ko-KR" altLang="en-US" sz="1600" dirty="0">
                  <a:solidFill>
                    <a:prstClr val="white">
                      <a:lumMod val="50000"/>
                    </a:prstClr>
                  </a:solidFill>
                </a:rPr>
                <a:t>년 후</a:t>
              </a:r>
              <a:r>
                <a:rPr lang="en-US" altLang="ko-KR" sz="1600" dirty="0">
                  <a:solidFill>
                    <a:prstClr val="white">
                      <a:lumMod val="50000"/>
                    </a:prstClr>
                  </a:solidFill>
                </a:rPr>
                <a:t>, </a:t>
              </a:r>
              <a:r>
                <a:rPr lang="ko-KR" altLang="en-US" sz="1600" dirty="0">
                  <a:solidFill>
                    <a:prstClr val="white">
                      <a:lumMod val="50000"/>
                    </a:prstClr>
                  </a:solidFill>
                </a:rPr>
                <a:t>영사재판권 철폐</a:t>
              </a:r>
              <a:endParaRPr lang="en-US" altLang="ko-KR" sz="1600" dirty="0">
                <a:solidFill>
                  <a:prstClr val="white">
                    <a:lumMod val="50000"/>
                  </a:prstClr>
                </a:solidFill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sz="1600" dirty="0">
                  <a:solidFill>
                    <a:prstClr val="white">
                      <a:lumMod val="50000"/>
                    </a:prstClr>
                  </a:solidFill>
                </a:rPr>
                <a:t>및 </a:t>
              </a:r>
              <a:r>
                <a:rPr lang="ko-KR" altLang="en-US" sz="1600" dirty="0" err="1">
                  <a:solidFill>
                    <a:prstClr val="white">
                      <a:lumMod val="50000"/>
                    </a:prstClr>
                  </a:solidFill>
                </a:rPr>
                <a:t>일영통상항해조약</a:t>
              </a:r>
              <a:r>
                <a:rPr lang="ko-KR" altLang="en-US" sz="1600" dirty="0">
                  <a:solidFill>
                    <a:prstClr val="white">
                      <a:lumMod val="50000"/>
                    </a:prstClr>
                  </a:solidFill>
                </a:rPr>
                <a:t> 조인</a:t>
              </a:r>
              <a:endParaRPr lang="en-US" altLang="ko-KR" sz="1600" dirty="0">
                <a:solidFill>
                  <a:prstClr val="white">
                    <a:lumMod val="50000"/>
                  </a:prstClr>
                </a:solidFill>
              </a:endParaRPr>
            </a:p>
          </p:txBody>
        </p:sp>
        <p:sp>
          <p:nvSpPr>
            <p:cNvPr id="36" name="직각 삼각형 35">
              <a:extLst>
                <a:ext uri="{FF2B5EF4-FFF2-40B4-BE49-F238E27FC236}">
                  <a16:creationId xmlns:a16="http://schemas.microsoft.com/office/drawing/2014/main" id="{8D58B8CA-BF2D-4D88-8793-8D8130A510A6}"/>
                </a:ext>
              </a:extLst>
            </p:cNvPr>
            <p:cNvSpPr/>
            <p:nvPr/>
          </p:nvSpPr>
          <p:spPr>
            <a:xfrm flipH="1">
              <a:off x="1146629" y="1814285"/>
              <a:ext cx="3135086" cy="1219199"/>
            </a:xfrm>
            <a:prstGeom prst="rt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37" name="직사각형 36">
              <a:extLst>
                <a:ext uri="{FF2B5EF4-FFF2-40B4-BE49-F238E27FC236}">
                  <a16:creationId xmlns:a16="http://schemas.microsoft.com/office/drawing/2014/main" id="{560AE58A-0BFF-4832-92C4-7C15E979CF57}"/>
                </a:ext>
              </a:extLst>
            </p:cNvPr>
            <p:cNvSpPr/>
            <p:nvPr/>
          </p:nvSpPr>
          <p:spPr>
            <a:xfrm>
              <a:off x="1856608" y="1612601"/>
              <a:ext cx="1552800" cy="6330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2000" b="1" dirty="0">
                  <a:solidFill>
                    <a:prstClr val="white"/>
                  </a:solidFill>
                </a:rPr>
                <a:t>1905</a:t>
              </a:r>
              <a:r>
                <a:rPr lang="ko-KR" altLang="en-US" sz="2000" b="1" dirty="0">
                  <a:solidFill>
                    <a:prstClr val="white"/>
                  </a:solidFill>
                </a:rPr>
                <a:t>년</a:t>
              </a:r>
              <a:endParaRPr lang="en-US" altLang="ko-KR" sz="2000" b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38" name="그룹 37">
            <a:extLst>
              <a:ext uri="{FF2B5EF4-FFF2-40B4-BE49-F238E27FC236}">
                <a16:creationId xmlns:a16="http://schemas.microsoft.com/office/drawing/2014/main" id="{C8B0D749-1A69-4F60-A27A-E717039D54F4}"/>
              </a:ext>
            </a:extLst>
          </p:cNvPr>
          <p:cNvGrpSpPr/>
          <p:nvPr/>
        </p:nvGrpSpPr>
        <p:grpSpPr>
          <a:xfrm>
            <a:off x="8132813" y="2687363"/>
            <a:ext cx="3068588" cy="3804877"/>
            <a:chOff x="1146629" y="1386115"/>
            <a:chExt cx="3135086" cy="4871122"/>
          </a:xfrm>
        </p:grpSpPr>
        <p:sp>
          <p:nvSpPr>
            <p:cNvPr id="39" name="이등변 삼각형 38">
              <a:extLst>
                <a:ext uri="{FF2B5EF4-FFF2-40B4-BE49-F238E27FC236}">
                  <a16:creationId xmlns:a16="http://schemas.microsoft.com/office/drawing/2014/main" id="{54C0F934-97D4-44B0-8870-CC373565C155}"/>
                </a:ext>
              </a:extLst>
            </p:cNvPr>
            <p:cNvSpPr/>
            <p:nvPr/>
          </p:nvSpPr>
          <p:spPr>
            <a:xfrm rot="13132709">
              <a:off x="3399110" y="5135280"/>
              <a:ext cx="596572" cy="1121957"/>
            </a:xfrm>
            <a:prstGeom prst="triangle">
              <a:avLst>
                <a:gd name="adj" fmla="val 55240"/>
              </a:avLst>
            </a:prstGeom>
            <a:solidFill>
              <a:srgbClr val="967D5F"/>
            </a:solidFill>
            <a:ln>
              <a:noFill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0" name="이등변 삼각형 39">
              <a:extLst>
                <a:ext uri="{FF2B5EF4-FFF2-40B4-BE49-F238E27FC236}">
                  <a16:creationId xmlns:a16="http://schemas.microsoft.com/office/drawing/2014/main" id="{7FBF9A7E-1677-4FCD-BE30-872AF34C0740}"/>
                </a:ext>
              </a:extLst>
            </p:cNvPr>
            <p:cNvSpPr/>
            <p:nvPr/>
          </p:nvSpPr>
          <p:spPr>
            <a:xfrm rot="5400000">
              <a:off x="1946729" y="1094015"/>
              <a:ext cx="2042885" cy="2627086"/>
            </a:xfrm>
            <a:prstGeom prst="triangle">
              <a:avLst>
                <a:gd name="adj" fmla="val 21581"/>
              </a:avLst>
            </a:prstGeom>
            <a:solidFill>
              <a:srgbClr val="967D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1" name="직사각형 40">
              <a:extLst>
                <a:ext uri="{FF2B5EF4-FFF2-40B4-BE49-F238E27FC236}">
                  <a16:creationId xmlns:a16="http://schemas.microsoft.com/office/drawing/2014/main" id="{48B6962D-DBDD-443E-B17D-CFD8E605609A}"/>
                </a:ext>
              </a:extLst>
            </p:cNvPr>
            <p:cNvSpPr/>
            <p:nvPr/>
          </p:nvSpPr>
          <p:spPr>
            <a:xfrm>
              <a:off x="1146629" y="3033484"/>
              <a:ext cx="3135086" cy="2438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ko-KR" altLang="en-US" sz="1500" dirty="0">
                  <a:solidFill>
                    <a:prstClr val="white">
                      <a:lumMod val="50000"/>
                    </a:prstClr>
                  </a:solidFill>
                </a:rPr>
                <a:t>전쟁으로 인한 증세</a:t>
              </a:r>
              <a:r>
                <a:rPr lang="en-US" altLang="ko-KR" sz="1500" dirty="0">
                  <a:solidFill>
                    <a:prstClr val="white">
                      <a:lumMod val="50000"/>
                    </a:prstClr>
                  </a:solidFill>
                </a:rPr>
                <a:t>,</a:t>
              </a:r>
            </a:p>
            <a:p>
              <a:pPr algn="ctr">
                <a:lnSpc>
                  <a:spcPct val="150000"/>
                </a:lnSpc>
              </a:pPr>
              <a:r>
                <a:rPr lang="ko-KR" altLang="en-US" sz="1500" dirty="0">
                  <a:solidFill>
                    <a:prstClr val="white">
                      <a:lumMod val="50000"/>
                    </a:prstClr>
                  </a:solidFill>
                </a:rPr>
                <a:t>조약으로 받지 못한 배상금을</a:t>
              </a:r>
              <a:endParaRPr lang="en-US" altLang="ko-KR" sz="1500" dirty="0">
                <a:solidFill>
                  <a:prstClr val="white">
                    <a:lumMod val="50000"/>
                  </a:prstClr>
                </a:solidFill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sz="1500" dirty="0">
                  <a:solidFill>
                    <a:prstClr val="white">
                      <a:lumMod val="50000"/>
                    </a:prstClr>
                  </a:solidFill>
                </a:rPr>
                <a:t>이유로 국민의 불만 폭주</a:t>
              </a:r>
              <a:endParaRPr lang="en-US" altLang="ko-KR" sz="1500" dirty="0">
                <a:solidFill>
                  <a:prstClr val="white">
                    <a:lumMod val="50000"/>
                  </a:prstClr>
                </a:solidFill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sz="1500" dirty="0">
                  <a:solidFill>
                    <a:prstClr val="white">
                      <a:lumMod val="50000"/>
                    </a:prstClr>
                  </a:solidFill>
                </a:rPr>
                <a:t>강화 반대 시위의 폭동화</a:t>
              </a:r>
              <a:endParaRPr lang="en-US" altLang="ko-KR" sz="1500" dirty="0">
                <a:solidFill>
                  <a:prstClr val="white">
                    <a:lumMod val="50000"/>
                  </a:prstClr>
                </a:solidFill>
              </a:endParaRPr>
            </a:p>
            <a:p>
              <a:pPr algn="ctr">
                <a:lnSpc>
                  <a:spcPct val="150000"/>
                </a:lnSpc>
              </a:pPr>
              <a:r>
                <a:rPr lang="en-US" altLang="ko-KR" sz="1500" dirty="0">
                  <a:solidFill>
                    <a:prstClr val="white">
                      <a:lumMod val="50000"/>
                    </a:prstClr>
                  </a:solidFill>
                </a:rPr>
                <a:t>-&gt; </a:t>
              </a:r>
              <a:r>
                <a:rPr lang="ko-KR" altLang="en-US" sz="1500" dirty="0">
                  <a:solidFill>
                    <a:prstClr val="white">
                      <a:lumMod val="50000"/>
                    </a:prstClr>
                  </a:solidFill>
                </a:rPr>
                <a:t>계엄령 선포</a:t>
              </a:r>
              <a:r>
                <a:rPr lang="en-US" altLang="ko-KR" sz="1500" dirty="0">
                  <a:solidFill>
                    <a:prstClr val="white">
                      <a:lumMod val="50000"/>
                    </a:prstClr>
                  </a:solidFill>
                </a:rPr>
                <a:t>, </a:t>
              </a:r>
              <a:r>
                <a:rPr lang="ko-KR" altLang="en-US" sz="1500" dirty="0">
                  <a:solidFill>
                    <a:prstClr val="white">
                      <a:lumMod val="50000"/>
                    </a:prstClr>
                  </a:solidFill>
                </a:rPr>
                <a:t>군대로 진압</a:t>
              </a:r>
              <a:endParaRPr lang="en-US" altLang="ko-KR" sz="1500" dirty="0">
                <a:solidFill>
                  <a:prstClr val="white">
                    <a:lumMod val="50000"/>
                  </a:prstClr>
                </a:solidFill>
              </a:endParaRPr>
            </a:p>
          </p:txBody>
        </p:sp>
        <p:sp>
          <p:nvSpPr>
            <p:cNvPr id="42" name="직각 삼각형 41">
              <a:extLst>
                <a:ext uri="{FF2B5EF4-FFF2-40B4-BE49-F238E27FC236}">
                  <a16:creationId xmlns:a16="http://schemas.microsoft.com/office/drawing/2014/main" id="{DF9BD7C3-2EA7-4184-945D-FA56EF5978BA}"/>
                </a:ext>
              </a:extLst>
            </p:cNvPr>
            <p:cNvSpPr/>
            <p:nvPr/>
          </p:nvSpPr>
          <p:spPr>
            <a:xfrm flipH="1">
              <a:off x="1146629" y="1814285"/>
              <a:ext cx="3135086" cy="1219199"/>
            </a:xfrm>
            <a:prstGeom prst="rt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43" name="직사각형 42">
              <a:extLst>
                <a:ext uri="{FF2B5EF4-FFF2-40B4-BE49-F238E27FC236}">
                  <a16:creationId xmlns:a16="http://schemas.microsoft.com/office/drawing/2014/main" id="{9981EF4F-D7D2-47A0-8C27-47AAAE108C06}"/>
                </a:ext>
              </a:extLst>
            </p:cNvPr>
            <p:cNvSpPr/>
            <p:nvPr/>
          </p:nvSpPr>
          <p:spPr>
            <a:xfrm>
              <a:off x="1856608" y="1612601"/>
              <a:ext cx="2353994" cy="18151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2000" b="1" dirty="0" err="1">
                  <a:solidFill>
                    <a:prstClr val="white"/>
                  </a:solidFill>
                </a:rPr>
                <a:t>히비야</a:t>
              </a:r>
              <a:endParaRPr lang="en-US" altLang="ko-KR" sz="2000" b="1" dirty="0">
                <a:solidFill>
                  <a:prstClr val="white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sz="2000" b="1" dirty="0">
                  <a:solidFill>
                    <a:prstClr val="white"/>
                  </a:solidFill>
                </a:rPr>
                <a:t>          </a:t>
              </a:r>
              <a:r>
                <a:rPr lang="ko-KR" altLang="en-US" sz="2000" b="1" dirty="0">
                  <a:solidFill>
                    <a:prstClr val="white"/>
                  </a:solidFill>
                </a:rPr>
                <a:t>방화 사건</a:t>
              </a:r>
              <a:endParaRPr lang="en-US" altLang="ko-KR" sz="2000" b="1" dirty="0">
                <a:solidFill>
                  <a:prstClr val="white"/>
                </a:solidFill>
              </a:endParaRPr>
            </a:p>
            <a:p>
              <a:pPr>
                <a:lnSpc>
                  <a:spcPct val="150000"/>
                </a:lnSpc>
              </a:pPr>
              <a:endParaRPr lang="en-US" altLang="ko-KR" sz="2000" b="1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75118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직사각형 33"/>
          <p:cNvSpPr/>
          <p:nvPr/>
        </p:nvSpPr>
        <p:spPr>
          <a:xfrm>
            <a:off x="0" y="0"/>
            <a:ext cx="12192000" cy="965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381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>
              <a:defRPr/>
            </a:pPr>
            <a:r>
              <a:rPr lang="ko-KR" altLang="en-US" sz="4000" b="1" kern="0" dirty="0">
                <a:solidFill>
                  <a:prstClr val="white"/>
                </a:solidFill>
              </a:rPr>
              <a:t>한국병합</a:t>
            </a:r>
            <a:endParaRPr lang="en-US" altLang="ko-KR" sz="4000" b="1" kern="0" dirty="0">
              <a:solidFill>
                <a:prstClr val="white"/>
              </a:solidFill>
            </a:endParaRPr>
          </a:p>
        </p:txBody>
      </p: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5EFB196C-CAA6-4C9A-B46E-B63072AA19F0}"/>
              </a:ext>
            </a:extLst>
          </p:cNvPr>
          <p:cNvGrpSpPr/>
          <p:nvPr/>
        </p:nvGrpSpPr>
        <p:grpSpPr>
          <a:xfrm>
            <a:off x="1097281" y="3444240"/>
            <a:ext cx="9839234" cy="535670"/>
            <a:chOff x="1290319" y="3210845"/>
            <a:chExt cx="7505338" cy="364310"/>
          </a:xfrm>
          <a:gradFill flip="none" rotWithShape="1">
            <a:gsLst>
              <a:gs pos="45000">
                <a:srgbClr val="FF9999"/>
              </a:gs>
              <a:gs pos="45000">
                <a:schemeClr val="bg1"/>
              </a:gs>
            </a:gsLst>
            <a:lin ang="0" scaled="1"/>
            <a:tileRect/>
          </a:gradFill>
        </p:grpSpPr>
        <p:sp>
          <p:nvSpPr>
            <p:cNvPr id="15" name="직사각형 14">
              <a:extLst>
                <a:ext uri="{FF2B5EF4-FFF2-40B4-BE49-F238E27FC236}">
                  <a16:creationId xmlns:a16="http://schemas.microsoft.com/office/drawing/2014/main" id="{93B726A4-906A-49C7-866C-FD161668FAE7}"/>
                </a:ext>
              </a:extLst>
            </p:cNvPr>
            <p:cNvSpPr/>
            <p:nvPr/>
          </p:nvSpPr>
          <p:spPr>
            <a:xfrm>
              <a:off x="1398759" y="3375000"/>
              <a:ext cx="7344000" cy="36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prstClr val="white"/>
                </a:solidFill>
              </a:endParaRPr>
            </a:p>
          </p:txBody>
        </p:sp>
        <p:sp>
          <p:nvSpPr>
            <p:cNvPr id="19" name="타원 18">
              <a:extLst>
                <a:ext uri="{FF2B5EF4-FFF2-40B4-BE49-F238E27FC236}">
                  <a16:creationId xmlns:a16="http://schemas.microsoft.com/office/drawing/2014/main" id="{3C0413A1-1F09-4FF7-9C5B-1261D6E1A61B}"/>
                </a:ext>
              </a:extLst>
            </p:cNvPr>
            <p:cNvSpPr/>
            <p:nvPr/>
          </p:nvSpPr>
          <p:spPr>
            <a:xfrm>
              <a:off x="1290319" y="3210845"/>
              <a:ext cx="364310" cy="36431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>
                  <a:solidFill>
                    <a:prstClr val="white"/>
                  </a:solidFill>
                </a:rPr>
                <a:t>1</a:t>
              </a:r>
              <a:endParaRPr lang="ko-KR" altLang="en-US" sz="1200" dirty="0">
                <a:solidFill>
                  <a:prstClr val="white"/>
                </a:solidFill>
              </a:endParaRPr>
            </a:p>
          </p:txBody>
        </p:sp>
        <p:sp>
          <p:nvSpPr>
            <p:cNvPr id="20" name="타원 19">
              <a:extLst>
                <a:ext uri="{FF2B5EF4-FFF2-40B4-BE49-F238E27FC236}">
                  <a16:creationId xmlns:a16="http://schemas.microsoft.com/office/drawing/2014/main" id="{47FB8368-B924-4E06-8654-E9BFD22ACD34}"/>
                </a:ext>
              </a:extLst>
            </p:cNvPr>
            <p:cNvSpPr/>
            <p:nvPr/>
          </p:nvSpPr>
          <p:spPr>
            <a:xfrm>
              <a:off x="3075576" y="3210845"/>
              <a:ext cx="364310" cy="36431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>
                  <a:solidFill>
                    <a:prstClr val="white"/>
                  </a:solidFill>
                </a:rPr>
                <a:t>2</a:t>
              </a:r>
              <a:endParaRPr lang="ko-KR" altLang="en-US" sz="1200" dirty="0">
                <a:solidFill>
                  <a:prstClr val="white"/>
                </a:solidFill>
              </a:endParaRPr>
            </a:p>
          </p:txBody>
        </p:sp>
        <p:sp>
          <p:nvSpPr>
            <p:cNvPr id="21" name="타원 20">
              <a:extLst>
                <a:ext uri="{FF2B5EF4-FFF2-40B4-BE49-F238E27FC236}">
                  <a16:creationId xmlns:a16="http://schemas.microsoft.com/office/drawing/2014/main" id="{44C604D6-304C-4837-A0C0-62C3F514A8CC}"/>
                </a:ext>
              </a:extLst>
            </p:cNvPr>
            <p:cNvSpPr/>
            <p:nvPr/>
          </p:nvSpPr>
          <p:spPr>
            <a:xfrm>
              <a:off x="4860833" y="3210845"/>
              <a:ext cx="364310" cy="36431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>
                  <a:solidFill>
                    <a:srgbClr val="FF9999"/>
                  </a:solidFill>
                </a:rPr>
                <a:t>3</a:t>
              </a:r>
              <a:endParaRPr lang="ko-KR" altLang="en-US" sz="1200" dirty="0">
                <a:solidFill>
                  <a:srgbClr val="FF9999"/>
                </a:solidFill>
              </a:endParaRPr>
            </a:p>
          </p:txBody>
        </p:sp>
        <p:sp>
          <p:nvSpPr>
            <p:cNvPr id="22" name="타원 21">
              <a:extLst>
                <a:ext uri="{FF2B5EF4-FFF2-40B4-BE49-F238E27FC236}">
                  <a16:creationId xmlns:a16="http://schemas.microsoft.com/office/drawing/2014/main" id="{2710A093-7EC5-47BC-B7F2-3503E0242A25}"/>
                </a:ext>
              </a:extLst>
            </p:cNvPr>
            <p:cNvSpPr/>
            <p:nvPr/>
          </p:nvSpPr>
          <p:spPr>
            <a:xfrm>
              <a:off x="6646090" y="3210845"/>
              <a:ext cx="364310" cy="36431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>
                  <a:solidFill>
                    <a:srgbClr val="FF9999"/>
                  </a:solidFill>
                </a:rPr>
                <a:t>4</a:t>
              </a:r>
              <a:endParaRPr lang="ko-KR" altLang="en-US" sz="1200" dirty="0">
                <a:solidFill>
                  <a:srgbClr val="FF9999"/>
                </a:solidFill>
              </a:endParaRPr>
            </a:p>
          </p:txBody>
        </p:sp>
        <p:sp>
          <p:nvSpPr>
            <p:cNvPr id="23" name="타원 22">
              <a:extLst>
                <a:ext uri="{FF2B5EF4-FFF2-40B4-BE49-F238E27FC236}">
                  <a16:creationId xmlns:a16="http://schemas.microsoft.com/office/drawing/2014/main" id="{53528377-63E3-4E6B-A8AF-A63C93E5CE14}"/>
                </a:ext>
              </a:extLst>
            </p:cNvPr>
            <p:cNvSpPr/>
            <p:nvPr/>
          </p:nvSpPr>
          <p:spPr>
            <a:xfrm>
              <a:off x="8431347" y="3210845"/>
              <a:ext cx="364310" cy="36431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>
                  <a:solidFill>
                    <a:srgbClr val="FF9999"/>
                  </a:solidFill>
                </a:rPr>
                <a:t>5</a:t>
              </a:r>
              <a:endParaRPr lang="ko-KR" altLang="en-US" sz="1200" dirty="0">
                <a:solidFill>
                  <a:srgbClr val="FF9999"/>
                </a:solidFill>
              </a:endParaRPr>
            </a:p>
          </p:txBody>
        </p:sp>
      </p:grp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22F1DCB9-B749-4A5B-816A-E676A8F9E6DF}"/>
              </a:ext>
            </a:extLst>
          </p:cNvPr>
          <p:cNvSpPr/>
          <p:nvPr/>
        </p:nvSpPr>
        <p:spPr>
          <a:xfrm>
            <a:off x="2131554" y="4691203"/>
            <a:ext cx="3089869" cy="1210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400" b="1" dirty="0">
                <a:solidFill>
                  <a:prstClr val="white">
                    <a:lumMod val="50000"/>
                  </a:prstClr>
                </a:solidFill>
              </a:rPr>
              <a:t>1905</a:t>
            </a:r>
            <a:r>
              <a:rPr lang="ko-KR" altLang="en-US" sz="1400" b="1" dirty="0">
                <a:solidFill>
                  <a:prstClr val="white">
                    <a:lumMod val="50000"/>
                  </a:prstClr>
                </a:solidFill>
              </a:rPr>
              <a:t>년 </a:t>
            </a:r>
            <a:r>
              <a:rPr lang="en-US" altLang="ko-KR" sz="1400" b="1" dirty="0">
                <a:solidFill>
                  <a:prstClr val="white">
                    <a:lumMod val="50000"/>
                  </a:prstClr>
                </a:solidFill>
              </a:rPr>
              <a:t>11</a:t>
            </a:r>
            <a:r>
              <a:rPr lang="ko-KR" altLang="en-US" sz="1400" b="1" dirty="0">
                <a:solidFill>
                  <a:prstClr val="white">
                    <a:lumMod val="50000"/>
                  </a:prstClr>
                </a:solidFill>
              </a:rPr>
              <a:t>월</a:t>
            </a:r>
            <a:endParaRPr lang="en-US" altLang="ko-KR" sz="1400" b="1" dirty="0">
              <a:solidFill>
                <a:prstClr val="white">
                  <a:lumMod val="50000"/>
                </a:prst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sz="1200" dirty="0">
                <a:solidFill>
                  <a:prstClr val="white">
                    <a:lumMod val="50000"/>
                  </a:prstClr>
                </a:solidFill>
              </a:rPr>
              <a:t>제</a:t>
            </a:r>
            <a:r>
              <a:rPr lang="en-US" altLang="ko-KR" sz="1200" dirty="0">
                <a:solidFill>
                  <a:prstClr val="white">
                    <a:lumMod val="50000"/>
                  </a:prstClr>
                </a:solidFill>
              </a:rPr>
              <a:t>2</a:t>
            </a:r>
            <a:r>
              <a:rPr lang="ko-KR" altLang="en-US" sz="1200" dirty="0">
                <a:solidFill>
                  <a:prstClr val="white">
                    <a:lumMod val="50000"/>
                  </a:prstClr>
                </a:solidFill>
              </a:rPr>
              <a:t>차 한일협약</a:t>
            </a:r>
            <a:r>
              <a:rPr lang="en-US" altLang="ko-KR" sz="1200" dirty="0">
                <a:solidFill>
                  <a:prstClr val="white">
                    <a:lumMod val="50000"/>
                  </a:prstClr>
                </a:solidFill>
              </a:rPr>
              <a:t>(</a:t>
            </a:r>
            <a:r>
              <a:rPr lang="ko-KR" altLang="en-US" sz="1200" dirty="0">
                <a:solidFill>
                  <a:prstClr val="white">
                    <a:lumMod val="50000"/>
                  </a:prstClr>
                </a:solidFill>
              </a:rPr>
              <a:t>을사보호조약</a:t>
            </a:r>
            <a:r>
              <a:rPr lang="en-US" altLang="ko-KR" sz="1200" dirty="0">
                <a:solidFill>
                  <a:prstClr val="white">
                    <a:lumMod val="50000"/>
                  </a:prstClr>
                </a:solidFill>
              </a:rPr>
              <a:t>)</a:t>
            </a:r>
            <a:r>
              <a:rPr lang="ko-KR" altLang="en-US" sz="1200" dirty="0">
                <a:solidFill>
                  <a:prstClr val="white">
                    <a:lumMod val="50000"/>
                  </a:prstClr>
                </a:solidFill>
              </a:rPr>
              <a:t>으로</a:t>
            </a:r>
            <a:endParaRPr lang="en-US" altLang="ko-KR" sz="1200" dirty="0">
              <a:solidFill>
                <a:prstClr val="white">
                  <a:lumMod val="50000"/>
                </a:prst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sz="1200" dirty="0">
                <a:solidFill>
                  <a:prstClr val="white">
                    <a:lumMod val="50000"/>
                  </a:prstClr>
                </a:solidFill>
              </a:rPr>
              <a:t>한국의 자주외교권 박탈 및 보호국화</a:t>
            </a:r>
            <a:endParaRPr lang="en-US" altLang="ko-KR" sz="1200" dirty="0">
              <a:solidFill>
                <a:prstClr val="white">
                  <a:lumMod val="50000"/>
                </a:prst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altLang="ko-KR" sz="1200" dirty="0">
                <a:solidFill>
                  <a:prstClr val="white">
                    <a:lumMod val="50000"/>
                  </a:prstClr>
                </a:solidFill>
              </a:rPr>
              <a:t>-&gt; </a:t>
            </a:r>
            <a:r>
              <a:rPr lang="ko-KR" altLang="en-US" sz="1200" dirty="0">
                <a:solidFill>
                  <a:prstClr val="white">
                    <a:lumMod val="50000"/>
                  </a:prstClr>
                </a:solidFill>
              </a:rPr>
              <a:t>한양에 통감부 설치</a:t>
            </a:r>
            <a:endParaRPr lang="en-US" altLang="ko-KR" sz="12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E1BF3549-DFAC-45B2-BD92-A6260131535E}"/>
              </a:ext>
            </a:extLst>
          </p:cNvPr>
          <p:cNvSpPr/>
          <p:nvPr/>
        </p:nvSpPr>
        <p:spPr>
          <a:xfrm>
            <a:off x="6812372" y="4691203"/>
            <a:ext cx="3089869" cy="9337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400" b="1" dirty="0">
                <a:solidFill>
                  <a:prstClr val="white">
                    <a:lumMod val="50000"/>
                  </a:prstClr>
                </a:solidFill>
              </a:rPr>
              <a:t>1909</a:t>
            </a:r>
            <a:r>
              <a:rPr lang="ko-KR" altLang="en-US" sz="1400" b="1" dirty="0">
                <a:solidFill>
                  <a:prstClr val="white">
                    <a:lumMod val="50000"/>
                  </a:prstClr>
                </a:solidFill>
              </a:rPr>
              <a:t>년</a:t>
            </a:r>
            <a:endParaRPr lang="en-US" altLang="ko-KR" sz="1400" b="1" dirty="0">
              <a:solidFill>
                <a:prstClr val="white">
                  <a:lumMod val="50000"/>
                </a:prst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sz="1200" dirty="0">
                <a:solidFill>
                  <a:prstClr val="white">
                    <a:lumMod val="50000"/>
                  </a:prstClr>
                </a:solidFill>
              </a:rPr>
              <a:t>안중근 의사 이토 히로부미 저격</a:t>
            </a:r>
            <a:endParaRPr lang="en-US" altLang="ko-KR" sz="1200" dirty="0">
              <a:solidFill>
                <a:prstClr val="white">
                  <a:lumMod val="50000"/>
                </a:prst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sz="1200" dirty="0">
                <a:solidFill>
                  <a:prstClr val="white">
                    <a:lumMod val="50000"/>
                  </a:prstClr>
                </a:solidFill>
              </a:rPr>
              <a:t>이후 일본의 한국합병 속도 ↑</a:t>
            </a:r>
            <a:endParaRPr lang="en-US" altLang="ko-KR" sz="12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5D1C8077-CF7B-4C16-ACE0-E18BAAC71671}"/>
              </a:ext>
            </a:extLst>
          </p:cNvPr>
          <p:cNvSpPr/>
          <p:nvPr/>
        </p:nvSpPr>
        <p:spPr>
          <a:xfrm>
            <a:off x="0" y="1534820"/>
            <a:ext cx="3089869" cy="1210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400" b="1" dirty="0">
                <a:solidFill>
                  <a:prstClr val="white">
                    <a:lumMod val="50000"/>
                  </a:prstClr>
                </a:solidFill>
              </a:rPr>
              <a:t>1904</a:t>
            </a:r>
            <a:r>
              <a:rPr lang="ko-KR" altLang="en-US" sz="1400" b="1" dirty="0">
                <a:solidFill>
                  <a:prstClr val="white">
                    <a:lumMod val="50000"/>
                  </a:prstClr>
                </a:solidFill>
              </a:rPr>
              <a:t>년 </a:t>
            </a:r>
            <a:r>
              <a:rPr lang="en-US" altLang="ko-KR" sz="1400" b="1" dirty="0">
                <a:solidFill>
                  <a:prstClr val="white">
                    <a:lumMod val="50000"/>
                  </a:prstClr>
                </a:solidFill>
              </a:rPr>
              <a:t>2</a:t>
            </a:r>
            <a:r>
              <a:rPr lang="ko-KR" altLang="en-US" sz="1400" b="1" dirty="0">
                <a:solidFill>
                  <a:prstClr val="white">
                    <a:lumMod val="50000"/>
                  </a:prstClr>
                </a:solidFill>
              </a:rPr>
              <a:t>월</a:t>
            </a:r>
          </a:p>
          <a:p>
            <a:pPr algn="ctr">
              <a:lnSpc>
                <a:spcPct val="150000"/>
              </a:lnSpc>
            </a:pPr>
            <a:r>
              <a:rPr lang="ko-KR" altLang="en-US" sz="1200" dirty="0">
                <a:solidFill>
                  <a:prstClr val="white">
                    <a:lumMod val="50000"/>
                  </a:prstClr>
                </a:solidFill>
              </a:rPr>
              <a:t>러일전쟁 직후</a:t>
            </a:r>
            <a:endParaRPr lang="en-US" altLang="ko-KR" sz="1200" dirty="0">
              <a:solidFill>
                <a:prstClr val="white">
                  <a:lumMod val="50000"/>
                </a:prst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sz="1200" dirty="0">
                <a:solidFill>
                  <a:prstClr val="white">
                    <a:lumMod val="50000"/>
                  </a:prstClr>
                </a:solidFill>
              </a:rPr>
              <a:t>한국을 정치적</a:t>
            </a:r>
            <a:r>
              <a:rPr lang="en-US" altLang="ko-KR" sz="1200" dirty="0">
                <a:solidFill>
                  <a:prstClr val="white">
                    <a:lumMod val="50000"/>
                  </a:prstClr>
                </a:solidFill>
              </a:rPr>
              <a:t>, </a:t>
            </a:r>
            <a:r>
              <a:rPr lang="ko-KR" altLang="en-US" sz="1200" dirty="0">
                <a:solidFill>
                  <a:prstClr val="white">
                    <a:lumMod val="50000"/>
                  </a:prstClr>
                </a:solidFill>
              </a:rPr>
              <a:t>군사적으로 지배하는</a:t>
            </a:r>
            <a:endParaRPr lang="en-US" altLang="ko-KR" sz="1200" dirty="0">
              <a:solidFill>
                <a:prstClr val="white">
                  <a:lumMod val="50000"/>
                </a:prst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sz="1200" dirty="0">
                <a:solidFill>
                  <a:prstClr val="white">
                    <a:lumMod val="50000"/>
                  </a:prstClr>
                </a:solidFill>
              </a:rPr>
              <a:t>한일의정서 조인</a:t>
            </a:r>
            <a:endParaRPr lang="en-US" altLang="ko-KR" sz="12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99A19408-4A7D-4DAA-9BBF-58618E81DAA7}"/>
              </a:ext>
            </a:extLst>
          </p:cNvPr>
          <p:cNvSpPr/>
          <p:nvPr/>
        </p:nvSpPr>
        <p:spPr>
          <a:xfrm>
            <a:off x="4471963" y="1669108"/>
            <a:ext cx="3089869" cy="1210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400" b="1" dirty="0">
                <a:solidFill>
                  <a:prstClr val="white">
                    <a:lumMod val="50000"/>
                  </a:prstClr>
                </a:solidFill>
              </a:rPr>
              <a:t>1907</a:t>
            </a:r>
            <a:r>
              <a:rPr lang="ko-KR" altLang="en-US" sz="1400" b="1" dirty="0">
                <a:solidFill>
                  <a:prstClr val="white">
                    <a:lumMod val="50000"/>
                  </a:prstClr>
                </a:solidFill>
              </a:rPr>
              <a:t>년</a:t>
            </a:r>
            <a:endParaRPr lang="en-US" altLang="ko-KR" sz="1400" b="1" dirty="0">
              <a:solidFill>
                <a:prstClr val="white">
                  <a:lumMod val="50000"/>
                </a:prst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sz="1200" dirty="0">
                <a:solidFill>
                  <a:prstClr val="white">
                    <a:lumMod val="50000"/>
                  </a:prstClr>
                </a:solidFill>
              </a:rPr>
              <a:t>고종의 헤이그 밀사 파견 실패</a:t>
            </a:r>
            <a:endParaRPr lang="en-US" altLang="ko-KR" sz="1200" dirty="0">
              <a:solidFill>
                <a:prstClr val="white">
                  <a:lumMod val="50000"/>
                </a:prst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altLang="ko-KR" sz="1200" dirty="0">
                <a:solidFill>
                  <a:prstClr val="white">
                    <a:lumMod val="50000"/>
                  </a:prstClr>
                </a:solidFill>
              </a:rPr>
              <a:t>-&gt; </a:t>
            </a:r>
            <a:r>
              <a:rPr lang="ko-KR" altLang="en-US" sz="1200" dirty="0">
                <a:solidFill>
                  <a:prstClr val="white">
                    <a:lumMod val="50000"/>
                  </a:prstClr>
                </a:solidFill>
              </a:rPr>
              <a:t>고종 강제 퇴위 및</a:t>
            </a:r>
            <a:endParaRPr lang="en-US" altLang="ko-KR" sz="1200" dirty="0">
              <a:solidFill>
                <a:prstClr val="white">
                  <a:lumMod val="50000"/>
                </a:prst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sz="1200" dirty="0">
                <a:solidFill>
                  <a:prstClr val="white">
                    <a:lumMod val="50000"/>
                  </a:prstClr>
                </a:solidFill>
              </a:rPr>
              <a:t>제</a:t>
            </a:r>
            <a:r>
              <a:rPr lang="en-US" altLang="ko-KR" sz="1200" dirty="0">
                <a:solidFill>
                  <a:prstClr val="white">
                    <a:lumMod val="50000"/>
                  </a:prstClr>
                </a:solidFill>
              </a:rPr>
              <a:t>3</a:t>
            </a:r>
            <a:r>
              <a:rPr lang="ko-KR" altLang="en-US" sz="1200" dirty="0">
                <a:solidFill>
                  <a:prstClr val="white">
                    <a:lumMod val="50000"/>
                  </a:prstClr>
                </a:solidFill>
              </a:rPr>
              <a:t>차 한일협약으로 한국군대 해산</a:t>
            </a:r>
            <a:endParaRPr lang="en-US" altLang="ko-KR" sz="12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10123BF1-8B41-4697-BA4F-28518EC16D9D}"/>
              </a:ext>
            </a:extLst>
          </p:cNvPr>
          <p:cNvSpPr/>
          <p:nvPr/>
        </p:nvSpPr>
        <p:spPr>
          <a:xfrm>
            <a:off x="9281846" y="1793457"/>
            <a:ext cx="2831739" cy="1487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400" b="1" dirty="0">
                <a:solidFill>
                  <a:prstClr val="white">
                    <a:lumMod val="50000"/>
                  </a:prstClr>
                </a:solidFill>
              </a:rPr>
              <a:t>1910</a:t>
            </a:r>
            <a:r>
              <a:rPr lang="ko-KR" altLang="en-US" sz="1400" b="1" dirty="0">
                <a:solidFill>
                  <a:prstClr val="white">
                    <a:lumMod val="50000"/>
                  </a:prstClr>
                </a:solidFill>
              </a:rPr>
              <a:t>년 </a:t>
            </a:r>
            <a:r>
              <a:rPr lang="en-US" altLang="ko-KR" sz="1400" b="1" dirty="0">
                <a:solidFill>
                  <a:prstClr val="white">
                    <a:lumMod val="50000"/>
                  </a:prstClr>
                </a:solidFill>
              </a:rPr>
              <a:t>8</a:t>
            </a:r>
            <a:r>
              <a:rPr lang="ko-KR" altLang="en-US" sz="1400" b="1" dirty="0">
                <a:solidFill>
                  <a:prstClr val="white">
                    <a:lumMod val="50000"/>
                  </a:prstClr>
                </a:solidFill>
              </a:rPr>
              <a:t>월</a:t>
            </a:r>
          </a:p>
          <a:p>
            <a:pPr algn="ctr">
              <a:lnSpc>
                <a:spcPct val="150000"/>
              </a:lnSpc>
            </a:pPr>
            <a:r>
              <a:rPr lang="ko-KR" altLang="en-US" sz="1200" dirty="0">
                <a:solidFill>
                  <a:prstClr val="white">
                    <a:lumMod val="50000"/>
                  </a:prstClr>
                </a:solidFill>
              </a:rPr>
              <a:t>한국합병에 관한 조약 조인</a:t>
            </a:r>
            <a:endParaRPr lang="en-US" altLang="ko-KR" sz="1200" dirty="0">
              <a:solidFill>
                <a:prstClr val="white">
                  <a:lumMod val="50000"/>
                </a:prst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sz="1200" dirty="0">
                <a:solidFill>
                  <a:prstClr val="white">
                    <a:lumMod val="50000"/>
                  </a:prstClr>
                </a:solidFill>
              </a:rPr>
              <a:t>한국 </a:t>
            </a:r>
            <a:r>
              <a:rPr lang="en-US" altLang="ko-KR" sz="1200" dirty="0">
                <a:solidFill>
                  <a:prstClr val="white">
                    <a:lumMod val="50000"/>
                  </a:prstClr>
                </a:solidFill>
              </a:rPr>
              <a:t>&gt; </a:t>
            </a:r>
            <a:r>
              <a:rPr lang="ko-KR" altLang="en-US" sz="1200" dirty="0">
                <a:solidFill>
                  <a:prstClr val="white">
                    <a:lumMod val="50000"/>
                  </a:prstClr>
                </a:solidFill>
              </a:rPr>
              <a:t>조선</a:t>
            </a:r>
            <a:r>
              <a:rPr lang="en-US" altLang="ko-KR" sz="1200" dirty="0">
                <a:solidFill>
                  <a:prstClr val="white">
                    <a:lumMod val="50000"/>
                  </a:prstClr>
                </a:solidFill>
              </a:rPr>
              <a:t>, </a:t>
            </a:r>
            <a:r>
              <a:rPr lang="ko-KR" altLang="en-US" sz="1200" dirty="0">
                <a:solidFill>
                  <a:prstClr val="white">
                    <a:lumMod val="50000"/>
                  </a:prstClr>
                </a:solidFill>
              </a:rPr>
              <a:t>통감부 </a:t>
            </a:r>
            <a:r>
              <a:rPr lang="en-US" altLang="ko-KR" sz="1200" dirty="0">
                <a:solidFill>
                  <a:prstClr val="white">
                    <a:lumMod val="50000"/>
                  </a:prstClr>
                </a:solidFill>
              </a:rPr>
              <a:t>&gt; </a:t>
            </a:r>
            <a:r>
              <a:rPr lang="ko-KR" altLang="en-US" sz="1200" dirty="0">
                <a:solidFill>
                  <a:prstClr val="white">
                    <a:lumMod val="50000"/>
                  </a:prstClr>
                </a:solidFill>
              </a:rPr>
              <a:t>총독부</a:t>
            </a:r>
            <a:endParaRPr lang="en-US" altLang="ko-KR" sz="1200" dirty="0">
              <a:solidFill>
                <a:prstClr val="white">
                  <a:lumMod val="50000"/>
                </a:prst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sz="1200" dirty="0">
                <a:solidFill>
                  <a:prstClr val="white">
                    <a:lumMod val="50000"/>
                  </a:prstClr>
                </a:solidFill>
              </a:rPr>
              <a:t>명칭 변경</a:t>
            </a:r>
            <a:endParaRPr lang="en-US" altLang="ko-KR" sz="1200" dirty="0">
              <a:solidFill>
                <a:prstClr val="white">
                  <a:lumMod val="50000"/>
                </a:prst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sz="1200" dirty="0">
                <a:solidFill>
                  <a:prstClr val="white">
                    <a:lumMod val="50000"/>
                  </a:prstClr>
                </a:solidFill>
              </a:rPr>
              <a:t>일본의 식민지 지배 본격화</a:t>
            </a:r>
            <a:endParaRPr lang="en-US" altLang="ko-KR" sz="1200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3942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2387118" y="5524135"/>
            <a:ext cx="9106381" cy="454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ko-KR" alt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일</a:t>
            </a:r>
            <a:r>
              <a:rPr lang="en-US" altLang="ko-KR" dirty="0">
                <a:solidFill>
                  <a:prstClr val="black">
                    <a:lumMod val="75000"/>
                    <a:lumOff val="25000"/>
                  </a:prstClr>
                </a:solidFill>
              </a:rPr>
              <a:t>x</a:t>
            </a:r>
            <a:r>
              <a:rPr lang="ko-KR" alt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어일</a:t>
            </a:r>
            <a:r>
              <a:rPr lang="en-US" altLang="ko-KR" dirty="0">
                <a:solidFill>
                  <a:prstClr val="black">
                    <a:lumMod val="75000"/>
                    <a:lumOff val="25000"/>
                  </a:prstClr>
                </a:solidFill>
              </a:rPr>
              <a:t>xx</a:t>
            </a:r>
            <a:r>
              <a:rPr lang="ko-KR" alt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과 </a:t>
            </a:r>
            <a:r>
              <a:rPr lang="en-US" altLang="ko-KR" dirty="0">
                <a:solidFill>
                  <a:prstClr val="black">
                    <a:lumMod val="75000"/>
                    <a:lumOff val="25000"/>
                  </a:prstClr>
                </a:solidFill>
              </a:rPr>
              <a:t>21x01xx3</a:t>
            </a:r>
            <a:r>
              <a:rPr lang="ko-KR" alt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손</a:t>
            </a:r>
            <a:r>
              <a:rPr lang="en-US" altLang="ko-KR" dirty="0">
                <a:solidFill>
                  <a:prstClr val="black">
                    <a:lumMod val="75000"/>
                    <a:lumOff val="25000"/>
                  </a:prstClr>
                </a:solidFill>
              </a:rPr>
              <a:t>x</a:t>
            </a:r>
            <a:r>
              <a:rPr lang="ko-KR" alt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민</a:t>
            </a:r>
            <a:endParaRPr lang="en-US" altLang="ko-K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타원 5"/>
          <p:cNvSpPr/>
          <p:nvPr/>
        </p:nvSpPr>
        <p:spPr>
          <a:xfrm>
            <a:off x="4786041" y="1991739"/>
            <a:ext cx="2859578" cy="2859578"/>
          </a:xfrm>
          <a:prstGeom prst="ellipse">
            <a:avLst/>
          </a:prstGeom>
          <a:solidFill>
            <a:srgbClr val="ACD3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2800" b="1" dirty="0">
                <a:solidFill>
                  <a:prstClr val="white"/>
                </a:solidFill>
              </a:rPr>
              <a:t>시대의</a:t>
            </a:r>
          </a:p>
        </p:txBody>
      </p:sp>
      <p:sp>
        <p:nvSpPr>
          <p:cNvPr id="9" name="타원 8"/>
          <p:cNvSpPr/>
          <p:nvPr/>
        </p:nvSpPr>
        <p:spPr>
          <a:xfrm>
            <a:off x="8147154" y="1991739"/>
            <a:ext cx="2859578" cy="2859578"/>
          </a:xfrm>
          <a:prstGeom prst="ellipse">
            <a:avLst/>
          </a:prstGeom>
          <a:solidFill>
            <a:srgbClr val="967D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2800" b="1" dirty="0">
                <a:solidFill>
                  <a:prstClr val="white"/>
                </a:solidFill>
              </a:rPr>
              <a:t>일본 경제</a:t>
            </a:r>
          </a:p>
        </p:txBody>
      </p:sp>
      <p:sp>
        <p:nvSpPr>
          <p:cNvPr id="11" name="타원 10"/>
          <p:cNvSpPr/>
          <p:nvPr/>
        </p:nvSpPr>
        <p:spPr>
          <a:xfrm>
            <a:off x="1424928" y="1991739"/>
            <a:ext cx="2859578" cy="2859578"/>
          </a:xfrm>
          <a:prstGeom prst="ellipse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2800" b="1" dirty="0" err="1">
                <a:solidFill>
                  <a:prstClr val="white"/>
                </a:solidFill>
              </a:rPr>
              <a:t>다이쇼</a:t>
            </a:r>
            <a:endParaRPr lang="ko-KR" altLang="en-US" sz="28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0539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381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>
              <a:defRPr/>
            </a:pPr>
            <a:r>
              <a:rPr lang="ko-KR" altLang="en-US" sz="4800" kern="0" dirty="0">
                <a:solidFill>
                  <a:prstClr val="white"/>
                </a:solidFill>
              </a:rPr>
              <a:t>목차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13757" y="3611157"/>
            <a:ext cx="64918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3600" dirty="0">
                <a:solidFill>
                  <a:prstClr val="white">
                    <a:lumMod val="65000"/>
                  </a:prstClr>
                </a:solidFill>
                <a:cs typeface="Aharoni" panose="02010803020104030203" pitchFamily="2" charset="-79"/>
              </a:rPr>
              <a:t>2. </a:t>
            </a:r>
            <a:r>
              <a:rPr lang="ko-KR" altLang="en-US" sz="3600" dirty="0">
                <a:solidFill>
                  <a:prstClr val="white">
                    <a:lumMod val="65000"/>
                  </a:prstClr>
                </a:solidFill>
                <a:cs typeface="Aharoni" panose="02010803020104030203" pitchFamily="2" charset="-79"/>
              </a:rPr>
              <a:t>제 </a:t>
            </a:r>
            <a:r>
              <a:rPr lang="en-US" altLang="ko-KR" sz="3600" dirty="0">
                <a:solidFill>
                  <a:prstClr val="white">
                    <a:lumMod val="65000"/>
                  </a:prstClr>
                </a:solidFill>
                <a:cs typeface="Aharoni" panose="02010803020104030203" pitchFamily="2" charset="-79"/>
              </a:rPr>
              <a:t>1</a:t>
            </a:r>
            <a:r>
              <a:rPr lang="ko-KR" altLang="en-US" sz="3600" dirty="0">
                <a:solidFill>
                  <a:prstClr val="white">
                    <a:lumMod val="65000"/>
                  </a:prstClr>
                </a:solidFill>
                <a:cs typeface="Aharoni" panose="02010803020104030203" pitchFamily="2" charset="-79"/>
              </a:rPr>
              <a:t>차 세계대전과 일본경제</a:t>
            </a:r>
            <a:endParaRPr lang="en-US" altLang="ko-KR" sz="3600" dirty="0">
              <a:solidFill>
                <a:prstClr val="white">
                  <a:lumMod val="65000"/>
                </a:prstClr>
              </a:solidFill>
              <a:cs typeface="Aharoni" panose="02010803020104030203" pitchFamily="2" charset="-79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16846" y="1721985"/>
            <a:ext cx="68427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3600" dirty="0">
                <a:solidFill>
                  <a:prstClr val="white">
                    <a:lumMod val="65000"/>
                  </a:prstClr>
                </a:solidFill>
                <a:cs typeface="Aharoni" panose="02010803020104030203" pitchFamily="2" charset="-79"/>
              </a:rPr>
              <a:t>1. </a:t>
            </a:r>
            <a:r>
              <a:rPr lang="ko-KR" altLang="en-US" sz="3600" dirty="0">
                <a:solidFill>
                  <a:prstClr val="white">
                    <a:lumMod val="65000"/>
                  </a:prstClr>
                </a:solidFill>
                <a:cs typeface="Aharoni" panose="02010803020104030203" pitchFamily="2" charset="-79"/>
              </a:rPr>
              <a:t>청</a:t>
            </a:r>
            <a:r>
              <a:rPr lang="en-US" altLang="ko-KR" sz="3600" dirty="0">
                <a:solidFill>
                  <a:prstClr val="white">
                    <a:lumMod val="65000"/>
                  </a:prstClr>
                </a:solidFill>
                <a:cs typeface="Aharoni" panose="02010803020104030203" pitchFamily="2" charset="-79"/>
              </a:rPr>
              <a:t>,</a:t>
            </a:r>
            <a:r>
              <a:rPr lang="ko-KR" altLang="en-US" sz="3600" dirty="0">
                <a:solidFill>
                  <a:prstClr val="white">
                    <a:lumMod val="65000"/>
                  </a:prstClr>
                </a:solidFill>
                <a:cs typeface="Aharoni" panose="02010803020104030203" pitchFamily="2" charset="-79"/>
              </a:rPr>
              <a:t>러일전쟁 이후의 일본경제</a:t>
            </a:r>
            <a:endParaRPr lang="en-US" altLang="ko-KR" sz="3600" dirty="0">
              <a:solidFill>
                <a:prstClr val="white">
                  <a:lumMod val="65000"/>
                </a:prstClr>
              </a:solidFill>
              <a:cs typeface="Aharoni" panose="02010803020104030203" pitchFamily="2" charset="-79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13757" y="5103674"/>
            <a:ext cx="75459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3600" dirty="0">
                <a:solidFill>
                  <a:prstClr val="white">
                    <a:lumMod val="65000"/>
                  </a:prstClr>
                </a:solidFill>
                <a:cs typeface="Aharoni" panose="02010803020104030203" pitchFamily="2" charset="-79"/>
              </a:rPr>
              <a:t>3. </a:t>
            </a:r>
            <a:r>
              <a:rPr lang="ko-KR" altLang="en-US" sz="3600" dirty="0">
                <a:solidFill>
                  <a:prstClr val="white">
                    <a:lumMod val="65000"/>
                  </a:prstClr>
                </a:solidFill>
                <a:cs typeface="Aharoni" panose="02010803020104030203" pitchFamily="2" charset="-79"/>
              </a:rPr>
              <a:t>제</a:t>
            </a:r>
            <a:r>
              <a:rPr lang="en-US" altLang="ko-KR" sz="3600" dirty="0">
                <a:solidFill>
                  <a:prstClr val="white">
                    <a:lumMod val="65000"/>
                  </a:prstClr>
                </a:solidFill>
                <a:cs typeface="Aharoni" panose="02010803020104030203" pitchFamily="2" charset="-79"/>
              </a:rPr>
              <a:t> 1</a:t>
            </a:r>
            <a:r>
              <a:rPr lang="ko-KR" altLang="en-US" sz="3600" dirty="0">
                <a:solidFill>
                  <a:prstClr val="white">
                    <a:lumMod val="65000"/>
                  </a:prstClr>
                </a:solidFill>
                <a:cs typeface="Aharoni" panose="02010803020104030203" pitchFamily="2" charset="-79"/>
              </a:rPr>
              <a:t>차 세계대전 이후의 일본경제</a:t>
            </a:r>
            <a:endParaRPr lang="en-US" altLang="ko-KR" sz="3600" dirty="0">
              <a:solidFill>
                <a:prstClr val="white">
                  <a:lumMod val="65000"/>
                </a:prstClr>
              </a:solidFill>
              <a:cs typeface="Aharoni" panose="02010803020104030203" pitchFamily="2" charset="-79"/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0" y="3509468"/>
            <a:ext cx="12192000" cy="72000"/>
            <a:chOff x="0" y="5981020"/>
            <a:chExt cx="3001497" cy="891450"/>
          </a:xfrm>
          <a:effectLst>
            <a:outerShdw dist="63500" dir="5400000" algn="t" rotWithShape="0">
              <a:schemeClr val="bg1"/>
            </a:outerShdw>
          </a:effectLst>
        </p:grpSpPr>
        <p:sp>
          <p:nvSpPr>
            <p:cNvPr id="48" name="직사각형 47">
              <a:extLst>
                <a:ext uri="{FF2B5EF4-FFF2-40B4-BE49-F238E27FC236}">
                  <a16:creationId xmlns:a16="http://schemas.microsoft.com/office/drawing/2014/main" id="{788929DA-A5BF-4B2D-9B3F-B9AE75A077B9}"/>
                </a:ext>
              </a:extLst>
            </p:cNvPr>
            <p:cNvSpPr/>
            <p:nvPr/>
          </p:nvSpPr>
          <p:spPr>
            <a:xfrm>
              <a:off x="0" y="5995490"/>
              <a:ext cx="1000499" cy="876980"/>
            </a:xfrm>
            <a:prstGeom prst="rect">
              <a:avLst/>
            </a:prstGeom>
            <a:solidFill>
              <a:srgbClr val="ACD3CE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9" name="직사각형 48">
              <a:extLst>
                <a:ext uri="{FF2B5EF4-FFF2-40B4-BE49-F238E27FC236}">
                  <a16:creationId xmlns:a16="http://schemas.microsoft.com/office/drawing/2014/main" id="{93FA36ED-C403-4EF8-802B-8D9FCA3FEDE1}"/>
                </a:ext>
              </a:extLst>
            </p:cNvPr>
            <p:cNvSpPr/>
            <p:nvPr/>
          </p:nvSpPr>
          <p:spPr>
            <a:xfrm>
              <a:off x="2000998" y="5995490"/>
              <a:ext cx="1000499" cy="876980"/>
            </a:xfrm>
            <a:prstGeom prst="rect">
              <a:avLst/>
            </a:prstGeom>
            <a:solidFill>
              <a:srgbClr val="967D5F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50" name="직사각형 49">
              <a:extLst>
                <a:ext uri="{FF2B5EF4-FFF2-40B4-BE49-F238E27FC236}">
                  <a16:creationId xmlns:a16="http://schemas.microsoft.com/office/drawing/2014/main" id="{CB5DA746-129A-4441-A249-BD065404DF3A}"/>
                </a:ext>
              </a:extLst>
            </p:cNvPr>
            <p:cNvSpPr/>
            <p:nvPr/>
          </p:nvSpPr>
          <p:spPr>
            <a:xfrm>
              <a:off x="1000499" y="5981020"/>
              <a:ext cx="1000499" cy="876980"/>
            </a:xfrm>
            <a:prstGeom prst="rect">
              <a:avLst/>
            </a:prstGeom>
            <a:solidFill>
              <a:srgbClr val="FF9999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8275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타원 20"/>
          <p:cNvSpPr/>
          <p:nvPr/>
        </p:nvSpPr>
        <p:spPr>
          <a:xfrm>
            <a:off x="1299450" y="5499271"/>
            <a:ext cx="906856" cy="900000"/>
          </a:xfrm>
          <a:prstGeom prst="ellipse">
            <a:avLst/>
          </a:prstGeom>
          <a:solidFill>
            <a:srgbClr val="ACD3CE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타원 4"/>
          <p:cNvSpPr/>
          <p:nvPr/>
        </p:nvSpPr>
        <p:spPr>
          <a:xfrm>
            <a:off x="1299450" y="1685029"/>
            <a:ext cx="906855" cy="900000"/>
          </a:xfrm>
          <a:prstGeom prst="ellipse">
            <a:avLst/>
          </a:prstGeom>
          <a:solidFill>
            <a:srgbClr val="ACD3CE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572518" y="1757489"/>
            <a:ext cx="9264842" cy="698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ko-KR" sz="2000">
                <a:latin typeface="HY신명조"/>
                <a:ea typeface="HY신명조"/>
              </a:rPr>
              <a:t>메이지 시대</a:t>
            </a:r>
            <a:r>
              <a:rPr lang="en-US" altLang="ko-KR" sz="2000">
                <a:latin typeface="HY신명조"/>
                <a:ea typeface="HY신명조"/>
              </a:rPr>
              <a:t>(</a:t>
            </a:r>
            <a:r>
              <a:rPr lang="ko-KR" altLang="ko-KR" sz="2000">
                <a:latin typeface="HY신명조"/>
                <a:ea typeface="HY신명조"/>
              </a:rPr>
              <a:t>일본어</a:t>
            </a:r>
            <a:r>
              <a:rPr lang="en-US" altLang="ko-KR" sz="2000">
                <a:latin typeface="HY신명조"/>
                <a:ea typeface="HY신명조"/>
              </a:rPr>
              <a:t>: </a:t>
            </a:r>
            <a:r>
              <a:rPr lang="ko-KR" altLang="ko-KR" sz="2000">
                <a:latin typeface="HY신명조"/>
                <a:ea typeface="HY신명조"/>
              </a:rPr>
              <a:t>明治時代 めいじじだい</a:t>
            </a:r>
            <a:r>
              <a:rPr lang="en-US" altLang="ko-KR" sz="2000">
                <a:latin typeface="HY신명조"/>
                <a:ea typeface="HY신명조"/>
              </a:rPr>
              <a:t>)</a:t>
            </a:r>
          </a:p>
          <a:p>
            <a:pPr lvl="0">
              <a:defRPr lang="ko-KR" altLang="en-US"/>
            </a:pPr>
            <a:r>
              <a:rPr lang="ko-KR" altLang="ko-KR" sz="2000">
                <a:latin typeface="HY신명조"/>
                <a:ea typeface="HY신명조"/>
              </a:rPr>
              <a:t>메이지 유신 이후 메이지 천황의 통치</a:t>
            </a:r>
          </a:p>
        </p:txBody>
      </p:sp>
      <p:sp>
        <p:nvSpPr>
          <p:cNvPr id="8" name="타원 7"/>
          <p:cNvSpPr/>
          <p:nvPr/>
        </p:nvSpPr>
        <p:spPr>
          <a:xfrm>
            <a:off x="1299450" y="2935406"/>
            <a:ext cx="882449" cy="900000"/>
          </a:xfrm>
          <a:prstGeom prst="ellipse">
            <a:avLst/>
          </a:prstGeom>
          <a:solidFill>
            <a:srgbClr val="967D5F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510782" y="3002158"/>
            <a:ext cx="8486316" cy="1139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2000">
                <a:latin typeface="HY신명조"/>
                <a:ea typeface="HY신명조"/>
              </a:rPr>
              <a:t>1868</a:t>
            </a:r>
            <a:r>
              <a:rPr lang="ko-KR" altLang="ko-KR" sz="2000">
                <a:latin typeface="HY신명조"/>
                <a:ea typeface="HY신명조"/>
              </a:rPr>
              <a:t>년</a:t>
            </a:r>
            <a:r>
              <a:rPr lang="en-US" altLang="ko-KR" sz="2000">
                <a:latin typeface="HY신명조"/>
                <a:ea typeface="HY신명조"/>
              </a:rPr>
              <a:t> 1</a:t>
            </a:r>
            <a:r>
              <a:rPr lang="ko-KR" altLang="ko-KR" sz="2000">
                <a:latin typeface="HY신명조"/>
                <a:ea typeface="HY신명조"/>
              </a:rPr>
              <a:t>월</a:t>
            </a:r>
            <a:r>
              <a:rPr lang="en-US" altLang="ko-KR" sz="2000">
                <a:latin typeface="HY신명조"/>
                <a:ea typeface="HY신명조"/>
              </a:rPr>
              <a:t> 3</a:t>
            </a:r>
            <a:r>
              <a:rPr lang="ko-KR" altLang="ko-KR" sz="2000">
                <a:latin typeface="HY신명조"/>
                <a:ea typeface="HY신명조"/>
              </a:rPr>
              <a:t>일 왕정복고의 대호령에 의해 메이지 정부가 수립된 후</a:t>
            </a:r>
            <a:r>
              <a:rPr lang="ko-KR" altLang="en-US" sz="2000">
                <a:latin typeface="HY신명조"/>
                <a:ea typeface="HY신명조"/>
              </a:rPr>
              <a:t>부터</a:t>
            </a:r>
            <a:r>
              <a:rPr lang="en-US" altLang="ko-KR" sz="2000">
                <a:latin typeface="HY신명조"/>
                <a:ea typeface="HY신명조"/>
              </a:rPr>
              <a:t> </a:t>
            </a:r>
          </a:p>
          <a:p>
            <a:pPr lvl="0">
              <a:defRPr lang="ko-KR" altLang="en-US"/>
            </a:pPr>
            <a:r>
              <a:rPr lang="en-US" altLang="ko-KR" sz="2000">
                <a:latin typeface="HY신명조"/>
                <a:ea typeface="HY신명조"/>
              </a:rPr>
              <a:t>1912</a:t>
            </a:r>
            <a:r>
              <a:rPr lang="ko-KR" altLang="ko-KR" sz="2000">
                <a:latin typeface="HY신명조"/>
                <a:ea typeface="HY신명조"/>
              </a:rPr>
              <a:t>년</a:t>
            </a:r>
            <a:r>
              <a:rPr lang="en-US" altLang="ko-KR" sz="2000">
                <a:latin typeface="HY신명조"/>
                <a:ea typeface="HY신명조"/>
              </a:rPr>
              <a:t> 7</a:t>
            </a:r>
            <a:r>
              <a:rPr lang="ko-KR" altLang="ko-KR" sz="2000">
                <a:latin typeface="HY신명조"/>
                <a:ea typeface="HY신명조"/>
              </a:rPr>
              <a:t>월</a:t>
            </a:r>
            <a:r>
              <a:rPr lang="en-US" altLang="ko-KR" sz="2000">
                <a:latin typeface="HY신명조"/>
                <a:ea typeface="HY신명조"/>
              </a:rPr>
              <a:t> 30</a:t>
            </a:r>
            <a:r>
              <a:rPr lang="ko-KR" altLang="ko-KR" sz="2000">
                <a:latin typeface="HY신명조"/>
                <a:ea typeface="HY신명조"/>
              </a:rPr>
              <a:t>일 메이지 천황이 죽을 때까지</a:t>
            </a:r>
            <a:r>
              <a:rPr lang="en-US" altLang="ko-KR" sz="2000">
                <a:latin typeface="HY신명조"/>
                <a:ea typeface="HY신명조"/>
              </a:rPr>
              <a:t> 44</a:t>
            </a:r>
            <a:r>
              <a:rPr lang="ko-KR" altLang="ko-KR" sz="2000">
                <a:latin typeface="HY신명조"/>
                <a:ea typeface="HY신명조"/>
              </a:rPr>
              <a:t>년</a:t>
            </a:r>
            <a:r>
              <a:rPr lang="ko-KR" altLang="en-US" sz="2000">
                <a:latin typeface="HY신명조"/>
                <a:ea typeface="HY신명조"/>
              </a:rPr>
              <a:t>간을 가르킴</a:t>
            </a:r>
          </a:p>
          <a:p>
            <a:pPr lvl="0">
              <a:defRPr lang="ko-KR" altLang="en-US"/>
            </a:pPr>
            <a:r>
              <a:rPr lang="en-US" altLang="ko-KR" sz="2000">
                <a:solidFill>
                  <a:schemeClr val="tx1">
                    <a:lumMod val="50000"/>
                    <a:lumOff val="50000"/>
                  </a:schemeClr>
                </a:solidFill>
                <a:latin typeface="HY신명조"/>
                <a:ea typeface="HY신명조"/>
              </a:rPr>
              <a:t>(</a:t>
            </a:r>
            <a:r>
              <a:rPr lang="ko-KR" altLang="ko-KR" sz="2000">
                <a:solidFill>
                  <a:schemeClr val="tx1">
                    <a:lumMod val="50000"/>
                    <a:lumOff val="50000"/>
                  </a:schemeClr>
                </a:solidFill>
                <a:latin typeface="HY신명조"/>
                <a:ea typeface="HY신명조"/>
              </a:rPr>
              <a:t>메이지 천황의 즉위는 메이지 유신</a:t>
            </a:r>
            <a:r>
              <a:rPr lang="en-US" altLang="ko-KR" sz="2000">
                <a:solidFill>
                  <a:schemeClr val="tx1">
                    <a:lumMod val="50000"/>
                    <a:lumOff val="50000"/>
                  </a:schemeClr>
                </a:solidFill>
                <a:latin typeface="HY신명조"/>
                <a:ea typeface="HY신명조"/>
              </a:rPr>
              <a:t> 1</a:t>
            </a:r>
            <a:r>
              <a:rPr lang="ko-KR" altLang="ko-KR" sz="2000">
                <a:solidFill>
                  <a:schemeClr val="tx1">
                    <a:lumMod val="50000"/>
                    <a:lumOff val="50000"/>
                  </a:schemeClr>
                </a:solidFill>
                <a:latin typeface="HY신명조"/>
                <a:ea typeface="HY신명조"/>
              </a:rPr>
              <a:t>년 전인</a:t>
            </a:r>
            <a:r>
              <a:rPr lang="en-US" altLang="ko-KR" sz="2000">
                <a:solidFill>
                  <a:schemeClr val="tx1">
                    <a:lumMod val="50000"/>
                    <a:lumOff val="50000"/>
                  </a:schemeClr>
                </a:solidFill>
                <a:latin typeface="HY신명조"/>
                <a:ea typeface="HY신명조"/>
              </a:rPr>
              <a:t> 1867</a:t>
            </a:r>
            <a:r>
              <a:rPr lang="ko-KR" altLang="ko-KR" sz="2000">
                <a:solidFill>
                  <a:schemeClr val="tx1">
                    <a:lumMod val="50000"/>
                    <a:lumOff val="50000"/>
                  </a:schemeClr>
                </a:solidFill>
                <a:latin typeface="HY신명조"/>
                <a:ea typeface="HY신명조"/>
              </a:rPr>
              <a:t>년</a:t>
            </a:r>
            <a:r>
              <a:rPr lang="en-US" altLang="ko-KR" sz="2000">
                <a:solidFill>
                  <a:schemeClr val="tx1">
                    <a:lumMod val="50000"/>
                    <a:lumOff val="50000"/>
                  </a:schemeClr>
                </a:solidFill>
                <a:latin typeface="HY신명조"/>
                <a:ea typeface="HY신명조"/>
              </a:rPr>
              <a:t> 2</a:t>
            </a:r>
            <a:r>
              <a:rPr lang="ko-KR" altLang="ko-KR" sz="2000">
                <a:solidFill>
                  <a:schemeClr val="tx1">
                    <a:lumMod val="50000"/>
                    <a:lumOff val="50000"/>
                  </a:schemeClr>
                </a:solidFill>
                <a:latin typeface="HY신명조"/>
                <a:ea typeface="HY신명조"/>
              </a:rPr>
              <a:t>월이다</a:t>
            </a:r>
            <a:r>
              <a:rPr lang="en-US" altLang="ko-KR" sz="2000">
                <a:solidFill>
                  <a:schemeClr val="tx1">
                    <a:lumMod val="50000"/>
                    <a:lumOff val="50000"/>
                  </a:schemeClr>
                </a:solidFill>
                <a:latin typeface="HY신명조"/>
                <a:ea typeface="HY신명조"/>
              </a:rPr>
              <a:t>.)</a:t>
            </a:r>
          </a:p>
          <a:p>
            <a:pPr>
              <a:lnSpc>
                <a:spcPct val="150000"/>
              </a:lnSpc>
              <a:defRPr lang="ko-KR" altLang="en-US"/>
            </a:pPr>
            <a:endParaRPr lang="ko-KR" altLang="en-US" sz="90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0" name="타원 9"/>
          <p:cNvSpPr/>
          <p:nvPr/>
        </p:nvSpPr>
        <p:spPr>
          <a:xfrm>
            <a:off x="1299450" y="4262632"/>
            <a:ext cx="906855" cy="900000"/>
          </a:xfrm>
          <a:prstGeom prst="ellipse">
            <a:avLst/>
          </a:prstGeom>
          <a:solidFill>
            <a:srgbClr val="FF999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1510779" y="4366239"/>
            <a:ext cx="81658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ko-KR" sz="2000">
                <a:latin typeface="HY신명조"/>
                <a:ea typeface="HY신명조"/>
              </a:rPr>
              <a:t>일본 제국의 전반기에 해당</a:t>
            </a:r>
          </a:p>
          <a:p>
            <a:pPr lvl="0">
              <a:defRPr lang="ko-KR" altLang="en-US"/>
            </a:pPr>
            <a:r>
              <a:rPr lang="ko-KR" altLang="ko-KR" sz="2000">
                <a:latin typeface="HY신명조"/>
                <a:ea typeface="HY신명조"/>
              </a:rPr>
              <a:t>메이지 유신부터 신해 혁명 종결까지의 시기</a:t>
            </a:r>
            <a:r>
              <a:rPr lang="ko-KR" altLang="en-US" sz="2000">
                <a:latin typeface="HY신명조"/>
                <a:ea typeface="HY신명조"/>
              </a:rPr>
              <a:t>와</a:t>
            </a:r>
            <a:r>
              <a:rPr lang="ko-KR" altLang="ko-KR" sz="2000">
                <a:latin typeface="HY신명조"/>
                <a:ea typeface="HY신명조"/>
              </a:rPr>
              <a:t> 일치</a:t>
            </a:r>
          </a:p>
        </p:txBody>
      </p:sp>
      <p:sp>
        <p:nvSpPr>
          <p:cNvPr id="17" name="사각형: 둥근 모서리 16"/>
          <p:cNvSpPr/>
          <p:nvPr/>
        </p:nvSpPr>
        <p:spPr>
          <a:xfrm>
            <a:off x="341735" y="1258403"/>
            <a:ext cx="1462905" cy="317978"/>
          </a:xfrm>
          <a:prstGeom prst="roundRect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 sz="1200">
                <a:solidFill>
                  <a:prstClr val="white">
                    <a:lumMod val="50000"/>
                  </a:prstClr>
                </a:solidFill>
              </a:rPr>
              <a:t>메이지 시대의 뜻</a:t>
            </a:r>
          </a:p>
        </p:txBody>
      </p:sp>
      <p:sp>
        <p:nvSpPr>
          <p:cNvPr id="19" name="직사각형 18"/>
          <p:cNvSpPr/>
          <p:nvPr/>
        </p:nvSpPr>
        <p:spPr>
          <a:xfrm>
            <a:off x="0" y="0"/>
            <a:ext cx="12192000" cy="965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381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 lang="ko-KR"/>
            </a:pPr>
            <a:r>
              <a:rPr lang="ko-KR" altLang="en-US" sz="3200" i="1" kern="0">
                <a:solidFill>
                  <a:prstClr val="white"/>
                </a:solidFill>
                <a:latin typeface="HY헤드라인M"/>
                <a:ea typeface="HY헤드라인M"/>
              </a:rPr>
              <a:t>메이지 시대</a:t>
            </a:r>
            <a:endParaRPr lang="ko-KR" altLang="en-US" sz="3200" kern="0">
              <a:solidFill>
                <a:prstClr val="white"/>
              </a:solidFill>
              <a:latin typeface="HY헤드라인M"/>
              <a:ea typeface="HY헤드라인M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1510782" y="5544292"/>
            <a:ext cx="9956968" cy="8307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ko-KR" sz="2000">
                <a:latin typeface="HY신명조"/>
                <a:ea typeface="HY신명조"/>
              </a:rPr>
              <a:t>메이지</a:t>
            </a:r>
            <a:r>
              <a:rPr lang="en-US" altLang="ko-KR" sz="2000">
                <a:latin typeface="HY신명조"/>
                <a:ea typeface="HY신명조"/>
              </a:rPr>
              <a:t>(</a:t>
            </a:r>
            <a:r>
              <a:rPr lang="ko-KR" altLang="ko-KR" sz="2000">
                <a:latin typeface="HY신명조"/>
                <a:ea typeface="HY신명조"/>
              </a:rPr>
              <a:t>明治</a:t>
            </a:r>
            <a:r>
              <a:rPr lang="en-US" altLang="ko-KR" sz="2000">
                <a:latin typeface="HY신명조"/>
                <a:ea typeface="HY신명조"/>
              </a:rPr>
              <a:t>)</a:t>
            </a:r>
            <a:r>
              <a:rPr lang="ko-KR" altLang="ko-KR" sz="2000">
                <a:latin typeface="HY신명조"/>
                <a:ea typeface="HY신명조"/>
              </a:rPr>
              <a:t>는 《역경》의 성인남면이청천하</a:t>
            </a:r>
            <a:r>
              <a:rPr lang="en-US" altLang="ko-KR" sz="2000">
                <a:latin typeface="HY신명조"/>
                <a:ea typeface="HY신명조"/>
              </a:rPr>
              <a:t>, </a:t>
            </a:r>
            <a:r>
              <a:rPr lang="ko-KR" altLang="ko-KR" sz="2000">
                <a:latin typeface="HY신명조"/>
                <a:ea typeface="HY신명조"/>
              </a:rPr>
              <a:t>향명이치</a:t>
            </a:r>
            <a:r>
              <a:rPr lang="en-US" altLang="ko-KR" sz="2000">
                <a:latin typeface="HY신명조"/>
                <a:ea typeface="HY신명조"/>
              </a:rPr>
              <a:t>(</a:t>
            </a:r>
            <a:r>
              <a:rPr lang="ko-KR" altLang="ko-KR" sz="2000">
                <a:solidFill>
                  <a:srgbClr val="92908D"/>
                </a:solidFill>
                <a:latin typeface="HY신명조"/>
                <a:ea typeface="HY신명조"/>
              </a:rPr>
              <a:t>聖人南面而聽天下</a:t>
            </a:r>
            <a:r>
              <a:rPr lang="en-US" altLang="ko-KR" sz="2000">
                <a:solidFill>
                  <a:srgbClr val="92908D"/>
                </a:solidFill>
                <a:latin typeface="HY신명조"/>
                <a:ea typeface="HY신명조"/>
              </a:rPr>
              <a:t>, </a:t>
            </a:r>
            <a:r>
              <a:rPr lang="ko-KR" altLang="ko-KR" sz="2000">
                <a:solidFill>
                  <a:srgbClr val="92908D"/>
                </a:solidFill>
                <a:latin typeface="HY신명조"/>
                <a:ea typeface="HY신명조"/>
              </a:rPr>
              <a:t>嚮明而治</a:t>
            </a:r>
            <a:r>
              <a:rPr lang="en-US" altLang="ko-KR" sz="2000">
                <a:solidFill>
                  <a:srgbClr val="92908D"/>
                </a:solidFill>
                <a:latin typeface="HY신명조"/>
                <a:ea typeface="HY신명조"/>
              </a:rPr>
              <a:t>, </a:t>
            </a:r>
          </a:p>
          <a:p>
            <a:pPr lvl="0">
              <a:defRPr lang="ko-KR" altLang="en-US"/>
            </a:pPr>
            <a:r>
              <a:rPr lang="ko-KR" altLang="ko-KR" sz="2000">
                <a:solidFill>
                  <a:srgbClr val="92908D"/>
                </a:solidFill>
                <a:latin typeface="HY신명조"/>
                <a:ea typeface="HY신명조"/>
              </a:rPr>
              <a:t>성인은 남쪽을 향해 천하의 의견을 듣고</a:t>
            </a:r>
            <a:r>
              <a:rPr lang="en-US" altLang="ko-KR" sz="2000">
                <a:solidFill>
                  <a:srgbClr val="92908D"/>
                </a:solidFill>
                <a:latin typeface="HY신명조"/>
                <a:ea typeface="HY신명조"/>
              </a:rPr>
              <a:t>, </a:t>
            </a:r>
            <a:r>
              <a:rPr lang="ko-KR" altLang="ko-KR" sz="2000">
                <a:solidFill>
                  <a:srgbClr val="92908D"/>
                </a:solidFill>
                <a:latin typeface="HY신명조"/>
                <a:ea typeface="HY신명조"/>
              </a:rPr>
              <a:t>밝은 것을 향하여 다스린다</a:t>
            </a:r>
            <a:r>
              <a:rPr lang="en-US" altLang="ko-KR" sz="2000">
                <a:solidFill>
                  <a:srgbClr val="92908D"/>
                </a:solidFill>
                <a:latin typeface="HY신명조"/>
                <a:ea typeface="HY신명조"/>
              </a:rPr>
              <a:t>.</a:t>
            </a:r>
            <a:r>
              <a:rPr lang="en-US" altLang="ko-KR" sz="2000">
                <a:latin typeface="HY신명조"/>
                <a:ea typeface="HY신명조"/>
              </a:rPr>
              <a:t>)</a:t>
            </a:r>
            <a:r>
              <a:rPr lang="ko-KR" altLang="ko-KR" sz="2000">
                <a:latin typeface="HY신명조"/>
                <a:ea typeface="HY신명조"/>
              </a:rPr>
              <a:t>에서 따온 글자</a:t>
            </a:r>
          </a:p>
          <a:p>
            <a:pPr>
              <a:lnSpc>
                <a:spcPct val="150000"/>
              </a:lnSpc>
              <a:defRPr lang="ko-KR" altLang="en-US"/>
            </a:pPr>
            <a:endParaRPr lang="ko-KR" altLang="en-US" sz="900">
              <a:solidFill>
                <a:prstClr val="white">
                  <a:lumMod val="75000"/>
                </a:prstClr>
              </a:solidFill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41" y="1066890"/>
            <a:ext cx="9556757" cy="454651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0" y="0"/>
            <a:ext cx="12192000" cy="965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381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>
              <a:defRPr/>
            </a:pPr>
            <a:r>
              <a:rPr lang="ko-KR" altLang="en-US" sz="4800" kern="0" dirty="0">
                <a:solidFill>
                  <a:prstClr val="white"/>
                </a:solidFill>
              </a:rPr>
              <a:t>청</a:t>
            </a:r>
            <a:r>
              <a:rPr lang="en-US" altLang="ko-KR" sz="4800" kern="0" dirty="0">
                <a:solidFill>
                  <a:prstClr val="white"/>
                </a:solidFill>
              </a:rPr>
              <a:t>-</a:t>
            </a:r>
            <a:r>
              <a:rPr lang="ko-KR" altLang="en-US" sz="4800" kern="0" dirty="0">
                <a:solidFill>
                  <a:prstClr val="white"/>
                </a:solidFill>
              </a:rPr>
              <a:t>일</a:t>
            </a:r>
            <a:r>
              <a:rPr lang="en-US" altLang="ko-KR" sz="4800" kern="0" dirty="0">
                <a:solidFill>
                  <a:prstClr val="white"/>
                </a:solidFill>
              </a:rPr>
              <a:t> </a:t>
            </a:r>
            <a:r>
              <a:rPr lang="ko-KR" altLang="en-US" sz="4800" kern="0" dirty="0" err="1">
                <a:solidFill>
                  <a:prstClr val="white"/>
                </a:solidFill>
              </a:rPr>
              <a:t>러</a:t>
            </a:r>
            <a:r>
              <a:rPr lang="en-US" altLang="ko-KR" sz="4800" kern="0" dirty="0">
                <a:solidFill>
                  <a:prstClr val="white"/>
                </a:solidFill>
              </a:rPr>
              <a:t>-</a:t>
            </a:r>
            <a:r>
              <a:rPr lang="ko-KR" altLang="en-US" sz="4800" kern="0" dirty="0">
                <a:solidFill>
                  <a:prstClr val="white"/>
                </a:solidFill>
              </a:rPr>
              <a:t>일 전쟁 이후의 일본 경제</a:t>
            </a: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3FA00699-5178-465A-9F3F-130CF1431F70}"/>
              </a:ext>
            </a:extLst>
          </p:cNvPr>
          <p:cNvSpPr/>
          <p:nvPr/>
        </p:nvSpPr>
        <p:spPr>
          <a:xfrm>
            <a:off x="1085841" y="5597557"/>
            <a:ext cx="9556757" cy="454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b="1" dirty="0">
                <a:solidFill>
                  <a:schemeClr val="accent6"/>
                </a:solidFill>
              </a:rPr>
              <a:t>승리로 인한 호황 </a:t>
            </a:r>
            <a:r>
              <a:rPr lang="en-US" altLang="ko-KR" b="1" dirty="0">
                <a:solidFill>
                  <a:schemeClr val="accent6"/>
                </a:solidFill>
              </a:rPr>
              <a:t>-&gt; </a:t>
            </a:r>
            <a:r>
              <a:rPr lang="ko-KR" altLang="en-US" b="1" dirty="0">
                <a:solidFill>
                  <a:schemeClr val="accent6"/>
                </a:solidFill>
              </a:rPr>
              <a:t>경기 활성화 </a:t>
            </a:r>
            <a:r>
              <a:rPr lang="en-US" altLang="ko-KR" b="1" dirty="0">
                <a:solidFill>
                  <a:schemeClr val="accent6"/>
                </a:solidFill>
              </a:rPr>
              <a:t>-&gt; </a:t>
            </a:r>
            <a:r>
              <a:rPr lang="ko-KR" altLang="en-US" b="1" dirty="0">
                <a:solidFill>
                  <a:schemeClr val="accent6"/>
                </a:solidFill>
              </a:rPr>
              <a:t>정부 지출 증대 </a:t>
            </a:r>
            <a:r>
              <a:rPr lang="en-US" altLang="ko-KR" b="1" dirty="0">
                <a:solidFill>
                  <a:schemeClr val="accent6"/>
                </a:solidFill>
              </a:rPr>
              <a:t>-&gt; </a:t>
            </a:r>
            <a:r>
              <a:rPr lang="ko-KR" altLang="en-US" b="1" dirty="0">
                <a:solidFill>
                  <a:schemeClr val="accent6"/>
                </a:solidFill>
              </a:rPr>
              <a:t>채무 </a:t>
            </a:r>
            <a:r>
              <a:rPr lang="ko-KR" altLang="en-US" b="1" dirty="0" err="1">
                <a:solidFill>
                  <a:schemeClr val="accent6"/>
                </a:solidFill>
              </a:rPr>
              <a:t>초과국</a:t>
            </a:r>
            <a:r>
              <a:rPr lang="ko-KR" altLang="en-US" b="1" dirty="0">
                <a:solidFill>
                  <a:schemeClr val="accent6"/>
                </a:solidFill>
              </a:rPr>
              <a:t> 전략 </a:t>
            </a:r>
          </a:p>
        </p:txBody>
      </p:sp>
    </p:spTree>
    <p:extLst>
      <p:ext uri="{BB962C8B-B14F-4D97-AF65-F5344CB8AC3E}">
        <p14:creationId xmlns:p14="http://schemas.microsoft.com/office/powerpoint/2010/main" val="2924112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그림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" y="1507351"/>
            <a:ext cx="11239500" cy="4525963"/>
          </a:xfrm>
          <a:prstGeom prst="rect">
            <a:avLst/>
          </a:prstGeom>
        </p:spPr>
      </p:pic>
      <p:sp>
        <p:nvSpPr>
          <p:cNvPr id="19" name="직사각형 18"/>
          <p:cNvSpPr/>
          <p:nvPr/>
        </p:nvSpPr>
        <p:spPr>
          <a:xfrm>
            <a:off x="0" y="0"/>
            <a:ext cx="12192000" cy="965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381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>
              <a:defRPr/>
            </a:pPr>
            <a:r>
              <a:rPr lang="ko-KR" altLang="en-US" sz="4800" kern="0" dirty="0">
                <a:solidFill>
                  <a:prstClr val="white"/>
                </a:solidFill>
              </a:rPr>
              <a:t>청</a:t>
            </a:r>
            <a:r>
              <a:rPr lang="en-US" altLang="ko-KR" sz="4800" kern="0" dirty="0">
                <a:solidFill>
                  <a:prstClr val="white"/>
                </a:solidFill>
              </a:rPr>
              <a:t>.</a:t>
            </a:r>
            <a:r>
              <a:rPr lang="ko-KR" altLang="en-US" sz="4800" kern="0" dirty="0">
                <a:solidFill>
                  <a:prstClr val="white"/>
                </a:solidFill>
              </a:rPr>
              <a:t>일 </a:t>
            </a:r>
            <a:r>
              <a:rPr lang="ko-KR" altLang="en-US" sz="4800" kern="0" dirty="0" err="1">
                <a:solidFill>
                  <a:prstClr val="white"/>
                </a:solidFill>
              </a:rPr>
              <a:t>러</a:t>
            </a:r>
            <a:r>
              <a:rPr lang="en-US" altLang="ko-KR" sz="4800" kern="0" dirty="0">
                <a:solidFill>
                  <a:prstClr val="white"/>
                </a:solidFill>
              </a:rPr>
              <a:t>.</a:t>
            </a:r>
            <a:r>
              <a:rPr lang="ko-KR" altLang="en-US" sz="4800" kern="0" dirty="0">
                <a:solidFill>
                  <a:prstClr val="white"/>
                </a:solidFill>
              </a:rPr>
              <a:t>일 전쟁 이후의 일본 경제</a:t>
            </a: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3FA00699-5178-465A-9F3F-130CF1431F70}"/>
              </a:ext>
            </a:extLst>
          </p:cNvPr>
          <p:cNvSpPr/>
          <p:nvPr/>
        </p:nvSpPr>
        <p:spPr>
          <a:xfrm>
            <a:off x="0" y="1012857"/>
            <a:ext cx="3949700" cy="494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000" b="1" dirty="0">
                <a:solidFill>
                  <a:srgbClr val="92D050"/>
                </a:solidFill>
              </a:rPr>
              <a:t>승전으로 차지한 식민지 운영</a:t>
            </a:r>
          </a:p>
        </p:txBody>
      </p:sp>
      <p:pic>
        <p:nvPicPr>
          <p:cNvPr id="25" name="그림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1" y="1507351"/>
            <a:ext cx="11239499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584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0637"/>
            <a:ext cx="12192000" cy="4983163"/>
          </a:xfrm>
          <a:prstGeom prst="rect">
            <a:avLst/>
          </a:prstGeom>
        </p:spPr>
      </p:pic>
      <p:sp>
        <p:nvSpPr>
          <p:cNvPr id="34" name="직사각형 33"/>
          <p:cNvSpPr/>
          <p:nvPr/>
        </p:nvSpPr>
        <p:spPr>
          <a:xfrm>
            <a:off x="0" y="0"/>
            <a:ext cx="12192000" cy="965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381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>
              <a:defRPr/>
            </a:pPr>
            <a:r>
              <a:rPr lang="ko-KR" altLang="en-US" sz="4800" kern="0" dirty="0">
                <a:solidFill>
                  <a:prstClr val="white"/>
                </a:solidFill>
              </a:rPr>
              <a:t>제 </a:t>
            </a:r>
            <a:r>
              <a:rPr lang="en-US" altLang="ko-KR" sz="4800" kern="0" dirty="0">
                <a:solidFill>
                  <a:prstClr val="white"/>
                </a:solidFill>
              </a:rPr>
              <a:t>1</a:t>
            </a:r>
            <a:r>
              <a:rPr lang="ko-KR" altLang="en-US" sz="4800" kern="0" dirty="0">
                <a:solidFill>
                  <a:prstClr val="white"/>
                </a:solidFill>
              </a:rPr>
              <a:t>차 세계대전과 일본경제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0637"/>
            <a:ext cx="12192000" cy="4614863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12192000" cy="5130800"/>
          </a:xfrm>
          <a:prstGeom prst="rect">
            <a:avLst/>
          </a:prstGeom>
        </p:spPr>
      </p:pic>
      <p:sp>
        <p:nvSpPr>
          <p:cNvPr id="29" name="직사각형 28">
            <a:extLst>
              <a:ext uri="{FF2B5EF4-FFF2-40B4-BE49-F238E27FC236}">
                <a16:creationId xmlns:a16="http://schemas.microsoft.com/office/drawing/2014/main" id="{C7CFB752-0B60-48FD-B459-664791D37EDC}"/>
              </a:ext>
            </a:extLst>
          </p:cNvPr>
          <p:cNvSpPr/>
          <p:nvPr/>
        </p:nvSpPr>
        <p:spPr>
          <a:xfrm>
            <a:off x="-114300" y="6273800"/>
            <a:ext cx="12166436" cy="494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000" b="1" dirty="0">
                <a:solidFill>
                  <a:schemeClr val="accent6"/>
                </a:solidFill>
              </a:rPr>
              <a:t>1</a:t>
            </a:r>
            <a:r>
              <a:rPr lang="ko-KR" altLang="en-US" sz="2000" b="1" dirty="0">
                <a:solidFill>
                  <a:schemeClr val="accent6"/>
                </a:solidFill>
              </a:rPr>
              <a:t>차 세계대전으로 인한 전후 특수효과와 전후 공황</a:t>
            </a:r>
            <a:r>
              <a:rPr lang="en-US" altLang="ko-KR" sz="2000" b="1" dirty="0">
                <a:solidFill>
                  <a:schemeClr val="accent6"/>
                </a:solidFill>
              </a:rPr>
              <a:t>, </a:t>
            </a:r>
            <a:r>
              <a:rPr lang="ko-KR" altLang="en-US" sz="2000" b="1" dirty="0">
                <a:solidFill>
                  <a:schemeClr val="accent6"/>
                </a:solidFill>
              </a:rPr>
              <a:t>그리고 산업혁명</a:t>
            </a:r>
          </a:p>
        </p:txBody>
      </p:sp>
    </p:spTree>
    <p:extLst>
      <p:ext uri="{BB962C8B-B14F-4D97-AF65-F5344CB8AC3E}">
        <p14:creationId xmlns:p14="http://schemas.microsoft.com/office/powerpoint/2010/main" val="3505656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직사각형 72"/>
          <p:cNvSpPr/>
          <p:nvPr/>
        </p:nvSpPr>
        <p:spPr>
          <a:xfrm>
            <a:off x="0" y="0"/>
            <a:ext cx="12192000" cy="965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381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>
              <a:defRPr/>
            </a:pPr>
            <a:r>
              <a:rPr lang="ko-KR" altLang="en-US" sz="4800" kern="0" dirty="0">
                <a:solidFill>
                  <a:prstClr val="white"/>
                </a:solidFill>
              </a:rPr>
              <a:t>제 </a:t>
            </a:r>
            <a:r>
              <a:rPr lang="en-US" altLang="ko-KR" sz="4800" kern="0" dirty="0">
                <a:solidFill>
                  <a:prstClr val="white"/>
                </a:solidFill>
              </a:rPr>
              <a:t>1</a:t>
            </a:r>
            <a:r>
              <a:rPr lang="ko-KR" altLang="en-US" sz="4800" kern="0" dirty="0">
                <a:solidFill>
                  <a:prstClr val="white"/>
                </a:solidFill>
              </a:rPr>
              <a:t>차 세계대전 이후의 일본 경제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6500"/>
            <a:ext cx="12192000" cy="464820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6500"/>
            <a:ext cx="12192000" cy="464820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6500"/>
            <a:ext cx="12192000" cy="4716783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206499"/>
            <a:ext cx="12191999" cy="4716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093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직사각형 110">
            <a:extLst>
              <a:ext uri="{FF2B5EF4-FFF2-40B4-BE49-F238E27FC236}">
                <a16:creationId xmlns:a16="http://schemas.microsoft.com/office/drawing/2014/main" id="{8E46B02D-66F3-495A-BE76-8FA2A68509CF}"/>
              </a:ext>
            </a:extLst>
          </p:cNvPr>
          <p:cNvSpPr/>
          <p:nvPr/>
        </p:nvSpPr>
        <p:spPr>
          <a:xfrm>
            <a:off x="254001" y="3275606"/>
            <a:ext cx="11938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4000" b="1" dirty="0">
                <a:solidFill>
                  <a:prstClr val="white">
                    <a:lumMod val="50000"/>
                  </a:prstClr>
                </a:solidFill>
              </a:rPr>
              <a:t>감사합니다</a:t>
            </a:r>
            <a:r>
              <a:rPr lang="en-US" altLang="ko-KR" sz="4000" b="1" dirty="0">
                <a:solidFill>
                  <a:prstClr val="white">
                    <a:lumMod val="50000"/>
                  </a:prstClr>
                </a:solidFill>
              </a:rPr>
              <a:t>!</a:t>
            </a:r>
          </a:p>
        </p:txBody>
      </p:sp>
      <p:sp>
        <p:nvSpPr>
          <p:cNvPr id="113" name="직사각형 112"/>
          <p:cNvSpPr/>
          <p:nvPr/>
        </p:nvSpPr>
        <p:spPr>
          <a:xfrm>
            <a:off x="0" y="0"/>
            <a:ext cx="12192000" cy="965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381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>
              <a:defRPr/>
            </a:pPr>
            <a:endParaRPr lang="ko-KR" altLang="en-US" sz="4800" kern="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021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0"/>
            <a:ext cx="12192000" cy="375999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381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>
              <a:defRPr/>
            </a:pPr>
            <a:r>
              <a:rPr lang="ko-KR" altLang="en-US" sz="6000" kern="0" dirty="0" err="1">
                <a:solidFill>
                  <a:prstClr val="white"/>
                </a:solidFill>
                <a:latin typeface="Noto Sans Korean Bold" pitchFamily="50" charset="-127"/>
                <a:ea typeface="Noto Sans Korean Bold" pitchFamily="50" charset="-127"/>
              </a:rPr>
              <a:t>다이쇼</a:t>
            </a:r>
            <a:r>
              <a:rPr lang="ko-KR" altLang="en-US" sz="6000" kern="0" dirty="0">
                <a:solidFill>
                  <a:prstClr val="white"/>
                </a:solidFill>
                <a:latin typeface="Noto Sans Korean Bold" pitchFamily="50" charset="-127"/>
                <a:ea typeface="Noto Sans Korean Bold" pitchFamily="50" charset="-127"/>
              </a:rPr>
              <a:t> 시대 정치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769781" y="5159451"/>
            <a:ext cx="2711356" cy="956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0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21****74</a:t>
            </a:r>
          </a:p>
          <a:p>
            <a:pPr algn="ctr">
              <a:lnSpc>
                <a:spcPct val="150000"/>
              </a:lnSpc>
            </a:pPr>
            <a:r>
              <a:rPr lang="ko-KR" alt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cs typeface="Aharoni" panose="02010803020104030203" pitchFamily="2" charset="-79"/>
              </a:rPr>
              <a:t>윤정</a:t>
            </a:r>
            <a:r>
              <a:rPr lang="en-US" altLang="ko-KR" sz="2000" b="1" dirty="0">
                <a:solidFill>
                  <a:prstClr val="black">
                    <a:lumMod val="65000"/>
                    <a:lumOff val="35000"/>
                  </a:prstClr>
                </a:solidFill>
                <a:cs typeface="Aharoni" panose="02010803020104030203" pitchFamily="2" charset="-79"/>
              </a:rPr>
              <a:t>*</a:t>
            </a:r>
            <a:endParaRPr lang="en-US" altLang="ko-KR" sz="2000" dirty="0">
              <a:solidFill>
                <a:prstClr val="white">
                  <a:lumMod val="65000"/>
                </a:prstClr>
              </a:solidFill>
              <a:cs typeface="Aharoni" panose="02010803020104030203" pitchFamily="2" charset="-79"/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0" y="3746534"/>
            <a:ext cx="12192000" cy="72000"/>
            <a:chOff x="0" y="5981020"/>
            <a:chExt cx="3001497" cy="891450"/>
          </a:xfrm>
          <a:effectLst>
            <a:outerShdw dist="63500" dir="5400000" algn="t" rotWithShape="0">
              <a:schemeClr val="bg1"/>
            </a:outerShdw>
          </a:effectLst>
        </p:grpSpPr>
        <p:sp>
          <p:nvSpPr>
            <p:cNvPr id="48" name="직사각형 47">
              <a:extLst>
                <a:ext uri="{FF2B5EF4-FFF2-40B4-BE49-F238E27FC236}">
                  <a16:creationId xmlns:a16="http://schemas.microsoft.com/office/drawing/2014/main" id="{788929DA-A5BF-4B2D-9B3F-B9AE75A077B9}"/>
                </a:ext>
              </a:extLst>
            </p:cNvPr>
            <p:cNvSpPr/>
            <p:nvPr/>
          </p:nvSpPr>
          <p:spPr>
            <a:xfrm>
              <a:off x="0" y="5995490"/>
              <a:ext cx="1000499" cy="876980"/>
            </a:xfrm>
            <a:prstGeom prst="rect">
              <a:avLst/>
            </a:prstGeom>
            <a:solidFill>
              <a:srgbClr val="ACD3CE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9" name="직사각형 48">
              <a:extLst>
                <a:ext uri="{FF2B5EF4-FFF2-40B4-BE49-F238E27FC236}">
                  <a16:creationId xmlns:a16="http://schemas.microsoft.com/office/drawing/2014/main" id="{93FA36ED-C403-4EF8-802B-8D9FCA3FEDE1}"/>
                </a:ext>
              </a:extLst>
            </p:cNvPr>
            <p:cNvSpPr/>
            <p:nvPr/>
          </p:nvSpPr>
          <p:spPr>
            <a:xfrm>
              <a:off x="2000998" y="5995490"/>
              <a:ext cx="1000499" cy="876980"/>
            </a:xfrm>
            <a:prstGeom prst="rect">
              <a:avLst/>
            </a:prstGeom>
            <a:solidFill>
              <a:srgbClr val="967D5F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50" name="직사각형 49">
              <a:extLst>
                <a:ext uri="{FF2B5EF4-FFF2-40B4-BE49-F238E27FC236}">
                  <a16:creationId xmlns:a16="http://schemas.microsoft.com/office/drawing/2014/main" id="{CB5DA746-129A-4441-A249-BD065404DF3A}"/>
                </a:ext>
              </a:extLst>
            </p:cNvPr>
            <p:cNvSpPr/>
            <p:nvPr/>
          </p:nvSpPr>
          <p:spPr>
            <a:xfrm>
              <a:off x="1000499" y="5981020"/>
              <a:ext cx="1000499" cy="876980"/>
            </a:xfrm>
            <a:prstGeom prst="rect">
              <a:avLst/>
            </a:prstGeom>
            <a:solidFill>
              <a:srgbClr val="FF9999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94274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모서리가 둥근 직사각형 7"/>
          <p:cNvSpPr/>
          <p:nvPr/>
        </p:nvSpPr>
        <p:spPr>
          <a:xfrm>
            <a:off x="6078450" y="0"/>
            <a:ext cx="93980" cy="6840000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grpSp>
        <p:nvGrpSpPr>
          <p:cNvPr id="30" name="그룹 29"/>
          <p:cNvGrpSpPr/>
          <p:nvPr/>
        </p:nvGrpSpPr>
        <p:grpSpPr>
          <a:xfrm>
            <a:off x="5972878" y="1968833"/>
            <a:ext cx="2558248" cy="966423"/>
            <a:chOff x="5915796" y="1161141"/>
            <a:chExt cx="2558248" cy="966423"/>
          </a:xfrm>
        </p:grpSpPr>
        <p:grpSp>
          <p:nvGrpSpPr>
            <p:cNvPr id="9" name="그룹 8"/>
            <p:cNvGrpSpPr/>
            <p:nvPr/>
          </p:nvGrpSpPr>
          <p:grpSpPr>
            <a:xfrm flipH="1">
              <a:off x="5915796" y="1161141"/>
              <a:ext cx="2558248" cy="966423"/>
              <a:chOff x="3027333" y="3665337"/>
              <a:chExt cx="3956050" cy="1371600"/>
            </a:xfrm>
          </p:grpSpPr>
          <p:sp>
            <p:nvSpPr>
              <p:cNvPr id="10" name="양쪽 모서리가 둥근 사각형 9"/>
              <p:cNvSpPr/>
              <p:nvPr/>
            </p:nvSpPr>
            <p:spPr>
              <a:xfrm rot="16200000">
                <a:off x="4592608" y="2646162"/>
                <a:ext cx="1371600" cy="3409950"/>
              </a:xfrm>
              <a:prstGeom prst="round2SameRect">
                <a:avLst>
                  <a:gd name="adj1" fmla="val 0"/>
                  <a:gd name="adj2" fmla="val 1823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20700" dist="63500" sx="94000" sy="940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양쪽 모서리가 둥근 사각형 10"/>
              <p:cNvSpPr/>
              <p:nvPr/>
            </p:nvSpPr>
            <p:spPr>
              <a:xfrm rot="16200000">
                <a:off x="2614583" y="4078087"/>
                <a:ext cx="1371600" cy="546100"/>
              </a:xfrm>
              <a:prstGeom prst="round2SameRect">
                <a:avLst>
                  <a:gd name="adj1" fmla="val 42248"/>
                  <a:gd name="adj2" fmla="val 0"/>
                </a:avLst>
              </a:prstGeom>
              <a:solidFill>
                <a:srgbClr val="ACD3CE"/>
              </a:solidFill>
              <a:ln>
                <a:noFill/>
              </a:ln>
              <a:effectLst>
                <a:outerShdw blurRad="139700" dist="63500" sx="97000" sy="970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타원 11"/>
              <p:cNvSpPr/>
              <p:nvPr/>
            </p:nvSpPr>
            <p:spPr>
              <a:xfrm>
                <a:off x="6551583" y="3867267"/>
                <a:ext cx="228600" cy="2286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타원 12"/>
              <p:cNvSpPr/>
              <p:nvPr/>
            </p:nvSpPr>
            <p:spPr>
              <a:xfrm>
                <a:off x="6551583" y="4606407"/>
                <a:ext cx="228600" cy="2286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모서리가 둥근 직사각형 13"/>
              <p:cNvSpPr/>
              <p:nvPr/>
            </p:nvSpPr>
            <p:spPr>
              <a:xfrm>
                <a:off x="6618893" y="3928707"/>
                <a:ext cx="93980" cy="792000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5" name="직사각형 14">
              <a:extLst>
                <a:ext uri="{FF2B5EF4-FFF2-40B4-BE49-F238E27FC236}">
                  <a16:creationId xmlns:a16="http://schemas.microsoft.com/office/drawing/2014/main" id="{7268BA74-94BA-42C9-A634-41DF6B00D591}"/>
                </a:ext>
              </a:extLst>
            </p:cNvPr>
            <p:cNvSpPr/>
            <p:nvPr/>
          </p:nvSpPr>
          <p:spPr>
            <a:xfrm>
              <a:off x="6307912" y="1343577"/>
              <a:ext cx="1641029" cy="4944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sz="20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배경</a:t>
              </a:r>
              <a:endParaRPr lang="ko-KR" altLang="en-US" sz="2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32" name="그룹 31"/>
          <p:cNvGrpSpPr/>
          <p:nvPr/>
        </p:nvGrpSpPr>
        <p:grpSpPr>
          <a:xfrm>
            <a:off x="3766552" y="3200662"/>
            <a:ext cx="2581291" cy="1457580"/>
            <a:chOff x="4471359" y="4941612"/>
            <a:chExt cx="3981450" cy="1986272"/>
          </a:xfrm>
        </p:grpSpPr>
        <p:sp>
          <p:nvSpPr>
            <p:cNvPr id="33" name="양쪽 모서리가 둥근 사각형 32"/>
            <p:cNvSpPr/>
            <p:nvPr/>
          </p:nvSpPr>
          <p:spPr>
            <a:xfrm rot="16200000">
              <a:off x="6049335" y="4524409"/>
              <a:ext cx="1371600" cy="3435349"/>
            </a:xfrm>
            <a:prstGeom prst="round2SameRect">
              <a:avLst>
                <a:gd name="adj1" fmla="val 0"/>
                <a:gd name="adj2" fmla="val 18239"/>
              </a:avLst>
            </a:prstGeom>
            <a:solidFill>
              <a:schemeClr val="bg1"/>
            </a:solidFill>
            <a:ln>
              <a:noFill/>
            </a:ln>
            <a:effectLst>
              <a:outerShdw blurRad="520700" dist="63500" sx="94000" sy="940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4" name="양쪽 모서리가 둥근 사각형 33"/>
            <p:cNvSpPr/>
            <p:nvPr/>
          </p:nvSpPr>
          <p:spPr>
            <a:xfrm rot="16200000">
              <a:off x="4058609" y="5354362"/>
              <a:ext cx="1371600" cy="546100"/>
            </a:xfrm>
            <a:prstGeom prst="round2SameRect">
              <a:avLst>
                <a:gd name="adj1" fmla="val 42248"/>
                <a:gd name="adj2" fmla="val 0"/>
              </a:avLst>
            </a:prstGeom>
            <a:solidFill>
              <a:srgbClr val="967D5F"/>
            </a:solidFill>
            <a:ln>
              <a:noFill/>
            </a:ln>
            <a:effectLst>
              <a:outerShdw blurRad="139700" dist="63500" sx="97000" sy="970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5" name="타원 34"/>
            <p:cNvSpPr/>
            <p:nvPr/>
          </p:nvSpPr>
          <p:spPr>
            <a:xfrm>
              <a:off x="8021009" y="5143542"/>
              <a:ext cx="228600" cy="22860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6" name="타원 35"/>
            <p:cNvSpPr/>
            <p:nvPr/>
          </p:nvSpPr>
          <p:spPr>
            <a:xfrm>
              <a:off x="8021009" y="5882682"/>
              <a:ext cx="228600" cy="22860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7" name="모서리가 둥근 직사각형 36"/>
            <p:cNvSpPr/>
            <p:nvPr/>
          </p:nvSpPr>
          <p:spPr>
            <a:xfrm>
              <a:off x="8088319" y="5204982"/>
              <a:ext cx="93980" cy="792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8" name="직사각형 37">
              <a:extLst>
                <a:ext uri="{FF2B5EF4-FFF2-40B4-BE49-F238E27FC236}">
                  <a16:creationId xmlns:a16="http://schemas.microsoft.com/office/drawing/2014/main" id="{7268BA74-94BA-42C9-A634-41DF6B00D591}"/>
                </a:ext>
              </a:extLst>
            </p:cNvPr>
            <p:cNvSpPr/>
            <p:nvPr/>
          </p:nvSpPr>
          <p:spPr>
            <a:xfrm>
              <a:off x="5106413" y="5271856"/>
              <a:ext cx="3089869" cy="6738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sz="20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진행 과정</a:t>
              </a:r>
            </a:p>
          </p:txBody>
        </p:sp>
      </p:grpSp>
      <p:grpSp>
        <p:nvGrpSpPr>
          <p:cNvPr id="39" name="그룹 38"/>
          <p:cNvGrpSpPr/>
          <p:nvPr/>
        </p:nvGrpSpPr>
        <p:grpSpPr>
          <a:xfrm>
            <a:off x="3747083" y="360555"/>
            <a:ext cx="2581291" cy="1006517"/>
            <a:chOff x="4471359" y="4941612"/>
            <a:chExt cx="3981450" cy="1371600"/>
          </a:xfrm>
        </p:grpSpPr>
        <p:sp>
          <p:nvSpPr>
            <p:cNvPr id="40" name="양쪽 모서리가 둥근 사각형 39"/>
            <p:cNvSpPr/>
            <p:nvPr/>
          </p:nvSpPr>
          <p:spPr>
            <a:xfrm rot="16200000">
              <a:off x="6049334" y="3909737"/>
              <a:ext cx="1371600" cy="3435350"/>
            </a:xfrm>
            <a:prstGeom prst="round2SameRect">
              <a:avLst>
                <a:gd name="adj1" fmla="val 0"/>
                <a:gd name="adj2" fmla="val 18239"/>
              </a:avLst>
            </a:prstGeom>
            <a:solidFill>
              <a:schemeClr val="bg1"/>
            </a:solidFill>
            <a:ln>
              <a:noFill/>
            </a:ln>
            <a:effectLst>
              <a:outerShdw blurRad="520700" dist="63500" sx="94000" sy="940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1" name="양쪽 모서리가 둥근 사각형 40"/>
            <p:cNvSpPr/>
            <p:nvPr/>
          </p:nvSpPr>
          <p:spPr>
            <a:xfrm rot="16200000">
              <a:off x="4058609" y="5354362"/>
              <a:ext cx="1371600" cy="546100"/>
            </a:xfrm>
            <a:prstGeom prst="round2SameRect">
              <a:avLst>
                <a:gd name="adj1" fmla="val 42248"/>
                <a:gd name="adj2" fmla="val 0"/>
              </a:avLst>
            </a:prstGeom>
            <a:solidFill>
              <a:srgbClr val="FF9999"/>
            </a:solidFill>
            <a:ln>
              <a:noFill/>
            </a:ln>
            <a:effectLst>
              <a:outerShdw blurRad="139700" dist="63500" sx="97000" sy="970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2" name="타원 41"/>
            <p:cNvSpPr/>
            <p:nvPr/>
          </p:nvSpPr>
          <p:spPr>
            <a:xfrm>
              <a:off x="8021009" y="5143542"/>
              <a:ext cx="228600" cy="22860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3" name="타원 42"/>
            <p:cNvSpPr/>
            <p:nvPr/>
          </p:nvSpPr>
          <p:spPr>
            <a:xfrm>
              <a:off x="8021009" y="5882682"/>
              <a:ext cx="228600" cy="22860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4" name="모서리가 둥근 직사각형 43"/>
            <p:cNvSpPr/>
            <p:nvPr/>
          </p:nvSpPr>
          <p:spPr>
            <a:xfrm>
              <a:off x="8088319" y="5204982"/>
              <a:ext cx="93980" cy="792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5" name="직사각형 44">
              <a:extLst>
                <a:ext uri="{FF2B5EF4-FFF2-40B4-BE49-F238E27FC236}">
                  <a16:creationId xmlns:a16="http://schemas.microsoft.com/office/drawing/2014/main" id="{7268BA74-94BA-42C9-A634-41DF6B00D591}"/>
                </a:ext>
              </a:extLst>
            </p:cNvPr>
            <p:cNvSpPr/>
            <p:nvPr/>
          </p:nvSpPr>
          <p:spPr>
            <a:xfrm>
              <a:off x="4683567" y="5290483"/>
              <a:ext cx="3617095" cy="6190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b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다이쇼</a:t>
              </a:r>
              <a:r>
                <a:rPr lang="ko-KR" altLang="en-US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데모크라시</a:t>
              </a:r>
            </a:p>
          </p:txBody>
        </p:sp>
      </p:grpSp>
      <p:grpSp>
        <p:nvGrpSpPr>
          <p:cNvPr id="58" name="그룹 57"/>
          <p:cNvGrpSpPr/>
          <p:nvPr/>
        </p:nvGrpSpPr>
        <p:grpSpPr>
          <a:xfrm>
            <a:off x="6048425" y="5290558"/>
            <a:ext cx="2558248" cy="966423"/>
            <a:chOff x="5915796" y="1161141"/>
            <a:chExt cx="2558248" cy="966423"/>
          </a:xfrm>
        </p:grpSpPr>
        <p:grpSp>
          <p:nvGrpSpPr>
            <p:cNvPr id="59" name="그룹 8"/>
            <p:cNvGrpSpPr/>
            <p:nvPr/>
          </p:nvGrpSpPr>
          <p:grpSpPr>
            <a:xfrm flipH="1">
              <a:off x="5915796" y="1161141"/>
              <a:ext cx="2558248" cy="966423"/>
              <a:chOff x="3027333" y="3665337"/>
              <a:chExt cx="3956050" cy="1371600"/>
            </a:xfrm>
          </p:grpSpPr>
          <p:sp>
            <p:nvSpPr>
              <p:cNvPr id="61" name="양쪽 모서리가 둥근 사각형 60"/>
              <p:cNvSpPr/>
              <p:nvPr/>
            </p:nvSpPr>
            <p:spPr>
              <a:xfrm rot="16200000">
                <a:off x="4592608" y="2646162"/>
                <a:ext cx="1371600" cy="3409950"/>
              </a:xfrm>
              <a:prstGeom prst="round2SameRect">
                <a:avLst>
                  <a:gd name="adj1" fmla="val 0"/>
                  <a:gd name="adj2" fmla="val 1823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20700" dist="63500" sx="94000" sy="940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2" name="양쪽 모서리가 둥근 사각형 61"/>
              <p:cNvSpPr/>
              <p:nvPr/>
            </p:nvSpPr>
            <p:spPr>
              <a:xfrm rot="16200000">
                <a:off x="2614583" y="4078087"/>
                <a:ext cx="1371600" cy="546100"/>
              </a:xfrm>
              <a:prstGeom prst="round2SameRect">
                <a:avLst>
                  <a:gd name="adj1" fmla="val 42248"/>
                  <a:gd name="adj2" fmla="val 0"/>
                </a:avLst>
              </a:prstGeom>
              <a:solidFill>
                <a:srgbClr val="FF9999"/>
              </a:solidFill>
              <a:ln>
                <a:noFill/>
              </a:ln>
              <a:effectLst>
                <a:outerShdw blurRad="139700" dist="63500" sx="97000" sy="970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3" name="타원 62"/>
              <p:cNvSpPr/>
              <p:nvPr/>
            </p:nvSpPr>
            <p:spPr>
              <a:xfrm>
                <a:off x="6551583" y="3867267"/>
                <a:ext cx="228600" cy="2286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4" name="타원 63"/>
              <p:cNvSpPr/>
              <p:nvPr/>
            </p:nvSpPr>
            <p:spPr>
              <a:xfrm>
                <a:off x="6551583" y="4606407"/>
                <a:ext cx="228600" cy="2286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5" name="모서리가 둥근 직사각형 64"/>
              <p:cNvSpPr/>
              <p:nvPr/>
            </p:nvSpPr>
            <p:spPr>
              <a:xfrm>
                <a:off x="6618893" y="3928707"/>
                <a:ext cx="93980" cy="792000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60" name="직사각형 59">
              <a:extLst>
                <a:ext uri="{FF2B5EF4-FFF2-40B4-BE49-F238E27FC236}">
                  <a16:creationId xmlns:a16="http://schemas.microsoft.com/office/drawing/2014/main" id="{7268BA74-94BA-42C9-A634-41DF6B00D591}"/>
                </a:ext>
              </a:extLst>
            </p:cNvPr>
            <p:cNvSpPr/>
            <p:nvPr/>
          </p:nvSpPr>
          <p:spPr>
            <a:xfrm>
              <a:off x="6298859" y="1370738"/>
              <a:ext cx="1641029" cy="5053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Noto Sans Korean Bold" pitchFamily="50" charset="-127"/>
                  <a:ea typeface="Noto Sans Korean Bold" pitchFamily="50" charset="-127"/>
                </a:rPr>
                <a:t>의의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323157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타원 4"/>
          <p:cNvSpPr/>
          <p:nvPr/>
        </p:nvSpPr>
        <p:spPr>
          <a:xfrm>
            <a:off x="1299450" y="1685029"/>
            <a:ext cx="906855" cy="900000"/>
          </a:xfrm>
          <a:prstGeom prst="ellipse">
            <a:avLst/>
          </a:prstGeom>
          <a:solidFill>
            <a:srgbClr val="ACD3CE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8" name="타원 7"/>
          <p:cNvSpPr/>
          <p:nvPr/>
        </p:nvSpPr>
        <p:spPr>
          <a:xfrm>
            <a:off x="1299450" y="3478297"/>
            <a:ext cx="882449" cy="900000"/>
          </a:xfrm>
          <a:prstGeom prst="ellipse">
            <a:avLst/>
          </a:prstGeom>
          <a:solidFill>
            <a:srgbClr val="967D5F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7" name="사각형: 둥근 모서리 16"/>
          <p:cNvSpPr/>
          <p:nvPr/>
        </p:nvSpPr>
        <p:spPr>
          <a:xfrm>
            <a:off x="289972" y="1319296"/>
            <a:ext cx="1462905" cy="317978"/>
          </a:xfrm>
          <a:prstGeom prst="roundRect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 sz="1200" dirty="0" err="1">
                <a:solidFill>
                  <a:prstClr val="white">
                    <a:lumMod val="50000"/>
                  </a:prstClr>
                </a:solidFill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다이쇼</a:t>
            </a:r>
            <a:r>
              <a:rPr lang="ko-KR" altLang="en-US" sz="1200" dirty="0">
                <a:solidFill>
                  <a:prstClr val="white">
                    <a:lumMod val="50000"/>
                  </a:prstClr>
                </a:solidFill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 시대의 뜻</a:t>
            </a:r>
          </a:p>
        </p:txBody>
      </p:sp>
      <p:sp>
        <p:nvSpPr>
          <p:cNvPr id="19" name="직사각형 18"/>
          <p:cNvSpPr/>
          <p:nvPr/>
        </p:nvSpPr>
        <p:spPr>
          <a:xfrm>
            <a:off x="0" y="0"/>
            <a:ext cx="12192000" cy="965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381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 lang="ko-KR"/>
            </a:pPr>
            <a:r>
              <a:rPr lang="ko-KR" altLang="en-US" sz="3200" b="1" kern="0" dirty="0" err="1">
                <a:solidFill>
                  <a:prstClr val="white"/>
                </a:solidFill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다이쇼</a:t>
            </a:r>
            <a:r>
              <a:rPr lang="ko-KR" altLang="en-US" sz="3200" b="1" kern="0" dirty="0">
                <a:solidFill>
                  <a:prstClr val="white"/>
                </a:solidFill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 시대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3909EE-310E-4F31-B26A-0FA9DDE94A06}"/>
              </a:ext>
            </a:extLst>
          </p:cNvPr>
          <p:cNvSpPr txBox="1"/>
          <p:nvPr/>
        </p:nvSpPr>
        <p:spPr>
          <a:xfrm>
            <a:off x="2499918" y="1811863"/>
            <a:ext cx="8086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>
                <a:latin typeface="이순신 돋움체 M" panose="02020603020101020101" pitchFamily="18" charset="-127"/>
                <a:ea typeface="이순신 돋움체 M" panose="02020603020101020101" pitchFamily="18" charset="-127"/>
                <a:hlinkClick r:id="rId2" tooltip="다이쇼 덴노"/>
              </a:rPr>
              <a:t>다이쇼</a:t>
            </a:r>
            <a:r>
              <a:rPr lang="ko-KR" altLang="en-US" dirty="0">
                <a:latin typeface="이순신 돋움체 M" panose="02020603020101020101" pitchFamily="18" charset="-127"/>
                <a:ea typeface="이순신 돋움체 M" panose="02020603020101020101" pitchFamily="18" charset="-127"/>
                <a:hlinkClick r:id="rId2" tooltip="다이쇼 덴노"/>
              </a:rPr>
              <a:t> </a:t>
            </a:r>
            <a:r>
              <a:rPr lang="ko-KR" altLang="en-US" dirty="0" err="1">
                <a:latin typeface="이순신 돋움체 M" panose="02020603020101020101" pitchFamily="18" charset="-127"/>
                <a:ea typeface="이순신 돋움체 M" panose="02020603020101020101" pitchFamily="18" charset="-127"/>
                <a:hlinkClick r:id="rId2" tooltip="다이쇼 덴노"/>
              </a:rPr>
              <a:t>덴노</a:t>
            </a:r>
            <a:r>
              <a:rPr lang="ko-KR" altLang="en-US" dirty="0" err="1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가</a:t>
            </a:r>
            <a:r>
              <a:rPr lang="ko-KR" altLang="en-US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 재위했던 시기에 사용한 </a:t>
            </a:r>
            <a:r>
              <a:rPr lang="ko-KR" altLang="en-US" dirty="0">
                <a:latin typeface="이순신 돋움체 M" panose="02020603020101020101" pitchFamily="18" charset="-127"/>
                <a:ea typeface="이순신 돋움체 M" panose="02020603020101020101" pitchFamily="18" charset="-127"/>
                <a:hlinkClick r:id="rId3" tooltip="연호/일본"/>
              </a:rPr>
              <a:t>일본의 연호</a:t>
            </a:r>
            <a:r>
              <a:rPr lang="ko-KR" altLang="en-US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이자 시대 구분</a:t>
            </a:r>
            <a:r>
              <a:rPr lang="en-US" altLang="ko-KR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. </a:t>
            </a:r>
            <a:r>
              <a:rPr lang="ko-KR" altLang="en-US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서력으로 </a:t>
            </a:r>
            <a:r>
              <a:rPr lang="en-US" altLang="ko-KR" dirty="0">
                <a:latin typeface="이순신 돋움체 M" panose="02020603020101020101" pitchFamily="18" charset="-127"/>
                <a:ea typeface="이순신 돋움체 M" panose="02020603020101020101" pitchFamily="18" charset="-127"/>
                <a:hlinkClick r:id="rId4" tooltip="1912년"/>
              </a:rPr>
              <a:t>1912</a:t>
            </a:r>
            <a:r>
              <a:rPr lang="ko-KR" altLang="en-US" dirty="0">
                <a:latin typeface="이순신 돋움체 M" panose="02020603020101020101" pitchFamily="18" charset="-127"/>
                <a:ea typeface="이순신 돋움체 M" panose="02020603020101020101" pitchFamily="18" charset="-127"/>
                <a:hlinkClick r:id="rId4" tooltip="1912년"/>
              </a:rPr>
              <a:t>년</a:t>
            </a:r>
            <a:r>
              <a:rPr lang="ko-KR" altLang="en-US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 </a:t>
            </a:r>
            <a:r>
              <a:rPr lang="en-US" altLang="ko-KR" dirty="0">
                <a:latin typeface="이순신 돋움체 M" panose="02020603020101020101" pitchFamily="18" charset="-127"/>
                <a:ea typeface="이순신 돋움체 M" panose="02020603020101020101" pitchFamily="18" charset="-127"/>
                <a:hlinkClick r:id="rId5" tooltip="7월 30일"/>
              </a:rPr>
              <a:t>7</a:t>
            </a:r>
            <a:r>
              <a:rPr lang="ko-KR" altLang="en-US" dirty="0">
                <a:latin typeface="이순신 돋움체 M" panose="02020603020101020101" pitchFamily="18" charset="-127"/>
                <a:ea typeface="이순신 돋움체 M" panose="02020603020101020101" pitchFamily="18" charset="-127"/>
                <a:hlinkClick r:id="rId5" tooltip="7월 30일"/>
              </a:rPr>
              <a:t>월 </a:t>
            </a:r>
            <a:r>
              <a:rPr lang="en-US" altLang="ko-KR" dirty="0">
                <a:latin typeface="이순신 돋움체 M" panose="02020603020101020101" pitchFamily="18" charset="-127"/>
                <a:ea typeface="이순신 돋움체 M" panose="02020603020101020101" pitchFamily="18" charset="-127"/>
                <a:hlinkClick r:id="rId5" tooltip="7월 30일"/>
              </a:rPr>
              <a:t>30</a:t>
            </a:r>
            <a:r>
              <a:rPr lang="ko-KR" altLang="en-US" dirty="0">
                <a:latin typeface="이순신 돋움체 M" panose="02020603020101020101" pitchFamily="18" charset="-127"/>
                <a:ea typeface="이순신 돋움체 M" panose="02020603020101020101" pitchFamily="18" charset="-127"/>
                <a:hlinkClick r:id="rId5" tooltip="7월 30일"/>
              </a:rPr>
              <a:t>일</a:t>
            </a:r>
            <a:r>
              <a:rPr lang="ko-KR" altLang="en-US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부터 </a:t>
            </a:r>
            <a:r>
              <a:rPr lang="en-US" altLang="ko-KR" dirty="0">
                <a:latin typeface="이순신 돋움체 M" panose="02020603020101020101" pitchFamily="18" charset="-127"/>
                <a:ea typeface="이순신 돋움체 M" panose="02020603020101020101" pitchFamily="18" charset="-127"/>
                <a:hlinkClick r:id="rId6" tooltip="1926년"/>
              </a:rPr>
              <a:t>1926</a:t>
            </a:r>
            <a:r>
              <a:rPr lang="ko-KR" altLang="en-US" dirty="0">
                <a:latin typeface="이순신 돋움체 M" panose="02020603020101020101" pitchFamily="18" charset="-127"/>
                <a:ea typeface="이순신 돋움체 M" panose="02020603020101020101" pitchFamily="18" charset="-127"/>
                <a:hlinkClick r:id="rId6" tooltip="1926년"/>
              </a:rPr>
              <a:t>년</a:t>
            </a:r>
            <a:r>
              <a:rPr lang="ko-KR" altLang="en-US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 </a:t>
            </a:r>
            <a:r>
              <a:rPr lang="en-US" altLang="ko-KR" dirty="0">
                <a:latin typeface="이순신 돋움체 M" panose="02020603020101020101" pitchFamily="18" charset="-127"/>
                <a:ea typeface="이순신 돋움체 M" panose="02020603020101020101" pitchFamily="18" charset="-127"/>
                <a:hlinkClick r:id="rId7" tooltip="12월 25일"/>
              </a:rPr>
              <a:t>12</a:t>
            </a:r>
            <a:r>
              <a:rPr lang="ko-KR" altLang="en-US" dirty="0">
                <a:latin typeface="이순신 돋움체 M" panose="02020603020101020101" pitchFamily="18" charset="-127"/>
                <a:ea typeface="이순신 돋움체 M" panose="02020603020101020101" pitchFamily="18" charset="-127"/>
                <a:hlinkClick r:id="rId7" tooltip="12월 25일"/>
              </a:rPr>
              <a:t>월 </a:t>
            </a:r>
            <a:r>
              <a:rPr lang="en-US" altLang="ko-KR" dirty="0">
                <a:latin typeface="이순신 돋움체 M" panose="02020603020101020101" pitchFamily="18" charset="-127"/>
                <a:ea typeface="이순신 돋움체 M" panose="02020603020101020101" pitchFamily="18" charset="-127"/>
                <a:hlinkClick r:id="rId7" tooltip="12월 25일"/>
              </a:rPr>
              <a:t>25</a:t>
            </a:r>
            <a:r>
              <a:rPr lang="ko-KR" altLang="en-US" dirty="0" err="1">
                <a:latin typeface="이순신 돋움체 M" panose="02020603020101020101" pitchFamily="18" charset="-127"/>
                <a:ea typeface="이순신 돋움체 M" panose="02020603020101020101" pitchFamily="18" charset="-127"/>
                <a:hlinkClick r:id="rId7" tooltip="12월 25일"/>
              </a:rPr>
              <a:t>일</a:t>
            </a:r>
            <a:r>
              <a:rPr lang="ko-KR" altLang="en-US" dirty="0" err="1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까지를</a:t>
            </a:r>
            <a:r>
              <a:rPr lang="ko-KR" altLang="en-US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 가리킨다</a:t>
            </a:r>
            <a:r>
              <a:rPr lang="en-US" altLang="ko-KR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.</a:t>
            </a:r>
            <a:endParaRPr lang="ko-KR" altLang="en-US" dirty="0">
              <a:latin typeface="이순신 돋움체 M" panose="02020603020101020101" pitchFamily="18" charset="-127"/>
              <a:ea typeface="이순신 돋움체 M" panose="02020603020101020101" pitchFamily="18" charset="-127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E2D52C43-90A7-43F3-A6F1-80BABB6ABD06}"/>
              </a:ext>
            </a:extLst>
          </p:cNvPr>
          <p:cNvSpPr/>
          <p:nvPr/>
        </p:nvSpPr>
        <p:spPr>
          <a:xfrm>
            <a:off x="2499918" y="3478297"/>
            <a:ext cx="78325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 err="1">
                <a:solidFill>
                  <a:srgbClr val="222222"/>
                </a:solidFill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다이쇼</a:t>
            </a:r>
            <a:r>
              <a:rPr lang="en-US" altLang="ko-KR" dirty="0">
                <a:solidFill>
                  <a:srgbClr val="222222"/>
                </a:solidFill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(</a:t>
            </a:r>
            <a:r>
              <a:rPr lang="ko-KR" altLang="en-US" dirty="0">
                <a:solidFill>
                  <a:srgbClr val="222222"/>
                </a:solidFill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大正</a:t>
            </a:r>
            <a:r>
              <a:rPr lang="en-US" altLang="ko-KR" dirty="0">
                <a:solidFill>
                  <a:srgbClr val="222222"/>
                </a:solidFill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)</a:t>
            </a:r>
            <a:r>
              <a:rPr lang="ko-KR" altLang="en-US" dirty="0">
                <a:solidFill>
                  <a:srgbClr val="222222"/>
                </a:solidFill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는 </a:t>
            </a:r>
            <a:r>
              <a:rPr lang="en-US" altLang="ko-KR" dirty="0">
                <a:solidFill>
                  <a:srgbClr val="222222"/>
                </a:solidFill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《</a:t>
            </a:r>
            <a:r>
              <a:rPr lang="ko-KR" altLang="en-US" dirty="0">
                <a:solidFill>
                  <a:srgbClr val="0B0080"/>
                </a:solidFill>
                <a:latin typeface="이순신 돋움체 M" panose="02020603020101020101" pitchFamily="18" charset="-127"/>
                <a:ea typeface="이순신 돋움체 M" panose="02020603020101020101" pitchFamily="18" charset="-127"/>
                <a:hlinkClick r:id="rId8" tooltip="역경"/>
              </a:rPr>
              <a:t>역경</a:t>
            </a:r>
            <a:r>
              <a:rPr lang="en-US" altLang="ko-KR" dirty="0">
                <a:solidFill>
                  <a:srgbClr val="222222"/>
                </a:solidFill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》(</a:t>
            </a:r>
            <a:r>
              <a:rPr lang="ko-KR" altLang="en-US" dirty="0">
                <a:solidFill>
                  <a:srgbClr val="222222"/>
                </a:solidFill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易經</a:t>
            </a:r>
            <a:r>
              <a:rPr lang="en-US" altLang="ko-KR" dirty="0">
                <a:solidFill>
                  <a:srgbClr val="222222"/>
                </a:solidFill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) 〈</a:t>
            </a:r>
            <a:r>
              <a:rPr lang="ko-KR" altLang="en-US" dirty="0" err="1">
                <a:solidFill>
                  <a:srgbClr val="222222"/>
                </a:solidFill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임괘</a:t>
            </a:r>
            <a:r>
              <a:rPr lang="en-US" altLang="ko-KR" dirty="0">
                <a:solidFill>
                  <a:srgbClr val="222222"/>
                </a:solidFill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〉(</a:t>
            </a:r>
            <a:r>
              <a:rPr lang="ko-KR" altLang="en-US" dirty="0">
                <a:solidFill>
                  <a:srgbClr val="222222"/>
                </a:solidFill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臨卦</a:t>
            </a:r>
            <a:r>
              <a:rPr lang="en-US" altLang="ko-KR" dirty="0">
                <a:solidFill>
                  <a:srgbClr val="222222"/>
                </a:solidFill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)</a:t>
            </a:r>
            <a:r>
              <a:rPr lang="ko-KR" altLang="en-US" dirty="0">
                <a:solidFill>
                  <a:srgbClr val="222222"/>
                </a:solidFill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의 </a:t>
            </a:r>
            <a:r>
              <a:rPr lang="ko-KR" altLang="en-US" dirty="0" err="1">
                <a:solidFill>
                  <a:srgbClr val="222222"/>
                </a:solidFill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대형이정</a:t>
            </a:r>
            <a:r>
              <a:rPr lang="ko-KR" altLang="en-US" dirty="0">
                <a:solidFill>
                  <a:srgbClr val="222222"/>
                </a:solidFill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 천지도야</a:t>
            </a:r>
            <a:r>
              <a:rPr lang="en-US" altLang="ko-KR" dirty="0">
                <a:solidFill>
                  <a:srgbClr val="222222"/>
                </a:solidFill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(</a:t>
            </a:r>
            <a:r>
              <a:rPr lang="ko-KR" altLang="en-US" b="1" dirty="0">
                <a:solidFill>
                  <a:srgbClr val="222222"/>
                </a:solidFill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大</a:t>
            </a:r>
            <a:r>
              <a:rPr lang="ko-KR" altLang="en-US" dirty="0">
                <a:solidFill>
                  <a:srgbClr val="222222"/>
                </a:solidFill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亨以</a:t>
            </a:r>
            <a:r>
              <a:rPr lang="ko-KR" altLang="en-US" b="1" dirty="0">
                <a:solidFill>
                  <a:srgbClr val="222222"/>
                </a:solidFill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正</a:t>
            </a:r>
            <a:r>
              <a:rPr lang="ko-KR" altLang="en-US" dirty="0">
                <a:solidFill>
                  <a:srgbClr val="222222"/>
                </a:solidFill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 天之道也</a:t>
            </a:r>
            <a:r>
              <a:rPr lang="en-US" altLang="ko-KR" dirty="0">
                <a:solidFill>
                  <a:srgbClr val="222222"/>
                </a:solidFill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, </a:t>
            </a:r>
            <a:r>
              <a:rPr lang="ko-KR" altLang="en-US" dirty="0">
                <a:solidFill>
                  <a:srgbClr val="222222"/>
                </a:solidFill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크게 형통하고 바르게 하는 것이 곧 하늘의 도이다</a:t>
            </a:r>
            <a:r>
              <a:rPr lang="en-US" altLang="ko-KR" dirty="0">
                <a:solidFill>
                  <a:srgbClr val="222222"/>
                </a:solidFill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.)</a:t>
            </a:r>
            <a:r>
              <a:rPr lang="ko-KR" altLang="en-US" dirty="0">
                <a:solidFill>
                  <a:srgbClr val="222222"/>
                </a:solidFill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에서 따온 글자이다</a:t>
            </a:r>
            <a:r>
              <a:rPr lang="en-US" altLang="ko-KR" dirty="0">
                <a:solidFill>
                  <a:srgbClr val="222222"/>
                </a:solidFill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. </a:t>
            </a:r>
            <a:r>
              <a:rPr lang="ko-KR" altLang="en-US" dirty="0" err="1">
                <a:solidFill>
                  <a:srgbClr val="0B0080"/>
                </a:solidFill>
                <a:latin typeface="이순신 돋움체 M" panose="02020603020101020101" pitchFamily="18" charset="-127"/>
                <a:ea typeface="이순신 돋움체 M" panose="02020603020101020101" pitchFamily="18" charset="-127"/>
                <a:hlinkClick r:id="rId9" tooltip="다이쇼 데모크라시"/>
              </a:rPr>
              <a:t>다이쇼</a:t>
            </a:r>
            <a:r>
              <a:rPr lang="ko-KR" altLang="en-US" dirty="0">
                <a:solidFill>
                  <a:srgbClr val="0B0080"/>
                </a:solidFill>
                <a:latin typeface="이순신 돋움체 M" panose="02020603020101020101" pitchFamily="18" charset="-127"/>
                <a:ea typeface="이순신 돋움체 M" panose="02020603020101020101" pitchFamily="18" charset="-127"/>
                <a:hlinkClick r:id="rId9" tooltip="다이쇼 데모크라시"/>
              </a:rPr>
              <a:t> 데모크라시</a:t>
            </a:r>
            <a:r>
              <a:rPr lang="ko-KR" altLang="en-US" dirty="0">
                <a:solidFill>
                  <a:srgbClr val="222222"/>
                </a:solidFill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를 비롯한 민권주의 운동이 일어난 시기이다</a:t>
            </a:r>
            <a:r>
              <a:rPr lang="en-US" altLang="ko-KR" dirty="0">
                <a:solidFill>
                  <a:srgbClr val="222222"/>
                </a:solidFill>
                <a:latin typeface="Arial" panose="020B0604020202020204" pitchFamily="34" charset="0"/>
              </a:rPr>
              <a:t>.</a:t>
            </a:r>
            <a:endParaRPr lang="ko-KR" altLang="en-US" dirty="0"/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타원 4"/>
          <p:cNvSpPr/>
          <p:nvPr/>
        </p:nvSpPr>
        <p:spPr>
          <a:xfrm>
            <a:off x="1299449" y="1823528"/>
            <a:ext cx="906855" cy="900000"/>
          </a:xfrm>
          <a:prstGeom prst="ellipse">
            <a:avLst/>
          </a:prstGeom>
          <a:solidFill>
            <a:srgbClr val="ACD3CE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7" name="사각형: 둥근 모서리 16"/>
          <p:cNvSpPr/>
          <p:nvPr/>
        </p:nvSpPr>
        <p:spPr>
          <a:xfrm>
            <a:off x="289972" y="1319296"/>
            <a:ext cx="1462905" cy="317978"/>
          </a:xfrm>
          <a:prstGeom prst="roundRect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 sz="1000" dirty="0" err="1">
                <a:solidFill>
                  <a:prstClr val="white">
                    <a:lumMod val="50000"/>
                  </a:prstClr>
                </a:solidFill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다이쇼</a:t>
            </a:r>
            <a:r>
              <a:rPr lang="ko-KR" altLang="en-US" sz="1000" dirty="0">
                <a:solidFill>
                  <a:prstClr val="white">
                    <a:lumMod val="50000"/>
                  </a:prstClr>
                </a:solidFill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 데모크라시의 뜻</a:t>
            </a:r>
          </a:p>
        </p:txBody>
      </p:sp>
      <p:sp>
        <p:nvSpPr>
          <p:cNvPr id="19" name="직사각형 18"/>
          <p:cNvSpPr/>
          <p:nvPr/>
        </p:nvSpPr>
        <p:spPr>
          <a:xfrm>
            <a:off x="0" y="0"/>
            <a:ext cx="12192000" cy="965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381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 lang="ko-KR"/>
            </a:pPr>
            <a:r>
              <a:rPr lang="ko-KR" altLang="en-US" sz="3200" b="1" kern="0" dirty="0" err="1">
                <a:solidFill>
                  <a:prstClr val="white"/>
                </a:solidFill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다이쇼</a:t>
            </a:r>
            <a:r>
              <a:rPr lang="ko-KR" altLang="en-US" sz="3200" b="1" kern="0" dirty="0">
                <a:solidFill>
                  <a:prstClr val="white"/>
                </a:solidFill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 데모크라시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3909EE-310E-4F31-B26A-0FA9DDE94A06}"/>
              </a:ext>
            </a:extLst>
          </p:cNvPr>
          <p:cNvSpPr txBox="1"/>
          <p:nvPr/>
        </p:nvSpPr>
        <p:spPr>
          <a:xfrm>
            <a:off x="2499918" y="1811863"/>
            <a:ext cx="80869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이순신 돋움체 M" panose="02020603020101020101" pitchFamily="18" charset="-127"/>
                <a:ea typeface="이순신 돋움체 M" panose="02020603020101020101" pitchFamily="18" charset="-127"/>
                <a:hlinkClick r:id="rId2" tooltip="일본"/>
              </a:rPr>
              <a:t>일본</a:t>
            </a:r>
            <a:r>
              <a:rPr lang="ko-KR" altLang="en-US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에서 </a:t>
            </a:r>
            <a:r>
              <a:rPr lang="en-US" altLang="ko-KR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1910</a:t>
            </a:r>
            <a:r>
              <a:rPr lang="ko-KR" altLang="en-US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년대부터 </a:t>
            </a:r>
            <a:r>
              <a:rPr lang="en-US" altLang="ko-KR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1920</a:t>
            </a:r>
            <a:r>
              <a:rPr lang="ko-KR" altLang="en-US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년대 사이에 일어난 </a:t>
            </a:r>
            <a:r>
              <a:rPr lang="ko-KR" altLang="en-US" dirty="0">
                <a:latin typeface="이순신 돋움체 M" panose="02020603020101020101" pitchFamily="18" charset="-127"/>
                <a:ea typeface="이순신 돋움체 M" panose="02020603020101020101" pitchFamily="18" charset="-127"/>
                <a:hlinkClick r:id="rId3" tooltip="민주주의"/>
              </a:rPr>
              <a:t>민주주의</a:t>
            </a:r>
            <a:r>
              <a:rPr lang="en-US" altLang="ko-KR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, </a:t>
            </a:r>
            <a:r>
              <a:rPr lang="ko-KR" altLang="en-US" dirty="0">
                <a:latin typeface="이순신 돋움체 M" panose="02020603020101020101" pitchFamily="18" charset="-127"/>
                <a:ea typeface="이순신 돋움체 M" panose="02020603020101020101" pitchFamily="18" charset="-127"/>
                <a:hlinkClick r:id="rId4" tooltip="자유주의"/>
              </a:rPr>
              <a:t>자유주의</a:t>
            </a:r>
            <a:r>
              <a:rPr lang="ko-KR" altLang="en-US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적 사조</a:t>
            </a:r>
            <a:r>
              <a:rPr lang="en-US" altLang="ko-KR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, </a:t>
            </a:r>
            <a:r>
              <a:rPr lang="ko-KR" altLang="en-US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운동들을 일컫는 명칭</a:t>
            </a:r>
            <a:r>
              <a:rPr lang="en-US" altLang="ko-KR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. </a:t>
            </a:r>
            <a:r>
              <a:rPr lang="ko-KR" altLang="en-US" dirty="0"/>
              <a:t> </a:t>
            </a:r>
            <a:r>
              <a:rPr lang="ko-KR" altLang="en-US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이 시기에 일본 </a:t>
            </a:r>
            <a:r>
              <a:rPr lang="ko-KR" altLang="en-US" dirty="0" err="1">
                <a:latin typeface="이순신 돋움체 M" panose="02020603020101020101" pitchFamily="18" charset="-127"/>
                <a:ea typeface="이순신 돋움체 M" panose="02020603020101020101" pitchFamily="18" charset="-127"/>
                <a:hlinkClick r:id="rId5" tooltip="리버럴"/>
              </a:rPr>
              <a:t>리버럴</a:t>
            </a:r>
            <a:r>
              <a:rPr lang="en-US" altLang="ko-KR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, </a:t>
            </a:r>
            <a:r>
              <a:rPr lang="ko-KR" altLang="en-US" dirty="0">
                <a:latin typeface="이순신 돋움체 M" panose="02020603020101020101" pitchFamily="18" charset="-127"/>
                <a:ea typeface="이순신 돋움체 M" panose="02020603020101020101" pitchFamily="18" charset="-127"/>
                <a:hlinkClick r:id="rId6" tooltip="좌파"/>
              </a:rPr>
              <a:t>좌파</a:t>
            </a:r>
            <a:r>
              <a:rPr lang="ko-KR" altLang="en-US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 등의 세력들이 기지개를 제법 켰기 때문에 일본 근대 사상사에 중요한 영향을 끼친 시대라고 평가받는다</a:t>
            </a:r>
            <a:r>
              <a:rPr lang="en-US" altLang="ko-KR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.</a:t>
            </a:r>
            <a:endParaRPr lang="ko-KR" altLang="en-US" dirty="0">
              <a:latin typeface="이순신 돋움체 M" panose="02020603020101020101" pitchFamily="18" charset="-127"/>
              <a:ea typeface="이순신 돋움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74455610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0"/>
            <a:ext cx="12192000" cy="351445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381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>
              <a:defRPr/>
            </a:pPr>
            <a:r>
              <a:rPr lang="ko-KR" altLang="en-US" sz="4800" kern="0" dirty="0">
                <a:solidFill>
                  <a:prstClr val="white"/>
                </a:solidFill>
              </a:rPr>
              <a:t>쇼와 시대 경제 대공황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839341" y="4033385"/>
            <a:ext cx="2614446" cy="1749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500" dirty="0">
                <a:solidFill>
                  <a:prstClr val="white">
                    <a:lumMod val="65000"/>
                  </a:prstClr>
                </a:solidFill>
                <a:cs typeface="Aharoni" panose="02010803020104030203" pitchFamily="2" charset="-79"/>
              </a:rPr>
              <a:t>21501710</a:t>
            </a:r>
          </a:p>
          <a:p>
            <a:pPr algn="ctr">
              <a:lnSpc>
                <a:spcPct val="150000"/>
              </a:lnSpc>
            </a:pPr>
            <a:r>
              <a:rPr lang="ko-KR" altLang="en-US" sz="2500" dirty="0">
                <a:solidFill>
                  <a:prstClr val="white">
                    <a:lumMod val="65000"/>
                  </a:prstClr>
                </a:solidFill>
                <a:cs typeface="Aharoni" panose="02010803020104030203" pitchFamily="2" charset="-79"/>
              </a:rPr>
              <a:t>일본어 일본학과</a:t>
            </a:r>
            <a:endParaRPr lang="en-US" altLang="ko-KR" sz="2500" dirty="0">
              <a:solidFill>
                <a:prstClr val="white">
                  <a:lumMod val="65000"/>
                </a:prstClr>
              </a:solidFill>
              <a:cs typeface="Aharoni" panose="02010803020104030203" pitchFamily="2" charset="-79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500" dirty="0">
                <a:solidFill>
                  <a:prstClr val="white">
                    <a:lumMod val="65000"/>
                  </a:prstClr>
                </a:solidFill>
                <a:cs typeface="Aharoni" panose="02010803020104030203" pitchFamily="2" charset="-79"/>
              </a:rPr>
              <a:t>이 준엽</a:t>
            </a:r>
            <a:endParaRPr lang="en-US" altLang="ko-KR" sz="2500" dirty="0">
              <a:solidFill>
                <a:prstClr val="white">
                  <a:lumMod val="65000"/>
                </a:prstClr>
              </a:solidFill>
              <a:cs typeface="Aharoni" panose="02010803020104030203" pitchFamily="2" charset="-79"/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0" y="3509468"/>
            <a:ext cx="12192000" cy="72000"/>
            <a:chOff x="0" y="5981020"/>
            <a:chExt cx="3001497" cy="891450"/>
          </a:xfrm>
          <a:effectLst>
            <a:outerShdw dist="63500" dir="5400000" algn="t" rotWithShape="0">
              <a:schemeClr val="bg1"/>
            </a:outerShdw>
          </a:effectLst>
        </p:grpSpPr>
        <p:sp>
          <p:nvSpPr>
            <p:cNvPr id="48" name="직사각형 47">
              <a:extLst>
                <a:ext uri="{FF2B5EF4-FFF2-40B4-BE49-F238E27FC236}">
                  <a16:creationId xmlns:a16="http://schemas.microsoft.com/office/drawing/2014/main" id="{788929DA-A5BF-4B2D-9B3F-B9AE75A077B9}"/>
                </a:ext>
              </a:extLst>
            </p:cNvPr>
            <p:cNvSpPr/>
            <p:nvPr/>
          </p:nvSpPr>
          <p:spPr>
            <a:xfrm>
              <a:off x="0" y="5995490"/>
              <a:ext cx="1000499" cy="876980"/>
            </a:xfrm>
            <a:prstGeom prst="rect">
              <a:avLst/>
            </a:prstGeom>
            <a:solidFill>
              <a:srgbClr val="ACD3CE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9" name="직사각형 48">
              <a:extLst>
                <a:ext uri="{FF2B5EF4-FFF2-40B4-BE49-F238E27FC236}">
                  <a16:creationId xmlns:a16="http://schemas.microsoft.com/office/drawing/2014/main" id="{93FA36ED-C403-4EF8-802B-8D9FCA3FEDE1}"/>
                </a:ext>
              </a:extLst>
            </p:cNvPr>
            <p:cNvSpPr/>
            <p:nvPr/>
          </p:nvSpPr>
          <p:spPr>
            <a:xfrm>
              <a:off x="2000998" y="5995490"/>
              <a:ext cx="1000499" cy="876980"/>
            </a:xfrm>
            <a:prstGeom prst="rect">
              <a:avLst/>
            </a:prstGeom>
            <a:solidFill>
              <a:srgbClr val="967D5F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50" name="직사각형 49">
              <a:extLst>
                <a:ext uri="{FF2B5EF4-FFF2-40B4-BE49-F238E27FC236}">
                  <a16:creationId xmlns:a16="http://schemas.microsoft.com/office/drawing/2014/main" id="{CB5DA746-129A-4441-A249-BD065404DF3A}"/>
                </a:ext>
              </a:extLst>
            </p:cNvPr>
            <p:cNvSpPr/>
            <p:nvPr/>
          </p:nvSpPr>
          <p:spPr>
            <a:xfrm>
              <a:off x="1000499" y="5981020"/>
              <a:ext cx="1000499" cy="876980"/>
            </a:xfrm>
            <a:prstGeom prst="rect">
              <a:avLst/>
            </a:prstGeom>
            <a:solidFill>
              <a:srgbClr val="FF9999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9" name="타원 28"/>
          <p:cNvSpPr/>
          <p:nvPr/>
        </p:nvSpPr>
        <p:spPr>
          <a:xfrm>
            <a:off x="5657279" y="2955817"/>
            <a:ext cx="983735" cy="983735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618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타원 4"/>
          <p:cNvSpPr/>
          <p:nvPr/>
        </p:nvSpPr>
        <p:spPr>
          <a:xfrm>
            <a:off x="1299450" y="2197673"/>
            <a:ext cx="906855" cy="900000"/>
          </a:xfrm>
          <a:prstGeom prst="ellipse">
            <a:avLst/>
          </a:prstGeom>
          <a:solidFill>
            <a:srgbClr val="ACD3CE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572518" y="2279658"/>
            <a:ext cx="9264842" cy="699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2000">
                <a:latin typeface="HY신명조"/>
                <a:ea typeface="HY신명조"/>
              </a:rPr>
              <a:t>1854년 미국의 무력에 굴복하고 문호를 개방하며 서구의 군사적 위력을 느낀 일본의 하층 무사들의 주도 하에 에도 막부를 타도하는 존왕 운동 발발</a:t>
            </a:r>
          </a:p>
        </p:txBody>
      </p:sp>
      <p:sp>
        <p:nvSpPr>
          <p:cNvPr id="8" name="타원 7"/>
          <p:cNvSpPr/>
          <p:nvPr/>
        </p:nvSpPr>
        <p:spPr>
          <a:xfrm>
            <a:off x="1299450" y="3476625"/>
            <a:ext cx="882449" cy="900000"/>
          </a:xfrm>
          <a:prstGeom prst="ellipse">
            <a:avLst/>
          </a:prstGeom>
          <a:solidFill>
            <a:srgbClr val="967D5F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510782" y="3571952"/>
            <a:ext cx="8753371" cy="693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2000">
                <a:latin typeface="HY신명조"/>
                <a:ea typeface="HY신명조"/>
              </a:rPr>
              <a:t>1867년에는 메이지 천황이 왕정 복고를 통해 새 정권 성립, 이듬해인 1868년 5개조의 어서문이 발표되며 개혁이 시작, 이를 메이지 유신이라 함</a:t>
            </a:r>
          </a:p>
        </p:txBody>
      </p:sp>
      <p:sp>
        <p:nvSpPr>
          <p:cNvPr id="10" name="타원 9"/>
          <p:cNvSpPr/>
          <p:nvPr/>
        </p:nvSpPr>
        <p:spPr>
          <a:xfrm>
            <a:off x="1299450" y="4784801"/>
            <a:ext cx="906855" cy="900000"/>
          </a:xfrm>
          <a:prstGeom prst="ellipse">
            <a:avLst/>
          </a:prstGeom>
          <a:solidFill>
            <a:srgbClr val="FF999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1510779" y="5013033"/>
            <a:ext cx="8958153" cy="395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2000">
                <a:latin typeface="HY신명조"/>
                <a:ea typeface="HY신명조"/>
              </a:rPr>
              <a:t>메이지 유신을 통해 700년간의 막부가 폐지되고 왕권이 회복됨</a:t>
            </a:r>
          </a:p>
        </p:txBody>
      </p:sp>
      <p:sp>
        <p:nvSpPr>
          <p:cNvPr id="19" name="직사각형 18"/>
          <p:cNvSpPr/>
          <p:nvPr/>
        </p:nvSpPr>
        <p:spPr>
          <a:xfrm>
            <a:off x="0" y="0"/>
            <a:ext cx="12192000" cy="965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381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 lang="ko-KR"/>
            </a:pPr>
            <a:r>
              <a:rPr lang="ko-KR" altLang="en-US" sz="3200" i="1" kern="0">
                <a:solidFill>
                  <a:prstClr val="white"/>
                </a:solidFill>
                <a:latin typeface="HY헤드라인M"/>
                <a:ea typeface="HY헤드라인M"/>
              </a:rPr>
              <a:t>메이지 시대</a:t>
            </a:r>
            <a:endParaRPr lang="ko-KR" altLang="en-US" sz="3200" kern="0">
              <a:solidFill>
                <a:prstClr val="white"/>
              </a:solidFill>
              <a:latin typeface="HY헤드라인M"/>
              <a:ea typeface="HY헤드라인M"/>
            </a:endParaRPr>
          </a:p>
        </p:txBody>
      </p:sp>
      <p:sp>
        <p:nvSpPr>
          <p:cNvPr id="23" name="사각형: 둥근 모서리 16"/>
          <p:cNvSpPr/>
          <p:nvPr/>
        </p:nvSpPr>
        <p:spPr>
          <a:xfrm>
            <a:off x="341735" y="1258403"/>
            <a:ext cx="1080124" cy="317978"/>
          </a:xfrm>
          <a:prstGeom prst="roundRect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 sz="1200">
                <a:solidFill>
                  <a:prstClr val="white">
                    <a:lumMod val="50000"/>
                  </a:prstClr>
                </a:solidFill>
              </a:rPr>
              <a:t>메이지 유신</a:t>
            </a: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0"/>
            <a:ext cx="12192000" cy="965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381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>
              <a:defRPr/>
            </a:pPr>
            <a:r>
              <a:rPr lang="ko-KR" altLang="en-US" sz="3000" kern="0" dirty="0">
                <a:solidFill>
                  <a:prstClr val="white"/>
                </a:solidFill>
              </a:rPr>
              <a:t>쇼와 시대 경제 대공황</a:t>
            </a:r>
          </a:p>
        </p:txBody>
      </p:sp>
      <p:grpSp>
        <p:nvGrpSpPr>
          <p:cNvPr id="2" name="그룹 1"/>
          <p:cNvGrpSpPr/>
          <p:nvPr/>
        </p:nvGrpSpPr>
        <p:grpSpPr>
          <a:xfrm>
            <a:off x="1006187" y="2024745"/>
            <a:ext cx="2582922" cy="4013199"/>
            <a:chOff x="1146628" y="1386115"/>
            <a:chExt cx="3135087" cy="4871122"/>
          </a:xfrm>
        </p:grpSpPr>
        <p:sp>
          <p:nvSpPr>
            <p:cNvPr id="17" name="이등변 삼각형 16">
              <a:extLst>
                <a:ext uri="{FF2B5EF4-FFF2-40B4-BE49-F238E27FC236}">
                  <a16:creationId xmlns:a16="http://schemas.microsoft.com/office/drawing/2014/main" id="{8508ED4D-261C-44A9-B931-6A6225E181D7}"/>
                </a:ext>
              </a:extLst>
            </p:cNvPr>
            <p:cNvSpPr/>
            <p:nvPr/>
          </p:nvSpPr>
          <p:spPr>
            <a:xfrm rot="13132709">
              <a:off x="3399110" y="5135280"/>
              <a:ext cx="596572" cy="1121957"/>
            </a:xfrm>
            <a:prstGeom prst="triangle">
              <a:avLst>
                <a:gd name="adj" fmla="val 55240"/>
              </a:avLst>
            </a:prstGeom>
            <a:solidFill>
              <a:srgbClr val="FF9999"/>
            </a:solidFill>
            <a:ln>
              <a:noFill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8" name="이등변 삼각형 17">
              <a:extLst>
                <a:ext uri="{FF2B5EF4-FFF2-40B4-BE49-F238E27FC236}">
                  <a16:creationId xmlns:a16="http://schemas.microsoft.com/office/drawing/2014/main" id="{B7A0261F-E8B0-49FA-90DE-BD02B2DDCA43}"/>
                </a:ext>
              </a:extLst>
            </p:cNvPr>
            <p:cNvSpPr/>
            <p:nvPr/>
          </p:nvSpPr>
          <p:spPr>
            <a:xfrm rot="5400000">
              <a:off x="1946729" y="1094015"/>
              <a:ext cx="2042885" cy="2627086"/>
            </a:xfrm>
            <a:prstGeom prst="triangle">
              <a:avLst>
                <a:gd name="adj" fmla="val 21581"/>
              </a:avLst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3" name="직사각형 32">
              <a:extLst>
                <a:ext uri="{FF2B5EF4-FFF2-40B4-BE49-F238E27FC236}">
                  <a16:creationId xmlns:a16="http://schemas.microsoft.com/office/drawing/2014/main" id="{8FD9912B-D9F6-4BE0-9FFB-564293AF0B9B}"/>
                </a:ext>
              </a:extLst>
            </p:cNvPr>
            <p:cNvSpPr/>
            <p:nvPr/>
          </p:nvSpPr>
          <p:spPr>
            <a:xfrm>
              <a:off x="1146628" y="3033485"/>
              <a:ext cx="3135086" cy="24383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altLang="ko-KR" sz="2000" dirty="0"/>
            </a:p>
          </p:txBody>
        </p:sp>
        <p:sp>
          <p:nvSpPr>
            <p:cNvPr id="34" name="직각 삼각형 33">
              <a:extLst>
                <a:ext uri="{FF2B5EF4-FFF2-40B4-BE49-F238E27FC236}">
                  <a16:creationId xmlns:a16="http://schemas.microsoft.com/office/drawing/2014/main" id="{F11C7890-797B-4921-87AC-F3D28154BCAB}"/>
                </a:ext>
              </a:extLst>
            </p:cNvPr>
            <p:cNvSpPr/>
            <p:nvPr/>
          </p:nvSpPr>
          <p:spPr>
            <a:xfrm flipH="1">
              <a:off x="1146629" y="1814285"/>
              <a:ext cx="3135086" cy="1219199"/>
            </a:xfrm>
            <a:prstGeom prst="rt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35" name="직사각형 34">
              <a:extLst>
                <a:ext uri="{FF2B5EF4-FFF2-40B4-BE49-F238E27FC236}">
                  <a16:creationId xmlns:a16="http://schemas.microsoft.com/office/drawing/2014/main" id="{655C50BE-D84C-4E8E-9009-1D9C03C89092}"/>
                </a:ext>
              </a:extLst>
            </p:cNvPr>
            <p:cNvSpPr/>
            <p:nvPr/>
          </p:nvSpPr>
          <p:spPr>
            <a:xfrm>
              <a:off x="1856608" y="1612601"/>
              <a:ext cx="1552800" cy="4538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endParaRPr lang="en-US" altLang="ko-KR" sz="1400" b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36" name="그룹 35"/>
          <p:cNvGrpSpPr/>
          <p:nvPr/>
        </p:nvGrpSpPr>
        <p:grpSpPr>
          <a:xfrm>
            <a:off x="4804539" y="2024745"/>
            <a:ext cx="2582921" cy="4013199"/>
            <a:chOff x="1146629" y="1386115"/>
            <a:chExt cx="3135086" cy="4871122"/>
          </a:xfrm>
        </p:grpSpPr>
        <p:sp>
          <p:nvSpPr>
            <p:cNvPr id="37" name="이등변 삼각형 36">
              <a:extLst>
                <a:ext uri="{FF2B5EF4-FFF2-40B4-BE49-F238E27FC236}">
                  <a16:creationId xmlns:a16="http://schemas.microsoft.com/office/drawing/2014/main" id="{8508ED4D-261C-44A9-B931-6A6225E181D7}"/>
                </a:ext>
              </a:extLst>
            </p:cNvPr>
            <p:cNvSpPr/>
            <p:nvPr/>
          </p:nvSpPr>
          <p:spPr>
            <a:xfrm rot="13132709">
              <a:off x="3399110" y="5135280"/>
              <a:ext cx="596572" cy="1121957"/>
            </a:xfrm>
            <a:prstGeom prst="triangle">
              <a:avLst>
                <a:gd name="adj" fmla="val 55240"/>
              </a:avLst>
            </a:prstGeom>
            <a:solidFill>
              <a:srgbClr val="ACD3CE"/>
            </a:solidFill>
            <a:ln>
              <a:noFill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8" name="이등변 삼각형 37">
              <a:extLst>
                <a:ext uri="{FF2B5EF4-FFF2-40B4-BE49-F238E27FC236}">
                  <a16:creationId xmlns:a16="http://schemas.microsoft.com/office/drawing/2014/main" id="{B7A0261F-E8B0-49FA-90DE-BD02B2DDCA43}"/>
                </a:ext>
              </a:extLst>
            </p:cNvPr>
            <p:cNvSpPr/>
            <p:nvPr/>
          </p:nvSpPr>
          <p:spPr>
            <a:xfrm rot="5400000">
              <a:off x="1946729" y="1094015"/>
              <a:ext cx="2042885" cy="2627086"/>
            </a:xfrm>
            <a:prstGeom prst="triangle">
              <a:avLst>
                <a:gd name="adj" fmla="val 21581"/>
              </a:avLst>
            </a:prstGeom>
            <a:solidFill>
              <a:srgbClr val="ACD3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9" name="직사각형 38">
              <a:extLst>
                <a:ext uri="{FF2B5EF4-FFF2-40B4-BE49-F238E27FC236}">
                  <a16:creationId xmlns:a16="http://schemas.microsoft.com/office/drawing/2014/main" id="{8FD9912B-D9F6-4BE0-9FFB-564293AF0B9B}"/>
                </a:ext>
              </a:extLst>
            </p:cNvPr>
            <p:cNvSpPr/>
            <p:nvPr/>
          </p:nvSpPr>
          <p:spPr>
            <a:xfrm>
              <a:off x="1146629" y="3033485"/>
              <a:ext cx="3135086" cy="2438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ko-KR" altLang="en-US" sz="2000" dirty="0">
                  <a:solidFill>
                    <a:prstClr val="white">
                      <a:lumMod val="50000"/>
                    </a:prstClr>
                  </a:solidFill>
                </a:rPr>
                <a:t>경제 대공황</a:t>
              </a:r>
              <a:endParaRPr lang="ko-KR" altLang="en-US" sz="2000" dirty="0">
                <a:solidFill>
                  <a:prstClr val="white">
                    <a:lumMod val="75000"/>
                  </a:prstClr>
                </a:solidFill>
              </a:endParaRPr>
            </a:p>
          </p:txBody>
        </p:sp>
        <p:sp>
          <p:nvSpPr>
            <p:cNvPr id="40" name="직각 삼각형 39">
              <a:extLst>
                <a:ext uri="{FF2B5EF4-FFF2-40B4-BE49-F238E27FC236}">
                  <a16:creationId xmlns:a16="http://schemas.microsoft.com/office/drawing/2014/main" id="{F11C7890-797B-4921-87AC-F3D28154BCAB}"/>
                </a:ext>
              </a:extLst>
            </p:cNvPr>
            <p:cNvSpPr/>
            <p:nvPr/>
          </p:nvSpPr>
          <p:spPr>
            <a:xfrm flipH="1">
              <a:off x="1146629" y="1814285"/>
              <a:ext cx="3135086" cy="1219199"/>
            </a:xfrm>
            <a:prstGeom prst="rt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41" name="직사각형 40">
              <a:extLst>
                <a:ext uri="{FF2B5EF4-FFF2-40B4-BE49-F238E27FC236}">
                  <a16:creationId xmlns:a16="http://schemas.microsoft.com/office/drawing/2014/main" id="{655C50BE-D84C-4E8E-9009-1D9C03C89092}"/>
                </a:ext>
              </a:extLst>
            </p:cNvPr>
            <p:cNvSpPr/>
            <p:nvPr/>
          </p:nvSpPr>
          <p:spPr>
            <a:xfrm>
              <a:off x="1856608" y="1612601"/>
              <a:ext cx="1552800" cy="4538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endParaRPr lang="en-US" altLang="ko-KR" sz="1400" b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42" name="그룹 41"/>
          <p:cNvGrpSpPr/>
          <p:nvPr/>
        </p:nvGrpSpPr>
        <p:grpSpPr>
          <a:xfrm>
            <a:off x="8495559" y="2024745"/>
            <a:ext cx="2582921" cy="4013199"/>
            <a:chOff x="1146629" y="1386115"/>
            <a:chExt cx="3135086" cy="4871122"/>
          </a:xfrm>
        </p:grpSpPr>
        <p:sp>
          <p:nvSpPr>
            <p:cNvPr id="43" name="이등변 삼각형 42">
              <a:extLst>
                <a:ext uri="{FF2B5EF4-FFF2-40B4-BE49-F238E27FC236}">
                  <a16:creationId xmlns:a16="http://schemas.microsoft.com/office/drawing/2014/main" id="{8508ED4D-261C-44A9-B931-6A6225E181D7}"/>
                </a:ext>
              </a:extLst>
            </p:cNvPr>
            <p:cNvSpPr/>
            <p:nvPr/>
          </p:nvSpPr>
          <p:spPr>
            <a:xfrm rot="13132709">
              <a:off x="3399110" y="5135280"/>
              <a:ext cx="596572" cy="1121957"/>
            </a:xfrm>
            <a:prstGeom prst="triangle">
              <a:avLst>
                <a:gd name="adj" fmla="val 55240"/>
              </a:avLst>
            </a:prstGeom>
            <a:solidFill>
              <a:srgbClr val="967D5F"/>
            </a:solidFill>
            <a:ln>
              <a:noFill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4" name="이등변 삼각형 43">
              <a:extLst>
                <a:ext uri="{FF2B5EF4-FFF2-40B4-BE49-F238E27FC236}">
                  <a16:creationId xmlns:a16="http://schemas.microsoft.com/office/drawing/2014/main" id="{B7A0261F-E8B0-49FA-90DE-BD02B2DDCA43}"/>
                </a:ext>
              </a:extLst>
            </p:cNvPr>
            <p:cNvSpPr/>
            <p:nvPr/>
          </p:nvSpPr>
          <p:spPr>
            <a:xfrm rot="5400000">
              <a:off x="1946729" y="1094015"/>
              <a:ext cx="2042885" cy="2627086"/>
            </a:xfrm>
            <a:prstGeom prst="triangle">
              <a:avLst>
                <a:gd name="adj" fmla="val 21581"/>
              </a:avLst>
            </a:prstGeom>
            <a:solidFill>
              <a:srgbClr val="967D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5" name="직사각형 44">
              <a:extLst>
                <a:ext uri="{FF2B5EF4-FFF2-40B4-BE49-F238E27FC236}">
                  <a16:creationId xmlns:a16="http://schemas.microsoft.com/office/drawing/2014/main" id="{8FD9912B-D9F6-4BE0-9FFB-564293AF0B9B}"/>
                </a:ext>
              </a:extLst>
            </p:cNvPr>
            <p:cNvSpPr/>
            <p:nvPr/>
          </p:nvSpPr>
          <p:spPr>
            <a:xfrm>
              <a:off x="1146629" y="3033485"/>
              <a:ext cx="3135086" cy="2438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ko-KR" altLang="en-US" sz="2000" dirty="0">
                  <a:solidFill>
                    <a:prstClr val="white">
                      <a:lumMod val="50000"/>
                    </a:prstClr>
                  </a:solidFill>
                </a:rPr>
                <a:t>제</a:t>
              </a:r>
              <a:r>
                <a:rPr lang="en-US" altLang="ko-KR" sz="2000" dirty="0">
                  <a:solidFill>
                    <a:prstClr val="white">
                      <a:lumMod val="50000"/>
                    </a:prstClr>
                  </a:solidFill>
                </a:rPr>
                <a:t>2</a:t>
              </a:r>
              <a:r>
                <a:rPr lang="ko-KR" altLang="en-US" sz="2000" dirty="0">
                  <a:solidFill>
                    <a:prstClr val="white">
                      <a:lumMod val="50000"/>
                    </a:prstClr>
                  </a:solidFill>
                </a:rPr>
                <a:t>차 세계대전의 </a:t>
              </a:r>
              <a:endParaRPr lang="en-US" altLang="ko-KR" sz="2000" dirty="0">
                <a:solidFill>
                  <a:prstClr val="white">
                    <a:lumMod val="50000"/>
                  </a:prstClr>
                </a:solidFill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sz="2000" dirty="0">
                  <a:solidFill>
                    <a:prstClr val="white">
                      <a:lumMod val="50000"/>
                    </a:prstClr>
                  </a:solidFill>
                </a:rPr>
                <a:t>일본</a:t>
              </a:r>
              <a:endParaRPr lang="ko-KR" altLang="en-US" sz="2000" dirty="0">
                <a:solidFill>
                  <a:prstClr val="white">
                    <a:lumMod val="75000"/>
                  </a:prstClr>
                </a:solidFill>
              </a:endParaRPr>
            </a:p>
          </p:txBody>
        </p:sp>
        <p:sp>
          <p:nvSpPr>
            <p:cNvPr id="46" name="직각 삼각형 45">
              <a:extLst>
                <a:ext uri="{FF2B5EF4-FFF2-40B4-BE49-F238E27FC236}">
                  <a16:creationId xmlns:a16="http://schemas.microsoft.com/office/drawing/2014/main" id="{F11C7890-797B-4921-87AC-F3D28154BCAB}"/>
                </a:ext>
              </a:extLst>
            </p:cNvPr>
            <p:cNvSpPr/>
            <p:nvPr/>
          </p:nvSpPr>
          <p:spPr>
            <a:xfrm flipH="1">
              <a:off x="1146629" y="1814285"/>
              <a:ext cx="3135086" cy="1219199"/>
            </a:xfrm>
            <a:prstGeom prst="rt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47" name="직사각형 46">
              <a:extLst>
                <a:ext uri="{FF2B5EF4-FFF2-40B4-BE49-F238E27FC236}">
                  <a16:creationId xmlns:a16="http://schemas.microsoft.com/office/drawing/2014/main" id="{655C50BE-D84C-4E8E-9009-1D9C03C89092}"/>
                </a:ext>
              </a:extLst>
            </p:cNvPr>
            <p:cNvSpPr/>
            <p:nvPr/>
          </p:nvSpPr>
          <p:spPr>
            <a:xfrm>
              <a:off x="1856608" y="1612601"/>
              <a:ext cx="1552800" cy="4538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endParaRPr lang="en-US" altLang="ko-KR" sz="1400" b="1" dirty="0">
                <a:solidFill>
                  <a:prstClr val="white"/>
                </a:solidFill>
              </a:endParaRPr>
            </a:p>
          </p:txBody>
        </p:sp>
      </p:grpSp>
      <p:sp>
        <p:nvSpPr>
          <p:cNvPr id="4" name="직사각형 3">
            <a:extLst>
              <a:ext uri="{FF2B5EF4-FFF2-40B4-BE49-F238E27FC236}">
                <a16:creationId xmlns:a16="http://schemas.microsoft.com/office/drawing/2014/main" id="{4A8E2A5B-76DF-4475-941A-3565D62461CD}"/>
              </a:ext>
            </a:extLst>
          </p:cNvPr>
          <p:cNvSpPr/>
          <p:nvPr/>
        </p:nvSpPr>
        <p:spPr>
          <a:xfrm>
            <a:off x="888060" y="3949880"/>
            <a:ext cx="2808380" cy="869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dirty="0">
                <a:solidFill>
                  <a:prstClr val="white">
                    <a:lumMod val="50000"/>
                  </a:prstClr>
                </a:solidFill>
              </a:rPr>
              <a:t>쇼와 시대 몰락한 </a:t>
            </a:r>
            <a:endParaRPr lang="en-US" altLang="ko-KR" dirty="0">
              <a:solidFill>
                <a:prstClr val="white">
                  <a:lumMod val="50000"/>
                </a:prst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dirty="0">
                <a:solidFill>
                  <a:prstClr val="white">
                    <a:lumMod val="50000"/>
                  </a:prstClr>
                </a:solidFill>
              </a:rPr>
              <a:t>경제의 원인</a:t>
            </a:r>
            <a:endParaRPr lang="ko-KR" alt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6960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타원 4">
            <a:extLst>
              <a:ext uri="{FF2B5EF4-FFF2-40B4-BE49-F238E27FC236}">
                <a16:creationId xmlns:a16="http://schemas.microsoft.com/office/drawing/2014/main" id="{788929DA-A5BF-4B2D-9B3F-B9AE75A077B9}"/>
              </a:ext>
            </a:extLst>
          </p:cNvPr>
          <p:cNvSpPr/>
          <p:nvPr/>
        </p:nvSpPr>
        <p:spPr>
          <a:xfrm>
            <a:off x="7263474" y="2135824"/>
            <a:ext cx="900000" cy="900000"/>
          </a:xfrm>
          <a:prstGeom prst="ellipse">
            <a:avLst/>
          </a:prstGeom>
          <a:solidFill>
            <a:srgbClr val="ACD3CE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5968FC28-5268-403B-8B99-3A9C01026F1D}"/>
              </a:ext>
            </a:extLst>
          </p:cNvPr>
          <p:cNvSpPr>
            <a:spLocks/>
          </p:cNvSpPr>
          <p:nvPr/>
        </p:nvSpPr>
        <p:spPr bwMode="auto">
          <a:xfrm>
            <a:off x="7515671" y="2410452"/>
            <a:ext cx="395606" cy="350745"/>
          </a:xfrm>
          <a:custGeom>
            <a:avLst/>
            <a:gdLst>
              <a:gd name="T0" fmla="*/ 2689 w 3491"/>
              <a:gd name="T1" fmla="*/ 15 h 3097"/>
              <a:gd name="T2" fmla="*/ 2963 w 3491"/>
              <a:gd name="T3" fmla="*/ 108 h 3097"/>
              <a:gd name="T4" fmla="*/ 3204 w 3491"/>
              <a:gd name="T5" fmla="*/ 281 h 3097"/>
              <a:gd name="T6" fmla="*/ 3382 w 3491"/>
              <a:gd name="T7" fmla="*/ 518 h 3097"/>
              <a:gd name="T8" fmla="*/ 3475 w 3491"/>
              <a:gd name="T9" fmla="*/ 786 h 3097"/>
              <a:gd name="T10" fmla="*/ 3486 w 3491"/>
              <a:gd name="T11" fmla="*/ 1066 h 3097"/>
              <a:gd name="T12" fmla="*/ 3413 w 3491"/>
              <a:gd name="T13" fmla="*/ 1339 h 3097"/>
              <a:gd name="T14" fmla="*/ 3256 w 3491"/>
              <a:gd name="T15" fmla="*/ 1586 h 3097"/>
              <a:gd name="T16" fmla="*/ 1965 w 3491"/>
              <a:gd name="T17" fmla="*/ 2838 h 3097"/>
              <a:gd name="T18" fmla="*/ 1873 w 3491"/>
              <a:gd name="T19" fmla="*/ 2828 h 3097"/>
              <a:gd name="T20" fmla="*/ 1821 w 3491"/>
              <a:gd name="T21" fmla="*/ 2749 h 3097"/>
              <a:gd name="T22" fmla="*/ 1853 w 3491"/>
              <a:gd name="T23" fmla="*/ 2662 h 3097"/>
              <a:gd name="T24" fmla="*/ 3153 w 3491"/>
              <a:gd name="T25" fmla="*/ 1355 h 3097"/>
              <a:gd name="T26" fmla="*/ 3242 w 3491"/>
              <a:gd name="T27" fmla="*/ 1126 h 3097"/>
              <a:gd name="T28" fmla="*/ 3253 w 3491"/>
              <a:gd name="T29" fmla="*/ 885 h 3097"/>
              <a:gd name="T30" fmla="*/ 3183 w 3491"/>
              <a:gd name="T31" fmla="*/ 653 h 3097"/>
              <a:gd name="T32" fmla="*/ 3035 w 3491"/>
              <a:gd name="T33" fmla="*/ 448 h 3097"/>
              <a:gd name="T34" fmla="*/ 2825 w 3491"/>
              <a:gd name="T35" fmla="*/ 301 h 3097"/>
              <a:gd name="T36" fmla="*/ 2586 w 3491"/>
              <a:gd name="T37" fmla="*/ 234 h 3097"/>
              <a:gd name="T38" fmla="*/ 2340 w 3491"/>
              <a:gd name="T39" fmla="*/ 243 h 3097"/>
              <a:gd name="T40" fmla="*/ 2108 w 3491"/>
              <a:gd name="T41" fmla="*/ 331 h 3097"/>
              <a:gd name="T42" fmla="*/ 378 w 3491"/>
              <a:gd name="T43" fmla="*/ 1972 h 3097"/>
              <a:gd name="T44" fmla="*/ 258 w 3491"/>
              <a:gd name="T45" fmla="*/ 2149 h 3097"/>
              <a:gd name="T46" fmla="*/ 218 w 3491"/>
              <a:gd name="T47" fmla="*/ 2350 h 3097"/>
              <a:gd name="T48" fmla="*/ 258 w 3491"/>
              <a:gd name="T49" fmla="*/ 2551 h 3097"/>
              <a:gd name="T50" fmla="*/ 378 w 3491"/>
              <a:gd name="T51" fmla="*/ 2728 h 3097"/>
              <a:gd name="T52" fmla="*/ 558 w 3491"/>
              <a:gd name="T53" fmla="*/ 2846 h 3097"/>
              <a:gd name="T54" fmla="*/ 763 w 3491"/>
              <a:gd name="T55" fmla="*/ 2885 h 3097"/>
              <a:gd name="T56" fmla="*/ 968 w 3491"/>
              <a:gd name="T57" fmla="*/ 2846 h 3097"/>
              <a:gd name="T58" fmla="*/ 1149 w 3491"/>
              <a:gd name="T59" fmla="*/ 2728 h 3097"/>
              <a:gd name="T60" fmla="*/ 2809 w 3491"/>
              <a:gd name="T61" fmla="*/ 1091 h 3097"/>
              <a:gd name="T62" fmla="*/ 2837 w 3491"/>
              <a:gd name="T63" fmla="*/ 942 h 3097"/>
              <a:gd name="T64" fmla="*/ 2791 w 3491"/>
              <a:gd name="T65" fmla="*/ 797 h 3097"/>
              <a:gd name="T66" fmla="*/ 2677 w 3491"/>
              <a:gd name="T67" fmla="*/ 685 h 3097"/>
              <a:gd name="T68" fmla="*/ 2528 w 3491"/>
              <a:gd name="T69" fmla="*/ 641 h 3097"/>
              <a:gd name="T70" fmla="*/ 2377 w 3491"/>
              <a:gd name="T71" fmla="*/ 668 h 3097"/>
              <a:gd name="T72" fmla="*/ 1082 w 3491"/>
              <a:gd name="T73" fmla="*/ 1906 h 3097"/>
              <a:gd name="T74" fmla="*/ 992 w 3491"/>
              <a:gd name="T75" fmla="*/ 1937 h 3097"/>
              <a:gd name="T76" fmla="*/ 911 w 3491"/>
              <a:gd name="T77" fmla="*/ 1887 h 3097"/>
              <a:gd name="T78" fmla="*/ 900 w 3491"/>
              <a:gd name="T79" fmla="*/ 1796 h 3097"/>
              <a:gd name="T80" fmla="*/ 2165 w 3491"/>
              <a:gd name="T81" fmla="*/ 546 h 3097"/>
              <a:gd name="T82" fmla="*/ 2354 w 3491"/>
              <a:gd name="T83" fmla="*/ 449 h 3097"/>
              <a:gd name="T84" fmla="*/ 2562 w 3491"/>
              <a:gd name="T85" fmla="*/ 429 h 3097"/>
              <a:gd name="T86" fmla="*/ 2763 w 3491"/>
              <a:gd name="T87" fmla="*/ 488 h 3097"/>
              <a:gd name="T88" fmla="*/ 2932 w 3491"/>
              <a:gd name="T89" fmla="*/ 623 h 3097"/>
              <a:gd name="T90" fmla="*/ 3032 w 3491"/>
              <a:gd name="T91" fmla="*/ 809 h 3097"/>
              <a:gd name="T92" fmla="*/ 3053 w 3491"/>
              <a:gd name="T93" fmla="*/ 1012 h 3097"/>
              <a:gd name="T94" fmla="*/ 2993 w 3491"/>
              <a:gd name="T95" fmla="*/ 1209 h 3097"/>
              <a:gd name="T96" fmla="*/ 1303 w 3491"/>
              <a:gd name="T97" fmla="*/ 2879 h 3097"/>
              <a:gd name="T98" fmla="*/ 1094 w 3491"/>
              <a:gd name="T99" fmla="*/ 3025 h 3097"/>
              <a:gd name="T100" fmla="*/ 855 w 3491"/>
              <a:gd name="T101" fmla="*/ 3092 h 3097"/>
              <a:gd name="T102" fmla="*/ 609 w 3491"/>
              <a:gd name="T103" fmla="*/ 3083 h 3097"/>
              <a:gd name="T104" fmla="*/ 377 w 3491"/>
              <a:gd name="T105" fmla="*/ 2995 h 3097"/>
              <a:gd name="T106" fmla="*/ 178 w 3491"/>
              <a:gd name="T107" fmla="*/ 2832 h 3097"/>
              <a:gd name="T108" fmla="*/ 51 w 3491"/>
              <a:gd name="T109" fmla="*/ 2617 h 3097"/>
              <a:gd name="T110" fmla="*/ 0 w 3491"/>
              <a:gd name="T111" fmla="*/ 2381 h 3097"/>
              <a:gd name="T112" fmla="*/ 30 w 3491"/>
              <a:gd name="T113" fmla="*/ 2141 h 3097"/>
              <a:gd name="T114" fmla="*/ 139 w 3491"/>
              <a:gd name="T115" fmla="*/ 1920 h 3097"/>
              <a:gd name="T116" fmla="*/ 1872 w 3491"/>
              <a:gd name="T117" fmla="*/ 230 h 3097"/>
              <a:gd name="T118" fmla="*/ 2123 w 3491"/>
              <a:gd name="T119" fmla="*/ 76 h 3097"/>
              <a:gd name="T120" fmla="*/ 2402 w 3491"/>
              <a:gd name="T121" fmla="*/ 5 h 30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491" h="3097">
                <a:moveTo>
                  <a:pt x="2474" y="0"/>
                </a:moveTo>
                <a:lnTo>
                  <a:pt x="2546" y="0"/>
                </a:lnTo>
                <a:lnTo>
                  <a:pt x="2618" y="5"/>
                </a:lnTo>
                <a:lnTo>
                  <a:pt x="2689" y="15"/>
                </a:lnTo>
                <a:lnTo>
                  <a:pt x="2758" y="31"/>
                </a:lnTo>
                <a:lnTo>
                  <a:pt x="2828" y="51"/>
                </a:lnTo>
                <a:lnTo>
                  <a:pt x="2896" y="76"/>
                </a:lnTo>
                <a:lnTo>
                  <a:pt x="2963" y="108"/>
                </a:lnTo>
                <a:lnTo>
                  <a:pt x="3026" y="143"/>
                </a:lnTo>
                <a:lnTo>
                  <a:pt x="3088" y="183"/>
                </a:lnTo>
                <a:lnTo>
                  <a:pt x="3147" y="230"/>
                </a:lnTo>
                <a:lnTo>
                  <a:pt x="3204" y="281"/>
                </a:lnTo>
                <a:lnTo>
                  <a:pt x="3256" y="336"/>
                </a:lnTo>
                <a:lnTo>
                  <a:pt x="3303" y="394"/>
                </a:lnTo>
                <a:lnTo>
                  <a:pt x="3345" y="455"/>
                </a:lnTo>
                <a:lnTo>
                  <a:pt x="3382" y="518"/>
                </a:lnTo>
                <a:lnTo>
                  <a:pt x="3413" y="582"/>
                </a:lnTo>
                <a:lnTo>
                  <a:pt x="3439" y="650"/>
                </a:lnTo>
                <a:lnTo>
                  <a:pt x="3460" y="717"/>
                </a:lnTo>
                <a:lnTo>
                  <a:pt x="3475" y="786"/>
                </a:lnTo>
                <a:lnTo>
                  <a:pt x="3486" y="856"/>
                </a:lnTo>
                <a:lnTo>
                  <a:pt x="3491" y="926"/>
                </a:lnTo>
                <a:lnTo>
                  <a:pt x="3491" y="996"/>
                </a:lnTo>
                <a:lnTo>
                  <a:pt x="3486" y="1066"/>
                </a:lnTo>
                <a:lnTo>
                  <a:pt x="3475" y="1136"/>
                </a:lnTo>
                <a:lnTo>
                  <a:pt x="3460" y="1205"/>
                </a:lnTo>
                <a:lnTo>
                  <a:pt x="3439" y="1273"/>
                </a:lnTo>
                <a:lnTo>
                  <a:pt x="3413" y="1339"/>
                </a:lnTo>
                <a:lnTo>
                  <a:pt x="3382" y="1404"/>
                </a:lnTo>
                <a:lnTo>
                  <a:pt x="3345" y="1467"/>
                </a:lnTo>
                <a:lnTo>
                  <a:pt x="3303" y="1528"/>
                </a:lnTo>
                <a:lnTo>
                  <a:pt x="3256" y="1586"/>
                </a:lnTo>
                <a:lnTo>
                  <a:pt x="3204" y="1641"/>
                </a:lnTo>
                <a:lnTo>
                  <a:pt x="2007" y="2813"/>
                </a:lnTo>
                <a:lnTo>
                  <a:pt x="1988" y="2828"/>
                </a:lnTo>
                <a:lnTo>
                  <a:pt x="1965" y="2838"/>
                </a:lnTo>
                <a:lnTo>
                  <a:pt x="1942" y="2844"/>
                </a:lnTo>
                <a:lnTo>
                  <a:pt x="1918" y="2844"/>
                </a:lnTo>
                <a:lnTo>
                  <a:pt x="1894" y="2838"/>
                </a:lnTo>
                <a:lnTo>
                  <a:pt x="1873" y="2828"/>
                </a:lnTo>
                <a:lnTo>
                  <a:pt x="1853" y="2813"/>
                </a:lnTo>
                <a:lnTo>
                  <a:pt x="1837" y="2793"/>
                </a:lnTo>
                <a:lnTo>
                  <a:pt x="1827" y="2772"/>
                </a:lnTo>
                <a:lnTo>
                  <a:pt x="1821" y="2749"/>
                </a:lnTo>
                <a:lnTo>
                  <a:pt x="1821" y="2726"/>
                </a:lnTo>
                <a:lnTo>
                  <a:pt x="1827" y="2703"/>
                </a:lnTo>
                <a:lnTo>
                  <a:pt x="1837" y="2681"/>
                </a:lnTo>
                <a:lnTo>
                  <a:pt x="1853" y="2662"/>
                </a:lnTo>
                <a:lnTo>
                  <a:pt x="3035" y="1505"/>
                </a:lnTo>
                <a:lnTo>
                  <a:pt x="3079" y="1458"/>
                </a:lnTo>
                <a:lnTo>
                  <a:pt x="3118" y="1407"/>
                </a:lnTo>
                <a:lnTo>
                  <a:pt x="3153" y="1355"/>
                </a:lnTo>
                <a:lnTo>
                  <a:pt x="3183" y="1300"/>
                </a:lnTo>
                <a:lnTo>
                  <a:pt x="3208" y="1243"/>
                </a:lnTo>
                <a:lnTo>
                  <a:pt x="3228" y="1185"/>
                </a:lnTo>
                <a:lnTo>
                  <a:pt x="3242" y="1126"/>
                </a:lnTo>
                <a:lnTo>
                  <a:pt x="3253" y="1066"/>
                </a:lnTo>
                <a:lnTo>
                  <a:pt x="3257" y="1006"/>
                </a:lnTo>
                <a:lnTo>
                  <a:pt x="3257" y="946"/>
                </a:lnTo>
                <a:lnTo>
                  <a:pt x="3253" y="885"/>
                </a:lnTo>
                <a:lnTo>
                  <a:pt x="3242" y="826"/>
                </a:lnTo>
                <a:lnTo>
                  <a:pt x="3228" y="766"/>
                </a:lnTo>
                <a:lnTo>
                  <a:pt x="3208" y="709"/>
                </a:lnTo>
                <a:lnTo>
                  <a:pt x="3183" y="653"/>
                </a:lnTo>
                <a:lnTo>
                  <a:pt x="3153" y="598"/>
                </a:lnTo>
                <a:lnTo>
                  <a:pt x="3118" y="545"/>
                </a:lnTo>
                <a:lnTo>
                  <a:pt x="3079" y="495"/>
                </a:lnTo>
                <a:lnTo>
                  <a:pt x="3035" y="448"/>
                </a:lnTo>
                <a:lnTo>
                  <a:pt x="2985" y="403"/>
                </a:lnTo>
                <a:lnTo>
                  <a:pt x="2935" y="364"/>
                </a:lnTo>
                <a:lnTo>
                  <a:pt x="2881" y="331"/>
                </a:lnTo>
                <a:lnTo>
                  <a:pt x="2825" y="301"/>
                </a:lnTo>
                <a:lnTo>
                  <a:pt x="2767" y="277"/>
                </a:lnTo>
                <a:lnTo>
                  <a:pt x="2708" y="258"/>
                </a:lnTo>
                <a:lnTo>
                  <a:pt x="2648" y="243"/>
                </a:lnTo>
                <a:lnTo>
                  <a:pt x="2586" y="234"/>
                </a:lnTo>
                <a:lnTo>
                  <a:pt x="2525" y="229"/>
                </a:lnTo>
                <a:lnTo>
                  <a:pt x="2464" y="229"/>
                </a:lnTo>
                <a:lnTo>
                  <a:pt x="2402" y="234"/>
                </a:lnTo>
                <a:lnTo>
                  <a:pt x="2340" y="243"/>
                </a:lnTo>
                <a:lnTo>
                  <a:pt x="2280" y="258"/>
                </a:lnTo>
                <a:lnTo>
                  <a:pt x="2221" y="277"/>
                </a:lnTo>
                <a:lnTo>
                  <a:pt x="2164" y="301"/>
                </a:lnTo>
                <a:lnTo>
                  <a:pt x="2108" y="331"/>
                </a:lnTo>
                <a:lnTo>
                  <a:pt x="2055" y="364"/>
                </a:lnTo>
                <a:lnTo>
                  <a:pt x="2003" y="403"/>
                </a:lnTo>
                <a:lnTo>
                  <a:pt x="1955" y="448"/>
                </a:lnTo>
                <a:lnTo>
                  <a:pt x="378" y="1972"/>
                </a:lnTo>
                <a:lnTo>
                  <a:pt x="341" y="2013"/>
                </a:lnTo>
                <a:lnTo>
                  <a:pt x="307" y="2057"/>
                </a:lnTo>
                <a:lnTo>
                  <a:pt x="280" y="2102"/>
                </a:lnTo>
                <a:lnTo>
                  <a:pt x="258" y="2149"/>
                </a:lnTo>
                <a:lnTo>
                  <a:pt x="241" y="2199"/>
                </a:lnTo>
                <a:lnTo>
                  <a:pt x="228" y="2248"/>
                </a:lnTo>
                <a:lnTo>
                  <a:pt x="220" y="2299"/>
                </a:lnTo>
                <a:lnTo>
                  <a:pt x="218" y="2350"/>
                </a:lnTo>
                <a:lnTo>
                  <a:pt x="220" y="2402"/>
                </a:lnTo>
                <a:lnTo>
                  <a:pt x="228" y="2452"/>
                </a:lnTo>
                <a:lnTo>
                  <a:pt x="241" y="2503"/>
                </a:lnTo>
                <a:lnTo>
                  <a:pt x="258" y="2551"/>
                </a:lnTo>
                <a:lnTo>
                  <a:pt x="280" y="2599"/>
                </a:lnTo>
                <a:lnTo>
                  <a:pt x="307" y="2644"/>
                </a:lnTo>
                <a:lnTo>
                  <a:pt x="341" y="2687"/>
                </a:lnTo>
                <a:lnTo>
                  <a:pt x="378" y="2728"/>
                </a:lnTo>
                <a:lnTo>
                  <a:pt x="419" y="2765"/>
                </a:lnTo>
                <a:lnTo>
                  <a:pt x="463" y="2796"/>
                </a:lnTo>
                <a:lnTo>
                  <a:pt x="509" y="2824"/>
                </a:lnTo>
                <a:lnTo>
                  <a:pt x="558" y="2846"/>
                </a:lnTo>
                <a:lnTo>
                  <a:pt x="608" y="2863"/>
                </a:lnTo>
                <a:lnTo>
                  <a:pt x="660" y="2874"/>
                </a:lnTo>
                <a:lnTo>
                  <a:pt x="711" y="2882"/>
                </a:lnTo>
                <a:lnTo>
                  <a:pt x="763" y="2885"/>
                </a:lnTo>
                <a:lnTo>
                  <a:pt x="816" y="2882"/>
                </a:lnTo>
                <a:lnTo>
                  <a:pt x="867" y="2874"/>
                </a:lnTo>
                <a:lnTo>
                  <a:pt x="919" y="2863"/>
                </a:lnTo>
                <a:lnTo>
                  <a:pt x="968" y="2846"/>
                </a:lnTo>
                <a:lnTo>
                  <a:pt x="1018" y="2824"/>
                </a:lnTo>
                <a:lnTo>
                  <a:pt x="1064" y="2796"/>
                </a:lnTo>
                <a:lnTo>
                  <a:pt x="1108" y="2765"/>
                </a:lnTo>
                <a:lnTo>
                  <a:pt x="1149" y="2728"/>
                </a:lnTo>
                <a:lnTo>
                  <a:pt x="2741" y="1187"/>
                </a:lnTo>
                <a:lnTo>
                  <a:pt x="2768" y="1158"/>
                </a:lnTo>
                <a:lnTo>
                  <a:pt x="2791" y="1125"/>
                </a:lnTo>
                <a:lnTo>
                  <a:pt x="2809" y="1091"/>
                </a:lnTo>
                <a:lnTo>
                  <a:pt x="2823" y="1055"/>
                </a:lnTo>
                <a:lnTo>
                  <a:pt x="2831" y="1018"/>
                </a:lnTo>
                <a:lnTo>
                  <a:pt x="2837" y="980"/>
                </a:lnTo>
                <a:lnTo>
                  <a:pt x="2837" y="942"/>
                </a:lnTo>
                <a:lnTo>
                  <a:pt x="2831" y="904"/>
                </a:lnTo>
                <a:lnTo>
                  <a:pt x="2823" y="867"/>
                </a:lnTo>
                <a:lnTo>
                  <a:pt x="2809" y="832"/>
                </a:lnTo>
                <a:lnTo>
                  <a:pt x="2791" y="797"/>
                </a:lnTo>
                <a:lnTo>
                  <a:pt x="2768" y="764"/>
                </a:lnTo>
                <a:lnTo>
                  <a:pt x="2741" y="734"/>
                </a:lnTo>
                <a:lnTo>
                  <a:pt x="2710" y="707"/>
                </a:lnTo>
                <a:lnTo>
                  <a:pt x="2677" y="685"/>
                </a:lnTo>
                <a:lnTo>
                  <a:pt x="2642" y="668"/>
                </a:lnTo>
                <a:lnTo>
                  <a:pt x="2605" y="654"/>
                </a:lnTo>
                <a:lnTo>
                  <a:pt x="2567" y="645"/>
                </a:lnTo>
                <a:lnTo>
                  <a:pt x="2528" y="641"/>
                </a:lnTo>
                <a:lnTo>
                  <a:pt x="2490" y="641"/>
                </a:lnTo>
                <a:lnTo>
                  <a:pt x="2452" y="645"/>
                </a:lnTo>
                <a:lnTo>
                  <a:pt x="2415" y="654"/>
                </a:lnTo>
                <a:lnTo>
                  <a:pt x="2377" y="668"/>
                </a:lnTo>
                <a:lnTo>
                  <a:pt x="2343" y="685"/>
                </a:lnTo>
                <a:lnTo>
                  <a:pt x="2309" y="707"/>
                </a:lnTo>
                <a:lnTo>
                  <a:pt x="2278" y="734"/>
                </a:lnTo>
                <a:lnTo>
                  <a:pt x="1082" y="1906"/>
                </a:lnTo>
                <a:lnTo>
                  <a:pt x="1062" y="1922"/>
                </a:lnTo>
                <a:lnTo>
                  <a:pt x="1040" y="1931"/>
                </a:lnTo>
                <a:lnTo>
                  <a:pt x="1017" y="1937"/>
                </a:lnTo>
                <a:lnTo>
                  <a:pt x="992" y="1937"/>
                </a:lnTo>
                <a:lnTo>
                  <a:pt x="969" y="1931"/>
                </a:lnTo>
                <a:lnTo>
                  <a:pt x="947" y="1922"/>
                </a:lnTo>
                <a:lnTo>
                  <a:pt x="927" y="1906"/>
                </a:lnTo>
                <a:lnTo>
                  <a:pt x="911" y="1887"/>
                </a:lnTo>
                <a:lnTo>
                  <a:pt x="900" y="1865"/>
                </a:lnTo>
                <a:lnTo>
                  <a:pt x="896" y="1842"/>
                </a:lnTo>
                <a:lnTo>
                  <a:pt x="896" y="1819"/>
                </a:lnTo>
                <a:lnTo>
                  <a:pt x="900" y="1796"/>
                </a:lnTo>
                <a:lnTo>
                  <a:pt x="911" y="1775"/>
                </a:lnTo>
                <a:lnTo>
                  <a:pt x="927" y="1755"/>
                </a:lnTo>
                <a:lnTo>
                  <a:pt x="2123" y="583"/>
                </a:lnTo>
                <a:lnTo>
                  <a:pt x="2165" y="546"/>
                </a:lnTo>
                <a:lnTo>
                  <a:pt x="2209" y="515"/>
                </a:lnTo>
                <a:lnTo>
                  <a:pt x="2255" y="488"/>
                </a:lnTo>
                <a:lnTo>
                  <a:pt x="2304" y="465"/>
                </a:lnTo>
                <a:lnTo>
                  <a:pt x="2354" y="449"/>
                </a:lnTo>
                <a:lnTo>
                  <a:pt x="2405" y="436"/>
                </a:lnTo>
                <a:lnTo>
                  <a:pt x="2457" y="429"/>
                </a:lnTo>
                <a:lnTo>
                  <a:pt x="2509" y="427"/>
                </a:lnTo>
                <a:lnTo>
                  <a:pt x="2562" y="429"/>
                </a:lnTo>
                <a:lnTo>
                  <a:pt x="2613" y="436"/>
                </a:lnTo>
                <a:lnTo>
                  <a:pt x="2665" y="449"/>
                </a:lnTo>
                <a:lnTo>
                  <a:pt x="2714" y="465"/>
                </a:lnTo>
                <a:lnTo>
                  <a:pt x="2763" y="488"/>
                </a:lnTo>
                <a:lnTo>
                  <a:pt x="2810" y="515"/>
                </a:lnTo>
                <a:lnTo>
                  <a:pt x="2854" y="546"/>
                </a:lnTo>
                <a:lnTo>
                  <a:pt x="2895" y="583"/>
                </a:lnTo>
                <a:lnTo>
                  <a:pt x="2932" y="623"/>
                </a:lnTo>
                <a:lnTo>
                  <a:pt x="2965" y="666"/>
                </a:lnTo>
                <a:lnTo>
                  <a:pt x="2993" y="713"/>
                </a:lnTo>
                <a:lnTo>
                  <a:pt x="3015" y="760"/>
                </a:lnTo>
                <a:lnTo>
                  <a:pt x="3032" y="809"/>
                </a:lnTo>
                <a:lnTo>
                  <a:pt x="3045" y="859"/>
                </a:lnTo>
                <a:lnTo>
                  <a:pt x="3053" y="910"/>
                </a:lnTo>
                <a:lnTo>
                  <a:pt x="3055" y="961"/>
                </a:lnTo>
                <a:lnTo>
                  <a:pt x="3053" y="1012"/>
                </a:lnTo>
                <a:lnTo>
                  <a:pt x="3045" y="1063"/>
                </a:lnTo>
                <a:lnTo>
                  <a:pt x="3032" y="1113"/>
                </a:lnTo>
                <a:lnTo>
                  <a:pt x="3015" y="1162"/>
                </a:lnTo>
                <a:lnTo>
                  <a:pt x="2993" y="1209"/>
                </a:lnTo>
                <a:lnTo>
                  <a:pt x="2965" y="1255"/>
                </a:lnTo>
                <a:lnTo>
                  <a:pt x="2932" y="1298"/>
                </a:lnTo>
                <a:lnTo>
                  <a:pt x="2895" y="1339"/>
                </a:lnTo>
                <a:lnTo>
                  <a:pt x="1303" y="2879"/>
                </a:lnTo>
                <a:lnTo>
                  <a:pt x="1255" y="2923"/>
                </a:lnTo>
                <a:lnTo>
                  <a:pt x="1203" y="2962"/>
                </a:lnTo>
                <a:lnTo>
                  <a:pt x="1150" y="2995"/>
                </a:lnTo>
                <a:lnTo>
                  <a:pt x="1094" y="3025"/>
                </a:lnTo>
                <a:lnTo>
                  <a:pt x="1036" y="3049"/>
                </a:lnTo>
                <a:lnTo>
                  <a:pt x="977" y="3068"/>
                </a:lnTo>
                <a:lnTo>
                  <a:pt x="917" y="3083"/>
                </a:lnTo>
                <a:lnTo>
                  <a:pt x="855" y="3092"/>
                </a:lnTo>
                <a:lnTo>
                  <a:pt x="794" y="3097"/>
                </a:lnTo>
                <a:lnTo>
                  <a:pt x="733" y="3097"/>
                </a:lnTo>
                <a:lnTo>
                  <a:pt x="671" y="3092"/>
                </a:lnTo>
                <a:lnTo>
                  <a:pt x="609" y="3083"/>
                </a:lnTo>
                <a:lnTo>
                  <a:pt x="549" y="3068"/>
                </a:lnTo>
                <a:lnTo>
                  <a:pt x="490" y="3049"/>
                </a:lnTo>
                <a:lnTo>
                  <a:pt x="433" y="3025"/>
                </a:lnTo>
                <a:lnTo>
                  <a:pt x="377" y="2995"/>
                </a:lnTo>
                <a:lnTo>
                  <a:pt x="323" y="2962"/>
                </a:lnTo>
                <a:lnTo>
                  <a:pt x="272" y="2923"/>
                </a:lnTo>
                <a:lnTo>
                  <a:pt x="224" y="2879"/>
                </a:lnTo>
                <a:lnTo>
                  <a:pt x="178" y="2832"/>
                </a:lnTo>
                <a:lnTo>
                  <a:pt x="139" y="2782"/>
                </a:lnTo>
                <a:lnTo>
                  <a:pt x="104" y="2729"/>
                </a:lnTo>
                <a:lnTo>
                  <a:pt x="75" y="2674"/>
                </a:lnTo>
                <a:lnTo>
                  <a:pt x="51" y="2617"/>
                </a:lnTo>
                <a:lnTo>
                  <a:pt x="30" y="2560"/>
                </a:lnTo>
                <a:lnTo>
                  <a:pt x="15" y="2501"/>
                </a:lnTo>
                <a:lnTo>
                  <a:pt x="5" y="2441"/>
                </a:lnTo>
                <a:lnTo>
                  <a:pt x="0" y="2381"/>
                </a:lnTo>
                <a:lnTo>
                  <a:pt x="0" y="2321"/>
                </a:lnTo>
                <a:lnTo>
                  <a:pt x="5" y="2260"/>
                </a:lnTo>
                <a:lnTo>
                  <a:pt x="15" y="2200"/>
                </a:lnTo>
                <a:lnTo>
                  <a:pt x="30" y="2141"/>
                </a:lnTo>
                <a:lnTo>
                  <a:pt x="51" y="2083"/>
                </a:lnTo>
                <a:lnTo>
                  <a:pt x="75" y="2027"/>
                </a:lnTo>
                <a:lnTo>
                  <a:pt x="104" y="1972"/>
                </a:lnTo>
                <a:lnTo>
                  <a:pt x="139" y="1920"/>
                </a:lnTo>
                <a:lnTo>
                  <a:pt x="178" y="1869"/>
                </a:lnTo>
                <a:lnTo>
                  <a:pt x="224" y="1822"/>
                </a:lnTo>
                <a:lnTo>
                  <a:pt x="1815" y="281"/>
                </a:lnTo>
                <a:lnTo>
                  <a:pt x="1872" y="230"/>
                </a:lnTo>
                <a:lnTo>
                  <a:pt x="1931" y="183"/>
                </a:lnTo>
                <a:lnTo>
                  <a:pt x="1992" y="143"/>
                </a:lnTo>
                <a:lnTo>
                  <a:pt x="2057" y="108"/>
                </a:lnTo>
                <a:lnTo>
                  <a:pt x="2123" y="76"/>
                </a:lnTo>
                <a:lnTo>
                  <a:pt x="2191" y="51"/>
                </a:lnTo>
                <a:lnTo>
                  <a:pt x="2261" y="31"/>
                </a:lnTo>
                <a:lnTo>
                  <a:pt x="2331" y="15"/>
                </a:lnTo>
                <a:lnTo>
                  <a:pt x="2402" y="5"/>
                </a:lnTo>
                <a:lnTo>
                  <a:pt x="2474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1600">
              <a:solidFill>
                <a:prstClr val="black"/>
              </a:solidFill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369323A4-E889-4245-A8F9-7046C63FB96D}"/>
              </a:ext>
            </a:extLst>
          </p:cNvPr>
          <p:cNvSpPr/>
          <p:nvPr/>
        </p:nvSpPr>
        <p:spPr>
          <a:xfrm>
            <a:off x="8415671" y="1876912"/>
            <a:ext cx="3689001" cy="1417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</a:rPr>
              <a:t>제</a:t>
            </a:r>
            <a:r>
              <a:rPr lang="en-US" altLang="ko-KR" sz="2000" b="1" dirty="0">
                <a:solidFill>
                  <a:prstClr val="white">
                    <a:lumMod val="50000"/>
                  </a:prstClr>
                </a:solidFill>
              </a:rPr>
              <a:t>1</a:t>
            </a:r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</a:rPr>
              <a:t>차 세계대전을 통하여</a:t>
            </a:r>
            <a:endParaRPr lang="en-US" altLang="ko-KR" sz="2000" b="1" dirty="0">
              <a:solidFill>
                <a:prstClr val="white">
                  <a:lumMod val="50000"/>
                </a:prstClr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</a:rPr>
              <a:t>잠시 동안 경제적 호황을 </a:t>
            </a:r>
            <a:endParaRPr lang="en-US" altLang="ko-KR" sz="2000" b="1" dirty="0">
              <a:solidFill>
                <a:prstClr val="white">
                  <a:lumMod val="50000"/>
                </a:prstClr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</a:rPr>
              <a:t>누린 일본</a:t>
            </a:r>
            <a:endParaRPr lang="ko-KR" altLang="en-US" sz="2000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0" y="0"/>
            <a:ext cx="12192000" cy="965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381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3200" dirty="0">
                <a:solidFill>
                  <a:schemeClr val="bg1"/>
                </a:solidFill>
              </a:rPr>
              <a:t>쇼와 시대 몰락한 경제의 원인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C654C09A-6307-4BFD-8F12-300902DEE1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36" y="1876912"/>
            <a:ext cx="6614541" cy="3932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3848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타원 4">
            <a:extLst>
              <a:ext uri="{FF2B5EF4-FFF2-40B4-BE49-F238E27FC236}">
                <a16:creationId xmlns:a16="http://schemas.microsoft.com/office/drawing/2014/main" id="{788929DA-A5BF-4B2D-9B3F-B9AE75A077B9}"/>
              </a:ext>
            </a:extLst>
          </p:cNvPr>
          <p:cNvSpPr/>
          <p:nvPr/>
        </p:nvSpPr>
        <p:spPr>
          <a:xfrm>
            <a:off x="7263474" y="2135824"/>
            <a:ext cx="900000" cy="900000"/>
          </a:xfrm>
          <a:prstGeom prst="ellipse">
            <a:avLst/>
          </a:prstGeom>
          <a:solidFill>
            <a:srgbClr val="ACD3CE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5968FC28-5268-403B-8B99-3A9C01026F1D}"/>
              </a:ext>
            </a:extLst>
          </p:cNvPr>
          <p:cNvSpPr>
            <a:spLocks/>
          </p:cNvSpPr>
          <p:nvPr/>
        </p:nvSpPr>
        <p:spPr bwMode="auto">
          <a:xfrm>
            <a:off x="7515671" y="2410452"/>
            <a:ext cx="395606" cy="350745"/>
          </a:xfrm>
          <a:custGeom>
            <a:avLst/>
            <a:gdLst>
              <a:gd name="T0" fmla="*/ 2689 w 3491"/>
              <a:gd name="T1" fmla="*/ 15 h 3097"/>
              <a:gd name="T2" fmla="*/ 2963 w 3491"/>
              <a:gd name="T3" fmla="*/ 108 h 3097"/>
              <a:gd name="T4" fmla="*/ 3204 w 3491"/>
              <a:gd name="T5" fmla="*/ 281 h 3097"/>
              <a:gd name="T6" fmla="*/ 3382 w 3491"/>
              <a:gd name="T7" fmla="*/ 518 h 3097"/>
              <a:gd name="T8" fmla="*/ 3475 w 3491"/>
              <a:gd name="T9" fmla="*/ 786 h 3097"/>
              <a:gd name="T10" fmla="*/ 3486 w 3491"/>
              <a:gd name="T11" fmla="*/ 1066 h 3097"/>
              <a:gd name="T12" fmla="*/ 3413 w 3491"/>
              <a:gd name="T13" fmla="*/ 1339 h 3097"/>
              <a:gd name="T14" fmla="*/ 3256 w 3491"/>
              <a:gd name="T15" fmla="*/ 1586 h 3097"/>
              <a:gd name="T16" fmla="*/ 1965 w 3491"/>
              <a:gd name="T17" fmla="*/ 2838 h 3097"/>
              <a:gd name="T18" fmla="*/ 1873 w 3491"/>
              <a:gd name="T19" fmla="*/ 2828 h 3097"/>
              <a:gd name="T20" fmla="*/ 1821 w 3491"/>
              <a:gd name="T21" fmla="*/ 2749 h 3097"/>
              <a:gd name="T22" fmla="*/ 1853 w 3491"/>
              <a:gd name="T23" fmla="*/ 2662 h 3097"/>
              <a:gd name="T24" fmla="*/ 3153 w 3491"/>
              <a:gd name="T25" fmla="*/ 1355 h 3097"/>
              <a:gd name="T26" fmla="*/ 3242 w 3491"/>
              <a:gd name="T27" fmla="*/ 1126 h 3097"/>
              <a:gd name="T28" fmla="*/ 3253 w 3491"/>
              <a:gd name="T29" fmla="*/ 885 h 3097"/>
              <a:gd name="T30" fmla="*/ 3183 w 3491"/>
              <a:gd name="T31" fmla="*/ 653 h 3097"/>
              <a:gd name="T32" fmla="*/ 3035 w 3491"/>
              <a:gd name="T33" fmla="*/ 448 h 3097"/>
              <a:gd name="T34" fmla="*/ 2825 w 3491"/>
              <a:gd name="T35" fmla="*/ 301 h 3097"/>
              <a:gd name="T36" fmla="*/ 2586 w 3491"/>
              <a:gd name="T37" fmla="*/ 234 h 3097"/>
              <a:gd name="T38" fmla="*/ 2340 w 3491"/>
              <a:gd name="T39" fmla="*/ 243 h 3097"/>
              <a:gd name="T40" fmla="*/ 2108 w 3491"/>
              <a:gd name="T41" fmla="*/ 331 h 3097"/>
              <a:gd name="T42" fmla="*/ 378 w 3491"/>
              <a:gd name="T43" fmla="*/ 1972 h 3097"/>
              <a:gd name="T44" fmla="*/ 258 w 3491"/>
              <a:gd name="T45" fmla="*/ 2149 h 3097"/>
              <a:gd name="T46" fmla="*/ 218 w 3491"/>
              <a:gd name="T47" fmla="*/ 2350 h 3097"/>
              <a:gd name="T48" fmla="*/ 258 w 3491"/>
              <a:gd name="T49" fmla="*/ 2551 h 3097"/>
              <a:gd name="T50" fmla="*/ 378 w 3491"/>
              <a:gd name="T51" fmla="*/ 2728 h 3097"/>
              <a:gd name="T52" fmla="*/ 558 w 3491"/>
              <a:gd name="T53" fmla="*/ 2846 h 3097"/>
              <a:gd name="T54" fmla="*/ 763 w 3491"/>
              <a:gd name="T55" fmla="*/ 2885 h 3097"/>
              <a:gd name="T56" fmla="*/ 968 w 3491"/>
              <a:gd name="T57" fmla="*/ 2846 h 3097"/>
              <a:gd name="T58" fmla="*/ 1149 w 3491"/>
              <a:gd name="T59" fmla="*/ 2728 h 3097"/>
              <a:gd name="T60" fmla="*/ 2809 w 3491"/>
              <a:gd name="T61" fmla="*/ 1091 h 3097"/>
              <a:gd name="T62" fmla="*/ 2837 w 3491"/>
              <a:gd name="T63" fmla="*/ 942 h 3097"/>
              <a:gd name="T64" fmla="*/ 2791 w 3491"/>
              <a:gd name="T65" fmla="*/ 797 h 3097"/>
              <a:gd name="T66" fmla="*/ 2677 w 3491"/>
              <a:gd name="T67" fmla="*/ 685 h 3097"/>
              <a:gd name="T68" fmla="*/ 2528 w 3491"/>
              <a:gd name="T69" fmla="*/ 641 h 3097"/>
              <a:gd name="T70" fmla="*/ 2377 w 3491"/>
              <a:gd name="T71" fmla="*/ 668 h 3097"/>
              <a:gd name="T72" fmla="*/ 1082 w 3491"/>
              <a:gd name="T73" fmla="*/ 1906 h 3097"/>
              <a:gd name="T74" fmla="*/ 992 w 3491"/>
              <a:gd name="T75" fmla="*/ 1937 h 3097"/>
              <a:gd name="T76" fmla="*/ 911 w 3491"/>
              <a:gd name="T77" fmla="*/ 1887 h 3097"/>
              <a:gd name="T78" fmla="*/ 900 w 3491"/>
              <a:gd name="T79" fmla="*/ 1796 h 3097"/>
              <a:gd name="T80" fmla="*/ 2165 w 3491"/>
              <a:gd name="T81" fmla="*/ 546 h 3097"/>
              <a:gd name="T82" fmla="*/ 2354 w 3491"/>
              <a:gd name="T83" fmla="*/ 449 h 3097"/>
              <a:gd name="T84" fmla="*/ 2562 w 3491"/>
              <a:gd name="T85" fmla="*/ 429 h 3097"/>
              <a:gd name="T86" fmla="*/ 2763 w 3491"/>
              <a:gd name="T87" fmla="*/ 488 h 3097"/>
              <a:gd name="T88" fmla="*/ 2932 w 3491"/>
              <a:gd name="T89" fmla="*/ 623 h 3097"/>
              <a:gd name="T90" fmla="*/ 3032 w 3491"/>
              <a:gd name="T91" fmla="*/ 809 h 3097"/>
              <a:gd name="T92" fmla="*/ 3053 w 3491"/>
              <a:gd name="T93" fmla="*/ 1012 h 3097"/>
              <a:gd name="T94" fmla="*/ 2993 w 3491"/>
              <a:gd name="T95" fmla="*/ 1209 h 3097"/>
              <a:gd name="T96" fmla="*/ 1303 w 3491"/>
              <a:gd name="T97" fmla="*/ 2879 h 3097"/>
              <a:gd name="T98" fmla="*/ 1094 w 3491"/>
              <a:gd name="T99" fmla="*/ 3025 h 3097"/>
              <a:gd name="T100" fmla="*/ 855 w 3491"/>
              <a:gd name="T101" fmla="*/ 3092 h 3097"/>
              <a:gd name="T102" fmla="*/ 609 w 3491"/>
              <a:gd name="T103" fmla="*/ 3083 h 3097"/>
              <a:gd name="T104" fmla="*/ 377 w 3491"/>
              <a:gd name="T105" fmla="*/ 2995 h 3097"/>
              <a:gd name="T106" fmla="*/ 178 w 3491"/>
              <a:gd name="T107" fmla="*/ 2832 h 3097"/>
              <a:gd name="T108" fmla="*/ 51 w 3491"/>
              <a:gd name="T109" fmla="*/ 2617 h 3097"/>
              <a:gd name="T110" fmla="*/ 0 w 3491"/>
              <a:gd name="T111" fmla="*/ 2381 h 3097"/>
              <a:gd name="T112" fmla="*/ 30 w 3491"/>
              <a:gd name="T113" fmla="*/ 2141 h 3097"/>
              <a:gd name="T114" fmla="*/ 139 w 3491"/>
              <a:gd name="T115" fmla="*/ 1920 h 3097"/>
              <a:gd name="T116" fmla="*/ 1872 w 3491"/>
              <a:gd name="T117" fmla="*/ 230 h 3097"/>
              <a:gd name="T118" fmla="*/ 2123 w 3491"/>
              <a:gd name="T119" fmla="*/ 76 h 3097"/>
              <a:gd name="T120" fmla="*/ 2402 w 3491"/>
              <a:gd name="T121" fmla="*/ 5 h 30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491" h="3097">
                <a:moveTo>
                  <a:pt x="2474" y="0"/>
                </a:moveTo>
                <a:lnTo>
                  <a:pt x="2546" y="0"/>
                </a:lnTo>
                <a:lnTo>
                  <a:pt x="2618" y="5"/>
                </a:lnTo>
                <a:lnTo>
                  <a:pt x="2689" y="15"/>
                </a:lnTo>
                <a:lnTo>
                  <a:pt x="2758" y="31"/>
                </a:lnTo>
                <a:lnTo>
                  <a:pt x="2828" y="51"/>
                </a:lnTo>
                <a:lnTo>
                  <a:pt x="2896" y="76"/>
                </a:lnTo>
                <a:lnTo>
                  <a:pt x="2963" y="108"/>
                </a:lnTo>
                <a:lnTo>
                  <a:pt x="3026" y="143"/>
                </a:lnTo>
                <a:lnTo>
                  <a:pt x="3088" y="183"/>
                </a:lnTo>
                <a:lnTo>
                  <a:pt x="3147" y="230"/>
                </a:lnTo>
                <a:lnTo>
                  <a:pt x="3204" y="281"/>
                </a:lnTo>
                <a:lnTo>
                  <a:pt x="3256" y="336"/>
                </a:lnTo>
                <a:lnTo>
                  <a:pt x="3303" y="394"/>
                </a:lnTo>
                <a:lnTo>
                  <a:pt x="3345" y="455"/>
                </a:lnTo>
                <a:lnTo>
                  <a:pt x="3382" y="518"/>
                </a:lnTo>
                <a:lnTo>
                  <a:pt x="3413" y="582"/>
                </a:lnTo>
                <a:lnTo>
                  <a:pt x="3439" y="650"/>
                </a:lnTo>
                <a:lnTo>
                  <a:pt x="3460" y="717"/>
                </a:lnTo>
                <a:lnTo>
                  <a:pt x="3475" y="786"/>
                </a:lnTo>
                <a:lnTo>
                  <a:pt x="3486" y="856"/>
                </a:lnTo>
                <a:lnTo>
                  <a:pt x="3491" y="926"/>
                </a:lnTo>
                <a:lnTo>
                  <a:pt x="3491" y="996"/>
                </a:lnTo>
                <a:lnTo>
                  <a:pt x="3486" y="1066"/>
                </a:lnTo>
                <a:lnTo>
                  <a:pt x="3475" y="1136"/>
                </a:lnTo>
                <a:lnTo>
                  <a:pt x="3460" y="1205"/>
                </a:lnTo>
                <a:lnTo>
                  <a:pt x="3439" y="1273"/>
                </a:lnTo>
                <a:lnTo>
                  <a:pt x="3413" y="1339"/>
                </a:lnTo>
                <a:lnTo>
                  <a:pt x="3382" y="1404"/>
                </a:lnTo>
                <a:lnTo>
                  <a:pt x="3345" y="1467"/>
                </a:lnTo>
                <a:lnTo>
                  <a:pt x="3303" y="1528"/>
                </a:lnTo>
                <a:lnTo>
                  <a:pt x="3256" y="1586"/>
                </a:lnTo>
                <a:lnTo>
                  <a:pt x="3204" y="1641"/>
                </a:lnTo>
                <a:lnTo>
                  <a:pt x="2007" y="2813"/>
                </a:lnTo>
                <a:lnTo>
                  <a:pt x="1988" y="2828"/>
                </a:lnTo>
                <a:lnTo>
                  <a:pt x="1965" y="2838"/>
                </a:lnTo>
                <a:lnTo>
                  <a:pt x="1942" y="2844"/>
                </a:lnTo>
                <a:lnTo>
                  <a:pt x="1918" y="2844"/>
                </a:lnTo>
                <a:lnTo>
                  <a:pt x="1894" y="2838"/>
                </a:lnTo>
                <a:lnTo>
                  <a:pt x="1873" y="2828"/>
                </a:lnTo>
                <a:lnTo>
                  <a:pt x="1853" y="2813"/>
                </a:lnTo>
                <a:lnTo>
                  <a:pt x="1837" y="2793"/>
                </a:lnTo>
                <a:lnTo>
                  <a:pt x="1827" y="2772"/>
                </a:lnTo>
                <a:lnTo>
                  <a:pt x="1821" y="2749"/>
                </a:lnTo>
                <a:lnTo>
                  <a:pt x="1821" y="2726"/>
                </a:lnTo>
                <a:lnTo>
                  <a:pt x="1827" y="2703"/>
                </a:lnTo>
                <a:lnTo>
                  <a:pt x="1837" y="2681"/>
                </a:lnTo>
                <a:lnTo>
                  <a:pt x="1853" y="2662"/>
                </a:lnTo>
                <a:lnTo>
                  <a:pt x="3035" y="1505"/>
                </a:lnTo>
                <a:lnTo>
                  <a:pt x="3079" y="1458"/>
                </a:lnTo>
                <a:lnTo>
                  <a:pt x="3118" y="1407"/>
                </a:lnTo>
                <a:lnTo>
                  <a:pt x="3153" y="1355"/>
                </a:lnTo>
                <a:lnTo>
                  <a:pt x="3183" y="1300"/>
                </a:lnTo>
                <a:lnTo>
                  <a:pt x="3208" y="1243"/>
                </a:lnTo>
                <a:lnTo>
                  <a:pt x="3228" y="1185"/>
                </a:lnTo>
                <a:lnTo>
                  <a:pt x="3242" y="1126"/>
                </a:lnTo>
                <a:lnTo>
                  <a:pt x="3253" y="1066"/>
                </a:lnTo>
                <a:lnTo>
                  <a:pt x="3257" y="1006"/>
                </a:lnTo>
                <a:lnTo>
                  <a:pt x="3257" y="946"/>
                </a:lnTo>
                <a:lnTo>
                  <a:pt x="3253" y="885"/>
                </a:lnTo>
                <a:lnTo>
                  <a:pt x="3242" y="826"/>
                </a:lnTo>
                <a:lnTo>
                  <a:pt x="3228" y="766"/>
                </a:lnTo>
                <a:lnTo>
                  <a:pt x="3208" y="709"/>
                </a:lnTo>
                <a:lnTo>
                  <a:pt x="3183" y="653"/>
                </a:lnTo>
                <a:lnTo>
                  <a:pt x="3153" y="598"/>
                </a:lnTo>
                <a:lnTo>
                  <a:pt x="3118" y="545"/>
                </a:lnTo>
                <a:lnTo>
                  <a:pt x="3079" y="495"/>
                </a:lnTo>
                <a:lnTo>
                  <a:pt x="3035" y="448"/>
                </a:lnTo>
                <a:lnTo>
                  <a:pt x="2985" y="403"/>
                </a:lnTo>
                <a:lnTo>
                  <a:pt x="2935" y="364"/>
                </a:lnTo>
                <a:lnTo>
                  <a:pt x="2881" y="331"/>
                </a:lnTo>
                <a:lnTo>
                  <a:pt x="2825" y="301"/>
                </a:lnTo>
                <a:lnTo>
                  <a:pt x="2767" y="277"/>
                </a:lnTo>
                <a:lnTo>
                  <a:pt x="2708" y="258"/>
                </a:lnTo>
                <a:lnTo>
                  <a:pt x="2648" y="243"/>
                </a:lnTo>
                <a:lnTo>
                  <a:pt x="2586" y="234"/>
                </a:lnTo>
                <a:lnTo>
                  <a:pt x="2525" y="229"/>
                </a:lnTo>
                <a:lnTo>
                  <a:pt x="2464" y="229"/>
                </a:lnTo>
                <a:lnTo>
                  <a:pt x="2402" y="234"/>
                </a:lnTo>
                <a:lnTo>
                  <a:pt x="2340" y="243"/>
                </a:lnTo>
                <a:lnTo>
                  <a:pt x="2280" y="258"/>
                </a:lnTo>
                <a:lnTo>
                  <a:pt x="2221" y="277"/>
                </a:lnTo>
                <a:lnTo>
                  <a:pt x="2164" y="301"/>
                </a:lnTo>
                <a:lnTo>
                  <a:pt x="2108" y="331"/>
                </a:lnTo>
                <a:lnTo>
                  <a:pt x="2055" y="364"/>
                </a:lnTo>
                <a:lnTo>
                  <a:pt x="2003" y="403"/>
                </a:lnTo>
                <a:lnTo>
                  <a:pt x="1955" y="448"/>
                </a:lnTo>
                <a:lnTo>
                  <a:pt x="378" y="1972"/>
                </a:lnTo>
                <a:lnTo>
                  <a:pt x="341" y="2013"/>
                </a:lnTo>
                <a:lnTo>
                  <a:pt x="307" y="2057"/>
                </a:lnTo>
                <a:lnTo>
                  <a:pt x="280" y="2102"/>
                </a:lnTo>
                <a:lnTo>
                  <a:pt x="258" y="2149"/>
                </a:lnTo>
                <a:lnTo>
                  <a:pt x="241" y="2199"/>
                </a:lnTo>
                <a:lnTo>
                  <a:pt x="228" y="2248"/>
                </a:lnTo>
                <a:lnTo>
                  <a:pt x="220" y="2299"/>
                </a:lnTo>
                <a:lnTo>
                  <a:pt x="218" y="2350"/>
                </a:lnTo>
                <a:lnTo>
                  <a:pt x="220" y="2402"/>
                </a:lnTo>
                <a:lnTo>
                  <a:pt x="228" y="2452"/>
                </a:lnTo>
                <a:lnTo>
                  <a:pt x="241" y="2503"/>
                </a:lnTo>
                <a:lnTo>
                  <a:pt x="258" y="2551"/>
                </a:lnTo>
                <a:lnTo>
                  <a:pt x="280" y="2599"/>
                </a:lnTo>
                <a:lnTo>
                  <a:pt x="307" y="2644"/>
                </a:lnTo>
                <a:lnTo>
                  <a:pt x="341" y="2687"/>
                </a:lnTo>
                <a:lnTo>
                  <a:pt x="378" y="2728"/>
                </a:lnTo>
                <a:lnTo>
                  <a:pt x="419" y="2765"/>
                </a:lnTo>
                <a:lnTo>
                  <a:pt x="463" y="2796"/>
                </a:lnTo>
                <a:lnTo>
                  <a:pt x="509" y="2824"/>
                </a:lnTo>
                <a:lnTo>
                  <a:pt x="558" y="2846"/>
                </a:lnTo>
                <a:lnTo>
                  <a:pt x="608" y="2863"/>
                </a:lnTo>
                <a:lnTo>
                  <a:pt x="660" y="2874"/>
                </a:lnTo>
                <a:lnTo>
                  <a:pt x="711" y="2882"/>
                </a:lnTo>
                <a:lnTo>
                  <a:pt x="763" y="2885"/>
                </a:lnTo>
                <a:lnTo>
                  <a:pt x="816" y="2882"/>
                </a:lnTo>
                <a:lnTo>
                  <a:pt x="867" y="2874"/>
                </a:lnTo>
                <a:lnTo>
                  <a:pt x="919" y="2863"/>
                </a:lnTo>
                <a:lnTo>
                  <a:pt x="968" y="2846"/>
                </a:lnTo>
                <a:lnTo>
                  <a:pt x="1018" y="2824"/>
                </a:lnTo>
                <a:lnTo>
                  <a:pt x="1064" y="2796"/>
                </a:lnTo>
                <a:lnTo>
                  <a:pt x="1108" y="2765"/>
                </a:lnTo>
                <a:lnTo>
                  <a:pt x="1149" y="2728"/>
                </a:lnTo>
                <a:lnTo>
                  <a:pt x="2741" y="1187"/>
                </a:lnTo>
                <a:lnTo>
                  <a:pt x="2768" y="1158"/>
                </a:lnTo>
                <a:lnTo>
                  <a:pt x="2791" y="1125"/>
                </a:lnTo>
                <a:lnTo>
                  <a:pt x="2809" y="1091"/>
                </a:lnTo>
                <a:lnTo>
                  <a:pt x="2823" y="1055"/>
                </a:lnTo>
                <a:lnTo>
                  <a:pt x="2831" y="1018"/>
                </a:lnTo>
                <a:lnTo>
                  <a:pt x="2837" y="980"/>
                </a:lnTo>
                <a:lnTo>
                  <a:pt x="2837" y="942"/>
                </a:lnTo>
                <a:lnTo>
                  <a:pt x="2831" y="904"/>
                </a:lnTo>
                <a:lnTo>
                  <a:pt x="2823" y="867"/>
                </a:lnTo>
                <a:lnTo>
                  <a:pt x="2809" y="832"/>
                </a:lnTo>
                <a:lnTo>
                  <a:pt x="2791" y="797"/>
                </a:lnTo>
                <a:lnTo>
                  <a:pt x="2768" y="764"/>
                </a:lnTo>
                <a:lnTo>
                  <a:pt x="2741" y="734"/>
                </a:lnTo>
                <a:lnTo>
                  <a:pt x="2710" y="707"/>
                </a:lnTo>
                <a:lnTo>
                  <a:pt x="2677" y="685"/>
                </a:lnTo>
                <a:lnTo>
                  <a:pt x="2642" y="668"/>
                </a:lnTo>
                <a:lnTo>
                  <a:pt x="2605" y="654"/>
                </a:lnTo>
                <a:lnTo>
                  <a:pt x="2567" y="645"/>
                </a:lnTo>
                <a:lnTo>
                  <a:pt x="2528" y="641"/>
                </a:lnTo>
                <a:lnTo>
                  <a:pt x="2490" y="641"/>
                </a:lnTo>
                <a:lnTo>
                  <a:pt x="2452" y="645"/>
                </a:lnTo>
                <a:lnTo>
                  <a:pt x="2415" y="654"/>
                </a:lnTo>
                <a:lnTo>
                  <a:pt x="2377" y="668"/>
                </a:lnTo>
                <a:lnTo>
                  <a:pt x="2343" y="685"/>
                </a:lnTo>
                <a:lnTo>
                  <a:pt x="2309" y="707"/>
                </a:lnTo>
                <a:lnTo>
                  <a:pt x="2278" y="734"/>
                </a:lnTo>
                <a:lnTo>
                  <a:pt x="1082" y="1906"/>
                </a:lnTo>
                <a:lnTo>
                  <a:pt x="1062" y="1922"/>
                </a:lnTo>
                <a:lnTo>
                  <a:pt x="1040" y="1931"/>
                </a:lnTo>
                <a:lnTo>
                  <a:pt x="1017" y="1937"/>
                </a:lnTo>
                <a:lnTo>
                  <a:pt x="992" y="1937"/>
                </a:lnTo>
                <a:lnTo>
                  <a:pt x="969" y="1931"/>
                </a:lnTo>
                <a:lnTo>
                  <a:pt x="947" y="1922"/>
                </a:lnTo>
                <a:lnTo>
                  <a:pt x="927" y="1906"/>
                </a:lnTo>
                <a:lnTo>
                  <a:pt x="911" y="1887"/>
                </a:lnTo>
                <a:lnTo>
                  <a:pt x="900" y="1865"/>
                </a:lnTo>
                <a:lnTo>
                  <a:pt x="896" y="1842"/>
                </a:lnTo>
                <a:lnTo>
                  <a:pt x="896" y="1819"/>
                </a:lnTo>
                <a:lnTo>
                  <a:pt x="900" y="1796"/>
                </a:lnTo>
                <a:lnTo>
                  <a:pt x="911" y="1775"/>
                </a:lnTo>
                <a:lnTo>
                  <a:pt x="927" y="1755"/>
                </a:lnTo>
                <a:lnTo>
                  <a:pt x="2123" y="583"/>
                </a:lnTo>
                <a:lnTo>
                  <a:pt x="2165" y="546"/>
                </a:lnTo>
                <a:lnTo>
                  <a:pt x="2209" y="515"/>
                </a:lnTo>
                <a:lnTo>
                  <a:pt x="2255" y="488"/>
                </a:lnTo>
                <a:lnTo>
                  <a:pt x="2304" y="465"/>
                </a:lnTo>
                <a:lnTo>
                  <a:pt x="2354" y="449"/>
                </a:lnTo>
                <a:lnTo>
                  <a:pt x="2405" y="436"/>
                </a:lnTo>
                <a:lnTo>
                  <a:pt x="2457" y="429"/>
                </a:lnTo>
                <a:lnTo>
                  <a:pt x="2509" y="427"/>
                </a:lnTo>
                <a:lnTo>
                  <a:pt x="2562" y="429"/>
                </a:lnTo>
                <a:lnTo>
                  <a:pt x="2613" y="436"/>
                </a:lnTo>
                <a:lnTo>
                  <a:pt x="2665" y="449"/>
                </a:lnTo>
                <a:lnTo>
                  <a:pt x="2714" y="465"/>
                </a:lnTo>
                <a:lnTo>
                  <a:pt x="2763" y="488"/>
                </a:lnTo>
                <a:lnTo>
                  <a:pt x="2810" y="515"/>
                </a:lnTo>
                <a:lnTo>
                  <a:pt x="2854" y="546"/>
                </a:lnTo>
                <a:lnTo>
                  <a:pt x="2895" y="583"/>
                </a:lnTo>
                <a:lnTo>
                  <a:pt x="2932" y="623"/>
                </a:lnTo>
                <a:lnTo>
                  <a:pt x="2965" y="666"/>
                </a:lnTo>
                <a:lnTo>
                  <a:pt x="2993" y="713"/>
                </a:lnTo>
                <a:lnTo>
                  <a:pt x="3015" y="760"/>
                </a:lnTo>
                <a:lnTo>
                  <a:pt x="3032" y="809"/>
                </a:lnTo>
                <a:lnTo>
                  <a:pt x="3045" y="859"/>
                </a:lnTo>
                <a:lnTo>
                  <a:pt x="3053" y="910"/>
                </a:lnTo>
                <a:lnTo>
                  <a:pt x="3055" y="961"/>
                </a:lnTo>
                <a:lnTo>
                  <a:pt x="3053" y="1012"/>
                </a:lnTo>
                <a:lnTo>
                  <a:pt x="3045" y="1063"/>
                </a:lnTo>
                <a:lnTo>
                  <a:pt x="3032" y="1113"/>
                </a:lnTo>
                <a:lnTo>
                  <a:pt x="3015" y="1162"/>
                </a:lnTo>
                <a:lnTo>
                  <a:pt x="2993" y="1209"/>
                </a:lnTo>
                <a:lnTo>
                  <a:pt x="2965" y="1255"/>
                </a:lnTo>
                <a:lnTo>
                  <a:pt x="2932" y="1298"/>
                </a:lnTo>
                <a:lnTo>
                  <a:pt x="2895" y="1339"/>
                </a:lnTo>
                <a:lnTo>
                  <a:pt x="1303" y="2879"/>
                </a:lnTo>
                <a:lnTo>
                  <a:pt x="1255" y="2923"/>
                </a:lnTo>
                <a:lnTo>
                  <a:pt x="1203" y="2962"/>
                </a:lnTo>
                <a:lnTo>
                  <a:pt x="1150" y="2995"/>
                </a:lnTo>
                <a:lnTo>
                  <a:pt x="1094" y="3025"/>
                </a:lnTo>
                <a:lnTo>
                  <a:pt x="1036" y="3049"/>
                </a:lnTo>
                <a:lnTo>
                  <a:pt x="977" y="3068"/>
                </a:lnTo>
                <a:lnTo>
                  <a:pt x="917" y="3083"/>
                </a:lnTo>
                <a:lnTo>
                  <a:pt x="855" y="3092"/>
                </a:lnTo>
                <a:lnTo>
                  <a:pt x="794" y="3097"/>
                </a:lnTo>
                <a:lnTo>
                  <a:pt x="733" y="3097"/>
                </a:lnTo>
                <a:lnTo>
                  <a:pt x="671" y="3092"/>
                </a:lnTo>
                <a:lnTo>
                  <a:pt x="609" y="3083"/>
                </a:lnTo>
                <a:lnTo>
                  <a:pt x="549" y="3068"/>
                </a:lnTo>
                <a:lnTo>
                  <a:pt x="490" y="3049"/>
                </a:lnTo>
                <a:lnTo>
                  <a:pt x="433" y="3025"/>
                </a:lnTo>
                <a:lnTo>
                  <a:pt x="377" y="2995"/>
                </a:lnTo>
                <a:lnTo>
                  <a:pt x="323" y="2962"/>
                </a:lnTo>
                <a:lnTo>
                  <a:pt x="272" y="2923"/>
                </a:lnTo>
                <a:lnTo>
                  <a:pt x="224" y="2879"/>
                </a:lnTo>
                <a:lnTo>
                  <a:pt x="178" y="2832"/>
                </a:lnTo>
                <a:lnTo>
                  <a:pt x="139" y="2782"/>
                </a:lnTo>
                <a:lnTo>
                  <a:pt x="104" y="2729"/>
                </a:lnTo>
                <a:lnTo>
                  <a:pt x="75" y="2674"/>
                </a:lnTo>
                <a:lnTo>
                  <a:pt x="51" y="2617"/>
                </a:lnTo>
                <a:lnTo>
                  <a:pt x="30" y="2560"/>
                </a:lnTo>
                <a:lnTo>
                  <a:pt x="15" y="2501"/>
                </a:lnTo>
                <a:lnTo>
                  <a:pt x="5" y="2441"/>
                </a:lnTo>
                <a:lnTo>
                  <a:pt x="0" y="2381"/>
                </a:lnTo>
                <a:lnTo>
                  <a:pt x="0" y="2321"/>
                </a:lnTo>
                <a:lnTo>
                  <a:pt x="5" y="2260"/>
                </a:lnTo>
                <a:lnTo>
                  <a:pt x="15" y="2200"/>
                </a:lnTo>
                <a:lnTo>
                  <a:pt x="30" y="2141"/>
                </a:lnTo>
                <a:lnTo>
                  <a:pt x="51" y="2083"/>
                </a:lnTo>
                <a:lnTo>
                  <a:pt x="75" y="2027"/>
                </a:lnTo>
                <a:lnTo>
                  <a:pt x="104" y="1972"/>
                </a:lnTo>
                <a:lnTo>
                  <a:pt x="139" y="1920"/>
                </a:lnTo>
                <a:lnTo>
                  <a:pt x="178" y="1869"/>
                </a:lnTo>
                <a:lnTo>
                  <a:pt x="224" y="1822"/>
                </a:lnTo>
                <a:lnTo>
                  <a:pt x="1815" y="281"/>
                </a:lnTo>
                <a:lnTo>
                  <a:pt x="1872" y="230"/>
                </a:lnTo>
                <a:lnTo>
                  <a:pt x="1931" y="183"/>
                </a:lnTo>
                <a:lnTo>
                  <a:pt x="1992" y="143"/>
                </a:lnTo>
                <a:lnTo>
                  <a:pt x="2057" y="108"/>
                </a:lnTo>
                <a:lnTo>
                  <a:pt x="2123" y="76"/>
                </a:lnTo>
                <a:lnTo>
                  <a:pt x="2191" y="51"/>
                </a:lnTo>
                <a:lnTo>
                  <a:pt x="2261" y="31"/>
                </a:lnTo>
                <a:lnTo>
                  <a:pt x="2331" y="15"/>
                </a:lnTo>
                <a:lnTo>
                  <a:pt x="2402" y="5"/>
                </a:lnTo>
                <a:lnTo>
                  <a:pt x="2474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1600">
              <a:solidFill>
                <a:prstClr val="black"/>
              </a:solidFill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369323A4-E889-4245-A8F9-7046C63FB96D}"/>
              </a:ext>
            </a:extLst>
          </p:cNvPr>
          <p:cNvSpPr/>
          <p:nvPr/>
        </p:nvSpPr>
        <p:spPr>
          <a:xfrm>
            <a:off x="8415671" y="1876912"/>
            <a:ext cx="3689001" cy="1879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</a:rPr>
              <a:t>유럽을 대신하여 면직물 등의</a:t>
            </a:r>
            <a:endParaRPr lang="en-US" altLang="ko-KR" sz="2000" b="1" dirty="0">
              <a:solidFill>
                <a:prstClr val="white">
                  <a:lumMod val="50000"/>
                </a:prstClr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</a:rPr>
              <a:t>일본 상품을 아시아 시장에</a:t>
            </a:r>
            <a:endParaRPr lang="en-US" altLang="ko-KR" sz="2000" b="1" dirty="0">
              <a:solidFill>
                <a:prstClr val="white">
                  <a:lumMod val="50000"/>
                </a:prstClr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</a:rPr>
              <a:t>판매하여 무역은 압도적인</a:t>
            </a:r>
            <a:endParaRPr lang="en-US" altLang="ko-KR" sz="2000" b="1" dirty="0">
              <a:solidFill>
                <a:prstClr val="white">
                  <a:lumMod val="50000"/>
                </a:prstClr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</a:rPr>
              <a:t>수출 초과가 됨</a:t>
            </a:r>
            <a:endParaRPr lang="ko-KR" altLang="en-US" sz="2000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0" y="0"/>
            <a:ext cx="12192000" cy="965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381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2800" dirty="0">
                <a:solidFill>
                  <a:schemeClr val="bg1"/>
                </a:solidFill>
              </a:rPr>
              <a:t>쇼와 시대 몰락한 경제의 원인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D2198AB1-B45C-42B6-9C0E-D31DA14E08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93" y="1491901"/>
            <a:ext cx="6301984" cy="486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7011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타원 4">
            <a:extLst>
              <a:ext uri="{FF2B5EF4-FFF2-40B4-BE49-F238E27FC236}">
                <a16:creationId xmlns:a16="http://schemas.microsoft.com/office/drawing/2014/main" id="{788929DA-A5BF-4B2D-9B3F-B9AE75A077B9}"/>
              </a:ext>
            </a:extLst>
          </p:cNvPr>
          <p:cNvSpPr/>
          <p:nvPr/>
        </p:nvSpPr>
        <p:spPr>
          <a:xfrm>
            <a:off x="7263474" y="2135824"/>
            <a:ext cx="900000" cy="900000"/>
          </a:xfrm>
          <a:prstGeom prst="ellipse">
            <a:avLst/>
          </a:prstGeom>
          <a:solidFill>
            <a:srgbClr val="ACD3CE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5968FC28-5268-403B-8B99-3A9C01026F1D}"/>
              </a:ext>
            </a:extLst>
          </p:cNvPr>
          <p:cNvSpPr>
            <a:spLocks/>
          </p:cNvSpPr>
          <p:nvPr/>
        </p:nvSpPr>
        <p:spPr bwMode="auto">
          <a:xfrm>
            <a:off x="7515671" y="2410452"/>
            <a:ext cx="395606" cy="350745"/>
          </a:xfrm>
          <a:custGeom>
            <a:avLst/>
            <a:gdLst>
              <a:gd name="T0" fmla="*/ 2689 w 3491"/>
              <a:gd name="T1" fmla="*/ 15 h 3097"/>
              <a:gd name="T2" fmla="*/ 2963 w 3491"/>
              <a:gd name="T3" fmla="*/ 108 h 3097"/>
              <a:gd name="T4" fmla="*/ 3204 w 3491"/>
              <a:gd name="T5" fmla="*/ 281 h 3097"/>
              <a:gd name="T6" fmla="*/ 3382 w 3491"/>
              <a:gd name="T7" fmla="*/ 518 h 3097"/>
              <a:gd name="T8" fmla="*/ 3475 w 3491"/>
              <a:gd name="T9" fmla="*/ 786 h 3097"/>
              <a:gd name="T10" fmla="*/ 3486 w 3491"/>
              <a:gd name="T11" fmla="*/ 1066 h 3097"/>
              <a:gd name="T12" fmla="*/ 3413 w 3491"/>
              <a:gd name="T13" fmla="*/ 1339 h 3097"/>
              <a:gd name="T14" fmla="*/ 3256 w 3491"/>
              <a:gd name="T15" fmla="*/ 1586 h 3097"/>
              <a:gd name="T16" fmla="*/ 1965 w 3491"/>
              <a:gd name="T17" fmla="*/ 2838 h 3097"/>
              <a:gd name="T18" fmla="*/ 1873 w 3491"/>
              <a:gd name="T19" fmla="*/ 2828 h 3097"/>
              <a:gd name="T20" fmla="*/ 1821 w 3491"/>
              <a:gd name="T21" fmla="*/ 2749 h 3097"/>
              <a:gd name="T22" fmla="*/ 1853 w 3491"/>
              <a:gd name="T23" fmla="*/ 2662 h 3097"/>
              <a:gd name="T24" fmla="*/ 3153 w 3491"/>
              <a:gd name="T25" fmla="*/ 1355 h 3097"/>
              <a:gd name="T26" fmla="*/ 3242 w 3491"/>
              <a:gd name="T27" fmla="*/ 1126 h 3097"/>
              <a:gd name="T28" fmla="*/ 3253 w 3491"/>
              <a:gd name="T29" fmla="*/ 885 h 3097"/>
              <a:gd name="T30" fmla="*/ 3183 w 3491"/>
              <a:gd name="T31" fmla="*/ 653 h 3097"/>
              <a:gd name="T32" fmla="*/ 3035 w 3491"/>
              <a:gd name="T33" fmla="*/ 448 h 3097"/>
              <a:gd name="T34" fmla="*/ 2825 w 3491"/>
              <a:gd name="T35" fmla="*/ 301 h 3097"/>
              <a:gd name="T36" fmla="*/ 2586 w 3491"/>
              <a:gd name="T37" fmla="*/ 234 h 3097"/>
              <a:gd name="T38" fmla="*/ 2340 w 3491"/>
              <a:gd name="T39" fmla="*/ 243 h 3097"/>
              <a:gd name="T40" fmla="*/ 2108 w 3491"/>
              <a:gd name="T41" fmla="*/ 331 h 3097"/>
              <a:gd name="T42" fmla="*/ 378 w 3491"/>
              <a:gd name="T43" fmla="*/ 1972 h 3097"/>
              <a:gd name="T44" fmla="*/ 258 w 3491"/>
              <a:gd name="T45" fmla="*/ 2149 h 3097"/>
              <a:gd name="T46" fmla="*/ 218 w 3491"/>
              <a:gd name="T47" fmla="*/ 2350 h 3097"/>
              <a:gd name="T48" fmla="*/ 258 w 3491"/>
              <a:gd name="T49" fmla="*/ 2551 h 3097"/>
              <a:gd name="T50" fmla="*/ 378 w 3491"/>
              <a:gd name="T51" fmla="*/ 2728 h 3097"/>
              <a:gd name="T52" fmla="*/ 558 w 3491"/>
              <a:gd name="T53" fmla="*/ 2846 h 3097"/>
              <a:gd name="T54" fmla="*/ 763 w 3491"/>
              <a:gd name="T55" fmla="*/ 2885 h 3097"/>
              <a:gd name="T56" fmla="*/ 968 w 3491"/>
              <a:gd name="T57" fmla="*/ 2846 h 3097"/>
              <a:gd name="T58" fmla="*/ 1149 w 3491"/>
              <a:gd name="T59" fmla="*/ 2728 h 3097"/>
              <a:gd name="T60" fmla="*/ 2809 w 3491"/>
              <a:gd name="T61" fmla="*/ 1091 h 3097"/>
              <a:gd name="T62" fmla="*/ 2837 w 3491"/>
              <a:gd name="T63" fmla="*/ 942 h 3097"/>
              <a:gd name="T64" fmla="*/ 2791 w 3491"/>
              <a:gd name="T65" fmla="*/ 797 h 3097"/>
              <a:gd name="T66" fmla="*/ 2677 w 3491"/>
              <a:gd name="T67" fmla="*/ 685 h 3097"/>
              <a:gd name="T68" fmla="*/ 2528 w 3491"/>
              <a:gd name="T69" fmla="*/ 641 h 3097"/>
              <a:gd name="T70" fmla="*/ 2377 w 3491"/>
              <a:gd name="T71" fmla="*/ 668 h 3097"/>
              <a:gd name="T72" fmla="*/ 1082 w 3491"/>
              <a:gd name="T73" fmla="*/ 1906 h 3097"/>
              <a:gd name="T74" fmla="*/ 992 w 3491"/>
              <a:gd name="T75" fmla="*/ 1937 h 3097"/>
              <a:gd name="T76" fmla="*/ 911 w 3491"/>
              <a:gd name="T77" fmla="*/ 1887 h 3097"/>
              <a:gd name="T78" fmla="*/ 900 w 3491"/>
              <a:gd name="T79" fmla="*/ 1796 h 3097"/>
              <a:gd name="T80" fmla="*/ 2165 w 3491"/>
              <a:gd name="T81" fmla="*/ 546 h 3097"/>
              <a:gd name="T82" fmla="*/ 2354 w 3491"/>
              <a:gd name="T83" fmla="*/ 449 h 3097"/>
              <a:gd name="T84" fmla="*/ 2562 w 3491"/>
              <a:gd name="T85" fmla="*/ 429 h 3097"/>
              <a:gd name="T86" fmla="*/ 2763 w 3491"/>
              <a:gd name="T87" fmla="*/ 488 h 3097"/>
              <a:gd name="T88" fmla="*/ 2932 w 3491"/>
              <a:gd name="T89" fmla="*/ 623 h 3097"/>
              <a:gd name="T90" fmla="*/ 3032 w 3491"/>
              <a:gd name="T91" fmla="*/ 809 h 3097"/>
              <a:gd name="T92" fmla="*/ 3053 w 3491"/>
              <a:gd name="T93" fmla="*/ 1012 h 3097"/>
              <a:gd name="T94" fmla="*/ 2993 w 3491"/>
              <a:gd name="T95" fmla="*/ 1209 h 3097"/>
              <a:gd name="T96" fmla="*/ 1303 w 3491"/>
              <a:gd name="T97" fmla="*/ 2879 h 3097"/>
              <a:gd name="T98" fmla="*/ 1094 w 3491"/>
              <a:gd name="T99" fmla="*/ 3025 h 3097"/>
              <a:gd name="T100" fmla="*/ 855 w 3491"/>
              <a:gd name="T101" fmla="*/ 3092 h 3097"/>
              <a:gd name="T102" fmla="*/ 609 w 3491"/>
              <a:gd name="T103" fmla="*/ 3083 h 3097"/>
              <a:gd name="T104" fmla="*/ 377 w 3491"/>
              <a:gd name="T105" fmla="*/ 2995 h 3097"/>
              <a:gd name="T106" fmla="*/ 178 w 3491"/>
              <a:gd name="T107" fmla="*/ 2832 h 3097"/>
              <a:gd name="T108" fmla="*/ 51 w 3491"/>
              <a:gd name="T109" fmla="*/ 2617 h 3097"/>
              <a:gd name="T110" fmla="*/ 0 w 3491"/>
              <a:gd name="T111" fmla="*/ 2381 h 3097"/>
              <a:gd name="T112" fmla="*/ 30 w 3491"/>
              <a:gd name="T113" fmla="*/ 2141 h 3097"/>
              <a:gd name="T114" fmla="*/ 139 w 3491"/>
              <a:gd name="T115" fmla="*/ 1920 h 3097"/>
              <a:gd name="T116" fmla="*/ 1872 w 3491"/>
              <a:gd name="T117" fmla="*/ 230 h 3097"/>
              <a:gd name="T118" fmla="*/ 2123 w 3491"/>
              <a:gd name="T119" fmla="*/ 76 h 3097"/>
              <a:gd name="T120" fmla="*/ 2402 w 3491"/>
              <a:gd name="T121" fmla="*/ 5 h 30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491" h="3097">
                <a:moveTo>
                  <a:pt x="2474" y="0"/>
                </a:moveTo>
                <a:lnTo>
                  <a:pt x="2546" y="0"/>
                </a:lnTo>
                <a:lnTo>
                  <a:pt x="2618" y="5"/>
                </a:lnTo>
                <a:lnTo>
                  <a:pt x="2689" y="15"/>
                </a:lnTo>
                <a:lnTo>
                  <a:pt x="2758" y="31"/>
                </a:lnTo>
                <a:lnTo>
                  <a:pt x="2828" y="51"/>
                </a:lnTo>
                <a:lnTo>
                  <a:pt x="2896" y="76"/>
                </a:lnTo>
                <a:lnTo>
                  <a:pt x="2963" y="108"/>
                </a:lnTo>
                <a:lnTo>
                  <a:pt x="3026" y="143"/>
                </a:lnTo>
                <a:lnTo>
                  <a:pt x="3088" y="183"/>
                </a:lnTo>
                <a:lnTo>
                  <a:pt x="3147" y="230"/>
                </a:lnTo>
                <a:lnTo>
                  <a:pt x="3204" y="281"/>
                </a:lnTo>
                <a:lnTo>
                  <a:pt x="3256" y="336"/>
                </a:lnTo>
                <a:lnTo>
                  <a:pt x="3303" y="394"/>
                </a:lnTo>
                <a:lnTo>
                  <a:pt x="3345" y="455"/>
                </a:lnTo>
                <a:lnTo>
                  <a:pt x="3382" y="518"/>
                </a:lnTo>
                <a:lnTo>
                  <a:pt x="3413" y="582"/>
                </a:lnTo>
                <a:lnTo>
                  <a:pt x="3439" y="650"/>
                </a:lnTo>
                <a:lnTo>
                  <a:pt x="3460" y="717"/>
                </a:lnTo>
                <a:lnTo>
                  <a:pt x="3475" y="786"/>
                </a:lnTo>
                <a:lnTo>
                  <a:pt x="3486" y="856"/>
                </a:lnTo>
                <a:lnTo>
                  <a:pt x="3491" y="926"/>
                </a:lnTo>
                <a:lnTo>
                  <a:pt x="3491" y="996"/>
                </a:lnTo>
                <a:lnTo>
                  <a:pt x="3486" y="1066"/>
                </a:lnTo>
                <a:lnTo>
                  <a:pt x="3475" y="1136"/>
                </a:lnTo>
                <a:lnTo>
                  <a:pt x="3460" y="1205"/>
                </a:lnTo>
                <a:lnTo>
                  <a:pt x="3439" y="1273"/>
                </a:lnTo>
                <a:lnTo>
                  <a:pt x="3413" y="1339"/>
                </a:lnTo>
                <a:lnTo>
                  <a:pt x="3382" y="1404"/>
                </a:lnTo>
                <a:lnTo>
                  <a:pt x="3345" y="1467"/>
                </a:lnTo>
                <a:lnTo>
                  <a:pt x="3303" y="1528"/>
                </a:lnTo>
                <a:lnTo>
                  <a:pt x="3256" y="1586"/>
                </a:lnTo>
                <a:lnTo>
                  <a:pt x="3204" y="1641"/>
                </a:lnTo>
                <a:lnTo>
                  <a:pt x="2007" y="2813"/>
                </a:lnTo>
                <a:lnTo>
                  <a:pt x="1988" y="2828"/>
                </a:lnTo>
                <a:lnTo>
                  <a:pt x="1965" y="2838"/>
                </a:lnTo>
                <a:lnTo>
                  <a:pt x="1942" y="2844"/>
                </a:lnTo>
                <a:lnTo>
                  <a:pt x="1918" y="2844"/>
                </a:lnTo>
                <a:lnTo>
                  <a:pt x="1894" y="2838"/>
                </a:lnTo>
                <a:lnTo>
                  <a:pt x="1873" y="2828"/>
                </a:lnTo>
                <a:lnTo>
                  <a:pt x="1853" y="2813"/>
                </a:lnTo>
                <a:lnTo>
                  <a:pt x="1837" y="2793"/>
                </a:lnTo>
                <a:lnTo>
                  <a:pt x="1827" y="2772"/>
                </a:lnTo>
                <a:lnTo>
                  <a:pt x="1821" y="2749"/>
                </a:lnTo>
                <a:lnTo>
                  <a:pt x="1821" y="2726"/>
                </a:lnTo>
                <a:lnTo>
                  <a:pt x="1827" y="2703"/>
                </a:lnTo>
                <a:lnTo>
                  <a:pt x="1837" y="2681"/>
                </a:lnTo>
                <a:lnTo>
                  <a:pt x="1853" y="2662"/>
                </a:lnTo>
                <a:lnTo>
                  <a:pt x="3035" y="1505"/>
                </a:lnTo>
                <a:lnTo>
                  <a:pt x="3079" y="1458"/>
                </a:lnTo>
                <a:lnTo>
                  <a:pt x="3118" y="1407"/>
                </a:lnTo>
                <a:lnTo>
                  <a:pt x="3153" y="1355"/>
                </a:lnTo>
                <a:lnTo>
                  <a:pt x="3183" y="1300"/>
                </a:lnTo>
                <a:lnTo>
                  <a:pt x="3208" y="1243"/>
                </a:lnTo>
                <a:lnTo>
                  <a:pt x="3228" y="1185"/>
                </a:lnTo>
                <a:lnTo>
                  <a:pt x="3242" y="1126"/>
                </a:lnTo>
                <a:lnTo>
                  <a:pt x="3253" y="1066"/>
                </a:lnTo>
                <a:lnTo>
                  <a:pt x="3257" y="1006"/>
                </a:lnTo>
                <a:lnTo>
                  <a:pt x="3257" y="946"/>
                </a:lnTo>
                <a:lnTo>
                  <a:pt x="3253" y="885"/>
                </a:lnTo>
                <a:lnTo>
                  <a:pt x="3242" y="826"/>
                </a:lnTo>
                <a:lnTo>
                  <a:pt x="3228" y="766"/>
                </a:lnTo>
                <a:lnTo>
                  <a:pt x="3208" y="709"/>
                </a:lnTo>
                <a:lnTo>
                  <a:pt x="3183" y="653"/>
                </a:lnTo>
                <a:lnTo>
                  <a:pt x="3153" y="598"/>
                </a:lnTo>
                <a:lnTo>
                  <a:pt x="3118" y="545"/>
                </a:lnTo>
                <a:lnTo>
                  <a:pt x="3079" y="495"/>
                </a:lnTo>
                <a:lnTo>
                  <a:pt x="3035" y="448"/>
                </a:lnTo>
                <a:lnTo>
                  <a:pt x="2985" y="403"/>
                </a:lnTo>
                <a:lnTo>
                  <a:pt x="2935" y="364"/>
                </a:lnTo>
                <a:lnTo>
                  <a:pt x="2881" y="331"/>
                </a:lnTo>
                <a:lnTo>
                  <a:pt x="2825" y="301"/>
                </a:lnTo>
                <a:lnTo>
                  <a:pt x="2767" y="277"/>
                </a:lnTo>
                <a:lnTo>
                  <a:pt x="2708" y="258"/>
                </a:lnTo>
                <a:lnTo>
                  <a:pt x="2648" y="243"/>
                </a:lnTo>
                <a:lnTo>
                  <a:pt x="2586" y="234"/>
                </a:lnTo>
                <a:lnTo>
                  <a:pt x="2525" y="229"/>
                </a:lnTo>
                <a:lnTo>
                  <a:pt x="2464" y="229"/>
                </a:lnTo>
                <a:lnTo>
                  <a:pt x="2402" y="234"/>
                </a:lnTo>
                <a:lnTo>
                  <a:pt x="2340" y="243"/>
                </a:lnTo>
                <a:lnTo>
                  <a:pt x="2280" y="258"/>
                </a:lnTo>
                <a:lnTo>
                  <a:pt x="2221" y="277"/>
                </a:lnTo>
                <a:lnTo>
                  <a:pt x="2164" y="301"/>
                </a:lnTo>
                <a:lnTo>
                  <a:pt x="2108" y="331"/>
                </a:lnTo>
                <a:lnTo>
                  <a:pt x="2055" y="364"/>
                </a:lnTo>
                <a:lnTo>
                  <a:pt x="2003" y="403"/>
                </a:lnTo>
                <a:lnTo>
                  <a:pt x="1955" y="448"/>
                </a:lnTo>
                <a:lnTo>
                  <a:pt x="378" y="1972"/>
                </a:lnTo>
                <a:lnTo>
                  <a:pt x="341" y="2013"/>
                </a:lnTo>
                <a:lnTo>
                  <a:pt x="307" y="2057"/>
                </a:lnTo>
                <a:lnTo>
                  <a:pt x="280" y="2102"/>
                </a:lnTo>
                <a:lnTo>
                  <a:pt x="258" y="2149"/>
                </a:lnTo>
                <a:lnTo>
                  <a:pt x="241" y="2199"/>
                </a:lnTo>
                <a:lnTo>
                  <a:pt x="228" y="2248"/>
                </a:lnTo>
                <a:lnTo>
                  <a:pt x="220" y="2299"/>
                </a:lnTo>
                <a:lnTo>
                  <a:pt x="218" y="2350"/>
                </a:lnTo>
                <a:lnTo>
                  <a:pt x="220" y="2402"/>
                </a:lnTo>
                <a:lnTo>
                  <a:pt x="228" y="2452"/>
                </a:lnTo>
                <a:lnTo>
                  <a:pt x="241" y="2503"/>
                </a:lnTo>
                <a:lnTo>
                  <a:pt x="258" y="2551"/>
                </a:lnTo>
                <a:lnTo>
                  <a:pt x="280" y="2599"/>
                </a:lnTo>
                <a:lnTo>
                  <a:pt x="307" y="2644"/>
                </a:lnTo>
                <a:lnTo>
                  <a:pt x="341" y="2687"/>
                </a:lnTo>
                <a:lnTo>
                  <a:pt x="378" y="2728"/>
                </a:lnTo>
                <a:lnTo>
                  <a:pt x="419" y="2765"/>
                </a:lnTo>
                <a:lnTo>
                  <a:pt x="463" y="2796"/>
                </a:lnTo>
                <a:lnTo>
                  <a:pt x="509" y="2824"/>
                </a:lnTo>
                <a:lnTo>
                  <a:pt x="558" y="2846"/>
                </a:lnTo>
                <a:lnTo>
                  <a:pt x="608" y="2863"/>
                </a:lnTo>
                <a:lnTo>
                  <a:pt x="660" y="2874"/>
                </a:lnTo>
                <a:lnTo>
                  <a:pt x="711" y="2882"/>
                </a:lnTo>
                <a:lnTo>
                  <a:pt x="763" y="2885"/>
                </a:lnTo>
                <a:lnTo>
                  <a:pt x="816" y="2882"/>
                </a:lnTo>
                <a:lnTo>
                  <a:pt x="867" y="2874"/>
                </a:lnTo>
                <a:lnTo>
                  <a:pt x="919" y="2863"/>
                </a:lnTo>
                <a:lnTo>
                  <a:pt x="968" y="2846"/>
                </a:lnTo>
                <a:lnTo>
                  <a:pt x="1018" y="2824"/>
                </a:lnTo>
                <a:lnTo>
                  <a:pt x="1064" y="2796"/>
                </a:lnTo>
                <a:lnTo>
                  <a:pt x="1108" y="2765"/>
                </a:lnTo>
                <a:lnTo>
                  <a:pt x="1149" y="2728"/>
                </a:lnTo>
                <a:lnTo>
                  <a:pt x="2741" y="1187"/>
                </a:lnTo>
                <a:lnTo>
                  <a:pt x="2768" y="1158"/>
                </a:lnTo>
                <a:lnTo>
                  <a:pt x="2791" y="1125"/>
                </a:lnTo>
                <a:lnTo>
                  <a:pt x="2809" y="1091"/>
                </a:lnTo>
                <a:lnTo>
                  <a:pt x="2823" y="1055"/>
                </a:lnTo>
                <a:lnTo>
                  <a:pt x="2831" y="1018"/>
                </a:lnTo>
                <a:lnTo>
                  <a:pt x="2837" y="980"/>
                </a:lnTo>
                <a:lnTo>
                  <a:pt x="2837" y="942"/>
                </a:lnTo>
                <a:lnTo>
                  <a:pt x="2831" y="904"/>
                </a:lnTo>
                <a:lnTo>
                  <a:pt x="2823" y="867"/>
                </a:lnTo>
                <a:lnTo>
                  <a:pt x="2809" y="832"/>
                </a:lnTo>
                <a:lnTo>
                  <a:pt x="2791" y="797"/>
                </a:lnTo>
                <a:lnTo>
                  <a:pt x="2768" y="764"/>
                </a:lnTo>
                <a:lnTo>
                  <a:pt x="2741" y="734"/>
                </a:lnTo>
                <a:lnTo>
                  <a:pt x="2710" y="707"/>
                </a:lnTo>
                <a:lnTo>
                  <a:pt x="2677" y="685"/>
                </a:lnTo>
                <a:lnTo>
                  <a:pt x="2642" y="668"/>
                </a:lnTo>
                <a:lnTo>
                  <a:pt x="2605" y="654"/>
                </a:lnTo>
                <a:lnTo>
                  <a:pt x="2567" y="645"/>
                </a:lnTo>
                <a:lnTo>
                  <a:pt x="2528" y="641"/>
                </a:lnTo>
                <a:lnTo>
                  <a:pt x="2490" y="641"/>
                </a:lnTo>
                <a:lnTo>
                  <a:pt x="2452" y="645"/>
                </a:lnTo>
                <a:lnTo>
                  <a:pt x="2415" y="654"/>
                </a:lnTo>
                <a:lnTo>
                  <a:pt x="2377" y="668"/>
                </a:lnTo>
                <a:lnTo>
                  <a:pt x="2343" y="685"/>
                </a:lnTo>
                <a:lnTo>
                  <a:pt x="2309" y="707"/>
                </a:lnTo>
                <a:lnTo>
                  <a:pt x="2278" y="734"/>
                </a:lnTo>
                <a:lnTo>
                  <a:pt x="1082" y="1906"/>
                </a:lnTo>
                <a:lnTo>
                  <a:pt x="1062" y="1922"/>
                </a:lnTo>
                <a:lnTo>
                  <a:pt x="1040" y="1931"/>
                </a:lnTo>
                <a:lnTo>
                  <a:pt x="1017" y="1937"/>
                </a:lnTo>
                <a:lnTo>
                  <a:pt x="992" y="1937"/>
                </a:lnTo>
                <a:lnTo>
                  <a:pt x="969" y="1931"/>
                </a:lnTo>
                <a:lnTo>
                  <a:pt x="947" y="1922"/>
                </a:lnTo>
                <a:lnTo>
                  <a:pt x="927" y="1906"/>
                </a:lnTo>
                <a:lnTo>
                  <a:pt x="911" y="1887"/>
                </a:lnTo>
                <a:lnTo>
                  <a:pt x="900" y="1865"/>
                </a:lnTo>
                <a:lnTo>
                  <a:pt x="896" y="1842"/>
                </a:lnTo>
                <a:lnTo>
                  <a:pt x="896" y="1819"/>
                </a:lnTo>
                <a:lnTo>
                  <a:pt x="900" y="1796"/>
                </a:lnTo>
                <a:lnTo>
                  <a:pt x="911" y="1775"/>
                </a:lnTo>
                <a:lnTo>
                  <a:pt x="927" y="1755"/>
                </a:lnTo>
                <a:lnTo>
                  <a:pt x="2123" y="583"/>
                </a:lnTo>
                <a:lnTo>
                  <a:pt x="2165" y="546"/>
                </a:lnTo>
                <a:lnTo>
                  <a:pt x="2209" y="515"/>
                </a:lnTo>
                <a:lnTo>
                  <a:pt x="2255" y="488"/>
                </a:lnTo>
                <a:lnTo>
                  <a:pt x="2304" y="465"/>
                </a:lnTo>
                <a:lnTo>
                  <a:pt x="2354" y="449"/>
                </a:lnTo>
                <a:lnTo>
                  <a:pt x="2405" y="436"/>
                </a:lnTo>
                <a:lnTo>
                  <a:pt x="2457" y="429"/>
                </a:lnTo>
                <a:lnTo>
                  <a:pt x="2509" y="427"/>
                </a:lnTo>
                <a:lnTo>
                  <a:pt x="2562" y="429"/>
                </a:lnTo>
                <a:lnTo>
                  <a:pt x="2613" y="436"/>
                </a:lnTo>
                <a:lnTo>
                  <a:pt x="2665" y="449"/>
                </a:lnTo>
                <a:lnTo>
                  <a:pt x="2714" y="465"/>
                </a:lnTo>
                <a:lnTo>
                  <a:pt x="2763" y="488"/>
                </a:lnTo>
                <a:lnTo>
                  <a:pt x="2810" y="515"/>
                </a:lnTo>
                <a:lnTo>
                  <a:pt x="2854" y="546"/>
                </a:lnTo>
                <a:lnTo>
                  <a:pt x="2895" y="583"/>
                </a:lnTo>
                <a:lnTo>
                  <a:pt x="2932" y="623"/>
                </a:lnTo>
                <a:lnTo>
                  <a:pt x="2965" y="666"/>
                </a:lnTo>
                <a:lnTo>
                  <a:pt x="2993" y="713"/>
                </a:lnTo>
                <a:lnTo>
                  <a:pt x="3015" y="760"/>
                </a:lnTo>
                <a:lnTo>
                  <a:pt x="3032" y="809"/>
                </a:lnTo>
                <a:lnTo>
                  <a:pt x="3045" y="859"/>
                </a:lnTo>
                <a:lnTo>
                  <a:pt x="3053" y="910"/>
                </a:lnTo>
                <a:lnTo>
                  <a:pt x="3055" y="961"/>
                </a:lnTo>
                <a:lnTo>
                  <a:pt x="3053" y="1012"/>
                </a:lnTo>
                <a:lnTo>
                  <a:pt x="3045" y="1063"/>
                </a:lnTo>
                <a:lnTo>
                  <a:pt x="3032" y="1113"/>
                </a:lnTo>
                <a:lnTo>
                  <a:pt x="3015" y="1162"/>
                </a:lnTo>
                <a:lnTo>
                  <a:pt x="2993" y="1209"/>
                </a:lnTo>
                <a:lnTo>
                  <a:pt x="2965" y="1255"/>
                </a:lnTo>
                <a:lnTo>
                  <a:pt x="2932" y="1298"/>
                </a:lnTo>
                <a:lnTo>
                  <a:pt x="2895" y="1339"/>
                </a:lnTo>
                <a:lnTo>
                  <a:pt x="1303" y="2879"/>
                </a:lnTo>
                <a:lnTo>
                  <a:pt x="1255" y="2923"/>
                </a:lnTo>
                <a:lnTo>
                  <a:pt x="1203" y="2962"/>
                </a:lnTo>
                <a:lnTo>
                  <a:pt x="1150" y="2995"/>
                </a:lnTo>
                <a:lnTo>
                  <a:pt x="1094" y="3025"/>
                </a:lnTo>
                <a:lnTo>
                  <a:pt x="1036" y="3049"/>
                </a:lnTo>
                <a:lnTo>
                  <a:pt x="977" y="3068"/>
                </a:lnTo>
                <a:lnTo>
                  <a:pt x="917" y="3083"/>
                </a:lnTo>
                <a:lnTo>
                  <a:pt x="855" y="3092"/>
                </a:lnTo>
                <a:lnTo>
                  <a:pt x="794" y="3097"/>
                </a:lnTo>
                <a:lnTo>
                  <a:pt x="733" y="3097"/>
                </a:lnTo>
                <a:lnTo>
                  <a:pt x="671" y="3092"/>
                </a:lnTo>
                <a:lnTo>
                  <a:pt x="609" y="3083"/>
                </a:lnTo>
                <a:lnTo>
                  <a:pt x="549" y="3068"/>
                </a:lnTo>
                <a:lnTo>
                  <a:pt x="490" y="3049"/>
                </a:lnTo>
                <a:lnTo>
                  <a:pt x="433" y="3025"/>
                </a:lnTo>
                <a:lnTo>
                  <a:pt x="377" y="2995"/>
                </a:lnTo>
                <a:lnTo>
                  <a:pt x="323" y="2962"/>
                </a:lnTo>
                <a:lnTo>
                  <a:pt x="272" y="2923"/>
                </a:lnTo>
                <a:lnTo>
                  <a:pt x="224" y="2879"/>
                </a:lnTo>
                <a:lnTo>
                  <a:pt x="178" y="2832"/>
                </a:lnTo>
                <a:lnTo>
                  <a:pt x="139" y="2782"/>
                </a:lnTo>
                <a:lnTo>
                  <a:pt x="104" y="2729"/>
                </a:lnTo>
                <a:lnTo>
                  <a:pt x="75" y="2674"/>
                </a:lnTo>
                <a:lnTo>
                  <a:pt x="51" y="2617"/>
                </a:lnTo>
                <a:lnTo>
                  <a:pt x="30" y="2560"/>
                </a:lnTo>
                <a:lnTo>
                  <a:pt x="15" y="2501"/>
                </a:lnTo>
                <a:lnTo>
                  <a:pt x="5" y="2441"/>
                </a:lnTo>
                <a:lnTo>
                  <a:pt x="0" y="2381"/>
                </a:lnTo>
                <a:lnTo>
                  <a:pt x="0" y="2321"/>
                </a:lnTo>
                <a:lnTo>
                  <a:pt x="5" y="2260"/>
                </a:lnTo>
                <a:lnTo>
                  <a:pt x="15" y="2200"/>
                </a:lnTo>
                <a:lnTo>
                  <a:pt x="30" y="2141"/>
                </a:lnTo>
                <a:lnTo>
                  <a:pt x="51" y="2083"/>
                </a:lnTo>
                <a:lnTo>
                  <a:pt x="75" y="2027"/>
                </a:lnTo>
                <a:lnTo>
                  <a:pt x="104" y="1972"/>
                </a:lnTo>
                <a:lnTo>
                  <a:pt x="139" y="1920"/>
                </a:lnTo>
                <a:lnTo>
                  <a:pt x="178" y="1869"/>
                </a:lnTo>
                <a:lnTo>
                  <a:pt x="224" y="1822"/>
                </a:lnTo>
                <a:lnTo>
                  <a:pt x="1815" y="281"/>
                </a:lnTo>
                <a:lnTo>
                  <a:pt x="1872" y="230"/>
                </a:lnTo>
                <a:lnTo>
                  <a:pt x="1931" y="183"/>
                </a:lnTo>
                <a:lnTo>
                  <a:pt x="1992" y="143"/>
                </a:lnTo>
                <a:lnTo>
                  <a:pt x="2057" y="108"/>
                </a:lnTo>
                <a:lnTo>
                  <a:pt x="2123" y="76"/>
                </a:lnTo>
                <a:lnTo>
                  <a:pt x="2191" y="51"/>
                </a:lnTo>
                <a:lnTo>
                  <a:pt x="2261" y="31"/>
                </a:lnTo>
                <a:lnTo>
                  <a:pt x="2331" y="15"/>
                </a:lnTo>
                <a:lnTo>
                  <a:pt x="2402" y="5"/>
                </a:lnTo>
                <a:lnTo>
                  <a:pt x="2474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1600">
              <a:solidFill>
                <a:prstClr val="black"/>
              </a:solidFill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369323A4-E889-4245-A8F9-7046C63FB96D}"/>
              </a:ext>
            </a:extLst>
          </p:cNvPr>
          <p:cNvSpPr/>
          <p:nvPr/>
        </p:nvSpPr>
        <p:spPr>
          <a:xfrm>
            <a:off x="8415671" y="1876912"/>
            <a:ext cx="3689001" cy="1879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</a:rPr>
              <a:t>세계적으로 선박의 부족으로</a:t>
            </a:r>
            <a:endParaRPr lang="en-US" altLang="ko-KR" sz="2000" b="1" dirty="0">
              <a:solidFill>
                <a:prstClr val="white">
                  <a:lumMod val="50000"/>
                </a:prstClr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</a:rPr>
              <a:t>해운업</a:t>
            </a:r>
            <a:r>
              <a:rPr lang="en-US" altLang="ko-KR" sz="2000" b="1" dirty="0">
                <a:solidFill>
                  <a:prstClr val="white">
                    <a:lumMod val="50000"/>
                  </a:prstClr>
                </a:solidFill>
              </a:rPr>
              <a:t>, </a:t>
            </a:r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</a:rPr>
              <a:t>조선업은 호황을</a:t>
            </a:r>
            <a:endParaRPr lang="en-US" altLang="ko-KR" sz="2000" b="1" dirty="0">
              <a:solidFill>
                <a:prstClr val="white">
                  <a:lumMod val="50000"/>
                </a:prstClr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</a:rPr>
              <a:t>누리게 되어 세계 제 </a:t>
            </a:r>
            <a:r>
              <a:rPr lang="en-US" altLang="ko-KR" sz="2000" b="1" dirty="0">
                <a:solidFill>
                  <a:prstClr val="white">
                    <a:lumMod val="50000"/>
                  </a:prstClr>
                </a:solidFill>
              </a:rPr>
              <a:t>3</a:t>
            </a:r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</a:rPr>
              <a:t>위의</a:t>
            </a:r>
            <a:endParaRPr lang="en-US" altLang="ko-KR" sz="2000" b="1" dirty="0">
              <a:solidFill>
                <a:prstClr val="white">
                  <a:lumMod val="50000"/>
                </a:prstClr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</a:rPr>
              <a:t>해운국이 됨</a:t>
            </a:r>
            <a:endParaRPr lang="ko-KR" altLang="en-US" sz="2000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0" y="0"/>
            <a:ext cx="12192000" cy="965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381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2800" dirty="0">
                <a:solidFill>
                  <a:schemeClr val="bg1"/>
                </a:solidFill>
              </a:rPr>
              <a:t>쇼와 시대 몰락한 경제의 원인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7B74CE8F-7180-4FEA-99DA-8938F5342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71" y="3310452"/>
            <a:ext cx="7442706" cy="3056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9990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타원 4">
            <a:extLst>
              <a:ext uri="{FF2B5EF4-FFF2-40B4-BE49-F238E27FC236}">
                <a16:creationId xmlns:a16="http://schemas.microsoft.com/office/drawing/2014/main" id="{788929DA-A5BF-4B2D-9B3F-B9AE75A077B9}"/>
              </a:ext>
            </a:extLst>
          </p:cNvPr>
          <p:cNvSpPr/>
          <p:nvPr/>
        </p:nvSpPr>
        <p:spPr>
          <a:xfrm>
            <a:off x="7263474" y="2135824"/>
            <a:ext cx="900000" cy="900000"/>
          </a:xfrm>
          <a:prstGeom prst="ellipse">
            <a:avLst/>
          </a:prstGeom>
          <a:solidFill>
            <a:srgbClr val="ACD3CE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5968FC28-5268-403B-8B99-3A9C01026F1D}"/>
              </a:ext>
            </a:extLst>
          </p:cNvPr>
          <p:cNvSpPr>
            <a:spLocks/>
          </p:cNvSpPr>
          <p:nvPr/>
        </p:nvSpPr>
        <p:spPr bwMode="auto">
          <a:xfrm>
            <a:off x="7515671" y="2410452"/>
            <a:ext cx="395606" cy="350745"/>
          </a:xfrm>
          <a:custGeom>
            <a:avLst/>
            <a:gdLst>
              <a:gd name="T0" fmla="*/ 2689 w 3491"/>
              <a:gd name="T1" fmla="*/ 15 h 3097"/>
              <a:gd name="T2" fmla="*/ 2963 w 3491"/>
              <a:gd name="T3" fmla="*/ 108 h 3097"/>
              <a:gd name="T4" fmla="*/ 3204 w 3491"/>
              <a:gd name="T5" fmla="*/ 281 h 3097"/>
              <a:gd name="T6" fmla="*/ 3382 w 3491"/>
              <a:gd name="T7" fmla="*/ 518 h 3097"/>
              <a:gd name="T8" fmla="*/ 3475 w 3491"/>
              <a:gd name="T9" fmla="*/ 786 h 3097"/>
              <a:gd name="T10" fmla="*/ 3486 w 3491"/>
              <a:gd name="T11" fmla="*/ 1066 h 3097"/>
              <a:gd name="T12" fmla="*/ 3413 w 3491"/>
              <a:gd name="T13" fmla="*/ 1339 h 3097"/>
              <a:gd name="T14" fmla="*/ 3256 w 3491"/>
              <a:gd name="T15" fmla="*/ 1586 h 3097"/>
              <a:gd name="T16" fmla="*/ 1965 w 3491"/>
              <a:gd name="T17" fmla="*/ 2838 h 3097"/>
              <a:gd name="T18" fmla="*/ 1873 w 3491"/>
              <a:gd name="T19" fmla="*/ 2828 h 3097"/>
              <a:gd name="T20" fmla="*/ 1821 w 3491"/>
              <a:gd name="T21" fmla="*/ 2749 h 3097"/>
              <a:gd name="T22" fmla="*/ 1853 w 3491"/>
              <a:gd name="T23" fmla="*/ 2662 h 3097"/>
              <a:gd name="T24" fmla="*/ 3153 w 3491"/>
              <a:gd name="T25" fmla="*/ 1355 h 3097"/>
              <a:gd name="T26" fmla="*/ 3242 w 3491"/>
              <a:gd name="T27" fmla="*/ 1126 h 3097"/>
              <a:gd name="T28" fmla="*/ 3253 w 3491"/>
              <a:gd name="T29" fmla="*/ 885 h 3097"/>
              <a:gd name="T30" fmla="*/ 3183 w 3491"/>
              <a:gd name="T31" fmla="*/ 653 h 3097"/>
              <a:gd name="T32" fmla="*/ 3035 w 3491"/>
              <a:gd name="T33" fmla="*/ 448 h 3097"/>
              <a:gd name="T34" fmla="*/ 2825 w 3491"/>
              <a:gd name="T35" fmla="*/ 301 h 3097"/>
              <a:gd name="T36" fmla="*/ 2586 w 3491"/>
              <a:gd name="T37" fmla="*/ 234 h 3097"/>
              <a:gd name="T38" fmla="*/ 2340 w 3491"/>
              <a:gd name="T39" fmla="*/ 243 h 3097"/>
              <a:gd name="T40" fmla="*/ 2108 w 3491"/>
              <a:gd name="T41" fmla="*/ 331 h 3097"/>
              <a:gd name="T42" fmla="*/ 378 w 3491"/>
              <a:gd name="T43" fmla="*/ 1972 h 3097"/>
              <a:gd name="T44" fmla="*/ 258 w 3491"/>
              <a:gd name="T45" fmla="*/ 2149 h 3097"/>
              <a:gd name="T46" fmla="*/ 218 w 3491"/>
              <a:gd name="T47" fmla="*/ 2350 h 3097"/>
              <a:gd name="T48" fmla="*/ 258 w 3491"/>
              <a:gd name="T49" fmla="*/ 2551 h 3097"/>
              <a:gd name="T50" fmla="*/ 378 w 3491"/>
              <a:gd name="T51" fmla="*/ 2728 h 3097"/>
              <a:gd name="T52" fmla="*/ 558 w 3491"/>
              <a:gd name="T53" fmla="*/ 2846 h 3097"/>
              <a:gd name="T54" fmla="*/ 763 w 3491"/>
              <a:gd name="T55" fmla="*/ 2885 h 3097"/>
              <a:gd name="T56" fmla="*/ 968 w 3491"/>
              <a:gd name="T57" fmla="*/ 2846 h 3097"/>
              <a:gd name="T58" fmla="*/ 1149 w 3491"/>
              <a:gd name="T59" fmla="*/ 2728 h 3097"/>
              <a:gd name="T60" fmla="*/ 2809 w 3491"/>
              <a:gd name="T61" fmla="*/ 1091 h 3097"/>
              <a:gd name="T62" fmla="*/ 2837 w 3491"/>
              <a:gd name="T63" fmla="*/ 942 h 3097"/>
              <a:gd name="T64" fmla="*/ 2791 w 3491"/>
              <a:gd name="T65" fmla="*/ 797 h 3097"/>
              <a:gd name="T66" fmla="*/ 2677 w 3491"/>
              <a:gd name="T67" fmla="*/ 685 h 3097"/>
              <a:gd name="T68" fmla="*/ 2528 w 3491"/>
              <a:gd name="T69" fmla="*/ 641 h 3097"/>
              <a:gd name="T70" fmla="*/ 2377 w 3491"/>
              <a:gd name="T71" fmla="*/ 668 h 3097"/>
              <a:gd name="T72" fmla="*/ 1082 w 3491"/>
              <a:gd name="T73" fmla="*/ 1906 h 3097"/>
              <a:gd name="T74" fmla="*/ 992 w 3491"/>
              <a:gd name="T75" fmla="*/ 1937 h 3097"/>
              <a:gd name="T76" fmla="*/ 911 w 3491"/>
              <a:gd name="T77" fmla="*/ 1887 h 3097"/>
              <a:gd name="T78" fmla="*/ 900 w 3491"/>
              <a:gd name="T79" fmla="*/ 1796 h 3097"/>
              <a:gd name="T80" fmla="*/ 2165 w 3491"/>
              <a:gd name="T81" fmla="*/ 546 h 3097"/>
              <a:gd name="T82" fmla="*/ 2354 w 3491"/>
              <a:gd name="T83" fmla="*/ 449 h 3097"/>
              <a:gd name="T84" fmla="*/ 2562 w 3491"/>
              <a:gd name="T85" fmla="*/ 429 h 3097"/>
              <a:gd name="T86" fmla="*/ 2763 w 3491"/>
              <a:gd name="T87" fmla="*/ 488 h 3097"/>
              <a:gd name="T88" fmla="*/ 2932 w 3491"/>
              <a:gd name="T89" fmla="*/ 623 h 3097"/>
              <a:gd name="T90" fmla="*/ 3032 w 3491"/>
              <a:gd name="T91" fmla="*/ 809 h 3097"/>
              <a:gd name="T92" fmla="*/ 3053 w 3491"/>
              <a:gd name="T93" fmla="*/ 1012 h 3097"/>
              <a:gd name="T94" fmla="*/ 2993 w 3491"/>
              <a:gd name="T95" fmla="*/ 1209 h 3097"/>
              <a:gd name="T96" fmla="*/ 1303 w 3491"/>
              <a:gd name="T97" fmla="*/ 2879 h 3097"/>
              <a:gd name="T98" fmla="*/ 1094 w 3491"/>
              <a:gd name="T99" fmla="*/ 3025 h 3097"/>
              <a:gd name="T100" fmla="*/ 855 w 3491"/>
              <a:gd name="T101" fmla="*/ 3092 h 3097"/>
              <a:gd name="T102" fmla="*/ 609 w 3491"/>
              <a:gd name="T103" fmla="*/ 3083 h 3097"/>
              <a:gd name="T104" fmla="*/ 377 w 3491"/>
              <a:gd name="T105" fmla="*/ 2995 h 3097"/>
              <a:gd name="T106" fmla="*/ 178 w 3491"/>
              <a:gd name="T107" fmla="*/ 2832 h 3097"/>
              <a:gd name="T108" fmla="*/ 51 w 3491"/>
              <a:gd name="T109" fmla="*/ 2617 h 3097"/>
              <a:gd name="T110" fmla="*/ 0 w 3491"/>
              <a:gd name="T111" fmla="*/ 2381 h 3097"/>
              <a:gd name="T112" fmla="*/ 30 w 3491"/>
              <a:gd name="T113" fmla="*/ 2141 h 3097"/>
              <a:gd name="T114" fmla="*/ 139 w 3491"/>
              <a:gd name="T115" fmla="*/ 1920 h 3097"/>
              <a:gd name="T116" fmla="*/ 1872 w 3491"/>
              <a:gd name="T117" fmla="*/ 230 h 3097"/>
              <a:gd name="T118" fmla="*/ 2123 w 3491"/>
              <a:gd name="T119" fmla="*/ 76 h 3097"/>
              <a:gd name="T120" fmla="*/ 2402 w 3491"/>
              <a:gd name="T121" fmla="*/ 5 h 30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491" h="3097">
                <a:moveTo>
                  <a:pt x="2474" y="0"/>
                </a:moveTo>
                <a:lnTo>
                  <a:pt x="2546" y="0"/>
                </a:lnTo>
                <a:lnTo>
                  <a:pt x="2618" y="5"/>
                </a:lnTo>
                <a:lnTo>
                  <a:pt x="2689" y="15"/>
                </a:lnTo>
                <a:lnTo>
                  <a:pt x="2758" y="31"/>
                </a:lnTo>
                <a:lnTo>
                  <a:pt x="2828" y="51"/>
                </a:lnTo>
                <a:lnTo>
                  <a:pt x="2896" y="76"/>
                </a:lnTo>
                <a:lnTo>
                  <a:pt x="2963" y="108"/>
                </a:lnTo>
                <a:lnTo>
                  <a:pt x="3026" y="143"/>
                </a:lnTo>
                <a:lnTo>
                  <a:pt x="3088" y="183"/>
                </a:lnTo>
                <a:lnTo>
                  <a:pt x="3147" y="230"/>
                </a:lnTo>
                <a:lnTo>
                  <a:pt x="3204" y="281"/>
                </a:lnTo>
                <a:lnTo>
                  <a:pt x="3256" y="336"/>
                </a:lnTo>
                <a:lnTo>
                  <a:pt x="3303" y="394"/>
                </a:lnTo>
                <a:lnTo>
                  <a:pt x="3345" y="455"/>
                </a:lnTo>
                <a:lnTo>
                  <a:pt x="3382" y="518"/>
                </a:lnTo>
                <a:lnTo>
                  <a:pt x="3413" y="582"/>
                </a:lnTo>
                <a:lnTo>
                  <a:pt x="3439" y="650"/>
                </a:lnTo>
                <a:lnTo>
                  <a:pt x="3460" y="717"/>
                </a:lnTo>
                <a:lnTo>
                  <a:pt x="3475" y="786"/>
                </a:lnTo>
                <a:lnTo>
                  <a:pt x="3486" y="856"/>
                </a:lnTo>
                <a:lnTo>
                  <a:pt x="3491" y="926"/>
                </a:lnTo>
                <a:lnTo>
                  <a:pt x="3491" y="996"/>
                </a:lnTo>
                <a:lnTo>
                  <a:pt x="3486" y="1066"/>
                </a:lnTo>
                <a:lnTo>
                  <a:pt x="3475" y="1136"/>
                </a:lnTo>
                <a:lnTo>
                  <a:pt x="3460" y="1205"/>
                </a:lnTo>
                <a:lnTo>
                  <a:pt x="3439" y="1273"/>
                </a:lnTo>
                <a:lnTo>
                  <a:pt x="3413" y="1339"/>
                </a:lnTo>
                <a:lnTo>
                  <a:pt x="3382" y="1404"/>
                </a:lnTo>
                <a:lnTo>
                  <a:pt x="3345" y="1467"/>
                </a:lnTo>
                <a:lnTo>
                  <a:pt x="3303" y="1528"/>
                </a:lnTo>
                <a:lnTo>
                  <a:pt x="3256" y="1586"/>
                </a:lnTo>
                <a:lnTo>
                  <a:pt x="3204" y="1641"/>
                </a:lnTo>
                <a:lnTo>
                  <a:pt x="2007" y="2813"/>
                </a:lnTo>
                <a:lnTo>
                  <a:pt x="1988" y="2828"/>
                </a:lnTo>
                <a:lnTo>
                  <a:pt x="1965" y="2838"/>
                </a:lnTo>
                <a:lnTo>
                  <a:pt x="1942" y="2844"/>
                </a:lnTo>
                <a:lnTo>
                  <a:pt x="1918" y="2844"/>
                </a:lnTo>
                <a:lnTo>
                  <a:pt x="1894" y="2838"/>
                </a:lnTo>
                <a:lnTo>
                  <a:pt x="1873" y="2828"/>
                </a:lnTo>
                <a:lnTo>
                  <a:pt x="1853" y="2813"/>
                </a:lnTo>
                <a:lnTo>
                  <a:pt x="1837" y="2793"/>
                </a:lnTo>
                <a:lnTo>
                  <a:pt x="1827" y="2772"/>
                </a:lnTo>
                <a:lnTo>
                  <a:pt x="1821" y="2749"/>
                </a:lnTo>
                <a:lnTo>
                  <a:pt x="1821" y="2726"/>
                </a:lnTo>
                <a:lnTo>
                  <a:pt x="1827" y="2703"/>
                </a:lnTo>
                <a:lnTo>
                  <a:pt x="1837" y="2681"/>
                </a:lnTo>
                <a:lnTo>
                  <a:pt x="1853" y="2662"/>
                </a:lnTo>
                <a:lnTo>
                  <a:pt x="3035" y="1505"/>
                </a:lnTo>
                <a:lnTo>
                  <a:pt x="3079" y="1458"/>
                </a:lnTo>
                <a:lnTo>
                  <a:pt x="3118" y="1407"/>
                </a:lnTo>
                <a:lnTo>
                  <a:pt x="3153" y="1355"/>
                </a:lnTo>
                <a:lnTo>
                  <a:pt x="3183" y="1300"/>
                </a:lnTo>
                <a:lnTo>
                  <a:pt x="3208" y="1243"/>
                </a:lnTo>
                <a:lnTo>
                  <a:pt x="3228" y="1185"/>
                </a:lnTo>
                <a:lnTo>
                  <a:pt x="3242" y="1126"/>
                </a:lnTo>
                <a:lnTo>
                  <a:pt x="3253" y="1066"/>
                </a:lnTo>
                <a:lnTo>
                  <a:pt x="3257" y="1006"/>
                </a:lnTo>
                <a:lnTo>
                  <a:pt x="3257" y="946"/>
                </a:lnTo>
                <a:lnTo>
                  <a:pt x="3253" y="885"/>
                </a:lnTo>
                <a:lnTo>
                  <a:pt x="3242" y="826"/>
                </a:lnTo>
                <a:lnTo>
                  <a:pt x="3228" y="766"/>
                </a:lnTo>
                <a:lnTo>
                  <a:pt x="3208" y="709"/>
                </a:lnTo>
                <a:lnTo>
                  <a:pt x="3183" y="653"/>
                </a:lnTo>
                <a:lnTo>
                  <a:pt x="3153" y="598"/>
                </a:lnTo>
                <a:lnTo>
                  <a:pt x="3118" y="545"/>
                </a:lnTo>
                <a:lnTo>
                  <a:pt x="3079" y="495"/>
                </a:lnTo>
                <a:lnTo>
                  <a:pt x="3035" y="448"/>
                </a:lnTo>
                <a:lnTo>
                  <a:pt x="2985" y="403"/>
                </a:lnTo>
                <a:lnTo>
                  <a:pt x="2935" y="364"/>
                </a:lnTo>
                <a:lnTo>
                  <a:pt x="2881" y="331"/>
                </a:lnTo>
                <a:lnTo>
                  <a:pt x="2825" y="301"/>
                </a:lnTo>
                <a:lnTo>
                  <a:pt x="2767" y="277"/>
                </a:lnTo>
                <a:lnTo>
                  <a:pt x="2708" y="258"/>
                </a:lnTo>
                <a:lnTo>
                  <a:pt x="2648" y="243"/>
                </a:lnTo>
                <a:lnTo>
                  <a:pt x="2586" y="234"/>
                </a:lnTo>
                <a:lnTo>
                  <a:pt x="2525" y="229"/>
                </a:lnTo>
                <a:lnTo>
                  <a:pt x="2464" y="229"/>
                </a:lnTo>
                <a:lnTo>
                  <a:pt x="2402" y="234"/>
                </a:lnTo>
                <a:lnTo>
                  <a:pt x="2340" y="243"/>
                </a:lnTo>
                <a:lnTo>
                  <a:pt x="2280" y="258"/>
                </a:lnTo>
                <a:lnTo>
                  <a:pt x="2221" y="277"/>
                </a:lnTo>
                <a:lnTo>
                  <a:pt x="2164" y="301"/>
                </a:lnTo>
                <a:lnTo>
                  <a:pt x="2108" y="331"/>
                </a:lnTo>
                <a:lnTo>
                  <a:pt x="2055" y="364"/>
                </a:lnTo>
                <a:lnTo>
                  <a:pt x="2003" y="403"/>
                </a:lnTo>
                <a:lnTo>
                  <a:pt x="1955" y="448"/>
                </a:lnTo>
                <a:lnTo>
                  <a:pt x="378" y="1972"/>
                </a:lnTo>
                <a:lnTo>
                  <a:pt x="341" y="2013"/>
                </a:lnTo>
                <a:lnTo>
                  <a:pt x="307" y="2057"/>
                </a:lnTo>
                <a:lnTo>
                  <a:pt x="280" y="2102"/>
                </a:lnTo>
                <a:lnTo>
                  <a:pt x="258" y="2149"/>
                </a:lnTo>
                <a:lnTo>
                  <a:pt x="241" y="2199"/>
                </a:lnTo>
                <a:lnTo>
                  <a:pt x="228" y="2248"/>
                </a:lnTo>
                <a:lnTo>
                  <a:pt x="220" y="2299"/>
                </a:lnTo>
                <a:lnTo>
                  <a:pt x="218" y="2350"/>
                </a:lnTo>
                <a:lnTo>
                  <a:pt x="220" y="2402"/>
                </a:lnTo>
                <a:lnTo>
                  <a:pt x="228" y="2452"/>
                </a:lnTo>
                <a:lnTo>
                  <a:pt x="241" y="2503"/>
                </a:lnTo>
                <a:lnTo>
                  <a:pt x="258" y="2551"/>
                </a:lnTo>
                <a:lnTo>
                  <a:pt x="280" y="2599"/>
                </a:lnTo>
                <a:lnTo>
                  <a:pt x="307" y="2644"/>
                </a:lnTo>
                <a:lnTo>
                  <a:pt x="341" y="2687"/>
                </a:lnTo>
                <a:lnTo>
                  <a:pt x="378" y="2728"/>
                </a:lnTo>
                <a:lnTo>
                  <a:pt x="419" y="2765"/>
                </a:lnTo>
                <a:lnTo>
                  <a:pt x="463" y="2796"/>
                </a:lnTo>
                <a:lnTo>
                  <a:pt x="509" y="2824"/>
                </a:lnTo>
                <a:lnTo>
                  <a:pt x="558" y="2846"/>
                </a:lnTo>
                <a:lnTo>
                  <a:pt x="608" y="2863"/>
                </a:lnTo>
                <a:lnTo>
                  <a:pt x="660" y="2874"/>
                </a:lnTo>
                <a:lnTo>
                  <a:pt x="711" y="2882"/>
                </a:lnTo>
                <a:lnTo>
                  <a:pt x="763" y="2885"/>
                </a:lnTo>
                <a:lnTo>
                  <a:pt x="816" y="2882"/>
                </a:lnTo>
                <a:lnTo>
                  <a:pt x="867" y="2874"/>
                </a:lnTo>
                <a:lnTo>
                  <a:pt x="919" y="2863"/>
                </a:lnTo>
                <a:lnTo>
                  <a:pt x="968" y="2846"/>
                </a:lnTo>
                <a:lnTo>
                  <a:pt x="1018" y="2824"/>
                </a:lnTo>
                <a:lnTo>
                  <a:pt x="1064" y="2796"/>
                </a:lnTo>
                <a:lnTo>
                  <a:pt x="1108" y="2765"/>
                </a:lnTo>
                <a:lnTo>
                  <a:pt x="1149" y="2728"/>
                </a:lnTo>
                <a:lnTo>
                  <a:pt x="2741" y="1187"/>
                </a:lnTo>
                <a:lnTo>
                  <a:pt x="2768" y="1158"/>
                </a:lnTo>
                <a:lnTo>
                  <a:pt x="2791" y="1125"/>
                </a:lnTo>
                <a:lnTo>
                  <a:pt x="2809" y="1091"/>
                </a:lnTo>
                <a:lnTo>
                  <a:pt x="2823" y="1055"/>
                </a:lnTo>
                <a:lnTo>
                  <a:pt x="2831" y="1018"/>
                </a:lnTo>
                <a:lnTo>
                  <a:pt x="2837" y="980"/>
                </a:lnTo>
                <a:lnTo>
                  <a:pt x="2837" y="942"/>
                </a:lnTo>
                <a:lnTo>
                  <a:pt x="2831" y="904"/>
                </a:lnTo>
                <a:lnTo>
                  <a:pt x="2823" y="867"/>
                </a:lnTo>
                <a:lnTo>
                  <a:pt x="2809" y="832"/>
                </a:lnTo>
                <a:lnTo>
                  <a:pt x="2791" y="797"/>
                </a:lnTo>
                <a:lnTo>
                  <a:pt x="2768" y="764"/>
                </a:lnTo>
                <a:lnTo>
                  <a:pt x="2741" y="734"/>
                </a:lnTo>
                <a:lnTo>
                  <a:pt x="2710" y="707"/>
                </a:lnTo>
                <a:lnTo>
                  <a:pt x="2677" y="685"/>
                </a:lnTo>
                <a:lnTo>
                  <a:pt x="2642" y="668"/>
                </a:lnTo>
                <a:lnTo>
                  <a:pt x="2605" y="654"/>
                </a:lnTo>
                <a:lnTo>
                  <a:pt x="2567" y="645"/>
                </a:lnTo>
                <a:lnTo>
                  <a:pt x="2528" y="641"/>
                </a:lnTo>
                <a:lnTo>
                  <a:pt x="2490" y="641"/>
                </a:lnTo>
                <a:lnTo>
                  <a:pt x="2452" y="645"/>
                </a:lnTo>
                <a:lnTo>
                  <a:pt x="2415" y="654"/>
                </a:lnTo>
                <a:lnTo>
                  <a:pt x="2377" y="668"/>
                </a:lnTo>
                <a:lnTo>
                  <a:pt x="2343" y="685"/>
                </a:lnTo>
                <a:lnTo>
                  <a:pt x="2309" y="707"/>
                </a:lnTo>
                <a:lnTo>
                  <a:pt x="2278" y="734"/>
                </a:lnTo>
                <a:lnTo>
                  <a:pt x="1082" y="1906"/>
                </a:lnTo>
                <a:lnTo>
                  <a:pt x="1062" y="1922"/>
                </a:lnTo>
                <a:lnTo>
                  <a:pt x="1040" y="1931"/>
                </a:lnTo>
                <a:lnTo>
                  <a:pt x="1017" y="1937"/>
                </a:lnTo>
                <a:lnTo>
                  <a:pt x="992" y="1937"/>
                </a:lnTo>
                <a:lnTo>
                  <a:pt x="969" y="1931"/>
                </a:lnTo>
                <a:lnTo>
                  <a:pt x="947" y="1922"/>
                </a:lnTo>
                <a:lnTo>
                  <a:pt x="927" y="1906"/>
                </a:lnTo>
                <a:lnTo>
                  <a:pt x="911" y="1887"/>
                </a:lnTo>
                <a:lnTo>
                  <a:pt x="900" y="1865"/>
                </a:lnTo>
                <a:lnTo>
                  <a:pt x="896" y="1842"/>
                </a:lnTo>
                <a:lnTo>
                  <a:pt x="896" y="1819"/>
                </a:lnTo>
                <a:lnTo>
                  <a:pt x="900" y="1796"/>
                </a:lnTo>
                <a:lnTo>
                  <a:pt x="911" y="1775"/>
                </a:lnTo>
                <a:lnTo>
                  <a:pt x="927" y="1755"/>
                </a:lnTo>
                <a:lnTo>
                  <a:pt x="2123" y="583"/>
                </a:lnTo>
                <a:lnTo>
                  <a:pt x="2165" y="546"/>
                </a:lnTo>
                <a:lnTo>
                  <a:pt x="2209" y="515"/>
                </a:lnTo>
                <a:lnTo>
                  <a:pt x="2255" y="488"/>
                </a:lnTo>
                <a:lnTo>
                  <a:pt x="2304" y="465"/>
                </a:lnTo>
                <a:lnTo>
                  <a:pt x="2354" y="449"/>
                </a:lnTo>
                <a:lnTo>
                  <a:pt x="2405" y="436"/>
                </a:lnTo>
                <a:lnTo>
                  <a:pt x="2457" y="429"/>
                </a:lnTo>
                <a:lnTo>
                  <a:pt x="2509" y="427"/>
                </a:lnTo>
                <a:lnTo>
                  <a:pt x="2562" y="429"/>
                </a:lnTo>
                <a:lnTo>
                  <a:pt x="2613" y="436"/>
                </a:lnTo>
                <a:lnTo>
                  <a:pt x="2665" y="449"/>
                </a:lnTo>
                <a:lnTo>
                  <a:pt x="2714" y="465"/>
                </a:lnTo>
                <a:lnTo>
                  <a:pt x="2763" y="488"/>
                </a:lnTo>
                <a:lnTo>
                  <a:pt x="2810" y="515"/>
                </a:lnTo>
                <a:lnTo>
                  <a:pt x="2854" y="546"/>
                </a:lnTo>
                <a:lnTo>
                  <a:pt x="2895" y="583"/>
                </a:lnTo>
                <a:lnTo>
                  <a:pt x="2932" y="623"/>
                </a:lnTo>
                <a:lnTo>
                  <a:pt x="2965" y="666"/>
                </a:lnTo>
                <a:lnTo>
                  <a:pt x="2993" y="713"/>
                </a:lnTo>
                <a:lnTo>
                  <a:pt x="3015" y="760"/>
                </a:lnTo>
                <a:lnTo>
                  <a:pt x="3032" y="809"/>
                </a:lnTo>
                <a:lnTo>
                  <a:pt x="3045" y="859"/>
                </a:lnTo>
                <a:lnTo>
                  <a:pt x="3053" y="910"/>
                </a:lnTo>
                <a:lnTo>
                  <a:pt x="3055" y="961"/>
                </a:lnTo>
                <a:lnTo>
                  <a:pt x="3053" y="1012"/>
                </a:lnTo>
                <a:lnTo>
                  <a:pt x="3045" y="1063"/>
                </a:lnTo>
                <a:lnTo>
                  <a:pt x="3032" y="1113"/>
                </a:lnTo>
                <a:lnTo>
                  <a:pt x="3015" y="1162"/>
                </a:lnTo>
                <a:lnTo>
                  <a:pt x="2993" y="1209"/>
                </a:lnTo>
                <a:lnTo>
                  <a:pt x="2965" y="1255"/>
                </a:lnTo>
                <a:lnTo>
                  <a:pt x="2932" y="1298"/>
                </a:lnTo>
                <a:lnTo>
                  <a:pt x="2895" y="1339"/>
                </a:lnTo>
                <a:lnTo>
                  <a:pt x="1303" y="2879"/>
                </a:lnTo>
                <a:lnTo>
                  <a:pt x="1255" y="2923"/>
                </a:lnTo>
                <a:lnTo>
                  <a:pt x="1203" y="2962"/>
                </a:lnTo>
                <a:lnTo>
                  <a:pt x="1150" y="2995"/>
                </a:lnTo>
                <a:lnTo>
                  <a:pt x="1094" y="3025"/>
                </a:lnTo>
                <a:lnTo>
                  <a:pt x="1036" y="3049"/>
                </a:lnTo>
                <a:lnTo>
                  <a:pt x="977" y="3068"/>
                </a:lnTo>
                <a:lnTo>
                  <a:pt x="917" y="3083"/>
                </a:lnTo>
                <a:lnTo>
                  <a:pt x="855" y="3092"/>
                </a:lnTo>
                <a:lnTo>
                  <a:pt x="794" y="3097"/>
                </a:lnTo>
                <a:lnTo>
                  <a:pt x="733" y="3097"/>
                </a:lnTo>
                <a:lnTo>
                  <a:pt x="671" y="3092"/>
                </a:lnTo>
                <a:lnTo>
                  <a:pt x="609" y="3083"/>
                </a:lnTo>
                <a:lnTo>
                  <a:pt x="549" y="3068"/>
                </a:lnTo>
                <a:lnTo>
                  <a:pt x="490" y="3049"/>
                </a:lnTo>
                <a:lnTo>
                  <a:pt x="433" y="3025"/>
                </a:lnTo>
                <a:lnTo>
                  <a:pt x="377" y="2995"/>
                </a:lnTo>
                <a:lnTo>
                  <a:pt x="323" y="2962"/>
                </a:lnTo>
                <a:lnTo>
                  <a:pt x="272" y="2923"/>
                </a:lnTo>
                <a:lnTo>
                  <a:pt x="224" y="2879"/>
                </a:lnTo>
                <a:lnTo>
                  <a:pt x="178" y="2832"/>
                </a:lnTo>
                <a:lnTo>
                  <a:pt x="139" y="2782"/>
                </a:lnTo>
                <a:lnTo>
                  <a:pt x="104" y="2729"/>
                </a:lnTo>
                <a:lnTo>
                  <a:pt x="75" y="2674"/>
                </a:lnTo>
                <a:lnTo>
                  <a:pt x="51" y="2617"/>
                </a:lnTo>
                <a:lnTo>
                  <a:pt x="30" y="2560"/>
                </a:lnTo>
                <a:lnTo>
                  <a:pt x="15" y="2501"/>
                </a:lnTo>
                <a:lnTo>
                  <a:pt x="5" y="2441"/>
                </a:lnTo>
                <a:lnTo>
                  <a:pt x="0" y="2381"/>
                </a:lnTo>
                <a:lnTo>
                  <a:pt x="0" y="2321"/>
                </a:lnTo>
                <a:lnTo>
                  <a:pt x="5" y="2260"/>
                </a:lnTo>
                <a:lnTo>
                  <a:pt x="15" y="2200"/>
                </a:lnTo>
                <a:lnTo>
                  <a:pt x="30" y="2141"/>
                </a:lnTo>
                <a:lnTo>
                  <a:pt x="51" y="2083"/>
                </a:lnTo>
                <a:lnTo>
                  <a:pt x="75" y="2027"/>
                </a:lnTo>
                <a:lnTo>
                  <a:pt x="104" y="1972"/>
                </a:lnTo>
                <a:lnTo>
                  <a:pt x="139" y="1920"/>
                </a:lnTo>
                <a:lnTo>
                  <a:pt x="178" y="1869"/>
                </a:lnTo>
                <a:lnTo>
                  <a:pt x="224" y="1822"/>
                </a:lnTo>
                <a:lnTo>
                  <a:pt x="1815" y="281"/>
                </a:lnTo>
                <a:lnTo>
                  <a:pt x="1872" y="230"/>
                </a:lnTo>
                <a:lnTo>
                  <a:pt x="1931" y="183"/>
                </a:lnTo>
                <a:lnTo>
                  <a:pt x="1992" y="143"/>
                </a:lnTo>
                <a:lnTo>
                  <a:pt x="2057" y="108"/>
                </a:lnTo>
                <a:lnTo>
                  <a:pt x="2123" y="76"/>
                </a:lnTo>
                <a:lnTo>
                  <a:pt x="2191" y="51"/>
                </a:lnTo>
                <a:lnTo>
                  <a:pt x="2261" y="31"/>
                </a:lnTo>
                <a:lnTo>
                  <a:pt x="2331" y="15"/>
                </a:lnTo>
                <a:lnTo>
                  <a:pt x="2402" y="5"/>
                </a:lnTo>
                <a:lnTo>
                  <a:pt x="2474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1600">
              <a:solidFill>
                <a:prstClr val="black"/>
              </a:solidFill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369323A4-E889-4245-A8F9-7046C63FB96D}"/>
              </a:ext>
            </a:extLst>
          </p:cNvPr>
          <p:cNvSpPr/>
          <p:nvPr/>
        </p:nvSpPr>
        <p:spPr>
          <a:xfrm>
            <a:off x="8415671" y="2079665"/>
            <a:ext cx="3689001" cy="956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</a:rPr>
              <a:t>제</a:t>
            </a:r>
            <a:r>
              <a:rPr lang="en-US" altLang="ko-KR" sz="2000" b="1" dirty="0">
                <a:solidFill>
                  <a:prstClr val="white">
                    <a:lumMod val="50000"/>
                  </a:prstClr>
                </a:solidFill>
              </a:rPr>
              <a:t>1</a:t>
            </a:r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</a:rPr>
              <a:t>차 세계대전이 종결되자</a:t>
            </a:r>
            <a:r>
              <a:rPr lang="en-US" altLang="ko-KR" sz="2000" b="1" dirty="0">
                <a:solidFill>
                  <a:prstClr val="white">
                    <a:lumMod val="50000"/>
                  </a:prstClr>
                </a:solidFill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</a:rPr>
              <a:t>다가온 경제 불황</a:t>
            </a:r>
            <a:endParaRPr lang="ko-KR" altLang="en-US" sz="2000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0" y="0"/>
            <a:ext cx="12192000" cy="965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381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2800" dirty="0">
                <a:solidFill>
                  <a:schemeClr val="bg1"/>
                </a:solidFill>
              </a:rPr>
              <a:t>쇼와 시대 몰락한 경제의 원인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4342AC26-E329-49AF-9F41-CE27E7B718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43" y="1745944"/>
            <a:ext cx="6471072" cy="433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9703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타원 4">
            <a:extLst>
              <a:ext uri="{FF2B5EF4-FFF2-40B4-BE49-F238E27FC236}">
                <a16:creationId xmlns:a16="http://schemas.microsoft.com/office/drawing/2014/main" id="{788929DA-A5BF-4B2D-9B3F-B9AE75A077B9}"/>
              </a:ext>
            </a:extLst>
          </p:cNvPr>
          <p:cNvSpPr/>
          <p:nvPr/>
        </p:nvSpPr>
        <p:spPr>
          <a:xfrm>
            <a:off x="7263474" y="2135824"/>
            <a:ext cx="900000" cy="900000"/>
          </a:xfrm>
          <a:prstGeom prst="ellipse">
            <a:avLst/>
          </a:prstGeom>
          <a:solidFill>
            <a:srgbClr val="ACD3CE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5968FC28-5268-403B-8B99-3A9C01026F1D}"/>
              </a:ext>
            </a:extLst>
          </p:cNvPr>
          <p:cNvSpPr>
            <a:spLocks/>
          </p:cNvSpPr>
          <p:nvPr/>
        </p:nvSpPr>
        <p:spPr bwMode="auto">
          <a:xfrm>
            <a:off x="7515671" y="2410452"/>
            <a:ext cx="395606" cy="350745"/>
          </a:xfrm>
          <a:custGeom>
            <a:avLst/>
            <a:gdLst>
              <a:gd name="T0" fmla="*/ 2689 w 3491"/>
              <a:gd name="T1" fmla="*/ 15 h 3097"/>
              <a:gd name="T2" fmla="*/ 2963 w 3491"/>
              <a:gd name="T3" fmla="*/ 108 h 3097"/>
              <a:gd name="T4" fmla="*/ 3204 w 3491"/>
              <a:gd name="T5" fmla="*/ 281 h 3097"/>
              <a:gd name="T6" fmla="*/ 3382 w 3491"/>
              <a:gd name="T7" fmla="*/ 518 h 3097"/>
              <a:gd name="T8" fmla="*/ 3475 w 3491"/>
              <a:gd name="T9" fmla="*/ 786 h 3097"/>
              <a:gd name="T10" fmla="*/ 3486 w 3491"/>
              <a:gd name="T11" fmla="*/ 1066 h 3097"/>
              <a:gd name="T12" fmla="*/ 3413 w 3491"/>
              <a:gd name="T13" fmla="*/ 1339 h 3097"/>
              <a:gd name="T14" fmla="*/ 3256 w 3491"/>
              <a:gd name="T15" fmla="*/ 1586 h 3097"/>
              <a:gd name="T16" fmla="*/ 1965 w 3491"/>
              <a:gd name="T17" fmla="*/ 2838 h 3097"/>
              <a:gd name="T18" fmla="*/ 1873 w 3491"/>
              <a:gd name="T19" fmla="*/ 2828 h 3097"/>
              <a:gd name="T20" fmla="*/ 1821 w 3491"/>
              <a:gd name="T21" fmla="*/ 2749 h 3097"/>
              <a:gd name="T22" fmla="*/ 1853 w 3491"/>
              <a:gd name="T23" fmla="*/ 2662 h 3097"/>
              <a:gd name="T24" fmla="*/ 3153 w 3491"/>
              <a:gd name="T25" fmla="*/ 1355 h 3097"/>
              <a:gd name="T26" fmla="*/ 3242 w 3491"/>
              <a:gd name="T27" fmla="*/ 1126 h 3097"/>
              <a:gd name="T28" fmla="*/ 3253 w 3491"/>
              <a:gd name="T29" fmla="*/ 885 h 3097"/>
              <a:gd name="T30" fmla="*/ 3183 w 3491"/>
              <a:gd name="T31" fmla="*/ 653 h 3097"/>
              <a:gd name="T32" fmla="*/ 3035 w 3491"/>
              <a:gd name="T33" fmla="*/ 448 h 3097"/>
              <a:gd name="T34" fmla="*/ 2825 w 3491"/>
              <a:gd name="T35" fmla="*/ 301 h 3097"/>
              <a:gd name="T36" fmla="*/ 2586 w 3491"/>
              <a:gd name="T37" fmla="*/ 234 h 3097"/>
              <a:gd name="T38" fmla="*/ 2340 w 3491"/>
              <a:gd name="T39" fmla="*/ 243 h 3097"/>
              <a:gd name="T40" fmla="*/ 2108 w 3491"/>
              <a:gd name="T41" fmla="*/ 331 h 3097"/>
              <a:gd name="T42" fmla="*/ 378 w 3491"/>
              <a:gd name="T43" fmla="*/ 1972 h 3097"/>
              <a:gd name="T44" fmla="*/ 258 w 3491"/>
              <a:gd name="T45" fmla="*/ 2149 h 3097"/>
              <a:gd name="T46" fmla="*/ 218 w 3491"/>
              <a:gd name="T47" fmla="*/ 2350 h 3097"/>
              <a:gd name="T48" fmla="*/ 258 w 3491"/>
              <a:gd name="T49" fmla="*/ 2551 h 3097"/>
              <a:gd name="T50" fmla="*/ 378 w 3491"/>
              <a:gd name="T51" fmla="*/ 2728 h 3097"/>
              <a:gd name="T52" fmla="*/ 558 w 3491"/>
              <a:gd name="T53" fmla="*/ 2846 h 3097"/>
              <a:gd name="T54" fmla="*/ 763 w 3491"/>
              <a:gd name="T55" fmla="*/ 2885 h 3097"/>
              <a:gd name="T56" fmla="*/ 968 w 3491"/>
              <a:gd name="T57" fmla="*/ 2846 h 3097"/>
              <a:gd name="T58" fmla="*/ 1149 w 3491"/>
              <a:gd name="T59" fmla="*/ 2728 h 3097"/>
              <a:gd name="T60" fmla="*/ 2809 w 3491"/>
              <a:gd name="T61" fmla="*/ 1091 h 3097"/>
              <a:gd name="T62" fmla="*/ 2837 w 3491"/>
              <a:gd name="T63" fmla="*/ 942 h 3097"/>
              <a:gd name="T64" fmla="*/ 2791 w 3491"/>
              <a:gd name="T65" fmla="*/ 797 h 3097"/>
              <a:gd name="T66" fmla="*/ 2677 w 3491"/>
              <a:gd name="T67" fmla="*/ 685 h 3097"/>
              <a:gd name="T68" fmla="*/ 2528 w 3491"/>
              <a:gd name="T69" fmla="*/ 641 h 3097"/>
              <a:gd name="T70" fmla="*/ 2377 w 3491"/>
              <a:gd name="T71" fmla="*/ 668 h 3097"/>
              <a:gd name="T72" fmla="*/ 1082 w 3491"/>
              <a:gd name="T73" fmla="*/ 1906 h 3097"/>
              <a:gd name="T74" fmla="*/ 992 w 3491"/>
              <a:gd name="T75" fmla="*/ 1937 h 3097"/>
              <a:gd name="T76" fmla="*/ 911 w 3491"/>
              <a:gd name="T77" fmla="*/ 1887 h 3097"/>
              <a:gd name="T78" fmla="*/ 900 w 3491"/>
              <a:gd name="T79" fmla="*/ 1796 h 3097"/>
              <a:gd name="T80" fmla="*/ 2165 w 3491"/>
              <a:gd name="T81" fmla="*/ 546 h 3097"/>
              <a:gd name="T82" fmla="*/ 2354 w 3491"/>
              <a:gd name="T83" fmla="*/ 449 h 3097"/>
              <a:gd name="T84" fmla="*/ 2562 w 3491"/>
              <a:gd name="T85" fmla="*/ 429 h 3097"/>
              <a:gd name="T86" fmla="*/ 2763 w 3491"/>
              <a:gd name="T87" fmla="*/ 488 h 3097"/>
              <a:gd name="T88" fmla="*/ 2932 w 3491"/>
              <a:gd name="T89" fmla="*/ 623 h 3097"/>
              <a:gd name="T90" fmla="*/ 3032 w 3491"/>
              <a:gd name="T91" fmla="*/ 809 h 3097"/>
              <a:gd name="T92" fmla="*/ 3053 w 3491"/>
              <a:gd name="T93" fmla="*/ 1012 h 3097"/>
              <a:gd name="T94" fmla="*/ 2993 w 3491"/>
              <a:gd name="T95" fmla="*/ 1209 h 3097"/>
              <a:gd name="T96" fmla="*/ 1303 w 3491"/>
              <a:gd name="T97" fmla="*/ 2879 h 3097"/>
              <a:gd name="T98" fmla="*/ 1094 w 3491"/>
              <a:gd name="T99" fmla="*/ 3025 h 3097"/>
              <a:gd name="T100" fmla="*/ 855 w 3491"/>
              <a:gd name="T101" fmla="*/ 3092 h 3097"/>
              <a:gd name="T102" fmla="*/ 609 w 3491"/>
              <a:gd name="T103" fmla="*/ 3083 h 3097"/>
              <a:gd name="T104" fmla="*/ 377 w 3491"/>
              <a:gd name="T105" fmla="*/ 2995 h 3097"/>
              <a:gd name="T106" fmla="*/ 178 w 3491"/>
              <a:gd name="T107" fmla="*/ 2832 h 3097"/>
              <a:gd name="T108" fmla="*/ 51 w 3491"/>
              <a:gd name="T109" fmla="*/ 2617 h 3097"/>
              <a:gd name="T110" fmla="*/ 0 w 3491"/>
              <a:gd name="T111" fmla="*/ 2381 h 3097"/>
              <a:gd name="T112" fmla="*/ 30 w 3491"/>
              <a:gd name="T113" fmla="*/ 2141 h 3097"/>
              <a:gd name="T114" fmla="*/ 139 w 3491"/>
              <a:gd name="T115" fmla="*/ 1920 h 3097"/>
              <a:gd name="T116" fmla="*/ 1872 w 3491"/>
              <a:gd name="T117" fmla="*/ 230 h 3097"/>
              <a:gd name="T118" fmla="*/ 2123 w 3491"/>
              <a:gd name="T119" fmla="*/ 76 h 3097"/>
              <a:gd name="T120" fmla="*/ 2402 w 3491"/>
              <a:gd name="T121" fmla="*/ 5 h 30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491" h="3097">
                <a:moveTo>
                  <a:pt x="2474" y="0"/>
                </a:moveTo>
                <a:lnTo>
                  <a:pt x="2546" y="0"/>
                </a:lnTo>
                <a:lnTo>
                  <a:pt x="2618" y="5"/>
                </a:lnTo>
                <a:lnTo>
                  <a:pt x="2689" y="15"/>
                </a:lnTo>
                <a:lnTo>
                  <a:pt x="2758" y="31"/>
                </a:lnTo>
                <a:lnTo>
                  <a:pt x="2828" y="51"/>
                </a:lnTo>
                <a:lnTo>
                  <a:pt x="2896" y="76"/>
                </a:lnTo>
                <a:lnTo>
                  <a:pt x="2963" y="108"/>
                </a:lnTo>
                <a:lnTo>
                  <a:pt x="3026" y="143"/>
                </a:lnTo>
                <a:lnTo>
                  <a:pt x="3088" y="183"/>
                </a:lnTo>
                <a:lnTo>
                  <a:pt x="3147" y="230"/>
                </a:lnTo>
                <a:lnTo>
                  <a:pt x="3204" y="281"/>
                </a:lnTo>
                <a:lnTo>
                  <a:pt x="3256" y="336"/>
                </a:lnTo>
                <a:lnTo>
                  <a:pt x="3303" y="394"/>
                </a:lnTo>
                <a:lnTo>
                  <a:pt x="3345" y="455"/>
                </a:lnTo>
                <a:lnTo>
                  <a:pt x="3382" y="518"/>
                </a:lnTo>
                <a:lnTo>
                  <a:pt x="3413" y="582"/>
                </a:lnTo>
                <a:lnTo>
                  <a:pt x="3439" y="650"/>
                </a:lnTo>
                <a:lnTo>
                  <a:pt x="3460" y="717"/>
                </a:lnTo>
                <a:lnTo>
                  <a:pt x="3475" y="786"/>
                </a:lnTo>
                <a:lnTo>
                  <a:pt x="3486" y="856"/>
                </a:lnTo>
                <a:lnTo>
                  <a:pt x="3491" y="926"/>
                </a:lnTo>
                <a:lnTo>
                  <a:pt x="3491" y="996"/>
                </a:lnTo>
                <a:lnTo>
                  <a:pt x="3486" y="1066"/>
                </a:lnTo>
                <a:lnTo>
                  <a:pt x="3475" y="1136"/>
                </a:lnTo>
                <a:lnTo>
                  <a:pt x="3460" y="1205"/>
                </a:lnTo>
                <a:lnTo>
                  <a:pt x="3439" y="1273"/>
                </a:lnTo>
                <a:lnTo>
                  <a:pt x="3413" y="1339"/>
                </a:lnTo>
                <a:lnTo>
                  <a:pt x="3382" y="1404"/>
                </a:lnTo>
                <a:lnTo>
                  <a:pt x="3345" y="1467"/>
                </a:lnTo>
                <a:lnTo>
                  <a:pt x="3303" y="1528"/>
                </a:lnTo>
                <a:lnTo>
                  <a:pt x="3256" y="1586"/>
                </a:lnTo>
                <a:lnTo>
                  <a:pt x="3204" y="1641"/>
                </a:lnTo>
                <a:lnTo>
                  <a:pt x="2007" y="2813"/>
                </a:lnTo>
                <a:lnTo>
                  <a:pt x="1988" y="2828"/>
                </a:lnTo>
                <a:lnTo>
                  <a:pt x="1965" y="2838"/>
                </a:lnTo>
                <a:lnTo>
                  <a:pt x="1942" y="2844"/>
                </a:lnTo>
                <a:lnTo>
                  <a:pt x="1918" y="2844"/>
                </a:lnTo>
                <a:lnTo>
                  <a:pt x="1894" y="2838"/>
                </a:lnTo>
                <a:lnTo>
                  <a:pt x="1873" y="2828"/>
                </a:lnTo>
                <a:lnTo>
                  <a:pt x="1853" y="2813"/>
                </a:lnTo>
                <a:lnTo>
                  <a:pt x="1837" y="2793"/>
                </a:lnTo>
                <a:lnTo>
                  <a:pt x="1827" y="2772"/>
                </a:lnTo>
                <a:lnTo>
                  <a:pt x="1821" y="2749"/>
                </a:lnTo>
                <a:lnTo>
                  <a:pt x="1821" y="2726"/>
                </a:lnTo>
                <a:lnTo>
                  <a:pt x="1827" y="2703"/>
                </a:lnTo>
                <a:lnTo>
                  <a:pt x="1837" y="2681"/>
                </a:lnTo>
                <a:lnTo>
                  <a:pt x="1853" y="2662"/>
                </a:lnTo>
                <a:lnTo>
                  <a:pt x="3035" y="1505"/>
                </a:lnTo>
                <a:lnTo>
                  <a:pt x="3079" y="1458"/>
                </a:lnTo>
                <a:lnTo>
                  <a:pt x="3118" y="1407"/>
                </a:lnTo>
                <a:lnTo>
                  <a:pt x="3153" y="1355"/>
                </a:lnTo>
                <a:lnTo>
                  <a:pt x="3183" y="1300"/>
                </a:lnTo>
                <a:lnTo>
                  <a:pt x="3208" y="1243"/>
                </a:lnTo>
                <a:lnTo>
                  <a:pt x="3228" y="1185"/>
                </a:lnTo>
                <a:lnTo>
                  <a:pt x="3242" y="1126"/>
                </a:lnTo>
                <a:lnTo>
                  <a:pt x="3253" y="1066"/>
                </a:lnTo>
                <a:lnTo>
                  <a:pt x="3257" y="1006"/>
                </a:lnTo>
                <a:lnTo>
                  <a:pt x="3257" y="946"/>
                </a:lnTo>
                <a:lnTo>
                  <a:pt x="3253" y="885"/>
                </a:lnTo>
                <a:lnTo>
                  <a:pt x="3242" y="826"/>
                </a:lnTo>
                <a:lnTo>
                  <a:pt x="3228" y="766"/>
                </a:lnTo>
                <a:lnTo>
                  <a:pt x="3208" y="709"/>
                </a:lnTo>
                <a:lnTo>
                  <a:pt x="3183" y="653"/>
                </a:lnTo>
                <a:lnTo>
                  <a:pt x="3153" y="598"/>
                </a:lnTo>
                <a:lnTo>
                  <a:pt x="3118" y="545"/>
                </a:lnTo>
                <a:lnTo>
                  <a:pt x="3079" y="495"/>
                </a:lnTo>
                <a:lnTo>
                  <a:pt x="3035" y="448"/>
                </a:lnTo>
                <a:lnTo>
                  <a:pt x="2985" y="403"/>
                </a:lnTo>
                <a:lnTo>
                  <a:pt x="2935" y="364"/>
                </a:lnTo>
                <a:lnTo>
                  <a:pt x="2881" y="331"/>
                </a:lnTo>
                <a:lnTo>
                  <a:pt x="2825" y="301"/>
                </a:lnTo>
                <a:lnTo>
                  <a:pt x="2767" y="277"/>
                </a:lnTo>
                <a:lnTo>
                  <a:pt x="2708" y="258"/>
                </a:lnTo>
                <a:lnTo>
                  <a:pt x="2648" y="243"/>
                </a:lnTo>
                <a:lnTo>
                  <a:pt x="2586" y="234"/>
                </a:lnTo>
                <a:lnTo>
                  <a:pt x="2525" y="229"/>
                </a:lnTo>
                <a:lnTo>
                  <a:pt x="2464" y="229"/>
                </a:lnTo>
                <a:lnTo>
                  <a:pt x="2402" y="234"/>
                </a:lnTo>
                <a:lnTo>
                  <a:pt x="2340" y="243"/>
                </a:lnTo>
                <a:lnTo>
                  <a:pt x="2280" y="258"/>
                </a:lnTo>
                <a:lnTo>
                  <a:pt x="2221" y="277"/>
                </a:lnTo>
                <a:lnTo>
                  <a:pt x="2164" y="301"/>
                </a:lnTo>
                <a:lnTo>
                  <a:pt x="2108" y="331"/>
                </a:lnTo>
                <a:lnTo>
                  <a:pt x="2055" y="364"/>
                </a:lnTo>
                <a:lnTo>
                  <a:pt x="2003" y="403"/>
                </a:lnTo>
                <a:lnTo>
                  <a:pt x="1955" y="448"/>
                </a:lnTo>
                <a:lnTo>
                  <a:pt x="378" y="1972"/>
                </a:lnTo>
                <a:lnTo>
                  <a:pt x="341" y="2013"/>
                </a:lnTo>
                <a:lnTo>
                  <a:pt x="307" y="2057"/>
                </a:lnTo>
                <a:lnTo>
                  <a:pt x="280" y="2102"/>
                </a:lnTo>
                <a:lnTo>
                  <a:pt x="258" y="2149"/>
                </a:lnTo>
                <a:lnTo>
                  <a:pt x="241" y="2199"/>
                </a:lnTo>
                <a:lnTo>
                  <a:pt x="228" y="2248"/>
                </a:lnTo>
                <a:lnTo>
                  <a:pt x="220" y="2299"/>
                </a:lnTo>
                <a:lnTo>
                  <a:pt x="218" y="2350"/>
                </a:lnTo>
                <a:lnTo>
                  <a:pt x="220" y="2402"/>
                </a:lnTo>
                <a:lnTo>
                  <a:pt x="228" y="2452"/>
                </a:lnTo>
                <a:lnTo>
                  <a:pt x="241" y="2503"/>
                </a:lnTo>
                <a:lnTo>
                  <a:pt x="258" y="2551"/>
                </a:lnTo>
                <a:lnTo>
                  <a:pt x="280" y="2599"/>
                </a:lnTo>
                <a:lnTo>
                  <a:pt x="307" y="2644"/>
                </a:lnTo>
                <a:lnTo>
                  <a:pt x="341" y="2687"/>
                </a:lnTo>
                <a:lnTo>
                  <a:pt x="378" y="2728"/>
                </a:lnTo>
                <a:lnTo>
                  <a:pt x="419" y="2765"/>
                </a:lnTo>
                <a:lnTo>
                  <a:pt x="463" y="2796"/>
                </a:lnTo>
                <a:lnTo>
                  <a:pt x="509" y="2824"/>
                </a:lnTo>
                <a:lnTo>
                  <a:pt x="558" y="2846"/>
                </a:lnTo>
                <a:lnTo>
                  <a:pt x="608" y="2863"/>
                </a:lnTo>
                <a:lnTo>
                  <a:pt x="660" y="2874"/>
                </a:lnTo>
                <a:lnTo>
                  <a:pt x="711" y="2882"/>
                </a:lnTo>
                <a:lnTo>
                  <a:pt x="763" y="2885"/>
                </a:lnTo>
                <a:lnTo>
                  <a:pt x="816" y="2882"/>
                </a:lnTo>
                <a:lnTo>
                  <a:pt x="867" y="2874"/>
                </a:lnTo>
                <a:lnTo>
                  <a:pt x="919" y="2863"/>
                </a:lnTo>
                <a:lnTo>
                  <a:pt x="968" y="2846"/>
                </a:lnTo>
                <a:lnTo>
                  <a:pt x="1018" y="2824"/>
                </a:lnTo>
                <a:lnTo>
                  <a:pt x="1064" y="2796"/>
                </a:lnTo>
                <a:lnTo>
                  <a:pt x="1108" y="2765"/>
                </a:lnTo>
                <a:lnTo>
                  <a:pt x="1149" y="2728"/>
                </a:lnTo>
                <a:lnTo>
                  <a:pt x="2741" y="1187"/>
                </a:lnTo>
                <a:lnTo>
                  <a:pt x="2768" y="1158"/>
                </a:lnTo>
                <a:lnTo>
                  <a:pt x="2791" y="1125"/>
                </a:lnTo>
                <a:lnTo>
                  <a:pt x="2809" y="1091"/>
                </a:lnTo>
                <a:lnTo>
                  <a:pt x="2823" y="1055"/>
                </a:lnTo>
                <a:lnTo>
                  <a:pt x="2831" y="1018"/>
                </a:lnTo>
                <a:lnTo>
                  <a:pt x="2837" y="980"/>
                </a:lnTo>
                <a:lnTo>
                  <a:pt x="2837" y="942"/>
                </a:lnTo>
                <a:lnTo>
                  <a:pt x="2831" y="904"/>
                </a:lnTo>
                <a:lnTo>
                  <a:pt x="2823" y="867"/>
                </a:lnTo>
                <a:lnTo>
                  <a:pt x="2809" y="832"/>
                </a:lnTo>
                <a:lnTo>
                  <a:pt x="2791" y="797"/>
                </a:lnTo>
                <a:lnTo>
                  <a:pt x="2768" y="764"/>
                </a:lnTo>
                <a:lnTo>
                  <a:pt x="2741" y="734"/>
                </a:lnTo>
                <a:lnTo>
                  <a:pt x="2710" y="707"/>
                </a:lnTo>
                <a:lnTo>
                  <a:pt x="2677" y="685"/>
                </a:lnTo>
                <a:lnTo>
                  <a:pt x="2642" y="668"/>
                </a:lnTo>
                <a:lnTo>
                  <a:pt x="2605" y="654"/>
                </a:lnTo>
                <a:lnTo>
                  <a:pt x="2567" y="645"/>
                </a:lnTo>
                <a:lnTo>
                  <a:pt x="2528" y="641"/>
                </a:lnTo>
                <a:lnTo>
                  <a:pt x="2490" y="641"/>
                </a:lnTo>
                <a:lnTo>
                  <a:pt x="2452" y="645"/>
                </a:lnTo>
                <a:lnTo>
                  <a:pt x="2415" y="654"/>
                </a:lnTo>
                <a:lnTo>
                  <a:pt x="2377" y="668"/>
                </a:lnTo>
                <a:lnTo>
                  <a:pt x="2343" y="685"/>
                </a:lnTo>
                <a:lnTo>
                  <a:pt x="2309" y="707"/>
                </a:lnTo>
                <a:lnTo>
                  <a:pt x="2278" y="734"/>
                </a:lnTo>
                <a:lnTo>
                  <a:pt x="1082" y="1906"/>
                </a:lnTo>
                <a:lnTo>
                  <a:pt x="1062" y="1922"/>
                </a:lnTo>
                <a:lnTo>
                  <a:pt x="1040" y="1931"/>
                </a:lnTo>
                <a:lnTo>
                  <a:pt x="1017" y="1937"/>
                </a:lnTo>
                <a:lnTo>
                  <a:pt x="992" y="1937"/>
                </a:lnTo>
                <a:lnTo>
                  <a:pt x="969" y="1931"/>
                </a:lnTo>
                <a:lnTo>
                  <a:pt x="947" y="1922"/>
                </a:lnTo>
                <a:lnTo>
                  <a:pt x="927" y="1906"/>
                </a:lnTo>
                <a:lnTo>
                  <a:pt x="911" y="1887"/>
                </a:lnTo>
                <a:lnTo>
                  <a:pt x="900" y="1865"/>
                </a:lnTo>
                <a:lnTo>
                  <a:pt x="896" y="1842"/>
                </a:lnTo>
                <a:lnTo>
                  <a:pt x="896" y="1819"/>
                </a:lnTo>
                <a:lnTo>
                  <a:pt x="900" y="1796"/>
                </a:lnTo>
                <a:lnTo>
                  <a:pt x="911" y="1775"/>
                </a:lnTo>
                <a:lnTo>
                  <a:pt x="927" y="1755"/>
                </a:lnTo>
                <a:lnTo>
                  <a:pt x="2123" y="583"/>
                </a:lnTo>
                <a:lnTo>
                  <a:pt x="2165" y="546"/>
                </a:lnTo>
                <a:lnTo>
                  <a:pt x="2209" y="515"/>
                </a:lnTo>
                <a:lnTo>
                  <a:pt x="2255" y="488"/>
                </a:lnTo>
                <a:lnTo>
                  <a:pt x="2304" y="465"/>
                </a:lnTo>
                <a:lnTo>
                  <a:pt x="2354" y="449"/>
                </a:lnTo>
                <a:lnTo>
                  <a:pt x="2405" y="436"/>
                </a:lnTo>
                <a:lnTo>
                  <a:pt x="2457" y="429"/>
                </a:lnTo>
                <a:lnTo>
                  <a:pt x="2509" y="427"/>
                </a:lnTo>
                <a:lnTo>
                  <a:pt x="2562" y="429"/>
                </a:lnTo>
                <a:lnTo>
                  <a:pt x="2613" y="436"/>
                </a:lnTo>
                <a:lnTo>
                  <a:pt x="2665" y="449"/>
                </a:lnTo>
                <a:lnTo>
                  <a:pt x="2714" y="465"/>
                </a:lnTo>
                <a:lnTo>
                  <a:pt x="2763" y="488"/>
                </a:lnTo>
                <a:lnTo>
                  <a:pt x="2810" y="515"/>
                </a:lnTo>
                <a:lnTo>
                  <a:pt x="2854" y="546"/>
                </a:lnTo>
                <a:lnTo>
                  <a:pt x="2895" y="583"/>
                </a:lnTo>
                <a:lnTo>
                  <a:pt x="2932" y="623"/>
                </a:lnTo>
                <a:lnTo>
                  <a:pt x="2965" y="666"/>
                </a:lnTo>
                <a:lnTo>
                  <a:pt x="2993" y="713"/>
                </a:lnTo>
                <a:lnTo>
                  <a:pt x="3015" y="760"/>
                </a:lnTo>
                <a:lnTo>
                  <a:pt x="3032" y="809"/>
                </a:lnTo>
                <a:lnTo>
                  <a:pt x="3045" y="859"/>
                </a:lnTo>
                <a:lnTo>
                  <a:pt x="3053" y="910"/>
                </a:lnTo>
                <a:lnTo>
                  <a:pt x="3055" y="961"/>
                </a:lnTo>
                <a:lnTo>
                  <a:pt x="3053" y="1012"/>
                </a:lnTo>
                <a:lnTo>
                  <a:pt x="3045" y="1063"/>
                </a:lnTo>
                <a:lnTo>
                  <a:pt x="3032" y="1113"/>
                </a:lnTo>
                <a:lnTo>
                  <a:pt x="3015" y="1162"/>
                </a:lnTo>
                <a:lnTo>
                  <a:pt x="2993" y="1209"/>
                </a:lnTo>
                <a:lnTo>
                  <a:pt x="2965" y="1255"/>
                </a:lnTo>
                <a:lnTo>
                  <a:pt x="2932" y="1298"/>
                </a:lnTo>
                <a:lnTo>
                  <a:pt x="2895" y="1339"/>
                </a:lnTo>
                <a:lnTo>
                  <a:pt x="1303" y="2879"/>
                </a:lnTo>
                <a:lnTo>
                  <a:pt x="1255" y="2923"/>
                </a:lnTo>
                <a:lnTo>
                  <a:pt x="1203" y="2962"/>
                </a:lnTo>
                <a:lnTo>
                  <a:pt x="1150" y="2995"/>
                </a:lnTo>
                <a:lnTo>
                  <a:pt x="1094" y="3025"/>
                </a:lnTo>
                <a:lnTo>
                  <a:pt x="1036" y="3049"/>
                </a:lnTo>
                <a:lnTo>
                  <a:pt x="977" y="3068"/>
                </a:lnTo>
                <a:lnTo>
                  <a:pt x="917" y="3083"/>
                </a:lnTo>
                <a:lnTo>
                  <a:pt x="855" y="3092"/>
                </a:lnTo>
                <a:lnTo>
                  <a:pt x="794" y="3097"/>
                </a:lnTo>
                <a:lnTo>
                  <a:pt x="733" y="3097"/>
                </a:lnTo>
                <a:lnTo>
                  <a:pt x="671" y="3092"/>
                </a:lnTo>
                <a:lnTo>
                  <a:pt x="609" y="3083"/>
                </a:lnTo>
                <a:lnTo>
                  <a:pt x="549" y="3068"/>
                </a:lnTo>
                <a:lnTo>
                  <a:pt x="490" y="3049"/>
                </a:lnTo>
                <a:lnTo>
                  <a:pt x="433" y="3025"/>
                </a:lnTo>
                <a:lnTo>
                  <a:pt x="377" y="2995"/>
                </a:lnTo>
                <a:lnTo>
                  <a:pt x="323" y="2962"/>
                </a:lnTo>
                <a:lnTo>
                  <a:pt x="272" y="2923"/>
                </a:lnTo>
                <a:lnTo>
                  <a:pt x="224" y="2879"/>
                </a:lnTo>
                <a:lnTo>
                  <a:pt x="178" y="2832"/>
                </a:lnTo>
                <a:lnTo>
                  <a:pt x="139" y="2782"/>
                </a:lnTo>
                <a:lnTo>
                  <a:pt x="104" y="2729"/>
                </a:lnTo>
                <a:lnTo>
                  <a:pt x="75" y="2674"/>
                </a:lnTo>
                <a:lnTo>
                  <a:pt x="51" y="2617"/>
                </a:lnTo>
                <a:lnTo>
                  <a:pt x="30" y="2560"/>
                </a:lnTo>
                <a:lnTo>
                  <a:pt x="15" y="2501"/>
                </a:lnTo>
                <a:lnTo>
                  <a:pt x="5" y="2441"/>
                </a:lnTo>
                <a:lnTo>
                  <a:pt x="0" y="2381"/>
                </a:lnTo>
                <a:lnTo>
                  <a:pt x="0" y="2321"/>
                </a:lnTo>
                <a:lnTo>
                  <a:pt x="5" y="2260"/>
                </a:lnTo>
                <a:lnTo>
                  <a:pt x="15" y="2200"/>
                </a:lnTo>
                <a:lnTo>
                  <a:pt x="30" y="2141"/>
                </a:lnTo>
                <a:lnTo>
                  <a:pt x="51" y="2083"/>
                </a:lnTo>
                <a:lnTo>
                  <a:pt x="75" y="2027"/>
                </a:lnTo>
                <a:lnTo>
                  <a:pt x="104" y="1972"/>
                </a:lnTo>
                <a:lnTo>
                  <a:pt x="139" y="1920"/>
                </a:lnTo>
                <a:lnTo>
                  <a:pt x="178" y="1869"/>
                </a:lnTo>
                <a:lnTo>
                  <a:pt x="224" y="1822"/>
                </a:lnTo>
                <a:lnTo>
                  <a:pt x="1815" y="281"/>
                </a:lnTo>
                <a:lnTo>
                  <a:pt x="1872" y="230"/>
                </a:lnTo>
                <a:lnTo>
                  <a:pt x="1931" y="183"/>
                </a:lnTo>
                <a:lnTo>
                  <a:pt x="1992" y="143"/>
                </a:lnTo>
                <a:lnTo>
                  <a:pt x="2057" y="108"/>
                </a:lnTo>
                <a:lnTo>
                  <a:pt x="2123" y="76"/>
                </a:lnTo>
                <a:lnTo>
                  <a:pt x="2191" y="51"/>
                </a:lnTo>
                <a:lnTo>
                  <a:pt x="2261" y="31"/>
                </a:lnTo>
                <a:lnTo>
                  <a:pt x="2331" y="15"/>
                </a:lnTo>
                <a:lnTo>
                  <a:pt x="2402" y="5"/>
                </a:lnTo>
                <a:lnTo>
                  <a:pt x="2474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1600">
              <a:solidFill>
                <a:prstClr val="black"/>
              </a:solidFill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369323A4-E889-4245-A8F9-7046C63FB96D}"/>
              </a:ext>
            </a:extLst>
          </p:cNvPr>
          <p:cNvSpPr/>
          <p:nvPr/>
        </p:nvSpPr>
        <p:spPr>
          <a:xfrm>
            <a:off x="8415671" y="1876912"/>
            <a:ext cx="3689001" cy="1879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</a:rPr>
              <a:t>유럽 제국의 생산력 회복으로</a:t>
            </a:r>
            <a:endParaRPr lang="en-US" altLang="ko-KR" sz="2000" b="1" dirty="0">
              <a:solidFill>
                <a:prstClr val="white">
                  <a:lumMod val="50000"/>
                </a:prstClr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</a:rPr>
              <a:t>경제 불황이 다가왔고</a:t>
            </a:r>
            <a:endParaRPr lang="en-US" altLang="ko-KR" sz="2000" b="1" dirty="0">
              <a:solidFill>
                <a:prstClr val="white">
                  <a:lumMod val="50000"/>
                </a:prstClr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</a:rPr>
              <a:t>일본은 그 결과 많은 실직자와</a:t>
            </a:r>
            <a:endParaRPr lang="en-US" altLang="ko-KR" sz="2000" b="1" dirty="0">
              <a:solidFill>
                <a:prstClr val="white">
                  <a:lumMod val="50000"/>
                </a:prstClr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</a:rPr>
              <a:t>주가가 폭락하게 된다</a:t>
            </a:r>
            <a:endParaRPr lang="ko-KR" altLang="en-US" sz="2000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0" y="0"/>
            <a:ext cx="12192000" cy="965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381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2800" dirty="0">
                <a:solidFill>
                  <a:schemeClr val="bg1"/>
                </a:solidFill>
              </a:rPr>
              <a:t>쇼와 시대 몰락한 경제의 원인</a:t>
            </a: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F33B654E-9545-41B6-881C-CD2CFEFADE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76" y="1429343"/>
            <a:ext cx="6643827" cy="492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7943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타원 4">
            <a:extLst>
              <a:ext uri="{FF2B5EF4-FFF2-40B4-BE49-F238E27FC236}">
                <a16:creationId xmlns:a16="http://schemas.microsoft.com/office/drawing/2014/main" id="{788929DA-A5BF-4B2D-9B3F-B9AE75A077B9}"/>
              </a:ext>
            </a:extLst>
          </p:cNvPr>
          <p:cNvSpPr/>
          <p:nvPr/>
        </p:nvSpPr>
        <p:spPr>
          <a:xfrm>
            <a:off x="7263474" y="2135824"/>
            <a:ext cx="900000" cy="900000"/>
          </a:xfrm>
          <a:prstGeom prst="ellipse">
            <a:avLst/>
          </a:prstGeom>
          <a:solidFill>
            <a:srgbClr val="ACD3CE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5968FC28-5268-403B-8B99-3A9C01026F1D}"/>
              </a:ext>
            </a:extLst>
          </p:cNvPr>
          <p:cNvSpPr>
            <a:spLocks/>
          </p:cNvSpPr>
          <p:nvPr/>
        </p:nvSpPr>
        <p:spPr bwMode="auto">
          <a:xfrm>
            <a:off x="7515671" y="2410452"/>
            <a:ext cx="395606" cy="350745"/>
          </a:xfrm>
          <a:custGeom>
            <a:avLst/>
            <a:gdLst>
              <a:gd name="T0" fmla="*/ 2689 w 3491"/>
              <a:gd name="T1" fmla="*/ 15 h 3097"/>
              <a:gd name="T2" fmla="*/ 2963 w 3491"/>
              <a:gd name="T3" fmla="*/ 108 h 3097"/>
              <a:gd name="T4" fmla="*/ 3204 w 3491"/>
              <a:gd name="T5" fmla="*/ 281 h 3097"/>
              <a:gd name="T6" fmla="*/ 3382 w 3491"/>
              <a:gd name="T7" fmla="*/ 518 h 3097"/>
              <a:gd name="T8" fmla="*/ 3475 w 3491"/>
              <a:gd name="T9" fmla="*/ 786 h 3097"/>
              <a:gd name="T10" fmla="*/ 3486 w 3491"/>
              <a:gd name="T11" fmla="*/ 1066 h 3097"/>
              <a:gd name="T12" fmla="*/ 3413 w 3491"/>
              <a:gd name="T13" fmla="*/ 1339 h 3097"/>
              <a:gd name="T14" fmla="*/ 3256 w 3491"/>
              <a:gd name="T15" fmla="*/ 1586 h 3097"/>
              <a:gd name="T16" fmla="*/ 1965 w 3491"/>
              <a:gd name="T17" fmla="*/ 2838 h 3097"/>
              <a:gd name="T18" fmla="*/ 1873 w 3491"/>
              <a:gd name="T19" fmla="*/ 2828 h 3097"/>
              <a:gd name="T20" fmla="*/ 1821 w 3491"/>
              <a:gd name="T21" fmla="*/ 2749 h 3097"/>
              <a:gd name="T22" fmla="*/ 1853 w 3491"/>
              <a:gd name="T23" fmla="*/ 2662 h 3097"/>
              <a:gd name="T24" fmla="*/ 3153 w 3491"/>
              <a:gd name="T25" fmla="*/ 1355 h 3097"/>
              <a:gd name="T26" fmla="*/ 3242 w 3491"/>
              <a:gd name="T27" fmla="*/ 1126 h 3097"/>
              <a:gd name="T28" fmla="*/ 3253 w 3491"/>
              <a:gd name="T29" fmla="*/ 885 h 3097"/>
              <a:gd name="T30" fmla="*/ 3183 w 3491"/>
              <a:gd name="T31" fmla="*/ 653 h 3097"/>
              <a:gd name="T32" fmla="*/ 3035 w 3491"/>
              <a:gd name="T33" fmla="*/ 448 h 3097"/>
              <a:gd name="T34" fmla="*/ 2825 w 3491"/>
              <a:gd name="T35" fmla="*/ 301 h 3097"/>
              <a:gd name="T36" fmla="*/ 2586 w 3491"/>
              <a:gd name="T37" fmla="*/ 234 h 3097"/>
              <a:gd name="T38" fmla="*/ 2340 w 3491"/>
              <a:gd name="T39" fmla="*/ 243 h 3097"/>
              <a:gd name="T40" fmla="*/ 2108 w 3491"/>
              <a:gd name="T41" fmla="*/ 331 h 3097"/>
              <a:gd name="T42" fmla="*/ 378 w 3491"/>
              <a:gd name="T43" fmla="*/ 1972 h 3097"/>
              <a:gd name="T44" fmla="*/ 258 w 3491"/>
              <a:gd name="T45" fmla="*/ 2149 h 3097"/>
              <a:gd name="T46" fmla="*/ 218 w 3491"/>
              <a:gd name="T47" fmla="*/ 2350 h 3097"/>
              <a:gd name="T48" fmla="*/ 258 w 3491"/>
              <a:gd name="T49" fmla="*/ 2551 h 3097"/>
              <a:gd name="T50" fmla="*/ 378 w 3491"/>
              <a:gd name="T51" fmla="*/ 2728 h 3097"/>
              <a:gd name="T52" fmla="*/ 558 w 3491"/>
              <a:gd name="T53" fmla="*/ 2846 h 3097"/>
              <a:gd name="T54" fmla="*/ 763 w 3491"/>
              <a:gd name="T55" fmla="*/ 2885 h 3097"/>
              <a:gd name="T56" fmla="*/ 968 w 3491"/>
              <a:gd name="T57" fmla="*/ 2846 h 3097"/>
              <a:gd name="T58" fmla="*/ 1149 w 3491"/>
              <a:gd name="T59" fmla="*/ 2728 h 3097"/>
              <a:gd name="T60" fmla="*/ 2809 w 3491"/>
              <a:gd name="T61" fmla="*/ 1091 h 3097"/>
              <a:gd name="T62" fmla="*/ 2837 w 3491"/>
              <a:gd name="T63" fmla="*/ 942 h 3097"/>
              <a:gd name="T64" fmla="*/ 2791 w 3491"/>
              <a:gd name="T65" fmla="*/ 797 h 3097"/>
              <a:gd name="T66" fmla="*/ 2677 w 3491"/>
              <a:gd name="T67" fmla="*/ 685 h 3097"/>
              <a:gd name="T68" fmla="*/ 2528 w 3491"/>
              <a:gd name="T69" fmla="*/ 641 h 3097"/>
              <a:gd name="T70" fmla="*/ 2377 w 3491"/>
              <a:gd name="T71" fmla="*/ 668 h 3097"/>
              <a:gd name="T72" fmla="*/ 1082 w 3491"/>
              <a:gd name="T73" fmla="*/ 1906 h 3097"/>
              <a:gd name="T74" fmla="*/ 992 w 3491"/>
              <a:gd name="T75" fmla="*/ 1937 h 3097"/>
              <a:gd name="T76" fmla="*/ 911 w 3491"/>
              <a:gd name="T77" fmla="*/ 1887 h 3097"/>
              <a:gd name="T78" fmla="*/ 900 w 3491"/>
              <a:gd name="T79" fmla="*/ 1796 h 3097"/>
              <a:gd name="T80" fmla="*/ 2165 w 3491"/>
              <a:gd name="T81" fmla="*/ 546 h 3097"/>
              <a:gd name="T82" fmla="*/ 2354 w 3491"/>
              <a:gd name="T83" fmla="*/ 449 h 3097"/>
              <a:gd name="T84" fmla="*/ 2562 w 3491"/>
              <a:gd name="T85" fmla="*/ 429 h 3097"/>
              <a:gd name="T86" fmla="*/ 2763 w 3491"/>
              <a:gd name="T87" fmla="*/ 488 h 3097"/>
              <a:gd name="T88" fmla="*/ 2932 w 3491"/>
              <a:gd name="T89" fmla="*/ 623 h 3097"/>
              <a:gd name="T90" fmla="*/ 3032 w 3491"/>
              <a:gd name="T91" fmla="*/ 809 h 3097"/>
              <a:gd name="T92" fmla="*/ 3053 w 3491"/>
              <a:gd name="T93" fmla="*/ 1012 h 3097"/>
              <a:gd name="T94" fmla="*/ 2993 w 3491"/>
              <a:gd name="T95" fmla="*/ 1209 h 3097"/>
              <a:gd name="T96" fmla="*/ 1303 w 3491"/>
              <a:gd name="T97" fmla="*/ 2879 h 3097"/>
              <a:gd name="T98" fmla="*/ 1094 w 3491"/>
              <a:gd name="T99" fmla="*/ 3025 h 3097"/>
              <a:gd name="T100" fmla="*/ 855 w 3491"/>
              <a:gd name="T101" fmla="*/ 3092 h 3097"/>
              <a:gd name="T102" fmla="*/ 609 w 3491"/>
              <a:gd name="T103" fmla="*/ 3083 h 3097"/>
              <a:gd name="T104" fmla="*/ 377 w 3491"/>
              <a:gd name="T105" fmla="*/ 2995 h 3097"/>
              <a:gd name="T106" fmla="*/ 178 w 3491"/>
              <a:gd name="T107" fmla="*/ 2832 h 3097"/>
              <a:gd name="T108" fmla="*/ 51 w 3491"/>
              <a:gd name="T109" fmla="*/ 2617 h 3097"/>
              <a:gd name="T110" fmla="*/ 0 w 3491"/>
              <a:gd name="T111" fmla="*/ 2381 h 3097"/>
              <a:gd name="T112" fmla="*/ 30 w 3491"/>
              <a:gd name="T113" fmla="*/ 2141 h 3097"/>
              <a:gd name="T114" fmla="*/ 139 w 3491"/>
              <a:gd name="T115" fmla="*/ 1920 h 3097"/>
              <a:gd name="T116" fmla="*/ 1872 w 3491"/>
              <a:gd name="T117" fmla="*/ 230 h 3097"/>
              <a:gd name="T118" fmla="*/ 2123 w 3491"/>
              <a:gd name="T119" fmla="*/ 76 h 3097"/>
              <a:gd name="T120" fmla="*/ 2402 w 3491"/>
              <a:gd name="T121" fmla="*/ 5 h 30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491" h="3097">
                <a:moveTo>
                  <a:pt x="2474" y="0"/>
                </a:moveTo>
                <a:lnTo>
                  <a:pt x="2546" y="0"/>
                </a:lnTo>
                <a:lnTo>
                  <a:pt x="2618" y="5"/>
                </a:lnTo>
                <a:lnTo>
                  <a:pt x="2689" y="15"/>
                </a:lnTo>
                <a:lnTo>
                  <a:pt x="2758" y="31"/>
                </a:lnTo>
                <a:lnTo>
                  <a:pt x="2828" y="51"/>
                </a:lnTo>
                <a:lnTo>
                  <a:pt x="2896" y="76"/>
                </a:lnTo>
                <a:lnTo>
                  <a:pt x="2963" y="108"/>
                </a:lnTo>
                <a:lnTo>
                  <a:pt x="3026" y="143"/>
                </a:lnTo>
                <a:lnTo>
                  <a:pt x="3088" y="183"/>
                </a:lnTo>
                <a:lnTo>
                  <a:pt x="3147" y="230"/>
                </a:lnTo>
                <a:lnTo>
                  <a:pt x="3204" y="281"/>
                </a:lnTo>
                <a:lnTo>
                  <a:pt x="3256" y="336"/>
                </a:lnTo>
                <a:lnTo>
                  <a:pt x="3303" y="394"/>
                </a:lnTo>
                <a:lnTo>
                  <a:pt x="3345" y="455"/>
                </a:lnTo>
                <a:lnTo>
                  <a:pt x="3382" y="518"/>
                </a:lnTo>
                <a:lnTo>
                  <a:pt x="3413" y="582"/>
                </a:lnTo>
                <a:lnTo>
                  <a:pt x="3439" y="650"/>
                </a:lnTo>
                <a:lnTo>
                  <a:pt x="3460" y="717"/>
                </a:lnTo>
                <a:lnTo>
                  <a:pt x="3475" y="786"/>
                </a:lnTo>
                <a:lnTo>
                  <a:pt x="3486" y="856"/>
                </a:lnTo>
                <a:lnTo>
                  <a:pt x="3491" y="926"/>
                </a:lnTo>
                <a:lnTo>
                  <a:pt x="3491" y="996"/>
                </a:lnTo>
                <a:lnTo>
                  <a:pt x="3486" y="1066"/>
                </a:lnTo>
                <a:lnTo>
                  <a:pt x="3475" y="1136"/>
                </a:lnTo>
                <a:lnTo>
                  <a:pt x="3460" y="1205"/>
                </a:lnTo>
                <a:lnTo>
                  <a:pt x="3439" y="1273"/>
                </a:lnTo>
                <a:lnTo>
                  <a:pt x="3413" y="1339"/>
                </a:lnTo>
                <a:lnTo>
                  <a:pt x="3382" y="1404"/>
                </a:lnTo>
                <a:lnTo>
                  <a:pt x="3345" y="1467"/>
                </a:lnTo>
                <a:lnTo>
                  <a:pt x="3303" y="1528"/>
                </a:lnTo>
                <a:lnTo>
                  <a:pt x="3256" y="1586"/>
                </a:lnTo>
                <a:lnTo>
                  <a:pt x="3204" y="1641"/>
                </a:lnTo>
                <a:lnTo>
                  <a:pt x="2007" y="2813"/>
                </a:lnTo>
                <a:lnTo>
                  <a:pt x="1988" y="2828"/>
                </a:lnTo>
                <a:lnTo>
                  <a:pt x="1965" y="2838"/>
                </a:lnTo>
                <a:lnTo>
                  <a:pt x="1942" y="2844"/>
                </a:lnTo>
                <a:lnTo>
                  <a:pt x="1918" y="2844"/>
                </a:lnTo>
                <a:lnTo>
                  <a:pt x="1894" y="2838"/>
                </a:lnTo>
                <a:lnTo>
                  <a:pt x="1873" y="2828"/>
                </a:lnTo>
                <a:lnTo>
                  <a:pt x="1853" y="2813"/>
                </a:lnTo>
                <a:lnTo>
                  <a:pt x="1837" y="2793"/>
                </a:lnTo>
                <a:lnTo>
                  <a:pt x="1827" y="2772"/>
                </a:lnTo>
                <a:lnTo>
                  <a:pt x="1821" y="2749"/>
                </a:lnTo>
                <a:lnTo>
                  <a:pt x="1821" y="2726"/>
                </a:lnTo>
                <a:lnTo>
                  <a:pt x="1827" y="2703"/>
                </a:lnTo>
                <a:lnTo>
                  <a:pt x="1837" y="2681"/>
                </a:lnTo>
                <a:lnTo>
                  <a:pt x="1853" y="2662"/>
                </a:lnTo>
                <a:lnTo>
                  <a:pt x="3035" y="1505"/>
                </a:lnTo>
                <a:lnTo>
                  <a:pt x="3079" y="1458"/>
                </a:lnTo>
                <a:lnTo>
                  <a:pt x="3118" y="1407"/>
                </a:lnTo>
                <a:lnTo>
                  <a:pt x="3153" y="1355"/>
                </a:lnTo>
                <a:lnTo>
                  <a:pt x="3183" y="1300"/>
                </a:lnTo>
                <a:lnTo>
                  <a:pt x="3208" y="1243"/>
                </a:lnTo>
                <a:lnTo>
                  <a:pt x="3228" y="1185"/>
                </a:lnTo>
                <a:lnTo>
                  <a:pt x="3242" y="1126"/>
                </a:lnTo>
                <a:lnTo>
                  <a:pt x="3253" y="1066"/>
                </a:lnTo>
                <a:lnTo>
                  <a:pt x="3257" y="1006"/>
                </a:lnTo>
                <a:lnTo>
                  <a:pt x="3257" y="946"/>
                </a:lnTo>
                <a:lnTo>
                  <a:pt x="3253" y="885"/>
                </a:lnTo>
                <a:lnTo>
                  <a:pt x="3242" y="826"/>
                </a:lnTo>
                <a:lnTo>
                  <a:pt x="3228" y="766"/>
                </a:lnTo>
                <a:lnTo>
                  <a:pt x="3208" y="709"/>
                </a:lnTo>
                <a:lnTo>
                  <a:pt x="3183" y="653"/>
                </a:lnTo>
                <a:lnTo>
                  <a:pt x="3153" y="598"/>
                </a:lnTo>
                <a:lnTo>
                  <a:pt x="3118" y="545"/>
                </a:lnTo>
                <a:lnTo>
                  <a:pt x="3079" y="495"/>
                </a:lnTo>
                <a:lnTo>
                  <a:pt x="3035" y="448"/>
                </a:lnTo>
                <a:lnTo>
                  <a:pt x="2985" y="403"/>
                </a:lnTo>
                <a:lnTo>
                  <a:pt x="2935" y="364"/>
                </a:lnTo>
                <a:lnTo>
                  <a:pt x="2881" y="331"/>
                </a:lnTo>
                <a:lnTo>
                  <a:pt x="2825" y="301"/>
                </a:lnTo>
                <a:lnTo>
                  <a:pt x="2767" y="277"/>
                </a:lnTo>
                <a:lnTo>
                  <a:pt x="2708" y="258"/>
                </a:lnTo>
                <a:lnTo>
                  <a:pt x="2648" y="243"/>
                </a:lnTo>
                <a:lnTo>
                  <a:pt x="2586" y="234"/>
                </a:lnTo>
                <a:lnTo>
                  <a:pt x="2525" y="229"/>
                </a:lnTo>
                <a:lnTo>
                  <a:pt x="2464" y="229"/>
                </a:lnTo>
                <a:lnTo>
                  <a:pt x="2402" y="234"/>
                </a:lnTo>
                <a:lnTo>
                  <a:pt x="2340" y="243"/>
                </a:lnTo>
                <a:lnTo>
                  <a:pt x="2280" y="258"/>
                </a:lnTo>
                <a:lnTo>
                  <a:pt x="2221" y="277"/>
                </a:lnTo>
                <a:lnTo>
                  <a:pt x="2164" y="301"/>
                </a:lnTo>
                <a:lnTo>
                  <a:pt x="2108" y="331"/>
                </a:lnTo>
                <a:lnTo>
                  <a:pt x="2055" y="364"/>
                </a:lnTo>
                <a:lnTo>
                  <a:pt x="2003" y="403"/>
                </a:lnTo>
                <a:lnTo>
                  <a:pt x="1955" y="448"/>
                </a:lnTo>
                <a:lnTo>
                  <a:pt x="378" y="1972"/>
                </a:lnTo>
                <a:lnTo>
                  <a:pt x="341" y="2013"/>
                </a:lnTo>
                <a:lnTo>
                  <a:pt x="307" y="2057"/>
                </a:lnTo>
                <a:lnTo>
                  <a:pt x="280" y="2102"/>
                </a:lnTo>
                <a:lnTo>
                  <a:pt x="258" y="2149"/>
                </a:lnTo>
                <a:lnTo>
                  <a:pt x="241" y="2199"/>
                </a:lnTo>
                <a:lnTo>
                  <a:pt x="228" y="2248"/>
                </a:lnTo>
                <a:lnTo>
                  <a:pt x="220" y="2299"/>
                </a:lnTo>
                <a:lnTo>
                  <a:pt x="218" y="2350"/>
                </a:lnTo>
                <a:lnTo>
                  <a:pt x="220" y="2402"/>
                </a:lnTo>
                <a:lnTo>
                  <a:pt x="228" y="2452"/>
                </a:lnTo>
                <a:lnTo>
                  <a:pt x="241" y="2503"/>
                </a:lnTo>
                <a:lnTo>
                  <a:pt x="258" y="2551"/>
                </a:lnTo>
                <a:lnTo>
                  <a:pt x="280" y="2599"/>
                </a:lnTo>
                <a:lnTo>
                  <a:pt x="307" y="2644"/>
                </a:lnTo>
                <a:lnTo>
                  <a:pt x="341" y="2687"/>
                </a:lnTo>
                <a:lnTo>
                  <a:pt x="378" y="2728"/>
                </a:lnTo>
                <a:lnTo>
                  <a:pt x="419" y="2765"/>
                </a:lnTo>
                <a:lnTo>
                  <a:pt x="463" y="2796"/>
                </a:lnTo>
                <a:lnTo>
                  <a:pt x="509" y="2824"/>
                </a:lnTo>
                <a:lnTo>
                  <a:pt x="558" y="2846"/>
                </a:lnTo>
                <a:lnTo>
                  <a:pt x="608" y="2863"/>
                </a:lnTo>
                <a:lnTo>
                  <a:pt x="660" y="2874"/>
                </a:lnTo>
                <a:lnTo>
                  <a:pt x="711" y="2882"/>
                </a:lnTo>
                <a:lnTo>
                  <a:pt x="763" y="2885"/>
                </a:lnTo>
                <a:lnTo>
                  <a:pt x="816" y="2882"/>
                </a:lnTo>
                <a:lnTo>
                  <a:pt x="867" y="2874"/>
                </a:lnTo>
                <a:lnTo>
                  <a:pt x="919" y="2863"/>
                </a:lnTo>
                <a:lnTo>
                  <a:pt x="968" y="2846"/>
                </a:lnTo>
                <a:lnTo>
                  <a:pt x="1018" y="2824"/>
                </a:lnTo>
                <a:lnTo>
                  <a:pt x="1064" y="2796"/>
                </a:lnTo>
                <a:lnTo>
                  <a:pt x="1108" y="2765"/>
                </a:lnTo>
                <a:lnTo>
                  <a:pt x="1149" y="2728"/>
                </a:lnTo>
                <a:lnTo>
                  <a:pt x="2741" y="1187"/>
                </a:lnTo>
                <a:lnTo>
                  <a:pt x="2768" y="1158"/>
                </a:lnTo>
                <a:lnTo>
                  <a:pt x="2791" y="1125"/>
                </a:lnTo>
                <a:lnTo>
                  <a:pt x="2809" y="1091"/>
                </a:lnTo>
                <a:lnTo>
                  <a:pt x="2823" y="1055"/>
                </a:lnTo>
                <a:lnTo>
                  <a:pt x="2831" y="1018"/>
                </a:lnTo>
                <a:lnTo>
                  <a:pt x="2837" y="980"/>
                </a:lnTo>
                <a:lnTo>
                  <a:pt x="2837" y="942"/>
                </a:lnTo>
                <a:lnTo>
                  <a:pt x="2831" y="904"/>
                </a:lnTo>
                <a:lnTo>
                  <a:pt x="2823" y="867"/>
                </a:lnTo>
                <a:lnTo>
                  <a:pt x="2809" y="832"/>
                </a:lnTo>
                <a:lnTo>
                  <a:pt x="2791" y="797"/>
                </a:lnTo>
                <a:lnTo>
                  <a:pt x="2768" y="764"/>
                </a:lnTo>
                <a:lnTo>
                  <a:pt x="2741" y="734"/>
                </a:lnTo>
                <a:lnTo>
                  <a:pt x="2710" y="707"/>
                </a:lnTo>
                <a:lnTo>
                  <a:pt x="2677" y="685"/>
                </a:lnTo>
                <a:lnTo>
                  <a:pt x="2642" y="668"/>
                </a:lnTo>
                <a:lnTo>
                  <a:pt x="2605" y="654"/>
                </a:lnTo>
                <a:lnTo>
                  <a:pt x="2567" y="645"/>
                </a:lnTo>
                <a:lnTo>
                  <a:pt x="2528" y="641"/>
                </a:lnTo>
                <a:lnTo>
                  <a:pt x="2490" y="641"/>
                </a:lnTo>
                <a:lnTo>
                  <a:pt x="2452" y="645"/>
                </a:lnTo>
                <a:lnTo>
                  <a:pt x="2415" y="654"/>
                </a:lnTo>
                <a:lnTo>
                  <a:pt x="2377" y="668"/>
                </a:lnTo>
                <a:lnTo>
                  <a:pt x="2343" y="685"/>
                </a:lnTo>
                <a:lnTo>
                  <a:pt x="2309" y="707"/>
                </a:lnTo>
                <a:lnTo>
                  <a:pt x="2278" y="734"/>
                </a:lnTo>
                <a:lnTo>
                  <a:pt x="1082" y="1906"/>
                </a:lnTo>
                <a:lnTo>
                  <a:pt x="1062" y="1922"/>
                </a:lnTo>
                <a:lnTo>
                  <a:pt x="1040" y="1931"/>
                </a:lnTo>
                <a:lnTo>
                  <a:pt x="1017" y="1937"/>
                </a:lnTo>
                <a:lnTo>
                  <a:pt x="992" y="1937"/>
                </a:lnTo>
                <a:lnTo>
                  <a:pt x="969" y="1931"/>
                </a:lnTo>
                <a:lnTo>
                  <a:pt x="947" y="1922"/>
                </a:lnTo>
                <a:lnTo>
                  <a:pt x="927" y="1906"/>
                </a:lnTo>
                <a:lnTo>
                  <a:pt x="911" y="1887"/>
                </a:lnTo>
                <a:lnTo>
                  <a:pt x="900" y="1865"/>
                </a:lnTo>
                <a:lnTo>
                  <a:pt x="896" y="1842"/>
                </a:lnTo>
                <a:lnTo>
                  <a:pt x="896" y="1819"/>
                </a:lnTo>
                <a:lnTo>
                  <a:pt x="900" y="1796"/>
                </a:lnTo>
                <a:lnTo>
                  <a:pt x="911" y="1775"/>
                </a:lnTo>
                <a:lnTo>
                  <a:pt x="927" y="1755"/>
                </a:lnTo>
                <a:lnTo>
                  <a:pt x="2123" y="583"/>
                </a:lnTo>
                <a:lnTo>
                  <a:pt x="2165" y="546"/>
                </a:lnTo>
                <a:lnTo>
                  <a:pt x="2209" y="515"/>
                </a:lnTo>
                <a:lnTo>
                  <a:pt x="2255" y="488"/>
                </a:lnTo>
                <a:lnTo>
                  <a:pt x="2304" y="465"/>
                </a:lnTo>
                <a:lnTo>
                  <a:pt x="2354" y="449"/>
                </a:lnTo>
                <a:lnTo>
                  <a:pt x="2405" y="436"/>
                </a:lnTo>
                <a:lnTo>
                  <a:pt x="2457" y="429"/>
                </a:lnTo>
                <a:lnTo>
                  <a:pt x="2509" y="427"/>
                </a:lnTo>
                <a:lnTo>
                  <a:pt x="2562" y="429"/>
                </a:lnTo>
                <a:lnTo>
                  <a:pt x="2613" y="436"/>
                </a:lnTo>
                <a:lnTo>
                  <a:pt x="2665" y="449"/>
                </a:lnTo>
                <a:lnTo>
                  <a:pt x="2714" y="465"/>
                </a:lnTo>
                <a:lnTo>
                  <a:pt x="2763" y="488"/>
                </a:lnTo>
                <a:lnTo>
                  <a:pt x="2810" y="515"/>
                </a:lnTo>
                <a:lnTo>
                  <a:pt x="2854" y="546"/>
                </a:lnTo>
                <a:lnTo>
                  <a:pt x="2895" y="583"/>
                </a:lnTo>
                <a:lnTo>
                  <a:pt x="2932" y="623"/>
                </a:lnTo>
                <a:lnTo>
                  <a:pt x="2965" y="666"/>
                </a:lnTo>
                <a:lnTo>
                  <a:pt x="2993" y="713"/>
                </a:lnTo>
                <a:lnTo>
                  <a:pt x="3015" y="760"/>
                </a:lnTo>
                <a:lnTo>
                  <a:pt x="3032" y="809"/>
                </a:lnTo>
                <a:lnTo>
                  <a:pt x="3045" y="859"/>
                </a:lnTo>
                <a:lnTo>
                  <a:pt x="3053" y="910"/>
                </a:lnTo>
                <a:lnTo>
                  <a:pt x="3055" y="961"/>
                </a:lnTo>
                <a:lnTo>
                  <a:pt x="3053" y="1012"/>
                </a:lnTo>
                <a:lnTo>
                  <a:pt x="3045" y="1063"/>
                </a:lnTo>
                <a:lnTo>
                  <a:pt x="3032" y="1113"/>
                </a:lnTo>
                <a:lnTo>
                  <a:pt x="3015" y="1162"/>
                </a:lnTo>
                <a:lnTo>
                  <a:pt x="2993" y="1209"/>
                </a:lnTo>
                <a:lnTo>
                  <a:pt x="2965" y="1255"/>
                </a:lnTo>
                <a:lnTo>
                  <a:pt x="2932" y="1298"/>
                </a:lnTo>
                <a:lnTo>
                  <a:pt x="2895" y="1339"/>
                </a:lnTo>
                <a:lnTo>
                  <a:pt x="1303" y="2879"/>
                </a:lnTo>
                <a:lnTo>
                  <a:pt x="1255" y="2923"/>
                </a:lnTo>
                <a:lnTo>
                  <a:pt x="1203" y="2962"/>
                </a:lnTo>
                <a:lnTo>
                  <a:pt x="1150" y="2995"/>
                </a:lnTo>
                <a:lnTo>
                  <a:pt x="1094" y="3025"/>
                </a:lnTo>
                <a:lnTo>
                  <a:pt x="1036" y="3049"/>
                </a:lnTo>
                <a:lnTo>
                  <a:pt x="977" y="3068"/>
                </a:lnTo>
                <a:lnTo>
                  <a:pt x="917" y="3083"/>
                </a:lnTo>
                <a:lnTo>
                  <a:pt x="855" y="3092"/>
                </a:lnTo>
                <a:lnTo>
                  <a:pt x="794" y="3097"/>
                </a:lnTo>
                <a:lnTo>
                  <a:pt x="733" y="3097"/>
                </a:lnTo>
                <a:lnTo>
                  <a:pt x="671" y="3092"/>
                </a:lnTo>
                <a:lnTo>
                  <a:pt x="609" y="3083"/>
                </a:lnTo>
                <a:lnTo>
                  <a:pt x="549" y="3068"/>
                </a:lnTo>
                <a:lnTo>
                  <a:pt x="490" y="3049"/>
                </a:lnTo>
                <a:lnTo>
                  <a:pt x="433" y="3025"/>
                </a:lnTo>
                <a:lnTo>
                  <a:pt x="377" y="2995"/>
                </a:lnTo>
                <a:lnTo>
                  <a:pt x="323" y="2962"/>
                </a:lnTo>
                <a:lnTo>
                  <a:pt x="272" y="2923"/>
                </a:lnTo>
                <a:lnTo>
                  <a:pt x="224" y="2879"/>
                </a:lnTo>
                <a:lnTo>
                  <a:pt x="178" y="2832"/>
                </a:lnTo>
                <a:lnTo>
                  <a:pt x="139" y="2782"/>
                </a:lnTo>
                <a:lnTo>
                  <a:pt x="104" y="2729"/>
                </a:lnTo>
                <a:lnTo>
                  <a:pt x="75" y="2674"/>
                </a:lnTo>
                <a:lnTo>
                  <a:pt x="51" y="2617"/>
                </a:lnTo>
                <a:lnTo>
                  <a:pt x="30" y="2560"/>
                </a:lnTo>
                <a:lnTo>
                  <a:pt x="15" y="2501"/>
                </a:lnTo>
                <a:lnTo>
                  <a:pt x="5" y="2441"/>
                </a:lnTo>
                <a:lnTo>
                  <a:pt x="0" y="2381"/>
                </a:lnTo>
                <a:lnTo>
                  <a:pt x="0" y="2321"/>
                </a:lnTo>
                <a:lnTo>
                  <a:pt x="5" y="2260"/>
                </a:lnTo>
                <a:lnTo>
                  <a:pt x="15" y="2200"/>
                </a:lnTo>
                <a:lnTo>
                  <a:pt x="30" y="2141"/>
                </a:lnTo>
                <a:lnTo>
                  <a:pt x="51" y="2083"/>
                </a:lnTo>
                <a:lnTo>
                  <a:pt x="75" y="2027"/>
                </a:lnTo>
                <a:lnTo>
                  <a:pt x="104" y="1972"/>
                </a:lnTo>
                <a:lnTo>
                  <a:pt x="139" y="1920"/>
                </a:lnTo>
                <a:lnTo>
                  <a:pt x="178" y="1869"/>
                </a:lnTo>
                <a:lnTo>
                  <a:pt x="224" y="1822"/>
                </a:lnTo>
                <a:lnTo>
                  <a:pt x="1815" y="281"/>
                </a:lnTo>
                <a:lnTo>
                  <a:pt x="1872" y="230"/>
                </a:lnTo>
                <a:lnTo>
                  <a:pt x="1931" y="183"/>
                </a:lnTo>
                <a:lnTo>
                  <a:pt x="1992" y="143"/>
                </a:lnTo>
                <a:lnTo>
                  <a:pt x="2057" y="108"/>
                </a:lnTo>
                <a:lnTo>
                  <a:pt x="2123" y="76"/>
                </a:lnTo>
                <a:lnTo>
                  <a:pt x="2191" y="51"/>
                </a:lnTo>
                <a:lnTo>
                  <a:pt x="2261" y="31"/>
                </a:lnTo>
                <a:lnTo>
                  <a:pt x="2331" y="15"/>
                </a:lnTo>
                <a:lnTo>
                  <a:pt x="2402" y="5"/>
                </a:lnTo>
                <a:lnTo>
                  <a:pt x="2474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1600">
              <a:solidFill>
                <a:prstClr val="black"/>
              </a:solidFill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369323A4-E889-4245-A8F9-7046C63FB96D}"/>
              </a:ext>
            </a:extLst>
          </p:cNvPr>
          <p:cNvSpPr/>
          <p:nvPr/>
        </p:nvSpPr>
        <p:spPr>
          <a:xfrm>
            <a:off x="8415671" y="1876912"/>
            <a:ext cx="3689001" cy="1879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</a:rPr>
              <a:t>좋지 않던 경제 상황에서 </a:t>
            </a:r>
            <a:endParaRPr lang="en-US" altLang="ko-KR" sz="2000" b="1" dirty="0">
              <a:solidFill>
                <a:prstClr val="white">
                  <a:lumMod val="50000"/>
                </a:prstClr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</a:rPr>
              <a:t>관동대지진까지 일어나 </a:t>
            </a:r>
            <a:endParaRPr lang="en-US" altLang="ko-KR" sz="2000" b="1" dirty="0">
              <a:solidFill>
                <a:prstClr val="white">
                  <a:lumMod val="50000"/>
                </a:prstClr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</a:rPr>
              <a:t>도쿄</a:t>
            </a:r>
            <a:r>
              <a:rPr lang="en-US" altLang="ko-KR" sz="2000" b="1" dirty="0">
                <a:solidFill>
                  <a:prstClr val="white">
                    <a:lumMod val="50000"/>
                  </a:prstClr>
                </a:solidFill>
              </a:rPr>
              <a:t>, </a:t>
            </a:r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</a:rPr>
              <a:t>요코하마를 중심으로</a:t>
            </a:r>
            <a:endParaRPr lang="en-US" altLang="ko-KR" sz="2000" b="1" dirty="0">
              <a:solidFill>
                <a:prstClr val="white">
                  <a:lumMod val="50000"/>
                </a:prstClr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</a:rPr>
              <a:t>상공업지대가 초토화 되었다</a:t>
            </a:r>
            <a:endParaRPr lang="en-US" altLang="ko-KR" sz="2000" b="1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0" y="0"/>
            <a:ext cx="12192000" cy="965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381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2800" dirty="0">
                <a:solidFill>
                  <a:schemeClr val="bg1"/>
                </a:solidFill>
              </a:rPr>
              <a:t>쇼와 시대 몰락한 경제의 원인</a:t>
            </a: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A4797A70-4B19-4579-A7FA-3DC07D49EE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50" y="1441602"/>
            <a:ext cx="5821153" cy="5057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0723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타원 4">
            <a:extLst>
              <a:ext uri="{FF2B5EF4-FFF2-40B4-BE49-F238E27FC236}">
                <a16:creationId xmlns:a16="http://schemas.microsoft.com/office/drawing/2014/main" id="{788929DA-A5BF-4B2D-9B3F-B9AE75A077B9}"/>
              </a:ext>
            </a:extLst>
          </p:cNvPr>
          <p:cNvSpPr/>
          <p:nvPr/>
        </p:nvSpPr>
        <p:spPr>
          <a:xfrm>
            <a:off x="7263474" y="2135824"/>
            <a:ext cx="900000" cy="900000"/>
          </a:xfrm>
          <a:prstGeom prst="ellipse">
            <a:avLst/>
          </a:prstGeom>
          <a:solidFill>
            <a:srgbClr val="ACD3CE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5968FC28-5268-403B-8B99-3A9C01026F1D}"/>
              </a:ext>
            </a:extLst>
          </p:cNvPr>
          <p:cNvSpPr>
            <a:spLocks/>
          </p:cNvSpPr>
          <p:nvPr/>
        </p:nvSpPr>
        <p:spPr bwMode="auto">
          <a:xfrm>
            <a:off x="7515671" y="2410452"/>
            <a:ext cx="395606" cy="350745"/>
          </a:xfrm>
          <a:custGeom>
            <a:avLst/>
            <a:gdLst>
              <a:gd name="T0" fmla="*/ 2689 w 3491"/>
              <a:gd name="T1" fmla="*/ 15 h 3097"/>
              <a:gd name="T2" fmla="*/ 2963 w 3491"/>
              <a:gd name="T3" fmla="*/ 108 h 3097"/>
              <a:gd name="T4" fmla="*/ 3204 w 3491"/>
              <a:gd name="T5" fmla="*/ 281 h 3097"/>
              <a:gd name="T6" fmla="*/ 3382 w 3491"/>
              <a:gd name="T7" fmla="*/ 518 h 3097"/>
              <a:gd name="T8" fmla="*/ 3475 w 3491"/>
              <a:gd name="T9" fmla="*/ 786 h 3097"/>
              <a:gd name="T10" fmla="*/ 3486 w 3491"/>
              <a:gd name="T11" fmla="*/ 1066 h 3097"/>
              <a:gd name="T12" fmla="*/ 3413 w 3491"/>
              <a:gd name="T13" fmla="*/ 1339 h 3097"/>
              <a:gd name="T14" fmla="*/ 3256 w 3491"/>
              <a:gd name="T15" fmla="*/ 1586 h 3097"/>
              <a:gd name="T16" fmla="*/ 1965 w 3491"/>
              <a:gd name="T17" fmla="*/ 2838 h 3097"/>
              <a:gd name="T18" fmla="*/ 1873 w 3491"/>
              <a:gd name="T19" fmla="*/ 2828 h 3097"/>
              <a:gd name="T20" fmla="*/ 1821 w 3491"/>
              <a:gd name="T21" fmla="*/ 2749 h 3097"/>
              <a:gd name="T22" fmla="*/ 1853 w 3491"/>
              <a:gd name="T23" fmla="*/ 2662 h 3097"/>
              <a:gd name="T24" fmla="*/ 3153 w 3491"/>
              <a:gd name="T25" fmla="*/ 1355 h 3097"/>
              <a:gd name="T26" fmla="*/ 3242 w 3491"/>
              <a:gd name="T27" fmla="*/ 1126 h 3097"/>
              <a:gd name="T28" fmla="*/ 3253 w 3491"/>
              <a:gd name="T29" fmla="*/ 885 h 3097"/>
              <a:gd name="T30" fmla="*/ 3183 w 3491"/>
              <a:gd name="T31" fmla="*/ 653 h 3097"/>
              <a:gd name="T32" fmla="*/ 3035 w 3491"/>
              <a:gd name="T33" fmla="*/ 448 h 3097"/>
              <a:gd name="T34" fmla="*/ 2825 w 3491"/>
              <a:gd name="T35" fmla="*/ 301 h 3097"/>
              <a:gd name="T36" fmla="*/ 2586 w 3491"/>
              <a:gd name="T37" fmla="*/ 234 h 3097"/>
              <a:gd name="T38" fmla="*/ 2340 w 3491"/>
              <a:gd name="T39" fmla="*/ 243 h 3097"/>
              <a:gd name="T40" fmla="*/ 2108 w 3491"/>
              <a:gd name="T41" fmla="*/ 331 h 3097"/>
              <a:gd name="T42" fmla="*/ 378 w 3491"/>
              <a:gd name="T43" fmla="*/ 1972 h 3097"/>
              <a:gd name="T44" fmla="*/ 258 w 3491"/>
              <a:gd name="T45" fmla="*/ 2149 h 3097"/>
              <a:gd name="T46" fmla="*/ 218 w 3491"/>
              <a:gd name="T47" fmla="*/ 2350 h 3097"/>
              <a:gd name="T48" fmla="*/ 258 w 3491"/>
              <a:gd name="T49" fmla="*/ 2551 h 3097"/>
              <a:gd name="T50" fmla="*/ 378 w 3491"/>
              <a:gd name="T51" fmla="*/ 2728 h 3097"/>
              <a:gd name="T52" fmla="*/ 558 w 3491"/>
              <a:gd name="T53" fmla="*/ 2846 h 3097"/>
              <a:gd name="T54" fmla="*/ 763 w 3491"/>
              <a:gd name="T55" fmla="*/ 2885 h 3097"/>
              <a:gd name="T56" fmla="*/ 968 w 3491"/>
              <a:gd name="T57" fmla="*/ 2846 h 3097"/>
              <a:gd name="T58" fmla="*/ 1149 w 3491"/>
              <a:gd name="T59" fmla="*/ 2728 h 3097"/>
              <a:gd name="T60" fmla="*/ 2809 w 3491"/>
              <a:gd name="T61" fmla="*/ 1091 h 3097"/>
              <a:gd name="T62" fmla="*/ 2837 w 3491"/>
              <a:gd name="T63" fmla="*/ 942 h 3097"/>
              <a:gd name="T64" fmla="*/ 2791 w 3491"/>
              <a:gd name="T65" fmla="*/ 797 h 3097"/>
              <a:gd name="T66" fmla="*/ 2677 w 3491"/>
              <a:gd name="T67" fmla="*/ 685 h 3097"/>
              <a:gd name="T68" fmla="*/ 2528 w 3491"/>
              <a:gd name="T69" fmla="*/ 641 h 3097"/>
              <a:gd name="T70" fmla="*/ 2377 w 3491"/>
              <a:gd name="T71" fmla="*/ 668 h 3097"/>
              <a:gd name="T72" fmla="*/ 1082 w 3491"/>
              <a:gd name="T73" fmla="*/ 1906 h 3097"/>
              <a:gd name="T74" fmla="*/ 992 w 3491"/>
              <a:gd name="T75" fmla="*/ 1937 h 3097"/>
              <a:gd name="T76" fmla="*/ 911 w 3491"/>
              <a:gd name="T77" fmla="*/ 1887 h 3097"/>
              <a:gd name="T78" fmla="*/ 900 w 3491"/>
              <a:gd name="T79" fmla="*/ 1796 h 3097"/>
              <a:gd name="T80" fmla="*/ 2165 w 3491"/>
              <a:gd name="T81" fmla="*/ 546 h 3097"/>
              <a:gd name="T82" fmla="*/ 2354 w 3491"/>
              <a:gd name="T83" fmla="*/ 449 h 3097"/>
              <a:gd name="T84" fmla="*/ 2562 w 3491"/>
              <a:gd name="T85" fmla="*/ 429 h 3097"/>
              <a:gd name="T86" fmla="*/ 2763 w 3491"/>
              <a:gd name="T87" fmla="*/ 488 h 3097"/>
              <a:gd name="T88" fmla="*/ 2932 w 3491"/>
              <a:gd name="T89" fmla="*/ 623 h 3097"/>
              <a:gd name="T90" fmla="*/ 3032 w 3491"/>
              <a:gd name="T91" fmla="*/ 809 h 3097"/>
              <a:gd name="T92" fmla="*/ 3053 w 3491"/>
              <a:gd name="T93" fmla="*/ 1012 h 3097"/>
              <a:gd name="T94" fmla="*/ 2993 w 3491"/>
              <a:gd name="T95" fmla="*/ 1209 h 3097"/>
              <a:gd name="T96" fmla="*/ 1303 w 3491"/>
              <a:gd name="T97" fmla="*/ 2879 h 3097"/>
              <a:gd name="T98" fmla="*/ 1094 w 3491"/>
              <a:gd name="T99" fmla="*/ 3025 h 3097"/>
              <a:gd name="T100" fmla="*/ 855 w 3491"/>
              <a:gd name="T101" fmla="*/ 3092 h 3097"/>
              <a:gd name="T102" fmla="*/ 609 w 3491"/>
              <a:gd name="T103" fmla="*/ 3083 h 3097"/>
              <a:gd name="T104" fmla="*/ 377 w 3491"/>
              <a:gd name="T105" fmla="*/ 2995 h 3097"/>
              <a:gd name="T106" fmla="*/ 178 w 3491"/>
              <a:gd name="T107" fmla="*/ 2832 h 3097"/>
              <a:gd name="T108" fmla="*/ 51 w 3491"/>
              <a:gd name="T109" fmla="*/ 2617 h 3097"/>
              <a:gd name="T110" fmla="*/ 0 w 3491"/>
              <a:gd name="T111" fmla="*/ 2381 h 3097"/>
              <a:gd name="T112" fmla="*/ 30 w 3491"/>
              <a:gd name="T113" fmla="*/ 2141 h 3097"/>
              <a:gd name="T114" fmla="*/ 139 w 3491"/>
              <a:gd name="T115" fmla="*/ 1920 h 3097"/>
              <a:gd name="T116" fmla="*/ 1872 w 3491"/>
              <a:gd name="T117" fmla="*/ 230 h 3097"/>
              <a:gd name="T118" fmla="*/ 2123 w 3491"/>
              <a:gd name="T119" fmla="*/ 76 h 3097"/>
              <a:gd name="T120" fmla="*/ 2402 w 3491"/>
              <a:gd name="T121" fmla="*/ 5 h 30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491" h="3097">
                <a:moveTo>
                  <a:pt x="2474" y="0"/>
                </a:moveTo>
                <a:lnTo>
                  <a:pt x="2546" y="0"/>
                </a:lnTo>
                <a:lnTo>
                  <a:pt x="2618" y="5"/>
                </a:lnTo>
                <a:lnTo>
                  <a:pt x="2689" y="15"/>
                </a:lnTo>
                <a:lnTo>
                  <a:pt x="2758" y="31"/>
                </a:lnTo>
                <a:lnTo>
                  <a:pt x="2828" y="51"/>
                </a:lnTo>
                <a:lnTo>
                  <a:pt x="2896" y="76"/>
                </a:lnTo>
                <a:lnTo>
                  <a:pt x="2963" y="108"/>
                </a:lnTo>
                <a:lnTo>
                  <a:pt x="3026" y="143"/>
                </a:lnTo>
                <a:lnTo>
                  <a:pt x="3088" y="183"/>
                </a:lnTo>
                <a:lnTo>
                  <a:pt x="3147" y="230"/>
                </a:lnTo>
                <a:lnTo>
                  <a:pt x="3204" y="281"/>
                </a:lnTo>
                <a:lnTo>
                  <a:pt x="3256" y="336"/>
                </a:lnTo>
                <a:lnTo>
                  <a:pt x="3303" y="394"/>
                </a:lnTo>
                <a:lnTo>
                  <a:pt x="3345" y="455"/>
                </a:lnTo>
                <a:lnTo>
                  <a:pt x="3382" y="518"/>
                </a:lnTo>
                <a:lnTo>
                  <a:pt x="3413" y="582"/>
                </a:lnTo>
                <a:lnTo>
                  <a:pt x="3439" y="650"/>
                </a:lnTo>
                <a:lnTo>
                  <a:pt x="3460" y="717"/>
                </a:lnTo>
                <a:lnTo>
                  <a:pt x="3475" y="786"/>
                </a:lnTo>
                <a:lnTo>
                  <a:pt x="3486" y="856"/>
                </a:lnTo>
                <a:lnTo>
                  <a:pt x="3491" y="926"/>
                </a:lnTo>
                <a:lnTo>
                  <a:pt x="3491" y="996"/>
                </a:lnTo>
                <a:lnTo>
                  <a:pt x="3486" y="1066"/>
                </a:lnTo>
                <a:lnTo>
                  <a:pt x="3475" y="1136"/>
                </a:lnTo>
                <a:lnTo>
                  <a:pt x="3460" y="1205"/>
                </a:lnTo>
                <a:lnTo>
                  <a:pt x="3439" y="1273"/>
                </a:lnTo>
                <a:lnTo>
                  <a:pt x="3413" y="1339"/>
                </a:lnTo>
                <a:lnTo>
                  <a:pt x="3382" y="1404"/>
                </a:lnTo>
                <a:lnTo>
                  <a:pt x="3345" y="1467"/>
                </a:lnTo>
                <a:lnTo>
                  <a:pt x="3303" y="1528"/>
                </a:lnTo>
                <a:lnTo>
                  <a:pt x="3256" y="1586"/>
                </a:lnTo>
                <a:lnTo>
                  <a:pt x="3204" y="1641"/>
                </a:lnTo>
                <a:lnTo>
                  <a:pt x="2007" y="2813"/>
                </a:lnTo>
                <a:lnTo>
                  <a:pt x="1988" y="2828"/>
                </a:lnTo>
                <a:lnTo>
                  <a:pt x="1965" y="2838"/>
                </a:lnTo>
                <a:lnTo>
                  <a:pt x="1942" y="2844"/>
                </a:lnTo>
                <a:lnTo>
                  <a:pt x="1918" y="2844"/>
                </a:lnTo>
                <a:lnTo>
                  <a:pt x="1894" y="2838"/>
                </a:lnTo>
                <a:lnTo>
                  <a:pt x="1873" y="2828"/>
                </a:lnTo>
                <a:lnTo>
                  <a:pt x="1853" y="2813"/>
                </a:lnTo>
                <a:lnTo>
                  <a:pt x="1837" y="2793"/>
                </a:lnTo>
                <a:lnTo>
                  <a:pt x="1827" y="2772"/>
                </a:lnTo>
                <a:lnTo>
                  <a:pt x="1821" y="2749"/>
                </a:lnTo>
                <a:lnTo>
                  <a:pt x="1821" y="2726"/>
                </a:lnTo>
                <a:lnTo>
                  <a:pt x="1827" y="2703"/>
                </a:lnTo>
                <a:lnTo>
                  <a:pt x="1837" y="2681"/>
                </a:lnTo>
                <a:lnTo>
                  <a:pt x="1853" y="2662"/>
                </a:lnTo>
                <a:lnTo>
                  <a:pt x="3035" y="1505"/>
                </a:lnTo>
                <a:lnTo>
                  <a:pt x="3079" y="1458"/>
                </a:lnTo>
                <a:lnTo>
                  <a:pt x="3118" y="1407"/>
                </a:lnTo>
                <a:lnTo>
                  <a:pt x="3153" y="1355"/>
                </a:lnTo>
                <a:lnTo>
                  <a:pt x="3183" y="1300"/>
                </a:lnTo>
                <a:lnTo>
                  <a:pt x="3208" y="1243"/>
                </a:lnTo>
                <a:lnTo>
                  <a:pt x="3228" y="1185"/>
                </a:lnTo>
                <a:lnTo>
                  <a:pt x="3242" y="1126"/>
                </a:lnTo>
                <a:lnTo>
                  <a:pt x="3253" y="1066"/>
                </a:lnTo>
                <a:lnTo>
                  <a:pt x="3257" y="1006"/>
                </a:lnTo>
                <a:lnTo>
                  <a:pt x="3257" y="946"/>
                </a:lnTo>
                <a:lnTo>
                  <a:pt x="3253" y="885"/>
                </a:lnTo>
                <a:lnTo>
                  <a:pt x="3242" y="826"/>
                </a:lnTo>
                <a:lnTo>
                  <a:pt x="3228" y="766"/>
                </a:lnTo>
                <a:lnTo>
                  <a:pt x="3208" y="709"/>
                </a:lnTo>
                <a:lnTo>
                  <a:pt x="3183" y="653"/>
                </a:lnTo>
                <a:lnTo>
                  <a:pt x="3153" y="598"/>
                </a:lnTo>
                <a:lnTo>
                  <a:pt x="3118" y="545"/>
                </a:lnTo>
                <a:lnTo>
                  <a:pt x="3079" y="495"/>
                </a:lnTo>
                <a:lnTo>
                  <a:pt x="3035" y="448"/>
                </a:lnTo>
                <a:lnTo>
                  <a:pt x="2985" y="403"/>
                </a:lnTo>
                <a:lnTo>
                  <a:pt x="2935" y="364"/>
                </a:lnTo>
                <a:lnTo>
                  <a:pt x="2881" y="331"/>
                </a:lnTo>
                <a:lnTo>
                  <a:pt x="2825" y="301"/>
                </a:lnTo>
                <a:lnTo>
                  <a:pt x="2767" y="277"/>
                </a:lnTo>
                <a:lnTo>
                  <a:pt x="2708" y="258"/>
                </a:lnTo>
                <a:lnTo>
                  <a:pt x="2648" y="243"/>
                </a:lnTo>
                <a:lnTo>
                  <a:pt x="2586" y="234"/>
                </a:lnTo>
                <a:lnTo>
                  <a:pt x="2525" y="229"/>
                </a:lnTo>
                <a:lnTo>
                  <a:pt x="2464" y="229"/>
                </a:lnTo>
                <a:lnTo>
                  <a:pt x="2402" y="234"/>
                </a:lnTo>
                <a:lnTo>
                  <a:pt x="2340" y="243"/>
                </a:lnTo>
                <a:lnTo>
                  <a:pt x="2280" y="258"/>
                </a:lnTo>
                <a:lnTo>
                  <a:pt x="2221" y="277"/>
                </a:lnTo>
                <a:lnTo>
                  <a:pt x="2164" y="301"/>
                </a:lnTo>
                <a:lnTo>
                  <a:pt x="2108" y="331"/>
                </a:lnTo>
                <a:lnTo>
                  <a:pt x="2055" y="364"/>
                </a:lnTo>
                <a:lnTo>
                  <a:pt x="2003" y="403"/>
                </a:lnTo>
                <a:lnTo>
                  <a:pt x="1955" y="448"/>
                </a:lnTo>
                <a:lnTo>
                  <a:pt x="378" y="1972"/>
                </a:lnTo>
                <a:lnTo>
                  <a:pt x="341" y="2013"/>
                </a:lnTo>
                <a:lnTo>
                  <a:pt x="307" y="2057"/>
                </a:lnTo>
                <a:lnTo>
                  <a:pt x="280" y="2102"/>
                </a:lnTo>
                <a:lnTo>
                  <a:pt x="258" y="2149"/>
                </a:lnTo>
                <a:lnTo>
                  <a:pt x="241" y="2199"/>
                </a:lnTo>
                <a:lnTo>
                  <a:pt x="228" y="2248"/>
                </a:lnTo>
                <a:lnTo>
                  <a:pt x="220" y="2299"/>
                </a:lnTo>
                <a:lnTo>
                  <a:pt x="218" y="2350"/>
                </a:lnTo>
                <a:lnTo>
                  <a:pt x="220" y="2402"/>
                </a:lnTo>
                <a:lnTo>
                  <a:pt x="228" y="2452"/>
                </a:lnTo>
                <a:lnTo>
                  <a:pt x="241" y="2503"/>
                </a:lnTo>
                <a:lnTo>
                  <a:pt x="258" y="2551"/>
                </a:lnTo>
                <a:lnTo>
                  <a:pt x="280" y="2599"/>
                </a:lnTo>
                <a:lnTo>
                  <a:pt x="307" y="2644"/>
                </a:lnTo>
                <a:lnTo>
                  <a:pt x="341" y="2687"/>
                </a:lnTo>
                <a:lnTo>
                  <a:pt x="378" y="2728"/>
                </a:lnTo>
                <a:lnTo>
                  <a:pt x="419" y="2765"/>
                </a:lnTo>
                <a:lnTo>
                  <a:pt x="463" y="2796"/>
                </a:lnTo>
                <a:lnTo>
                  <a:pt x="509" y="2824"/>
                </a:lnTo>
                <a:lnTo>
                  <a:pt x="558" y="2846"/>
                </a:lnTo>
                <a:lnTo>
                  <a:pt x="608" y="2863"/>
                </a:lnTo>
                <a:lnTo>
                  <a:pt x="660" y="2874"/>
                </a:lnTo>
                <a:lnTo>
                  <a:pt x="711" y="2882"/>
                </a:lnTo>
                <a:lnTo>
                  <a:pt x="763" y="2885"/>
                </a:lnTo>
                <a:lnTo>
                  <a:pt x="816" y="2882"/>
                </a:lnTo>
                <a:lnTo>
                  <a:pt x="867" y="2874"/>
                </a:lnTo>
                <a:lnTo>
                  <a:pt x="919" y="2863"/>
                </a:lnTo>
                <a:lnTo>
                  <a:pt x="968" y="2846"/>
                </a:lnTo>
                <a:lnTo>
                  <a:pt x="1018" y="2824"/>
                </a:lnTo>
                <a:lnTo>
                  <a:pt x="1064" y="2796"/>
                </a:lnTo>
                <a:lnTo>
                  <a:pt x="1108" y="2765"/>
                </a:lnTo>
                <a:lnTo>
                  <a:pt x="1149" y="2728"/>
                </a:lnTo>
                <a:lnTo>
                  <a:pt x="2741" y="1187"/>
                </a:lnTo>
                <a:lnTo>
                  <a:pt x="2768" y="1158"/>
                </a:lnTo>
                <a:lnTo>
                  <a:pt x="2791" y="1125"/>
                </a:lnTo>
                <a:lnTo>
                  <a:pt x="2809" y="1091"/>
                </a:lnTo>
                <a:lnTo>
                  <a:pt x="2823" y="1055"/>
                </a:lnTo>
                <a:lnTo>
                  <a:pt x="2831" y="1018"/>
                </a:lnTo>
                <a:lnTo>
                  <a:pt x="2837" y="980"/>
                </a:lnTo>
                <a:lnTo>
                  <a:pt x="2837" y="942"/>
                </a:lnTo>
                <a:lnTo>
                  <a:pt x="2831" y="904"/>
                </a:lnTo>
                <a:lnTo>
                  <a:pt x="2823" y="867"/>
                </a:lnTo>
                <a:lnTo>
                  <a:pt x="2809" y="832"/>
                </a:lnTo>
                <a:lnTo>
                  <a:pt x="2791" y="797"/>
                </a:lnTo>
                <a:lnTo>
                  <a:pt x="2768" y="764"/>
                </a:lnTo>
                <a:lnTo>
                  <a:pt x="2741" y="734"/>
                </a:lnTo>
                <a:lnTo>
                  <a:pt x="2710" y="707"/>
                </a:lnTo>
                <a:lnTo>
                  <a:pt x="2677" y="685"/>
                </a:lnTo>
                <a:lnTo>
                  <a:pt x="2642" y="668"/>
                </a:lnTo>
                <a:lnTo>
                  <a:pt x="2605" y="654"/>
                </a:lnTo>
                <a:lnTo>
                  <a:pt x="2567" y="645"/>
                </a:lnTo>
                <a:lnTo>
                  <a:pt x="2528" y="641"/>
                </a:lnTo>
                <a:lnTo>
                  <a:pt x="2490" y="641"/>
                </a:lnTo>
                <a:lnTo>
                  <a:pt x="2452" y="645"/>
                </a:lnTo>
                <a:lnTo>
                  <a:pt x="2415" y="654"/>
                </a:lnTo>
                <a:lnTo>
                  <a:pt x="2377" y="668"/>
                </a:lnTo>
                <a:lnTo>
                  <a:pt x="2343" y="685"/>
                </a:lnTo>
                <a:lnTo>
                  <a:pt x="2309" y="707"/>
                </a:lnTo>
                <a:lnTo>
                  <a:pt x="2278" y="734"/>
                </a:lnTo>
                <a:lnTo>
                  <a:pt x="1082" y="1906"/>
                </a:lnTo>
                <a:lnTo>
                  <a:pt x="1062" y="1922"/>
                </a:lnTo>
                <a:lnTo>
                  <a:pt x="1040" y="1931"/>
                </a:lnTo>
                <a:lnTo>
                  <a:pt x="1017" y="1937"/>
                </a:lnTo>
                <a:lnTo>
                  <a:pt x="992" y="1937"/>
                </a:lnTo>
                <a:lnTo>
                  <a:pt x="969" y="1931"/>
                </a:lnTo>
                <a:lnTo>
                  <a:pt x="947" y="1922"/>
                </a:lnTo>
                <a:lnTo>
                  <a:pt x="927" y="1906"/>
                </a:lnTo>
                <a:lnTo>
                  <a:pt x="911" y="1887"/>
                </a:lnTo>
                <a:lnTo>
                  <a:pt x="900" y="1865"/>
                </a:lnTo>
                <a:lnTo>
                  <a:pt x="896" y="1842"/>
                </a:lnTo>
                <a:lnTo>
                  <a:pt x="896" y="1819"/>
                </a:lnTo>
                <a:lnTo>
                  <a:pt x="900" y="1796"/>
                </a:lnTo>
                <a:lnTo>
                  <a:pt x="911" y="1775"/>
                </a:lnTo>
                <a:lnTo>
                  <a:pt x="927" y="1755"/>
                </a:lnTo>
                <a:lnTo>
                  <a:pt x="2123" y="583"/>
                </a:lnTo>
                <a:lnTo>
                  <a:pt x="2165" y="546"/>
                </a:lnTo>
                <a:lnTo>
                  <a:pt x="2209" y="515"/>
                </a:lnTo>
                <a:lnTo>
                  <a:pt x="2255" y="488"/>
                </a:lnTo>
                <a:lnTo>
                  <a:pt x="2304" y="465"/>
                </a:lnTo>
                <a:lnTo>
                  <a:pt x="2354" y="449"/>
                </a:lnTo>
                <a:lnTo>
                  <a:pt x="2405" y="436"/>
                </a:lnTo>
                <a:lnTo>
                  <a:pt x="2457" y="429"/>
                </a:lnTo>
                <a:lnTo>
                  <a:pt x="2509" y="427"/>
                </a:lnTo>
                <a:lnTo>
                  <a:pt x="2562" y="429"/>
                </a:lnTo>
                <a:lnTo>
                  <a:pt x="2613" y="436"/>
                </a:lnTo>
                <a:lnTo>
                  <a:pt x="2665" y="449"/>
                </a:lnTo>
                <a:lnTo>
                  <a:pt x="2714" y="465"/>
                </a:lnTo>
                <a:lnTo>
                  <a:pt x="2763" y="488"/>
                </a:lnTo>
                <a:lnTo>
                  <a:pt x="2810" y="515"/>
                </a:lnTo>
                <a:lnTo>
                  <a:pt x="2854" y="546"/>
                </a:lnTo>
                <a:lnTo>
                  <a:pt x="2895" y="583"/>
                </a:lnTo>
                <a:lnTo>
                  <a:pt x="2932" y="623"/>
                </a:lnTo>
                <a:lnTo>
                  <a:pt x="2965" y="666"/>
                </a:lnTo>
                <a:lnTo>
                  <a:pt x="2993" y="713"/>
                </a:lnTo>
                <a:lnTo>
                  <a:pt x="3015" y="760"/>
                </a:lnTo>
                <a:lnTo>
                  <a:pt x="3032" y="809"/>
                </a:lnTo>
                <a:lnTo>
                  <a:pt x="3045" y="859"/>
                </a:lnTo>
                <a:lnTo>
                  <a:pt x="3053" y="910"/>
                </a:lnTo>
                <a:lnTo>
                  <a:pt x="3055" y="961"/>
                </a:lnTo>
                <a:lnTo>
                  <a:pt x="3053" y="1012"/>
                </a:lnTo>
                <a:lnTo>
                  <a:pt x="3045" y="1063"/>
                </a:lnTo>
                <a:lnTo>
                  <a:pt x="3032" y="1113"/>
                </a:lnTo>
                <a:lnTo>
                  <a:pt x="3015" y="1162"/>
                </a:lnTo>
                <a:lnTo>
                  <a:pt x="2993" y="1209"/>
                </a:lnTo>
                <a:lnTo>
                  <a:pt x="2965" y="1255"/>
                </a:lnTo>
                <a:lnTo>
                  <a:pt x="2932" y="1298"/>
                </a:lnTo>
                <a:lnTo>
                  <a:pt x="2895" y="1339"/>
                </a:lnTo>
                <a:lnTo>
                  <a:pt x="1303" y="2879"/>
                </a:lnTo>
                <a:lnTo>
                  <a:pt x="1255" y="2923"/>
                </a:lnTo>
                <a:lnTo>
                  <a:pt x="1203" y="2962"/>
                </a:lnTo>
                <a:lnTo>
                  <a:pt x="1150" y="2995"/>
                </a:lnTo>
                <a:lnTo>
                  <a:pt x="1094" y="3025"/>
                </a:lnTo>
                <a:lnTo>
                  <a:pt x="1036" y="3049"/>
                </a:lnTo>
                <a:lnTo>
                  <a:pt x="977" y="3068"/>
                </a:lnTo>
                <a:lnTo>
                  <a:pt x="917" y="3083"/>
                </a:lnTo>
                <a:lnTo>
                  <a:pt x="855" y="3092"/>
                </a:lnTo>
                <a:lnTo>
                  <a:pt x="794" y="3097"/>
                </a:lnTo>
                <a:lnTo>
                  <a:pt x="733" y="3097"/>
                </a:lnTo>
                <a:lnTo>
                  <a:pt x="671" y="3092"/>
                </a:lnTo>
                <a:lnTo>
                  <a:pt x="609" y="3083"/>
                </a:lnTo>
                <a:lnTo>
                  <a:pt x="549" y="3068"/>
                </a:lnTo>
                <a:lnTo>
                  <a:pt x="490" y="3049"/>
                </a:lnTo>
                <a:lnTo>
                  <a:pt x="433" y="3025"/>
                </a:lnTo>
                <a:lnTo>
                  <a:pt x="377" y="2995"/>
                </a:lnTo>
                <a:lnTo>
                  <a:pt x="323" y="2962"/>
                </a:lnTo>
                <a:lnTo>
                  <a:pt x="272" y="2923"/>
                </a:lnTo>
                <a:lnTo>
                  <a:pt x="224" y="2879"/>
                </a:lnTo>
                <a:lnTo>
                  <a:pt x="178" y="2832"/>
                </a:lnTo>
                <a:lnTo>
                  <a:pt x="139" y="2782"/>
                </a:lnTo>
                <a:lnTo>
                  <a:pt x="104" y="2729"/>
                </a:lnTo>
                <a:lnTo>
                  <a:pt x="75" y="2674"/>
                </a:lnTo>
                <a:lnTo>
                  <a:pt x="51" y="2617"/>
                </a:lnTo>
                <a:lnTo>
                  <a:pt x="30" y="2560"/>
                </a:lnTo>
                <a:lnTo>
                  <a:pt x="15" y="2501"/>
                </a:lnTo>
                <a:lnTo>
                  <a:pt x="5" y="2441"/>
                </a:lnTo>
                <a:lnTo>
                  <a:pt x="0" y="2381"/>
                </a:lnTo>
                <a:lnTo>
                  <a:pt x="0" y="2321"/>
                </a:lnTo>
                <a:lnTo>
                  <a:pt x="5" y="2260"/>
                </a:lnTo>
                <a:lnTo>
                  <a:pt x="15" y="2200"/>
                </a:lnTo>
                <a:lnTo>
                  <a:pt x="30" y="2141"/>
                </a:lnTo>
                <a:lnTo>
                  <a:pt x="51" y="2083"/>
                </a:lnTo>
                <a:lnTo>
                  <a:pt x="75" y="2027"/>
                </a:lnTo>
                <a:lnTo>
                  <a:pt x="104" y="1972"/>
                </a:lnTo>
                <a:lnTo>
                  <a:pt x="139" y="1920"/>
                </a:lnTo>
                <a:lnTo>
                  <a:pt x="178" y="1869"/>
                </a:lnTo>
                <a:lnTo>
                  <a:pt x="224" y="1822"/>
                </a:lnTo>
                <a:lnTo>
                  <a:pt x="1815" y="281"/>
                </a:lnTo>
                <a:lnTo>
                  <a:pt x="1872" y="230"/>
                </a:lnTo>
                <a:lnTo>
                  <a:pt x="1931" y="183"/>
                </a:lnTo>
                <a:lnTo>
                  <a:pt x="1992" y="143"/>
                </a:lnTo>
                <a:lnTo>
                  <a:pt x="2057" y="108"/>
                </a:lnTo>
                <a:lnTo>
                  <a:pt x="2123" y="76"/>
                </a:lnTo>
                <a:lnTo>
                  <a:pt x="2191" y="51"/>
                </a:lnTo>
                <a:lnTo>
                  <a:pt x="2261" y="31"/>
                </a:lnTo>
                <a:lnTo>
                  <a:pt x="2331" y="15"/>
                </a:lnTo>
                <a:lnTo>
                  <a:pt x="2402" y="5"/>
                </a:lnTo>
                <a:lnTo>
                  <a:pt x="2474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1600">
              <a:solidFill>
                <a:prstClr val="black"/>
              </a:solidFill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369323A4-E889-4245-A8F9-7046C63FB96D}"/>
              </a:ext>
            </a:extLst>
          </p:cNvPr>
          <p:cNvSpPr/>
          <p:nvPr/>
        </p:nvSpPr>
        <p:spPr>
          <a:xfrm>
            <a:off x="8415671" y="1876912"/>
            <a:ext cx="3689001" cy="2341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>
                <a:solidFill>
                  <a:prstClr val="white">
                    <a:lumMod val="50000"/>
                  </a:prstClr>
                </a:solidFill>
              </a:rPr>
              <a:t>1927</a:t>
            </a:r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</a:rPr>
              <a:t>년 일본 쇼와 금융공황의</a:t>
            </a:r>
            <a:endParaRPr lang="en-US" altLang="ko-KR" sz="2000" b="1" dirty="0">
              <a:solidFill>
                <a:prstClr val="white">
                  <a:lumMod val="50000"/>
                </a:prstClr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</a:rPr>
              <a:t>결과로 예금인출 소동과</a:t>
            </a:r>
            <a:endParaRPr lang="en-US" altLang="ko-KR" sz="2000" b="1" dirty="0">
              <a:solidFill>
                <a:prstClr val="white">
                  <a:lumMod val="50000"/>
                </a:prst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000" b="1" dirty="0">
                <a:solidFill>
                  <a:prstClr val="white">
                    <a:lumMod val="50000"/>
                  </a:prstClr>
                </a:solidFill>
              </a:rPr>
              <a:t>77</a:t>
            </a:r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</a:rPr>
              <a:t>개의 보통은행이 도산</a:t>
            </a:r>
            <a:r>
              <a:rPr lang="en-US" altLang="ko-KR" sz="2000" b="1" dirty="0">
                <a:solidFill>
                  <a:prstClr val="white">
                    <a:lumMod val="50000"/>
                  </a:prstClr>
                </a:solidFill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</a:rPr>
              <a:t>전체 보통은행의 </a:t>
            </a:r>
            <a:r>
              <a:rPr lang="en-US" altLang="ko-KR" sz="2000" b="1" dirty="0">
                <a:solidFill>
                  <a:prstClr val="white">
                    <a:lumMod val="50000"/>
                  </a:prstClr>
                </a:solidFill>
              </a:rPr>
              <a:t>10%</a:t>
            </a:r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</a:rPr>
              <a:t>가</a:t>
            </a:r>
            <a:endParaRPr lang="en-US" altLang="ko-KR" sz="2000" b="1" dirty="0">
              <a:solidFill>
                <a:prstClr val="white">
                  <a:lumMod val="50000"/>
                </a:prstClr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</a:rPr>
              <a:t>문을 닫았다</a:t>
            </a:r>
            <a:endParaRPr lang="ko-KR" altLang="en-US" sz="2000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0" y="0"/>
            <a:ext cx="12192000" cy="965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381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>
              <a:defRPr/>
            </a:pPr>
            <a:r>
              <a:rPr lang="ko-KR" altLang="en-US" sz="3000" kern="0" dirty="0">
                <a:solidFill>
                  <a:prstClr val="white"/>
                </a:solidFill>
              </a:rPr>
              <a:t>경제 대공황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137DEE5B-589A-4E5D-9383-22D710C16C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17" y="1322996"/>
            <a:ext cx="6191250" cy="503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293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타원 4">
            <a:extLst>
              <a:ext uri="{FF2B5EF4-FFF2-40B4-BE49-F238E27FC236}">
                <a16:creationId xmlns:a16="http://schemas.microsoft.com/office/drawing/2014/main" id="{788929DA-A5BF-4B2D-9B3F-B9AE75A077B9}"/>
              </a:ext>
            </a:extLst>
          </p:cNvPr>
          <p:cNvSpPr/>
          <p:nvPr/>
        </p:nvSpPr>
        <p:spPr>
          <a:xfrm>
            <a:off x="7263474" y="2135824"/>
            <a:ext cx="900000" cy="900000"/>
          </a:xfrm>
          <a:prstGeom prst="ellipse">
            <a:avLst/>
          </a:prstGeom>
          <a:solidFill>
            <a:srgbClr val="ACD3CE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5968FC28-5268-403B-8B99-3A9C01026F1D}"/>
              </a:ext>
            </a:extLst>
          </p:cNvPr>
          <p:cNvSpPr>
            <a:spLocks/>
          </p:cNvSpPr>
          <p:nvPr/>
        </p:nvSpPr>
        <p:spPr bwMode="auto">
          <a:xfrm>
            <a:off x="7515671" y="2410452"/>
            <a:ext cx="395606" cy="350745"/>
          </a:xfrm>
          <a:custGeom>
            <a:avLst/>
            <a:gdLst>
              <a:gd name="T0" fmla="*/ 2689 w 3491"/>
              <a:gd name="T1" fmla="*/ 15 h 3097"/>
              <a:gd name="T2" fmla="*/ 2963 w 3491"/>
              <a:gd name="T3" fmla="*/ 108 h 3097"/>
              <a:gd name="T4" fmla="*/ 3204 w 3491"/>
              <a:gd name="T5" fmla="*/ 281 h 3097"/>
              <a:gd name="T6" fmla="*/ 3382 w 3491"/>
              <a:gd name="T7" fmla="*/ 518 h 3097"/>
              <a:gd name="T8" fmla="*/ 3475 w 3491"/>
              <a:gd name="T9" fmla="*/ 786 h 3097"/>
              <a:gd name="T10" fmla="*/ 3486 w 3491"/>
              <a:gd name="T11" fmla="*/ 1066 h 3097"/>
              <a:gd name="T12" fmla="*/ 3413 w 3491"/>
              <a:gd name="T13" fmla="*/ 1339 h 3097"/>
              <a:gd name="T14" fmla="*/ 3256 w 3491"/>
              <a:gd name="T15" fmla="*/ 1586 h 3097"/>
              <a:gd name="T16" fmla="*/ 1965 w 3491"/>
              <a:gd name="T17" fmla="*/ 2838 h 3097"/>
              <a:gd name="T18" fmla="*/ 1873 w 3491"/>
              <a:gd name="T19" fmla="*/ 2828 h 3097"/>
              <a:gd name="T20" fmla="*/ 1821 w 3491"/>
              <a:gd name="T21" fmla="*/ 2749 h 3097"/>
              <a:gd name="T22" fmla="*/ 1853 w 3491"/>
              <a:gd name="T23" fmla="*/ 2662 h 3097"/>
              <a:gd name="T24" fmla="*/ 3153 w 3491"/>
              <a:gd name="T25" fmla="*/ 1355 h 3097"/>
              <a:gd name="T26" fmla="*/ 3242 w 3491"/>
              <a:gd name="T27" fmla="*/ 1126 h 3097"/>
              <a:gd name="T28" fmla="*/ 3253 w 3491"/>
              <a:gd name="T29" fmla="*/ 885 h 3097"/>
              <a:gd name="T30" fmla="*/ 3183 w 3491"/>
              <a:gd name="T31" fmla="*/ 653 h 3097"/>
              <a:gd name="T32" fmla="*/ 3035 w 3491"/>
              <a:gd name="T33" fmla="*/ 448 h 3097"/>
              <a:gd name="T34" fmla="*/ 2825 w 3491"/>
              <a:gd name="T35" fmla="*/ 301 h 3097"/>
              <a:gd name="T36" fmla="*/ 2586 w 3491"/>
              <a:gd name="T37" fmla="*/ 234 h 3097"/>
              <a:gd name="T38" fmla="*/ 2340 w 3491"/>
              <a:gd name="T39" fmla="*/ 243 h 3097"/>
              <a:gd name="T40" fmla="*/ 2108 w 3491"/>
              <a:gd name="T41" fmla="*/ 331 h 3097"/>
              <a:gd name="T42" fmla="*/ 378 w 3491"/>
              <a:gd name="T43" fmla="*/ 1972 h 3097"/>
              <a:gd name="T44" fmla="*/ 258 w 3491"/>
              <a:gd name="T45" fmla="*/ 2149 h 3097"/>
              <a:gd name="T46" fmla="*/ 218 w 3491"/>
              <a:gd name="T47" fmla="*/ 2350 h 3097"/>
              <a:gd name="T48" fmla="*/ 258 w 3491"/>
              <a:gd name="T49" fmla="*/ 2551 h 3097"/>
              <a:gd name="T50" fmla="*/ 378 w 3491"/>
              <a:gd name="T51" fmla="*/ 2728 h 3097"/>
              <a:gd name="T52" fmla="*/ 558 w 3491"/>
              <a:gd name="T53" fmla="*/ 2846 h 3097"/>
              <a:gd name="T54" fmla="*/ 763 w 3491"/>
              <a:gd name="T55" fmla="*/ 2885 h 3097"/>
              <a:gd name="T56" fmla="*/ 968 w 3491"/>
              <a:gd name="T57" fmla="*/ 2846 h 3097"/>
              <a:gd name="T58" fmla="*/ 1149 w 3491"/>
              <a:gd name="T59" fmla="*/ 2728 h 3097"/>
              <a:gd name="T60" fmla="*/ 2809 w 3491"/>
              <a:gd name="T61" fmla="*/ 1091 h 3097"/>
              <a:gd name="T62" fmla="*/ 2837 w 3491"/>
              <a:gd name="T63" fmla="*/ 942 h 3097"/>
              <a:gd name="T64" fmla="*/ 2791 w 3491"/>
              <a:gd name="T65" fmla="*/ 797 h 3097"/>
              <a:gd name="T66" fmla="*/ 2677 w 3491"/>
              <a:gd name="T67" fmla="*/ 685 h 3097"/>
              <a:gd name="T68" fmla="*/ 2528 w 3491"/>
              <a:gd name="T69" fmla="*/ 641 h 3097"/>
              <a:gd name="T70" fmla="*/ 2377 w 3491"/>
              <a:gd name="T71" fmla="*/ 668 h 3097"/>
              <a:gd name="T72" fmla="*/ 1082 w 3491"/>
              <a:gd name="T73" fmla="*/ 1906 h 3097"/>
              <a:gd name="T74" fmla="*/ 992 w 3491"/>
              <a:gd name="T75" fmla="*/ 1937 h 3097"/>
              <a:gd name="T76" fmla="*/ 911 w 3491"/>
              <a:gd name="T77" fmla="*/ 1887 h 3097"/>
              <a:gd name="T78" fmla="*/ 900 w 3491"/>
              <a:gd name="T79" fmla="*/ 1796 h 3097"/>
              <a:gd name="T80" fmla="*/ 2165 w 3491"/>
              <a:gd name="T81" fmla="*/ 546 h 3097"/>
              <a:gd name="T82" fmla="*/ 2354 w 3491"/>
              <a:gd name="T83" fmla="*/ 449 h 3097"/>
              <a:gd name="T84" fmla="*/ 2562 w 3491"/>
              <a:gd name="T85" fmla="*/ 429 h 3097"/>
              <a:gd name="T86" fmla="*/ 2763 w 3491"/>
              <a:gd name="T87" fmla="*/ 488 h 3097"/>
              <a:gd name="T88" fmla="*/ 2932 w 3491"/>
              <a:gd name="T89" fmla="*/ 623 h 3097"/>
              <a:gd name="T90" fmla="*/ 3032 w 3491"/>
              <a:gd name="T91" fmla="*/ 809 h 3097"/>
              <a:gd name="T92" fmla="*/ 3053 w 3491"/>
              <a:gd name="T93" fmla="*/ 1012 h 3097"/>
              <a:gd name="T94" fmla="*/ 2993 w 3491"/>
              <a:gd name="T95" fmla="*/ 1209 h 3097"/>
              <a:gd name="T96" fmla="*/ 1303 w 3491"/>
              <a:gd name="T97" fmla="*/ 2879 h 3097"/>
              <a:gd name="T98" fmla="*/ 1094 w 3491"/>
              <a:gd name="T99" fmla="*/ 3025 h 3097"/>
              <a:gd name="T100" fmla="*/ 855 w 3491"/>
              <a:gd name="T101" fmla="*/ 3092 h 3097"/>
              <a:gd name="T102" fmla="*/ 609 w 3491"/>
              <a:gd name="T103" fmla="*/ 3083 h 3097"/>
              <a:gd name="T104" fmla="*/ 377 w 3491"/>
              <a:gd name="T105" fmla="*/ 2995 h 3097"/>
              <a:gd name="T106" fmla="*/ 178 w 3491"/>
              <a:gd name="T107" fmla="*/ 2832 h 3097"/>
              <a:gd name="T108" fmla="*/ 51 w 3491"/>
              <a:gd name="T109" fmla="*/ 2617 h 3097"/>
              <a:gd name="T110" fmla="*/ 0 w 3491"/>
              <a:gd name="T111" fmla="*/ 2381 h 3097"/>
              <a:gd name="T112" fmla="*/ 30 w 3491"/>
              <a:gd name="T113" fmla="*/ 2141 h 3097"/>
              <a:gd name="T114" fmla="*/ 139 w 3491"/>
              <a:gd name="T115" fmla="*/ 1920 h 3097"/>
              <a:gd name="T116" fmla="*/ 1872 w 3491"/>
              <a:gd name="T117" fmla="*/ 230 h 3097"/>
              <a:gd name="T118" fmla="*/ 2123 w 3491"/>
              <a:gd name="T119" fmla="*/ 76 h 3097"/>
              <a:gd name="T120" fmla="*/ 2402 w 3491"/>
              <a:gd name="T121" fmla="*/ 5 h 30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491" h="3097">
                <a:moveTo>
                  <a:pt x="2474" y="0"/>
                </a:moveTo>
                <a:lnTo>
                  <a:pt x="2546" y="0"/>
                </a:lnTo>
                <a:lnTo>
                  <a:pt x="2618" y="5"/>
                </a:lnTo>
                <a:lnTo>
                  <a:pt x="2689" y="15"/>
                </a:lnTo>
                <a:lnTo>
                  <a:pt x="2758" y="31"/>
                </a:lnTo>
                <a:lnTo>
                  <a:pt x="2828" y="51"/>
                </a:lnTo>
                <a:lnTo>
                  <a:pt x="2896" y="76"/>
                </a:lnTo>
                <a:lnTo>
                  <a:pt x="2963" y="108"/>
                </a:lnTo>
                <a:lnTo>
                  <a:pt x="3026" y="143"/>
                </a:lnTo>
                <a:lnTo>
                  <a:pt x="3088" y="183"/>
                </a:lnTo>
                <a:lnTo>
                  <a:pt x="3147" y="230"/>
                </a:lnTo>
                <a:lnTo>
                  <a:pt x="3204" y="281"/>
                </a:lnTo>
                <a:lnTo>
                  <a:pt x="3256" y="336"/>
                </a:lnTo>
                <a:lnTo>
                  <a:pt x="3303" y="394"/>
                </a:lnTo>
                <a:lnTo>
                  <a:pt x="3345" y="455"/>
                </a:lnTo>
                <a:lnTo>
                  <a:pt x="3382" y="518"/>
                </a:lnTo>
                <a:lnTo>
                  <a:pt x="3413" y="582"/>
                </a:lnTo>
                <a:lnTo>
                  <a:pt x="3439" y="650"/>
                </a:lnTo>
                <a:lnTo>
                  <a:pt x="3460" y="717"/>
                </a:lnTo>
                <a:lnTo>
                  <a:pt x="3475" y="786"/>
                </a:lnTo>
                <a:lnTo>
                  <a:pt x="3486" y="856"/>
                </a:lnTo>
                <a:lnTo>
                  <a:pt x="3491" y="926"/>
                </a:lnTo>
                <a:lnTo>
                  <a:pt x="3491" y="996"/>
                </a:lnTo>
                <a:lnTo>
                  <a:pt x="3486" y="1066"/>
                </a:lnTo>
                <a:lnTo>
                  <a:pt x="3475" y="1136"/>
                </a:lnTo>
                <a:lnTo>
                  <a:pt x="3460" y="1205"/>
                </a:lnTo>
                <a:lnTo>
                  <a:pt x="3439" y="1273"/>
                </a:lnTo>
                <a:lnTo>
                  <a:pt x="3413" y="1339"/>
                </a:lnTo>
                <a:lnTo>
                  <a:pt x="3382" y="1404"/>
                </a:lnTo>
                <a:lnTo>
                  <a:pt x="3345" y="1467"/>
                </a:lnTo>
                <a:lnTo>
                  <a:pt x="3303" y="1528"/>
                </a:lnTo>
                <a:lnTo>
                  <a:pt x="3256" y="1586"/>
                </a:lnTo>
                <a:lnTo>
                  <a:pt x="3204" y="1641"/>
                </a:lnTo>
                <a:lnTo>
                  <a:pt x="2007" y="2813"/>
                </a:lnTo>
                <a:lnTo>
                  <a:pt x="1988" y="2828"/>
                </a:lnTo>
                <a:lnTo>
                  <a:pt x="1965" y="2838"/>
                </a:lnTo>
                <a:lnTo>
                  <a:pt x="1942" y="2844"/>
                </a:lnTo>
                <a:lnTo>
                  <a:pt x="1918" y="2844"/>
                </a:lnTo>
                <a:lnTo>
                  <a:pt x="1894" y="2838"/>
                </a:lnTo>
                <a:lnTo>
                  <a:pt x="1873" y="2828"/>
                </a:lnTo>
                <a:lnTo>
                  <a:pt x="1853" y="2813"/>
                </a:lnTo>
                <a:lnTo>
                  <a:pt x="1837" y="2793"/>
                </a:lnTo>
                <a:lnTo>
                  <a:pt x="1827" y="2772"/>
                </a:lnTo>
                <a:lnTo>
                  <a:pt x="1821" y="2749"/>
                </a:lnTo>
                <a:lnTo>
                  <a:pt x="1821" y="2726"/>
                </a:lnTo>
                <a:lnTo>
                  <a:pt x="1827" y="2703"/>
                </a:lnTo>
                <a:lnTo>
                  <a:pt x="1837" y="2681"/>
                </a:lnTo>
                <a:lnTo>
                  <a:pt x="1853" y="2662"/>
                </a:lnTo>
                <a:lnTo>
                  <a:pt x="3035" y="1505"/>
                </a:lnTo>
                <a:lnTo>
                  <a:pt x="3079" y="1458"/>
                </a:lnTo>
                <a:lnTo>
                  <a:pt x="3118" y="1407"/>
                </a:lnTo>
                <a:lnTo>
                  <a:pt x="3153" y="1355"/>
                </a:lnTo>
                <a:lnTo>
                  <a:pt x="3183" y="1300"/>
                </a:lnTo>
                <a:lnTo>
                  <a:pt x="3208" y="1243"/>
                </a:lnTo>
                <a:lnTo>
                  <a:pt x="3228" y="1185"/>
                </a:lnTo>
                <a:lnTo>
                  <a:pt x="3242" y="1126"/>
                </a:lnTo>
                <a:lnTo>
                  <a:pt x="3253" y="1066"/>
                </a:lnTo>
                <a:lnTo>
                  <a:pt x="3257" y="1006"/>
                </a:lnTo>
                <a:lnTo>
                  <a:pt x="3257" y="946"/>
                </a:lnTo>
                <a:lnTo>
                  <a:pt x="3253" y="885"/>
                </a:lnTo>
                <a:lnTo>
                  <a:pt x="3242" y="826"/>
                </a:lnTo>
                <a:lnTo>
                  <a:pt x="3228" y="766"/>
                </a:lnTo>
                <a:lnTo>
                  <a:pt x="3208" y="709"/>
                </a:lnTo>
                <a:lnTo>
                  <a:pt x="3183" y="653"/>
                </a:lnTo>
                <a:lnTo>
                  <a:pt x="3153" y="598"/>
                </a:lnTo>
                <a:lnTo>
                  <a:pt x="3118" y="545"/>
                </a:lnTo>
                <a:lnTo>
                  <a:pt x="3079" y="495"/>
                </a:lnTo>
                <a:lnTo>
                  <a:pt x="3035" y="448"/>
                </a:lnTo>
                <a:lnTo>
                  <a:pt x="2985" y="403"/>
                </a:lnTo>
                <a:lnTo>
                  <a:pt x="2935" y="364"/>
                </a:lnTo>
                <a:lnTo>
                  <a:pt x="2881" y="331"/>
                </a:lnTo>
                <a:lnTo>
                  <a:pt x="2825" y="301"/>
                </a:lnTo>
                <a:lnTo>
                  <a:pt x="2767" y="277"/>
                </a:lnTo>
                <a:lnTo>
                  <a:pt x="2708" y="258"/>
                </a:lnTo>
                <a:lnTo>
                  <a:pt x="2648" y="243"/>
                </a:lnTo>
                <a:lnTo>
                  <a:pt x="2586" y="234"/>
                </a:lnTo>
                <a:lnTo>
                  <a:pt x="2525" y="229"/>
                </a:lnTo>
                <a:lnTo>
                  <a:pt x="2464" y="229"/>
                </a:lnTo>
                <a:lnTo>
                  <a:pt x="2402" y="234"/>
                </a:lnTo>
                <a:lnTo>
                  <a:pt x="2340" y="243"/>
                </a:lnTo>
                <a:lnTo>
                  <a:pt x="2280" y="258"/>
                </a:lnTo>
                <a:lnTo>
                  <a:pt x="2221" y="277"/>
                </a:lnTo>
                <a:lnTo>
                  <a:pt x="2164" y="301"/>
                </a:lnTo>
                <a:lnTo>
                  <a:pt x="2108" y="331"/>
                </a:lnTo>
                <a:lnTo>
                  <a:pt x="2055" y="364"/>
                </a:lnTo>
                <a:lnTo>
                  <a:pt x="2003" y="403"/>
                </a:lnTo>
                <a:lnTo>
                  <a:pt x="1955" y="448"/>
                </a:lnTo>
                <a:lnTo>
                  <a:pt x="378" y="1972"/>
                </a:lnTo>
                <a:lnTo>
                  <a:pt x="341" y="2013"/>
                </a:lnTo>
                <a:lnTo>
                  <a:pt x="307" y="2057"/>
                </a:lnTo>
                <a:lnTo>
                  <a:pt x="280" y="2102"/>
                </a:lnTo>
                <a:lnTo>
                  <a:pt x="258" y="2149"/>
                </a:lnTo>
                <a:lnTo>
                  <a:pt x="241" y="2199"/>
                </a:lnTo>
                <a:lnTo>
                  <a:pt x="228" y="2248"/>
                </a:lnTo>
                <a:lnTo>
                  <a:pt x="220" y="2299"/>
                </a:lnTo>
                <a:lnTo>
                  <a:pt x="218" y="2350"/>
                </a:lnTo>
                <a:lnTo>
                  <a:pt x="220" y="2402"/>
                </a:lnTo>
                <a:lnTo>
                  <a:pt x="228" y="2452"/>
                </a:lnTo>
                <a:lnTo>
                  <a:pt x="241" y="2503"/>
                </a:lnTo>
                <a:lnTo>
                  <a:pt x="258" y="2551"/>
                </a:lnTo>
                <a:lnTo>
                  <a:pt x="280" y="2599"/>
                </a:lnTo>
                <a:lnTo>
                  <a:pt x="307" y="2644"/>
                </a:lnTo>
                <a:lnTo>
                  <a:pt x="341" y="2687"/>
                </a:lnTo>
                <a:lnTo>
                  <a:pt x="378" y="2728"/>
                </a:lnTo>
                <a:lnTo>
                  <a:pt x="419" y="2765"/>
                </a:lnTo>
                <a:lnTo>
                  <a:pt x="463" y="2796"/>
                </a:lnTo>
                <a:lnTo>
                  <a:pt x="509" y="2824"/>
                </a:lnTo>
                <a:lnTo>
                  <a:pt x="558" y="2846"/>
                </a:lnTo>
                <a:lnTo>
                  <a:pt x="608" y="2863"/>
                </a:lnTo>
                <a:lnTo>
                  <a:pt x="660" y="2874"/>
                </a:lnTo>
                <a:lnTo>
                  <a:pt x="711" y="2882"/>
                </a:lnTo>
                <a:lnTo>
                  <a:pt x="763" y="2885"/>
                </a:lnTo>
                <a:lnTo>
                  <a:pt x="816" y="2882"/>
                </a:lnTo>
                <a:lnTo>
                  <a:pt x="867" y="2874"/>
                </a:lnTo>
                <a:lnTo>
                  <a:pt x="919" y="2863"/>
                </a:lnTo>
                <a:lnTo>
                  <a:pt x="968" y="2846"/>
                </a:lnTo>
                <a:lnTo>
                  <a:pt x="1018" y="2824"/>
                </a:lnTo>
                <a:lnTo>
                  <a:pt x="1064" y="2796"/>
                </a:lnTo>
                <a:lnTo>
                  <a:pt x="1108" y="2765"/>
                </a:lnTo>
                <a:lnTo>
                  <a:pt x="1149" y="2728"/>
                </a:lnTo>
                <a:lnTo>
                  <a:pt x="2741" y="1187"/>
                </a:lnTo>
                <a:lnTo>
                  <a:pt x="2768" y="1158"/>
                </a:lnTo>
                <a:lnTo>
                  <a:pt x="2791" y="1125"/>
                </a:lnTo>
                <a:lnTo>
                  <a:pt x="2809" y="1091"/>
                </a:lnTo>
                <a:lnTo>
                  <a:pt x="2823" y="1055"/>
                </a:lnTo>
                <a:lnTo>
                  <a:pt x="2831" y="1018"/>
                </a:lnTo>
                <a:lnTo>
                  <a:pt x="2837" y="980"/>
                </a:lnTo>
                <a:lnTo>
                  <a:pt x="2837" y="942"/>
                </a:lnTo>
                <a:lnTo>
                  <a:pt x="2831" y="904"/>
                </a:lnTo>
                <a:lnTo>
                  <a:pt x="2823" y="867"/>
                </a:lnTo>
                <a:lnTo>
                  <a:pt x="2809" y="832"/>
                </a:lnTo>
                <a:lnTo>
                  <a:pt x="2791" y="797"/>
                </a:lnTo>
                <a:lnTo>
                  <a:pt x="2768" y="764"/>
                </a:lnTo>
                <a:lnTo>
                  <a:pt x="2741" y="734"/>
                </a:lnTo>
                <a:lnTo>
                  <a:pt x="2710" y="707"/>
                </a:lnTo>
                <a:lnTo>
                  <a:pt x="2677" y="685"/>
                </a:lnTo>
                <a:lnTo>
                  <a:pt x="2642" y="668"/>
                </a:lnTo>
                <a:lnTo>
                  <a:pt x="2605" y="654"/>
                </a:lnTo>
                <a:lnTo>
                  <a:pt x="2567" y="645"/>
                </a:lnTo>
                <a:lnTo>
                  <a:pt x="2528" y="641"/>
                </a:lnTo>
                <a:lnTo>
                  <a:pt x="2490" y="641"/>
                </a:lnTo>
                <a:lnTo>
                  <a:pt x="2452" y="645"/>
                </a:lnTo>
                <a:lnTo>
                  <a:pt x="2415" y="654"/>
                </a:lnTo>
                <a:lnTo>
                  <a:pt x="2377" y="668"/>
                </a:lnTo>
                <a:lnTo>
                  <a:pt x="2343" y="685"/>
                </a:lnTo>
                <a:lnTo>
                  <a:pt x="2309" y="707"/>
                </a:lnTo>
                <a:lnTo>
                  <a:pt x="2278" y="734"/>
                </a:lnTo>
                <a:lnTo>
                  <a:pt x="1082" y="1906"/>
                </a:lnTo>
                <a:lnTo>
                  <a:pt x="1062" y="1922"/>
                </a:lnTo>
                <a:lnTo>
                  <a:pt x="1040" y="1931"/>
                </a:lnTo>
                <a:lnTo>
                  <a:pt x="1017" y="1937"/>
                </a:lnTo>
                <a:lnTo>
                  <a:pt x="992" y="1937"/>
                </a:lnTo>
                <a:lnTo>
                  <a:pt x="969" y="1931"/>
                </a:lnTo>
                <a:lnTo>
                  <a:pt x="947" y="1922"/>
                </a:lnTo>
                <a:lnTo>
                  <a:pt x="927" y="1906"/>
                </a:lnTo>
                <a:lnTo>
                  <a:pt x="911" y="1887"/>
                </a:lnTo>
                <a:lnTo>
                  <a:pt x="900" y="1865"/>
                </a:lnTo>
                <a:lnTo>
                  <a:pt x="896" y="1842"/>
                </a:lnTo>
                <a:lnTo>
                  <a:pt x="896" y="1819"/>
                </a:lnTo>
                <a:lnTo>
                  <a:pt x="900" y="1796"/>
                </a:lnTo>
                <a:lnTo>
                  <a:pt x="911" y="1775"/>
                </a:lnTo>
                <a:lnTo>
                  <a:pt x="927" y="1755"/>
                </a:lnTo>
                <a:lnTo>
                  <a:pt x="2123" y="583"/>
                </a:lnTo>
                <a:lnTo>
                  <a:pt x="2165" y="546"/>
                </a:lnTo>
                <a:lnTo>
                  <a:pt x="2209" y="515"/>
                </a:lnTo>
                <a:lnTo>
                  <a:pt x="2255" y="488"/>
                </a:lnTo>
                <a:lnTo>
                  <a:pt x="2304" y="465"/>
                </a:lnTo>
                <a:lnTo>
                  <a:pt x="2354" y="449"/>
                </a:lnTo>
                <a:lnTo>
                  <a:pt x="2405" y="436"/>
                </a:lnTo>
                <a:lnTo>
                  <a:pt x="2457" y="429"/>
                </a:lnTo>
                <a:lnTo>
                  <a:pt x="2509" y="427"/>
                </a:lnTo>
                <a:lnTo>
                  <a:pt x="2562" y="429"/>
                </a:lnTo>
                <a:lnTo>
                  <a:pt x="2613" y="436"/>
                </a:lnTo>
                <a:lnTo>
                  <a:pt x="2665" y="449"/>
                </a:lnTo>
                <a:lnTo>
                  <a:pt x="2714" y="465"/>
                </a:lnTo>
                <a:lnTo>
                  <a:pt x="2763" y="488"/>
                </a:lnTo>
                <a:lnTo>
                  <a:pt x="2810" y="515"/>
                </a:lnTo>
                <a:lnTo>
                  <a:pt x="2854" y="546"/>
                </a:lnTo>
                <a:lnTo>
                  <a:pt x="2895" y="583"/>
                </a:lnTo>
                <a:lnTo>
                  <a:pt x="2932" y="623"/>
                </a:lnTo>
                <a:lnTo>
                  <a:pt x="2965" y="666"/>
                </a:lnTo>
                <a:lnTo>
                  <a:pt x="2993" y="713"/>
                </a:lnTo>
                <a:lnTo>
                  <a:pt x="3015" y="760"/>
                </a:lnTo>
                <a:lnTo>
                  <a:pt x="3032" y="809"/>
                </a:lnTo>
                <a:lnTo>
                  <a:pt x="3045" y="859"/>
                </a:lnTo>
                <a:lnTo>
                  <a:pt x="3053" y="910"/>
                </a:lnTo>
                <a:lnTo>
                  <a:pt x="3055" y="961"/>
                </a:lnTo>
                <a:lnTo>
                  <a:pt x="3053" y="1012"/>
                </a:lnTo>
                <a:lnTo>
                  <a:pt x="3045" y="1063"/>
                </a:lnTo>
                <a:lnTo>
                  <a:pt x="3032" y="1113"/>
                </a:lnTo>
                <a:lnTo>
                  <a:pt x="3015" y="1162"/>
                </a:lnTo>
                <a:lnTo>
                  <a:pt x="2993" y="1209"/>
                </a:lnTo>
                <a:lnTo>
                  <a:pt x="2965" y="1255"/>
                </a:lnTo>
                <a:lnTo>
                  <a:pt x="2932" y="1298"/>
                </a:lnTo>
                <a:lnTo>
                  <a:pt x="2895" y="1339"/>
                </a:lnTo>
                <a:lnTo>
                  <a:pt x="1303" y="2879"/>
                </a:lnTo>
                <a:lnTo>
                  <a:pt x="1255" y="2923"/>
                </a:lnTo>
                <a:lnTo>
                  <a:pt x="1203" y="2962"/>
                </a:lnTo>
                <a:lnTo>
                  <a:pt x="1150" y="2995"/>
                </a:lnTo>
                <a:lnTo>
                  <a:pt x="1094" y="3025"/>
                </a:lnTo>
                <a:lnTo>
                  <a:pt x="1036" y="3049"/>
                </a:lnTo>
                <a:lnTo>
                  <a:pt x="977" y="3068"/>
                </a:lnTo>
                <a:lnTo>
                  <a:pt x="917" y="3083"/>
                </a:lnTo>
                <a:lnTo>
                  <a:pt x="855" y="3092"/>
                </a:lnTo>
                <a:lnTo>
                  <a:pt x="794" y="3097"/>
                </a:lnTo>
                <a:lnTo>
                  <a:pt x="733" y="3097"/>
                </a:lnTo>
                <a:lnTo>
                  <a:pt x="671" y="3092"/>
                </a:lnTo>
                <a:lnTo>
                  <a:pt x="609" y="3083"/>
                </a:lnTo>
                <a:lnTo>
                  <a:pt x="549" y="3068"/>
                </a:lnTo>
                <a:lnTo>
                  <a:pt x="490" y="3049"/>
                </a:lnTo>
                <a:lnTo>
                  <a:pt x="433" y="3025"/>
                </a:lnTo>
                <a:lnTo>
                  <a:pt x="377" y="2995"/>
                </a:lnTo>
                <a:lnTo>
                  <a:pt x="323" y="2962"/>
                </a:lnTo>
                <a:lnTo>
                  <a:pt x="272" y="2923"/>
                </a:lnTo>
                <a:lnTo>
                  <a:pt x="224" y="2879"/>
                </a:lnTo>
                <a:lnTo>
                  <a:pt x="178" y="2832"/>
                </a:lnTo>
                <a:lnTo>
                  <a:pt x="139" y="2782"/>
                </a:lnTo>
                <a:lnTo>
                  <a:pt x="104" y="2729"/>
                </a:lnTo>
                <a:lnTo>
                  <a:pt x="75" y="2674"/>
                </a:lnTo>
                <a:lnTo>
                  <a:pt x="51" y="2617"/>
                </a:lnTo>
                <a:lnTo>
                  <a:pt x="30" y="2560"/>
                </a:lnTo>
                <a:lnTo>
                  <a:pt x="15" y="2501"/>
                </a:lnTo>
                <a:lnTo>
                  <a:pt x="5" y="2441"/>
                </a:lnTo>
                <a:lnTo>
                  <a:pt x="0" y="2381"/>
                </a:lnTo>
                <a:lnTo>
                  <a:pt x="0" y="2321"/>
                </a:lnTo>
                <a:lnTo>
                  <a:pt x="5" y="2260"/>
                </a:lnTo>
                <a:lnTo>
                  <a:pt x="15" y="2200"/>
                </a:lnTo>
                <a:lnTo>
                  <a:pt x="30" y="2141"/>
                </a:lnTo>
                <a:lnTo>
                  <a:pt x="51" y="2083"/>
                </a:lnTo>
                <a:lnTo>
                  <a:pt x="75" y="2027"/>
                </a:lnTo>
                <a:lnTo>
                  <a:pt x="104" y="1972"/>
                </a:lnTo>
                <a:lnTo>
                  <a:pt x="139" y="1920"/>
                </a:lnTo>
                <a:lnTo>
                  <a:pt x="178" y="1869"/>
                </a:lnTo>
                <a:lnTo>
                  <a:pt x="224" y="1822"/>
                </a:lnTo>
                <a:lnTo>
                  <a:pt x="1815" y="281"/>
                </a:lnTo>
                <a:lnTo>
                  <a:pt x="1872" y="230"/>
                </a:lnTo>
                <a:lnTo>
                  <a:pt x="1931" y="183"/>
                </a:lnTo>
                <a:lnTo>
                  <a:pt x="1992" y="143"/>
                </a:lnTo>
                <a:lnTo>
                  <a:pt x="2057" y="108"/>
                </a:lnTo>
                <a:lnTo>
                  <a:pt x="2123" y="76"/>
                </a:lnTo>
                <a:lnTo>
                  <a:pt x="2191" y="51"/>
                </a:lnTo>
                <a:lnTo>
                  <a:pt x="2261" y="31"/>
                </a:lnTo>
                <a:lnTo>
                  <a:pt x="2331" y="15"/>
                </a:lnTo>
                <a:lnTo>
                  <a:pt x="2402" y="5"/>
                </a:lnTo>
                <a:lnTo>
                  <a:pt x="2474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1600">
              <a:solidFill>
                <a:prstClr val="black"/>
              </a:solidFill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369323A4-E889-4245-A8F9-7046C63FB96D}"/>
              </a:ext>
            </a:extLst>
          </p:cNvPr>
          <p:cNvSpPr/>
          <p:nvPr/>
        </p:nvSpPr>
        <p:spPr>
          <a:xfrm>
            <a:off x="8415671" y="1876912"/>
            <a:ext cx="3689001" cy="2802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</a:rPr>
              <a:t>일반인 사이에서는 </a:t>
            </a:r>
            <a:endParaRPr lang="en-US" altLang="ko-KR" sz="2000" b="1" dirty="0">
              <a:solidFill>
                <a:prstClr val="white">
                  <a:lumMod val="50000"/>
                </a:prstClr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</a:rPr>
              <a:t>시장 경제와 금융은 불안정하고 불공평한 것이라는 인식이 퍼지고</a:t>
            </a:r>
            <a:r>
              <a:rPr lang="en-US" altLang="ko-KR" sz="2000" b="1" dirty="0">
                <a:solidFill>
                  <a:prstClr val="white">
                    <a:lumMod val="50000"/>
                  </a:prstClr>
                </a:solidFill>
              </a:rPr>
              <a:t>,</a:t>
            </a:r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</a:rPr>
              <a:t> 결국 </a:t>
            </a:r>
            <a:r>
              <a:rPr lang="en-US" altLang="ko-KR" sz="2000" b="1" dirty="0">
                <a:solidFill>
                  <a:prstClr val="white">
                    <a:lumMod val="50000"/>
                  </a:prstClr>
                </a:solidFill>
              </a:rPr>
              <a:t>1930</a:t>
            </a:r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</a:rPr>
              <a:t>년대에 일본은 급속하게 군국주의로 치닫게 된다</a:t>
            </a:r>
            <a:endParaRPr lang="ko-KR" altLang="en-US" sz="2000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0" y="0"/>
            <a:ext cx="12192000" cy="965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381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>
              <a:defRPr/>
            </a:pPr>
            <a:r>
              <a:rPr lang="ko-KR" altLang="en-US" sz="3000" kern="0" dirty="0">
                <a:solidFill>
                  <a:prstClr val="white"/>
                </a:solidFill>
              </a:rPr>
              <a:t>경제 대공황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1AA1A8D3-C4DC-4446-8D51-95B944F0D1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27" y="1377080"/>
            <a:ext cx="5616328" cy="4961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9688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타원 4">
            <a:extLst>
              <a:ext uri="{FF2B5EF4-FFF2-40B4-BE49-F238E27FC236}">
                <a16:creationId xmlns:a16="http://schemas.microsoft.com/office/drawing/2014/main" id="{788929DA-A5BF-4B2D-9B3F-B9AE75A077B9}"/>
              </a:ext>
            </a:extLst>
          </p:cNvPr>
          <p:cNvSpPr/>
          <p:nvPr/>
        </p:nvSpPr>
        <p:spPr>
          <a:xfrm>
            <a:off x="7515671" y="1960452"/>
            <a:ext cx="900000" cy="900000"/>
          </a:xfrm>
          <a:prstGeom prst="ellipse">
            <a:avLst/>
          </a:prstGeom>
          <a:solidFill>
            <a:srgbClr val="ACD3CE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5968FC28-5268-403B-8B99-3A9C01026F1D}"/>
              </a:ext>
            </a:extLst>
          </p:cNvPr>
          <p:cNvSpPr>
            <a:spLocks/>
          </p:cNvSpPr>
          <p:nvPr/>
        </p:nvSpPr>
        <p:spPr bwMode="auto">
          <a:xfrm>
            <a:off x="7767868" y="2235079"/>
            <a:ext cx="395606" cy="350745"/>
          </a:xfrm>
          <a:custGeom>
            <a:avLst/>
            <a:gdLst>
              <a:gd name="T0" fmla="*/ 2689 w 3491"/>
              <a:gd name="T1" fmla="*/ 15 h 3097"/>
              <a:gd name="T2" fmla="*/ 2963 w 3491"/>
              <a:gd name="T3" fmla="*/ 108 h 3097"/>
              <a:gd name="T4" fmla="*/ 3204 w 3491"/>
              <a:gd name="T5" fmla="*/ 281 h 3097"/>
              <a:gd name="T6" fmla="*/ 3382 w 3491"/>
              <a:gd name="T7" fmla="*/ 518 h 3097"/>
              <a:gd name="T8" fmla="*/ 3475 w 3491"/>
              <a:gd name="T9" fmla="*/ 786 h 3097"/>
              <a:gd name="T10" fmla="*/ 3486 w 3491"/>
              <a:gd name="T11" fmla="*/ 1066 h 3097"/>
              <a:gd name="T12" fmla="*/ 3413 w 3491"/>
              <a:gd name="T13" fmla="*/ 1339 h 3097"/>
              <a:gd name="T14" fmla="*/ 3256 w 3491"/>
              <a:gd name="T15" fmla="*/ 1586 h 3097"/>
              <a:gd name="T16" fmla="*/ 1965 w 3491"/>
              <a:gd name="T17" fmla="*/ 2838 h 3097"/>
              <a:gd name="T18" fmla="*/ 1873 w 3491"/>
              <a:gd name="T19" fmla="*/ 2828 h 3097"/>
              <a:gd name="T20" fmla="*/ 1821 w 3491"/>
              <a:gd name="T21" fmla="*/ 2749 h 3097"/>
              <a:gd name="T22" fmla="*/ 1853 w 3491"/>
              <a:gd name="T23" fmla="*/ 2662 h 3097"/>
              <a:gd name="T24" fmla="*/ 3153 w 3491"/>
              <a:gd name="T25" fmla="*/ 1355 h 3097"/>
              <a:gd name="T26" fmla="*/ 3242 w 3491"/>
              <a:gd name="T27" fmla="*/ 1126 h 3097"/>
              <a:gd name="T28" fmla="*/ 3253 w 3491"/>
              <a:gd name="T29" fmla="*/ 885 h 3097"/>
              <a:gd name="T30" fmla="*/ 3183 w 3491"/>
              <a:gd name="T31" fmla="*/ 653 h 3097"/>
              <a:gd name="T32" fmla="*/ 3035 w 3491"/>
              <a:gd name="T33" fmla="*/ 448 h 3097"/>
              <a:gd name="T34" fmla="*/ 2825 w 3491"/>
              <a:gd name="T35" fmla="*/ 301 h 3097"/>
              <a:gd name="T36" fmla="*/ 2586 w 3491"/>
              <a:gd name="T37" fmla="*/ 234 h 3097"/>
              <a:gd name="T38" fmla="*/ 2340 w 3491"/>
              <a:gd name="T39" fmla="*/ 243 h 3097"/>
              <a:gd name="T40" fmla="*/ 2108 w 3491"/>
              <a:gd name="T41" fmla="*/ 331 h 3097"/>
              <a:gd name="T42" fmla="*/ 378 w 3491"/>
              <a:gd name="T43" fmla="*/ 1972 h 3097"/>
              <a:gd name="T44" fmla="*/ 258 w 3491"/>
              <a:gd name="T45" fmla="*/ 2149 h 3097"/>
              <a:gd name="T46" fmla="*/ 218 w 3491"/>
              <a:gd name="T47" fmla="*/ 2350 h 3097"/>
              <a:gd name="T48" fmla="*/ 258 w 3491"/>
              <a:gd name="T49" fmla="*/ 2551 h 3097"/>
              <a:gd name="T50" fmla="*/ 378 w 3491"/>
              <a:gd name="T51" fmla="*/ 2728 h 3097"/>
              <a:gd name="T52" fmla="*/ 558 w 3491"/>
              <a:gd name="T53" fmla="*/ 2846 h 3097"/>
              <a:gd name="T54" fmla="*/ 763 w 3491"/>
              <a:gd name="T55" fmla="*/ 2885 h 3097"/>
              <a:gd name="T56" fmla="*/ 968 w 3491"/>
              <a:gd name="T57" fmla="*/ 2846 h 3097"/>
              <a:gd name="T58" fmla="*/ 1149 w 3491"/>
              <a:gd name="T59" fmla="*/ 2728 h 3097"/>
              <a:gd name="T60" fmla="*/ 2809 w 3491"/>
              <a:gd name="T61" fmla="*/ 1091 h 3097"/>
              <a:gd name="T62" fmla="*/ 2837 w 3491"/>
              <a:gd name="T63" fmla="*/ 942 h 3097"/>
              <a:gd name="T64" fmla="*/ 2791 w 3491"/>
              <a:gd name="T65" fmla="*/ 797 h 3097"/>
              <a:gd name="T66" fmla="*/ 2677 w 3491"/>
              <a:gd name="T67" fmla="*/ 685 h 3097"/>
              <a:gd name="T68" fmla="*/ 2528 w 3491"/>
              <a:gd name="T69" fmla="*/ 641 h 3097"/>
              <a:gd name="T70" fmla="*/ 2377 w 3491"/>
              <a:gd name="T71" fmla="*/ 668 h 3097"/>
              <a:gd name="T72" fmla="*/ 1082 w 3491"/>
              <a:gd name="T73" fmla="*/ 1906 h 3097"/>
              <a:gd name="T74" fmla="*/ 992 w 3491"/>
              <a:gd name="T75" fmla="*/ 1937 h 3097"/>
              <a:gd name="T76" fmla="*/ 911 w 3491"/>
              <a:gd name="T77" fmla="*/ 1887 h 3097"/>
              <a:gd name="T78" fmla="*/ 900 w 3491"/>
              <a:gd name="T79" fmla="*/ 1796 h 3097"/>
              <a:gd name="T80" fmla="*/ 2165 w 3491"/>
              <a:gd name="T81" fmla="*/ 546 h 3097"/>
              <a:gd name="T82" fmla="*/ 2354 w 3491"/>
              <a:gd name="T83" fmla="*/ 449 h 3097"/>
              <a:gd name="T84" fmla="*/ 2562 w 3491"/>
              <a:gd name="T85" fmla="*/ 429 h 3097"/>
              <a:gd name="T86" fmla="*/ 2763 w 3491"/>
              <a:gd name="T87" fmla="*/ 488 h 3097"/>
              <a:gd name="T88" fmla="*/ 2932 w 3491"/>
              <a:gd name="T89" fmla="*/ 623 h 3097"/>
              <a:gd name="T90" fmla="*/ 3032 w 3491"/>
              <a:gd name="T91" fmla="*/ 809 h 3097"/>
              <a:gd name="T92" fmla="*/ 3053 w 3491"/>
              <a:gd name="T93" fmla="*/ 1012 h 3097"/>
              <a:gd name="T94" fmla="*/ 2993 w 3491"/>
              <a:gd name="T95" fmla="*/ 1209 h 3097"/>
              <a:gd name="T96" fmla="*/ 1303 w 3491"/>
              <a:gd name="T97" fmla="*/ 2879 h 3097"/>
              <a:gd name="T98" fmla="*/ 1094 w 3491"/>
              <a:gd name="T99" fmla="*/ 3025 h 3097"/>
              <a:gd name="T100" fmla="*/ 855 w 3491"/>
              <a:gd name="T101" fmla="*/ 3092 h 3097"/>
              <a:gd name="T102" fmla="*/ 609 w 3491"/>
              <a:gd name="T103" fmla="*/ 3083 h 3097"/>
              <a:gd name="T104" fmla="*/ 377 w 3491"/>
              <a:gd name="T105" fmla="*/ 2995 h 3097"/>
              <a:gd name="T106" fmla="*/ 178 w 3491"/>
              <a:gd name="T107" fmla="*/ 2832 h 3097"/>
              <a:gd name="T108" fmla="*/ 51 w 3491"/>
              <a:gd name="T109" fmla="*/ 2617 h 3097"/>
              <a:gd name="T110" fmla="*/ 0 w 3491"/>
              <a:gd name="T111" fmla="*/ 2381 h 3097"/>
              <a:gd name="T112" fmla="*/ 30 w 3491"/>
              <a:gd name="T113" fmla="*/ 2141 h 3097"/>
              <a:gd name="T114" fmla="*/ 139 w 3491"/>
              <a:gd name="T115" fmla="*/ 1920 h 3097"/>
              <a:gd name="T116" fmla="*/ 1872 w 3491"/>
              <a:gd name="T117" fmla="*/ 230 h 3097"/>
              <a:gd name="T118" fmla="*/ 2123 w 3491"/>
              <a:gd name="T119" fmla="*/ 76 h 3097"/>
              <a:gd name="T120" fmla="*/ 2402 w 3491"/>
              <a:gd name="T121" fmla="*/ 5 h 30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491" h="3097">
                <a:moveTo>
                  <a:pt x="2474" y="0"/>
                </a:moveTo>
                <a:lnTo>
                  <a:pt x="2546" y="0"/>
                </a:lnTo>
                <a:lnTo>
                  <a:pt x="2618" y="5"/>
                </a:lnTo>
                <a:lnTo>
                  <a:pt x="2689" y="15"/>
                </a:lnTo>
                <a:lnTo>
                  <a:pt x="2758" y="31"/>
                </a:lnTo>
                <a:lnTo>
                  <a:pt x="2828" y="51"/>
                </a:lnTo>
                <a:lnTo>
                  <a:pt x="2896" y="76"/>
                </a:lnTo>
                <a:lnTo>
                  <a:pt x="2963" y="108"/>
                </a:lnTo>
                <a:lnTo>
                  <a:pt x="3026" y="143"/>
                </a:lnTo>
                <a:lnTo>
                  <a:pt x="3088" y="183"/>
                </a:lnTo>
                <a:lnTo>
                  <a:pt x="3147" y="230"/>
                </a:lnTo>
                <a:lnTo>
                  <a:pt x="3204" y="281"/>
                </a:lnTo>
                <a:lnTo>
                  <a:pt x="3256" y="336"/>
                </a:lnTo>
                <a:lnTo>
                  <a:pt x="3303" y="394"/>
                </a:lnTo>
                <a:lnTo>
                  <a:pt x="3345" y="455"/>
                </a:lnTo>
                <a:lnTo>
                  <a:pt x="3382" y="518"/>
                </a:lnTo>
                <a:lnTo>
                  <a:pt x="3413" y="582"/>
                </a:lnTo>
                <a:lnTo>
                  <a:pt x="3439" y="650"/>
                </a:lnTo>
                <a:lnTo>
                  <a:pt x="3460" y="717"/>
                </a:lnTo>
                <a:lnTo>
                  <a:pt x="3475" y="786"/>
                </a:lnTo>
                <a:lnTo>
                  <a:pt x="3486" y="856"/>
                </a:lnTo>
                <a:lnTo>
                  <a:pt x="3491" y="926"/>
                </a:lnTo>
                <a:lnTo>
                  <a:pt x="3491" y="996"/>
                </a:lnTo>
                <a:lnTo>
                  <a:pt x="3486" y="1066"/>
                </a:lnTo>
                <a:lnTo>
                  <a:pt x="3475" y="1136"/>
                </a:lnTo>
                <a:lnTo>
                  <a:pt x="3460" y="1205"/>
                </a:lnTo>
                <a:lnTo>
                  <a:pt x="3439" y="1273"/>
                </a:lnTo>
                <a:lnTo>
                  <a:pt x="3413" y="1339"/>
                </a:lnTo>
                <a:lnTo>
                  <a:pt x="3382" y="1404"/>
                </a:lnTo>
                <a:lnTo>
                  <a:pt x="3345" y="1467"/>
                </a:lnTo>
                <a:lnTo>
                  <a:pt x="3303" y="1528"/>
                </a:lnTo>
                <a:lnTo>
                  <a:pt x="3256" y="1586"/>
                </a:lnTo>
                <a:lnTo>
                  <a:pt x="3204" y="1641"/>
                </a:lnTo>
                <a:lnTo>
                  <a:pt x="2007" y="2813"/>
                </a:lnTo>
                <a:lnTo>
                  <a:pt x="1988" y="2828"/>
                </a:lnTo>
                <a:lnTo>
                  <a:pt x="1965" y="2838"/>
                </a:lnTo>
                <a:lnTo>
                  <a:pt x="1942" y="2844"/>
                </a:lnTo>
                <a:lnTo>
                  <a:pt x="1918" y="2844"/>
                </a:lnTo>
                <a:lnTo>
                  <a:pt x="1894" y="2838"/>
                </a:lnTo>
                <a:lnTo>
                  <a:pt x="1873" y="2828"/>
                </a:lnTo>
                <a:lnTo>
                  <a:pt x="1853" y="2813"/>
                </a:lnTo>
                <a:lnTo>
                  <a:pt x="1837" y="2793"/>
                </a:lnTo>
                <a:lnTo>
                  <a:pt x="1827" y="2772"/>
                </a:lnTo>
                <a:lnTo>
                  <a:pt x="1821" y="2749"/>
                </a:lnTo>
                <a:lnTo>
                  <a:pt x="1821" y="2726"/>
                </a:lnTo>
                <a:lnTo>
                  <a:pt x="1827" y="2703"/>
                </a:lnTo>
                <a:lnTo>
                  <a:pt x="1837" y="2681"/>
                </a:lnTo>
                <a:lnTo>
                  <a:pt x="1853" y="2662"/>
                </a:lnTo>
                <a:lnTo>
                  <a:pt x="3035" y="1505"/>
                </a:lnTo>
                <a:lnTo>
                  <a:pt x="3079" y="1458"/>
                </a:lnTo>
                <a:lnTo>
                  <a:pt x="3118" y="1407"/>
                </a:lnTo>
                <a:lnTo>
                  <a:pt x="3153" y="1355"/>
                </a:lnTo>
                <a:lnTo>
                  <a:pt x="3183" y="1300"/>
                </a:lnTo>
                <a:lnTo>
                  <a:pt x="3208" y="1243"/>
                </a:lnTo>
                <a:lnTo>
                  <a:pt x="3228" y="1185"/>
                </a:lnTo>
                <a:lnTo>
                  <a:pt x="3242" y="1126"/>
                </a:lnTo>
                <a:lnTo>
                  <a:pt x="3253" y="1066"/>
                </a:lnTo>
                <a:lnTo>
                  <a:pt x="3257" y="1006"/>
                </a:lnTo>
                <a:lnTo>
                  <a:pt x="3257" y="946"/>
                </a:lnTo>
                <a:lnTo>
                  <a:pt x="3253" y="885"/>
                </a:lnTo>
                <a:lnTo>
                  <a:pt x="3242" y="826"/>
                </a:lnTo>
                <a:lnTo>
                  <a:pt x="3228" y="766"/>
                </a:lnTo>
                <a:lnTo>
                  <a:pt x="3208" y="709"/>
                </a:lnTo>
                <a:lnTo>
                  <a:pt x="3183" y="653"/>
                </a:lnTo>
                <a:lnTo>
                  <a:pt x="3153" y="598"/>
                </a:lnTo>
                <a:lnTo>
                  <a:pt x="3118" y="545"/>
                </a:lnTo>
                <a:lnTo>
                  <a:pt x="3079" y="495"/>
                </a:lnTo>
                <a:lnTo>
                  <a:pt x="3035" y="448"/>
                </a:lnTo>
                <a:lnTo>
                  <a:pt x="2985" y="403"/>
                </a:lnTo>
                <a:lnTo>
                  <a:pt x="2935" y="364"/>
                </a:lnTo>
                <a:lnTo>
                  <a:pt x="2881" y="331"/>
                </a:lnTo>
                <a:lnTo>
                  <a:pt x="2825" y="301"/>
                </a:lnTo>
                <a:lnTo>
                  <a:pt x="2767" y="277"/>
                </a:lnTo>
                <a:lnTo>
                  <a:pt x="2708" y="258"/>
                </a:lnTo>
                <a:lnTo>
                  <a:pt x="2648" y="243"/>
                </a:lnTo>
                <a:lnTo>
                  <a:pt x="2586" y="234"/>
                </a:lnTo>
                <a:lnTo>
                  <a:pt x="2525" y="229"/>
                </a:lnTo>
                <a:lnTo>
                  <a:pt x="2464" y="229"/>
                </a:lnTo>
                <a:lnTo>
                  <a:pt x="2402" y="234"/>
                </a:lnTo>
                <a:lnTo>
                  <a:pt x="2340" y="243"/>
                </a:lnTo>
                <a:lnTo>
                  <a:pt x="2280" y="258"/>
                </a:lnTo>
                <a:lnTo>
                  <a:pt x="2221" y="277"/>
                </a:lnTo>
                <a:lnTo>
                  <a:pt x="2164" y="301"/>
                </a:lnTo>
                <a:lnTo>
                  <a:pt x="2108" y="331"/>
                </a:lnTo>
                <a:lnTo>
                  <a:pt x="2055" y="364"/>
                </a:lnTo>
                <a:lnTo>
                  <a:pt x="2003" y="403"/>
                </a:lnTo>
                <a:lnTo>
                  <a:pt x="1955" y="448"/>
                </a:lnTo>
                <a:lnTo>
                  <a:pt x="378" y="1972"/>
                </a:lnTo>
                <a:lnTo>
                  <a:pt x="341" y="2013"/>
                </a:lnTo>
                <a:lnTo>
                  <a:pt x="307" y="2057"/>
                </a:lnTo>
                <a:lnTo>
                  <a:pt x="280" y="2102"/>
                </a:lnTo>
                <a:lnTo>
                  <a:pt x="258" y="2149"/>
                </a:lnTo>
                <a:lnTo>
                  <a:pt x="241" y="2199"/>
                </a:lnTo>
                <a:lnTo>
                  <a:pt x="228" y="2248"/>
                </a:lnTo>
                <a:lnTo>
                  <a:pt x="220" y="2299"/>
                </a:lnTo>
                <a:lnTo>
                  <a:pt x="218" y="2350"/>
                </a:lnTo>
                <a:lnTo>
                  <a:pt x="220" y="2402"/>
                </a:lnTo>
                <a:lnTo>
                  <a:pt x="228" y="2452"/>
                </a:lnTo>
                <a:lnTo>
                  <a:pt x="241" y="2503"/>
                </a:lnTo>
                <a:lnTo>
                  <a:pt x="258" y="2551"/>
                </a:lnTo>
                <a:lnTo>
                  <a:pt x="280" y="2599"/>
                </a:lnTo>
                <a:lnTo>
                  <a:pt x="307" y="2644"/>
                </a:lnTo>
                <a:lnTo>
                  <a:pt x="341" y="2687"/>
                </a:lnTo>
                <a:lnTo>
                  <a:pt x="378" y="2728"/>
                </a:lnTo>
                <a:lnTo>
                  <a:pt x="419" y="2765"/>
                </a:lnTo>
                <a:lnTo>
                  <a:pt x="463" y="2796"/>
                </a:lnTo>
                <a:lnTo>
                  <a:pt x="509" y="2824"/>
                </a:lnTo>
                <a:lnTo>
                  <a:pt x="558" y="2846"/>
                </a:lnTo>
                <a:lnTo>
                  <a:pt x="608" y="2863"/>
                </a:lnTo>
                <a:lnTo>
                  <a:pt x="660" y="2874"/>
                </a:lnTo>
                <a:lnTo>
                  <a:pt x="711" y="2882"/>
                </a:lnTo>
                <a:lnTo>
                  <a:pt x="763" y="2885"/>
                </a:lnTo>
                <a:lnTo>
                  <a:pt x="816" y="2882"/>
                </a:lnTo>
                <a:lnTo>
                  <a:pt x="867" y="2874"/>
                </a:lnTo>
                <a:lnTo>
                  <a:pt x="919" y="2863"/>
                </a:lnTo>
                <a:lnTo>
                  <a:pt x="968" y="2846"/>
                </a:lnTo>
                <a:lnTo>
                  <a:pt x="1018" y="2824"/>
                </a:lnTo>
                <a:lnTo>
                  <a:pt x="1064" y="2796"/>
                </a:lnTo>
                <a:lnTo>
                  <a:pt x="1108" y="2765"/>
                </a:lnTo>
                <a:lnTo>
                  <a:pt x="1149" y="2728"/>
                </a:lnTo>
                <a:lnTo>
                  <a:pt x="2741" y="1187"/>
                </a:lnTo>
                <a:lnTo>
                  <a:pt x="2768" y="1158"/>
                </a:lnTo>
                <a:lnTo>
                  <a:pt x="2791" y="1125"/>
                </a:lnTo>
                <a:lnTo>
                  <a:pt x="2809" y="1091"/>
                </a:lnTo>
                <a:lnTo>
                  <a:pt x="2823" y="1055"/>
                </a:lnTo>
                <a:lnTo>
                  <a:pt x="2831" y="1018"/>
                </a:lnTo>
                <a:lnTo>
                  <a:pt x="2837" y="980"/>
                </a:lnTo>
                <a:lnTo>
                  <a:pt x="2837" y="942"/>
                </a:lnTo>
                <a:lnTo>
                  <a:pt x="2831" y="904"/>
                </a:lnTo>
                <a:lnTo>
                  <a:pt x="2823" y="867"/>
                </a:lnTo>
                <a:lnTo>
                  <a:pt x="2809" y="832"/>
                </a:lnTo>
                <a:lnTo>
                  <a:pt x="2791" y="797"/>
                </a:lnTo>
                <a:lnTo>
                  <a:pt x="2768" y="764"/>
                </a:lnTo>
                <a:lnTo>
                  <a:pt x="2741" y="734"/>
                </a:lnTo>
                <a:lnTo>
                  <a:pt x="2710" y="707"/>
                </a:lnTo>
                <a:lnTo>
                  <a:pt x="2677" y="685"/>
                </a:lnTo>
                <a:lnTo>
                  <a:pt x="2642" y="668"/>
                </a:lnTo>
                <a:lnTo>
                  <a:pt x="2605" y="654"/>
                </a:lnTo>
                <a:lnTo>
                  <a:pt x="2567" y="645"/>
                </a:lnTo>
                <a:lnTo>
                  <a:pt x="2528" y="641"/>
                </a:lnTo>
                <a:lnTo>
                  <a:pt x="2490" y="641"/>
                </a:lnTo>
                <a:lnTo>
                  <a:pt x="2452" y="645"/>
                </a:lnTo>
                <a:lnTo>
                  <a:pt x="2415" y="654"/>
                </a:lnTo>
                <a:lnTo>
                  <a:pt x="2377" y="668"/>
                </a:lnTo>
                <a:lnTo>
                  <a:pt x="2343" y="685"/>
                </a:lnTo>
                <a:lnTo>
                  <a:pt x="2309" y="707"/>
                </a:lnTo>
                <a:lnTo>
                  <a:pt x="2278" y="734"/>
                </a:lnTo>
                <a:lnTo>
                  <a:pt x="1082" y="1906"/>
                </a:lnTo>
                <a:lnTo>
                  <a:pt x="1062" y="1922"/>
                </a:lnTo>
                <a:lnTo>
                  <a:pt x="1040" y="1931"/>
                </a:lnTo>
                <a:lnTo>
                  <a:pt x="1017" y="1937"/>
                </a:lnTo>
                <a:lnTo>
                  <a:pt x="992" y="1937"/>
                </a:lnTo>
                <a:lnTo>
                  <a:pt x="969" y="1931"/>
                </a:lnTo>
                <a:lnTo>
                  <a:pt x="947" y="1922"/>
                </a:lnTo>
                <a:lnTo>
                  <a:pt x="927" y="1906"/>
                </a:lnTo>
                <a:lnTo>
                  <a:pt x="911" y="1887"/>
                </a:lnTo>
                <a:lnTo>
                  <a:pt x="900" y="1865"/>
                </a:lnTo>
                <a:lnTo>
                  <a:pt x="896" y="1842"/>
                </a:lnTo>
                <a:lnTo>
                  <a:pt x="896" y="1819"/>
                </a:lnTo>
                <a:lnTo>
                  <a:pt x="900" y="1796"/>
                </a:lnTo>
                <a:lnTo>
                  <a:pt x="911" y="1775"/>
                </a:lnTo>
                <a:lnTo>
                  <a:pt x="927" y="1755"/>
                </a:lnTo>
                <a:lnTo>
                  <a:pt x="2123" y="583"/>
                </a:lnTo>
                <a:lnTo>
                  <a:pt x="2165" y="546"/>
                </a:lnTo>
                <a:lnTo>
                  <a:pt x="2209" y="515"/>
                </a:lnTo>
                <a:lnTo>
                  <a:pt x="2255" y="488"/>
                </a:lnTo>
                <a:lnTo>
                  <a:pt x="2304" y="465"/>
                </a:lnTo>
                <a:lnTo>
                  <a:pt x="2354" y="449"/>
                </a:lnTo>
                <a:lnTo>
                  <a:pt x="2405" y="436"/>
                </a:lnTo>
                <a:lnTo>
                  <a:pt x="2457" y="429"/>
                </a:lnTo>
                <a:lnTo>
                  <a:pt x="2509" y="427"/>
                </a:lnTo>
                <a:lnTo>
                  <a:pt x="2562" y="429"/>
                </a:lnTo>
                <a:lnTo>
                  <a:pt x="2613" y="436"/>
                </a:lnTo>
                <a:lnTo>
                  <a:pt x="2665" y="449"/>
                </a:lnTo>
                <a:lnTo>
                  <a:pt x="2714" y="465"/>
                </a:lnTo>
                <a:lnTo>
                  <a:pt x="2763" y="488"/>
                </a:lnTo>
                <a:lnTo>
                  <a:pt x="2810" y="515"/>
                </a:lnTo>
                <a:lnTo>
                  <a:pt x="2854" y="546"/>
                </a:lnTo>
                <a:lnTo>
                  <a:pt x="2895" y="583"/>
                </a:lnTo>
                <a:lnTo>
                  <a:pt x="2932" y="623"/>
                </a:lnTo>
                <a:lnTo>
                  <a:pt x="2965" y="666"/>
                </a:lnTo>
                <a:lnTo>
                  <a:pt x="2993" y="713"/>
                </a:lnTo>
                <a:lnTo>
                  <a:pt x="3015" y="760"/>
                </a:lnTo>
                <a:lnTo>
                  <a:pt x="3032" y="809"/>
                </a:lnTo>
                <a:lnTo>
                  <a:pt x="3045" y="859"/>
                </a:lnTo>
                <a:lnTo>
                  <a:pt x="3053" y="910"/>
                </a:lnTo>
                <a:lnTo>
                  <a:pt x="3055" y="961"/>
                </a:lnTo>
                <a:lnTo>
                  <a:pt x="3053" y="1012"/>
                </a:lnTo>
                <a:lnTo>
                  <a:pt x="3045" y="1063"/>
                </a:lnTo>
                <a:lnTo>
                  <a:pt x="3032" y="1113"/>
                </a:lnTo>
                <a:lnTo>
                  <a:pt x="3015" y="1162"/>
                </a:lnTo>
                <a:lnTo>
                  <a:pt x="2993" y="1209"/>
                </a:lnTo>
                <a:lnTo>
                  <a:pt x="2965" y="1255"/>
                </a:lnTo>
                <a:lnTo>
                  <a:pt x="2932" y="1298"/>
                </a:lnTo>
                <a:lnTo>
                  <a:pt x="2895" y="1339"/>
                </a:lnTo>
                <a:lnTo>
                  <a:pt x="1303" y="2879"/>
                </a:lnTo>
                <a:lnTo>
                  <a:pt x="1255" y="2923"/>
                </a:lnTo>
                <a:lnTo>
                  <a:pt x="1203" y="2962"/>
                </a:lnTo>
                <a:lnTo>
                  <a:pt x="1150" y="2995"/>
                </a:lnTo>
                <a:lnTo>
                  <a:pt x="1094" y="3025"/>
                </a:lnTo>
                <a:lnTo>
                  <a:pt x="1036" y="3049"/>
                </a:lnTo>
                <a:lnTo>
                  <a:pt x="977" y="3068"/>
                </a:lnTo>
                <a:lnTo>
                  <a:pt x="917" y="3083"/>
                </a:lnTo>
                <a:lnTo>
                  <a:pt x="855" y="3092"/>
                </a:lnTo>
                <a:lnTo>
                  <a:pt x="794" y="3097"/>
                </a:lnTo>
                <a:lnTo>
                  <a:pt x="733" y="3097"/>
                </a:lnTo>
                <a:lnTo>
                  <a:pt x="671" y="3092"/>
                </a:lnTo>
                <a:lnTo>
                  <a:pt x="609" y="3083"/>
                </a:lnTo>
                <a:lnTo>
                  <a:pt x="549" y="3068"/>
                </a:lnTo>
                <a:lnTo>
                  <a:pt x="490" y="3049"/>
                </a:lnTo>
                <a:lnTo>
                  <a:pt x="433" y="3025"/>
                </a:lnTo>
                <a:lnTo>
                  <a:pt x="377" y="2995"/>
                </a:lnTo>
                <a:lnTo>
                  <a:pt x="323" y="2962"/>
                </a:lnTo>
                <a:lnTo>
                  <a:pt x="272" y="2923"/>
                </a:lnTo>
                <a:lnTo>
                  <a:pt x="224" y="2879"/>
                </a:lnTo>
                <a:lnTo>
                  <a:pt x="178" y="2832"/>
                </a:lnTo>
                <a:lnTo>
                  <a:pt x="139" y="2782"/>
                </a:lnTo>
                <a:lnTo>
                  <a:pt x="104" y="2729"/>
                </a:lnTo>
                <a:lnTo>
                  <a:pt x="75" y="2674"/>
                </a:lnTo>
                <a:lnTo>
                  <a:pt x="51" y="2617"/>
                </a:lnTo>
                <a:lnTo>
                  <a:pt x="30" y="2560"/>
                </a:lnTo>
                <a:lnTo>
                  <a:pt x="15" y="2501"/>
                </a:lnTo>
                <a:lnTo>
                  <a:pt x="5" y="2441"/>
                </a:lnTo>
                <a:lnTo>
                  <a:pt x="0" y="2381"/>
                </a:lnTo>
                <a:lnTo>
                  <a:pt x="0" y="2321"/>
                </a:lnTo>
                <a:lnTo>
                  <a:pt x="5" y="2260"/>
                </a:lnTo>
                <a:lnTo>
                  <a:pt x="15" y="2200"/>
                </a:lnTo>
                <a:lnTo>
                  <a:pt x="30" y="2141"/>
                </a:lnTo>
                <a:lnTo>
                  <a:pt x="51" y="2083"/>
                </a:lnTo>
                <a:lnTo>
                  <a:pt x="75" y="2027"/>
                </a:lnTo>
                <a:lnTo>
                  <a:pt x="104" y="1972"/>
                </a:lnTo>
                <a:lnTo>
                  <a:pt x="139" y="1920"/>
                </a:lnTo>
                <a:lnTo>
                  <a:pt x="178" y="1869"/>
                </a:lnTo>
                <a:lnTo>
                  <a:pt x="224" y="1822"/>
                </a:lnTo>
                <a:lnTo>
                  <a:pt x="1815" y="281"/>
                </a:lnTo>
                <a:lnTo>
                  <a:pt x="1872" y="230"/>
                </a:lnTo>
                <a:lnTo>
                  <a:pt x="1931" y="183"/>
                </a:lnTo>
                <a:lnTo>
                  <a:pt x="1992" y="143"/>
                </a:lnTo>
                <a:lnTo>
                  <a:pt x="2057" y="108"/>
                </a:lnTo>
                <a:lnTo>
                  <a:pt x="2123" y="76"/>
                </a:lnTo>
                <a:lnTo>
                  <a:pt x="2191" y="51"/>
                </a:lnTo>
                <a:lnTo>
                  <a:pt x="2261" y="31"/>
                </a:lnTo>
                <a:lnTo>
                  <a:pt x="2331" y="15"/>
                </a:lnTo>
                <a:lnTo>
                  <a:pt x="2402" y="5"/>
                </a:lnTo>
                <a:lnTo>
                  <a:pt x="2474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1600">
              <a:solidFill>
                <a:prstClr val="black"/>
              </a:solidFill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369323A4-E889-4245-A8F9-7046C63FB96D}"/>
              </a:ext>
            </a:extLst>
          </p:cNvPr>
          <p:cNvSpPr/>
          <p:nvPr/>
        </p:nvSpPr>
        <p:spPr>
          <a:xfrm>
            <a:off x="8415671" y="1876912"/>
            <a:ext cx="3689001" cy="2802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</a:rPr>
              <a:t>좋지 않던 상황에 </a:t>
            </a:r>
            <a:r>
              <a:rPr lang="en-US" altLang="ko-KR" sz="2000" b="1" dirty="0">
                <a:solidFill>
                  <a:prstClr val="white">
                    <a:lumMod val="50000"/>
                  </a:prstClr>
                </a:solidFill>
              </a:rPr>
              <a:t>1929</a:t>
            </a:r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</a:rPr>
              <a:t>년</a:t>
            </a:r>
            <a:endParaRPr lang="en-US" altLang="ko-KR" sz="2000" b="1" dirty="0">
              <a:solidFill>
                <a:prstClr val="white">
                  <a:lumMod val="50000"/>
                </a:prstClr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</a:rPr>
              <a:t>뉴욕 월가에서 세계 규모의</a:t>
            </a:r>
            <a:endParaRPr lang="en-US" altLang="ko-KR" sz="2000" b="1" dirty="0">
              <a:solidFill>
                <a:prstClr val="white">
                  <a:lumMod val="50000"/>
                </a:prstClr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</a:rPr>
              <a:t>경제 침체 현상인</a:t>
            </a:r>
            <a:endParaRPr lang="en-US" altLang="ko-KR" sz="2000" b="1" dirty="0">
              <a:solidFill>
                <a:prstClr val="white">
                  <a:lumMod val="50000"/>
                </a:prstClr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</a:rPr>
              <a:t>주식의 대폭락이 일어나</a:t>
            </a:r>
            <a:endParaRPr lang="en-US" altLang="ko-KR" sz="2000" b="1" dirty="0">
              <a:solidFill>
                <a:prstClr val="white">
                  <a:lumMod val="50000"/>
                </a:prstClr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</a:rPr>
              <a:t>세계 금융 시장의 경제가</a:t>
            </a:r>
            <a:endParaRPr lang="en-US" altLang="ko-KR" sz="2000" b="1" dirty="0">
              <a:solidFill>
                <a:prstClr val="white">
                  <a:lumMod val="50000"/>
                </a:prstClr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</a:rPr>
              <a:t>사상 최대의 공황을 맞이 함</a:t>
            </a:r>
            <a:endParaRPr lang="ko-KR" altLang="en-US" sz="2000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0" y="0"/>
            <a:ext cx="12192000" cy="965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381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>
              <a:defRPr/>
            </a:pPr>
            <a:r>
              <a:rPr lang="ko-KR" altLang="en-US" sz="3000" kern="0" dirty="0">
                <a:solidFill>
                  <a:prstClr val="white"/>
                </a:solidFill>
              </a:rPr>
              <a:t>경제 대공황</a:t>
            </a:r>
          </a:p>
        </p:txBody>
      </p:sp>
    </p:spTree>
    <p:extLst>
      <p:ext uri="{BB962C8B-B14F-4D97-AF65-F5344CB8AC3E}">
        <p14:creationId xmlns:p14="http://schemas.microsoft.com/office/powerpoint/2010/main" val="1195240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타원 4"/>
          <p:cNvSpPr/>
          <p:nvPr/>
        </p:nvSpPr>
        <p:spPr>
          <a:xfrm>
            <a:off x="1299450" y="2161279"/>
            <a:ext cx="906855" cy="900000"/>
          </a:xfrm>
          <a:prstGeom prst="ellipse">
            <a:avLst/>
          </a:prstGeom>
          <a:solidFill>
            <a:srgbClr val="ACD3CE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572518" y="2260622"/>
            <a:ext cx="9264842" cy="699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ko-KR" sz="2000">
                <a:latin typeface="HY신명조"/>
                <a:ea typeface="HY신명조"/>
              </a:rPr>
              <a:t>메이지 시대</a:t>
            </a:r>
            <a:r>
              <a:rPr lang="ko-KR" altLang="en-US" sz="2000">
                <a:latin typeface="HY신명조"/>
                <a:ea typeface="HY신명조"/>
              </a:rPr>
              <a:t>의 정치는 크게 두 가지로 나뉨, 첫째는 메이지 정부의 시기(1868~1890), 둘째는 일본제국 헌법 시행 이후(1890~1912)</a:t>
            </a:r>
          </a:p>
        </p:txBody>
      </p:sp>
      <p:sp>
        <p:nvSpPr>
          <p:cNvPr id="8" name="타원 7"/>
          <p:cNvSpPr/>
          <p:nvPr/>
        </p:nvSpPr>
        <p:spPr>
          <a:xfrm>
            <a:off x="1299450" y="3429000"/>
            <a:ext cx="882449" cy="900000"/>
          </a:xfrm>
          <a:prstGeom prst="ellipse">
            <a:avLst/>
          </a:prstGeom>
          <a:solidFill>
            <a:srgbClr val="967D5F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519684" y="3539015"/>
            <a:ext cx="8567915" cy="697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2000">
                <a:latin typeface="HY신명조"/>
                <a:ea typeface="HY신명조"/>
              </a:rPr>
              <a:t>일본 제국 헌법은 독일의 프로이센 헌법을 모방하여, 입헌주의와 국체의 요소를 함께 지니는 흠정헌법임</a:t>
            </a:r>
          </a:p>
        </p:txBody>
      </p:sp>
      <p:sp>
        <p:nvSpPr>
          <p:cNvPr id="10" name="타원 9"/>
          <p:cNvSpPr/>
          <p:nvPr/>
        </p:nvSpPr>
        <p:spPr>
          <a:xfrm>
            <a:off x="1299450" y="4748407"/>
            <a:ext cx="906855" cy="900000"/>
          </a:xfrm>
          <a:prstGeom prst="ellipse">
            <a:avLst/>
          </a:prstGeom>
          <a:solidFill>
            <a:srgbClr val="FF999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1510779" y="4856553"/>
            <a:ext cx="8895839" cy="694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2000">
                <a:latin typeface="HY신명조"/>
                <a:ea typeface="HY신명조"/>
              </a:rPr>
              <a:t>입헌주의에 의한 의회제도가 규정되어 있지만, 국체에 의해 의회의 권한이 제한되었기 때문에 외견적 입헌주의, 왕권신수설적이라고 평가됨</a:t>
            </a:r>
          </a:p>
        </p:txBody>
      </p:sp>
      <p:sp>
        <p:nvSpPr>
          <p:cNvPr id="17" name="사각형: 둥근 모서리 16"/>
          <p:cNvSpPr/>
          <p:nvPr/>
        </p:nvSpPr>
        <p:spPr>
          <a:xfrm>
            <a:off x="341735" y="1258403"/>
            <a:ext cx="1614236" cy="317978"/>
          </a:xfrm>
          <a:prstGeom prst="roundRect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 sz="1200">
                <a:solidFill>
                  <a:prstClr val="white">
                    <a:lumMod val="50000"/>
                  </a:prstClr>
                </a:solidFill>
              </a:rPr>
              <a:t>메이지 시대의 정치</a:t>
            </a:r>
          </a:p>
        </p:txBody>
      </p:sp>
      <p:sp>
        <p:nvSpPr>
          <p:cNvPr id="19" name="직사각형 18"/>
          <p:cNvSpPr/>
          <p:nvPr/>
        </p:nvSpPr>
        <p:spPr>
          <a:xfrm>
            <a:off x="0" y="0"/>
            <a:ext cx="12192000" cy="965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381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 lang="ko-KR"/>
            </a:pPr>
            <a:r>
              <a:rPr lang="ko-KR" altLang="en-US" sz="3200" i="1" kern="0">
                <a:solidFill>
                  <a:prstClr val="white"/>
                </a:solidFill>
                <a:latin typeface="HY헤드라인M"/>
                <a:ea typeface="HY헤드라인M"/>
              </a:rPr>
              <a:t>메이지 시대</a:t>
            </a:r>
            <a:endParaRPr lang="ko-KR" altLang="en-US" sz="3200" kern="0">
              <a:solidFill>
                <a:prstClr val="white"/>
              </a:solidFill>
              <a:latin typeface="HY헤드라인M"/>
              <a:ea typeface="HY헤드라인M"/>
            </a:endParaRPr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타원 4">
            <a:extLst>
              <a:ext uri="{FF2B5EF4-FFF2-40B4-BE49-F238E27FC236}">
                <a16:creationId xmlns:a16="http://schemas.microsoft.com/office/drawing/2014/main" id="{788929DA-A5BF-4B2D-9B3F-B9AE75A077B9}"/>
              </a:ext>
            </a:extLst>
          </p:cNvPr>
          <p:cNvSpPr/>
          <p:nvPr/>
        </p:nvSpPr>
        <p:spPr>
          <a:xfrm>
            <a:off x="7263474" y="2135824"/>
            <a:ext cx="900000" cy="900000"/>
          </a:xfrm>
          <a:prstGeom prst="ellipse">
            <a:avLst/>
          </a:prstGeom>
          <a:solidFill>
            <a:srgbClr val="ACD3CE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5968FC28-5268-403B-8B99-3A9C01026F1D}"/>
              </a:ext>
            </a:extLst>
          </p:cNvPr>
          <p:cNvSpPr>
            <a:spLocks/>
          </p:cNvSpPr>
          <p:nvPr/>
        </p:nvSpPr>
        <p:spPr bwMode="auto">
          <a:xfrm>
            <a:off x="7515671" y="2410452"/>
            <a:ext cx="395606" cy="350745"/>
          </a:xfrm>
          <a:custGeom>
            <a:avLst/>
            <a:gdLst>
              <a:gd name="T0" fmla="*/ 2689 w 3491"/>
              <a:gd name="T1" fmla="*/ 15 h 3097"/>
              <a:gd name="T2" fmla="*/ 2963 w 3491"/>
              <a:gd name="T3" fmla="*/ 108 h 3097"/>
              <a:gd name="T4" fmla="*/ 3204 w 3491"/>
              <a:gd name="T5" fmla="*/ 281 h 3097"/>
              <a:gd name="T6" fmla="*/ 3382 w 3491"/>
              <a:gd name="T7" fmla="*/ 518 h 3097"/>
              <a:gd name="T8" fmla="*/ 3475 w 3491"/>
              <a:gd name="T9" fmla="*/ 786 h 3097"/>
              <a:gd name="T10" fmla="*/ 3486 w 3491"/>
              <a:gd name="T11" fmla="*/ 1066 h 3097"/>
              <a:gd name="T12" fmla="*/ 3413 w 3491"/>
              <a:gd name="T13" fmla="*/ 1339 h 3097"/>
              <a:gd name="T14" fmla="*/ 3256 w 3491"/>
              <a:gd name="T15" fmla="*/ 1586 h 3097"/>
              <a:gd name="T16" fmla="*/ 1965 w 3491"/>
              <a:gd name="T17" fmla="*/ 2838 h 3097"/>
              <a:gd name="T18" fmla="*/ 1873 w 3491"/>
              <a:gd name="T19" fmla="*/ 2828 h 3097"/>
              <a:gd name="T20" fmla="*/ 1821 w 3491"/>
              <a:gd name="T21" fmla="*/ 2749 h 3097"/>
              <a:gd name="T22" fmla="*/ 1853 w 3491"/>
              <a:gd name="T23" fmla="*/ 2662 h 3097"/>
              <a:gd name="T24" fmla="*/ 3153 w 3491"/>
              <a:gd name="T25" fmla="*/ 1355 h 3097"/>
              <a:gd name="T26" fmla="*/ 3242 w 3491"/>
              <a:gd name="T27" fmla="*/ 1126 h 3097"/>
              <a:gd name="T28" fmla="*/ 3253 w 3491"/>
              <a:gd name="T29" fmla="*/ 885 h 3097"/>
              <a:gd name="T30" fmla="*/ 3183 w 3491"/>
              <a:gd name="T31" fmla="*/ 653 h 3097"/>
              <a:gd name="T32" fmla="*/ 3035 w 3491"/>
              <a:gd name="T33" fmla="*/ 448 h 3097"/>
              <a:gd name="T34" fmla="*/ 2825 w 3491"/>
              <a:gd name="T35" fmla="*/ 301 h 3097"/>
              <a:gd name="T36" fmla="*/ 2586 w 3491"/>
              <a:gd name="T37" fmla="*/ 234 h 3097"/>
              <a:gd name="T38" fmla="*/ 2340 w 3491"/>
              <a:gd name="T39" fmla="*/ 243 h 3097"/>
              <a:gd name="T40" fmla="*/ 2108 w 3491"/>
              <a:gd name="T41" fmla="*/ 331 h 3097"/>
              <a:gd name="T42" fmla="*/ 378 w 3491"/>
              <a:gd name="T43" fmla="*/ 1972 h 3097"/>
              <a:gd name="T44" fmla="*/ 258 w 3491"/>
              <a:gd name="T45" fmla="*/ 2149 h 3097"/>
              <a:gd name="T46" fmla="*/ 218 w 3491"/>
              <a:gd name="T47" fmla="*/ 2350 h 3097"/>
              <a:gd name="T48" fmla="*/ 258 w 3491"/>
              <a:gd name="T49" fmla="*/ 2551 h 3097"/>
              <a:gd name="T50" fmla="*/ 378 w 3491"/>
              <a:gd name="T51" fmla="*/ 2728 h 3097"/>
              <a:gd name="T52" fmla="*/ 558 w 3491"/>
              <a:gd name="T53" fmla="*/ 2846 h 3097"/>
              <a:gd name="T54" fmla="*/ 763 w 3491"/>
              <a:gd name="T55" fmla="*/ 2885 h 3097"/>
              <a:gd name="T56" fmla="*/ 968 w 3491"/>
              <a:gd name="T57" fmla="*/ 2846 h 3097"/>
              <a:gd name="T58" fmla="*/ 1149 w 3491"/>
              <a:gd name="T59" fmla="*/ 2728 h 3097"/>
              <a:gd name="T60" fmla="*/ 2809 w 3491"/>
              <a:gd name="T61" fmla="*/ 1091 h 3097"/>
              <a:gd name="T62" fmla="*/ 2837 w 3491"/>
              <a:gd name="T63" fmla="*/ 942 h 3097"/>
              <a:gd name="T64" fmla="*/ 2791 w 3491"/>
              <a:gd name="T65" fmla="*/ 797 h 3097"/>
              <a:gd name="T66" fmla="*/ 2677 w 3491"/>
              <a:gd name="T67" fmla="*/ 685 h 3097"/>
              <a:gd name="T68" fmla="*/ 2528 w 3491"/>
              <a:gd name="T69" fmla="*/ 641 h 3097"/>
              <a:gd name="T70" fmla="*/ 2377 w 3491"/>
              <a:gd name="T71" fmla="*/ 668 h 3097"/>
              <a:gd name="T72" fmla="*/ 1082 w 3491"/>
              <a:gd name="T73" fmla="*/ 1906 h 3097"/>
              <a:gd name="T74" fmla="*/ 992 w 3491"/>
              <a:gd name="T75" fmla="*/ 1937 h 3097"/>
              <a:gd name="T76" fmla="*/ 911 w 3491"/>
              <a:gd name="T77" fmla="*/ 1887 h 3097"/>
              <a:gd name="T78" fmla="*/ 900 w 3491"/>
              <a:gd name="T79" fmla="*/ 1796 h 3097"/>
              <a:gd name="T80" fmla="*/ 2165 w 3491"/>
              <a:gd name="T81" fmla="*/ 546 h 3097"/>
              <a:gd name="T82" fmla="*/ 2354 w 3491"/>
              <a:gd name="T83" fmla="*/ 449 h 3097"/>
              <a:gd name="T84" fmla="*/ 2562 w 3491"/>
              <a:gd name="T85" fmla="*/ 429 h 3097"/>
              <a:gd name="T86" fmla="*/ 2763 w 3491"/>
              <a:gd name="T87" fmla="*/ 488 h 3097"/>
              <a:gd name="T88" fmla="*/ 2932 w 3491"/>
              <a:gd name="T89" fmla="*/ 623 h 3097"/>
              <a:gd name="T90" fmla="*/ 3032 w 3491"/>
              <a:gd name="T91" fmla="*/ 809 h 3097"/>
              <a:gd name="T92" fmla="*/ 3053 w 3491"/>
              <a:gd name="T93" fmla="*/ 1012 h 3097"/>
              <a:gd name="T94" fmla="*/ 2993 w 3491"/>
              <a:gd name="T95" fmla="*/ 1209 h 3097"/>
              <a:gd name="T96" fmla="*/ 1303 w 3491"/>
              <a:gd name="T97" fmla="*/ 2879 h 3097"/>
              <a:gd name="T98" fmla="*/ 1094 w 3491"/>
              <a:gd name="T99" fmla="*/ 3025 h 3097"/>
              <a:gd name="T100" fmla="*/ 855 w 3491"/>
              <a:gd name="T101" fmla="*/ 3092 h 3097"/>
              <a:gd name="T102" fmla="*/ 609 w 3491"/>
              <a:gd name="T103" fmla="*/ 3083 h 3097"/>
              <a:gd name="T104" fmla="*/ 377 w 3491"/>
              <a:gd name="T105" fmla="*/ 2995 h 3097"/>
              <a:gd name="T106" fmla="*/ 178 w 3491"/>
              <a:gd name="T107" fmla="*/ 2832 h 3097"/>
              <a:gd name="T108" fmla="*/ 51 w 3491"/>
              <a:gd name="T109" fmla="*/ 2617 h 3097"/>
              <a:gd name="T110" fmla="*/ 0 w 3491"/>
              <a:gd name="T111" fmla="*/ 2381 h 3097"/>
              <a:gd name="T112" fmla="*/ 30 w 3491"/>
              <a:gd name="T113" fmla="*/ 2141 h 3097"/>
              <a:gd name="T114" fmla="*/ 139 w 3491"/>
              <a:gd name="T115" fmla="*/ 1920 h 3097"/>
              <a:gd name="T116" fmla="*/ 1872 w 3491"/>
              <a:gd name="T117" fmla="*/ 230 h 3097"/>
              <a:gd name="T118" fmla="*/ 2123 w 3491"/>
              <a:gd name="T119" fmla="*/ 76 h 3097"/>
              <a:gd name="T120" fmla="*/ 2402 w 3491"/>
              <a:gd name="T121" fmla="*/ 5 h 30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491" h="3097">
                <a:moveTo>
                  <a:pt x="2474" y="0"/>
                </a:moveTo>
                <a:lnTo>
                  <a:pt x="2546" y="0"/>
                </a:lnTo>
                <a:lnTo>
                  <a:pt x="2618" y="5"/>
                </a:lnTo>
                <a:lnTo>
                  <a:pt x="2689" y="15"/>
                </a:lnTo>
                <a:lnTo>
                  <a:pt x="2758" y="31"/>
                </a:lnTo>
                <a:lnTo>
                  <a:pt x="2828" y="51"/>
                </a:lnTo>
                <a:lnTo>
                  <a:pt x="2896" y="76"/>
                </a:lnTo>
                <a:lnTo>
                  <a:pt x="2963" y="108"/>
                </a:lnTo>
                <a:lnTo>
                  <a:pt x="3026" y="143"/>
                </a:lnTo>
                <a:lnTo>
                  <a:pt x="3088" y="183"/>
                </a:lnTo>
                <a:lnTo>
                  <a:pt x="3147" y="230"/>
                </a:lnTo>
                <a:lnTo>
                  <a:pt x="3204" y="281"/>
                </a:lnTo>
                <a:lnTo>
                  <a:pt x="3256" y="336"/>
                </a:lnTo>
                <a:lnTo>
                  <a:pt x="3303" y="394"/>
                </a:lnTo>
                <a:lnTo>
                  <a:pt x="3345" y="455"/>
                </a:lnTo>
                <a:lnTo>
                  <a:pt x="3382" y="518"/>
                </a:lnTo>
                <a:lnTo>
                  <a:pt x="3413" y="582"/>
                </a:lnTo>
                <a:lnTo>
                  <a:pt x="3439" y="650"/>
                </a:lnTo>
                <a:lnTo>
                  <a:pt x="3460" y="717"/>
                </a:lnTo>
                <a:lnTo>
                  <a:pt x="3475" y="786"/>
                </a:lnTo>
                <a:lnTo>
                  <a:pt x="3486" y="856"/>
                </a:lnTo>
                <a:lnTo>
                  <a:pt x="3491" y="926"/>
                </a:lnTo>
                <a:lnTo>
                  <a:pt x="3491" y="996"/>
                </a:lnTo>
                <a:lnTo>
                  <a:pt x="3486" y="1066"/>
                </a:lnTo>
                <a:lnTo>
                  <a:pt x="3475" y="1136"/>
                </a:lnTo>
                <a:lnTo>
                  <a:pt x="3460" y="1205"/>
                </a:lnTo>
                <a:lnTo>
                  <a:pt x="3439" y="1273"/>
                </a:lnTo>
                <a:lnTo>
                  <a:pt x="3413" y="1339"/>
                </a:lnTo>
                <a:lnTo>
                  <a:pt x="3382" y="1404"/>
                </a:lnTo>
                <a:lnTo>
                  <a:pt x="3345" y="1467"/>
                </a:lnTo>
                <a:lnTo>
                  <a:pt x="3303" y="1528"/>
                </a:lnTo>
                <a:lnTo>
                  <a:pt x="3256" y="1586"/>
                </a:lnTo>
                <a:lnTo>
                  <a:pt x="3204" y="1641"/>
                </a:lnTo>
                <a:lnTo>
                  <a:pt x="2007" y="2813"/>
                </a:lnTo>
                <a:lnTo>
                  <a:pt x="1988" y="2828"/>
                </a:lnTo>
                <a:lnTo>
                  <a:pt x="1965" y="2838"/>
                </a:lnTo>
                <a:lnTo>
                  <a:pt x="1942" y="2844"/>
                </a:lnTo>
                <a:lnTo>
                  <a:pt x="1918" y="2844"/>
                </a:lnTo>
                <a:lnTo>
                  <a:pt x="1894" y="2838"/>
                </a:lnTo>
                <a:lnTo>
                  <a:pt x="1873" y="2828"/>
                </a:lnTo>
                <a:lnTo>
                  <a:pt x="1853" y="2813"/>
                </a:lnTo>
                <a:lnTo>
                  <a:pt x="1837" y="2793"/>
                </a:lnTo>
                <a:lnTo>
                  <a:pt x="1827" y="2772"/>
                </a:lnTo>
                <a:lnTo>
                  <a:pt x="1821" y="2749"/>
                </a:lnTo>
                <a:lnTo>
                  <a:pt x="1821" y="2726"/>
                </a:lnTo>
                <a:lnTo>
                  <a:pt x="1827" y="2703"/>
                </a:lnTo>
                <a:lnTo>
                  <a:pt x="1837" y="2681"/>
                </a:lnTo>
                <a:lnTo>
                  <a:pt x="1853" y="2662"/>
                </a:lnTo>
                <a:lnTo>
                  <a:pt x="3035" y="1505"/>
                </a:lnTo>
                <a:lnTo>
                  <a:pt x="3079" y="1458"/>
                </a:lnTo>
                <a:lnTo>
                  <a:pt x="3118" y="1407"/>
                </a:lnTo>
                <a:lnTo>
                  <a:pt x="3153" y="1355"/>
                </a:lnTo>
                <a:lnTo>
                  <a:pt x="3183" y="1300"/>
                </a:lnTo>
                <a:lnTo>
                  <a:pt x="3208" y="1243"/>
                </a:lnTo>
                <a:lnTo>
                  <a:pt x="3228" y="1185"/>
                </a:lnTo>
                <a:lnTo>
                  <a:pt x="3242" y="1126"/>
                </a:lnTo>
                <a:lnTo>
                  <a:pt x="3253" y="1066"/>
                </a:lnTo>
                <a:lnTo>
                  <a:pt x="3257" y="1006"/>
                </a:lnTo>
                <a:lnTo>
                  <a:pt x="3257" y="946"/>
                </a:lnTo>
                <a:lnTo>
                  <a:pt x="3253" y="885"/>
                </a:lnTo>
                <a:lnTo>
                  <a:pt x="3242" y="826"/>
                </a:lnTo>
                <a:lnTo>
                  <a:pt x="3228" y="766"/>
                </a:lnTo>
                <a:lnTo>
                  <a:pt x="3208" y="709"/>
                </a:lnTo>
                <a:lnTo>
                  <a:pt x="3183" y="653"/>
                </a:lnTo>
                <a:lnTo>
                  <a:pt x="3153" y="598"/>
                </a:lnTo>
                <a:lnTo>
                  <a:pt x="3118" y="545"/>
                </a:lnTo>
                <a:lnTo>
                  <a:pt x="3079" y="495"/>
                </a:lnTo>
                <a:lnTo>
                  <a:pt x="3035" y="448"/>
                </a:lnTo>
                <a:lnTo>
                  <a:pt x="2985" y="403"/>
                </a:lnTo>
                <a:lnTo>
                  <a:pt x="2935" y="364"/>
                </a:lnTo>
                <a:lnTo>
                  <a:pt x="2881" y="331"/>
                </a:lnTo>
                <a:lnTo>
                  <a:pt x="2825" y="301"/>
                </a:lnTo>
                <a:lnTo>
                  <a:pt x="2767" y="277"/>
                </a:lnTo>
                <a:lnTo>
                  <a:pt x="2708" y="258"/>
                </a:lnTo>
                <a:lnTo>
                  <a:pt x="2648" y="243"/>
                </a:lnTo>
                <a:lnTo>
                  <a:pt x="2586" y="234"/>
                </a:lnTo>
                <a:lnTo>
                  <a:pt x="2525" y="229"/>
                </a:lnTo>
                <a:lnTo>
                  <a:pt x="2464" y="229"/>
                </a:lnTo>
                <a:lnTo>
                  <a:pt x="2402" y="234"/>
                </a:lnTo>
                <a:lnTo>
                  <a:pt x="2340" y="243"/>
                </a:lnTo>
                <a:lnTo>
                  <a:pt x="2280" y="258"/>
                </a:lnTo>
                <a:lnTo>
                  <a:pt x="2221" y="277"/>
                </a:lnTo>
                <a:lnTo>
                  <a:pt x="2164" y="301"/>
                </a:lnTo>
                <a:lnTo>
                  <a:pt x="2108" y="331"/>
                </a:lnTo>
                <a:lnTo>
                  <a:pt x="2055" y="364"/>
                </a:lnTo>
                <a:lnTo>
                  <a:pt x="2003" y="403"/>
                </a:lnTo>
                <a:lnTo>
                  <a:pt x="1955" y="448"/>
                </a:lnTo>
                <a:lnTo>
                  <a:pt x="378" y="1972"/>
                </a:lnTo>
                <a:lnTo>
                  <a:pt x="341" y="2013"/>
                </a:lnTo>
                <a:lnTo>
                  <a:pt x="307" y="2057"/>
                </a:lnTo>
                <a:lnTo>
                  <a:pt x="280" y="2102"/>
                </a:lnTo>
                <a:lnTo>
                  <a:pt x="258" y="2149"/>
                </a:lnTo>
                <a:lnTo>
                  <a:pt x="241" y="2199"/>
                </a:lnTo>
                <a:lnTo>
                  <a:pt x="228" y="2248"/>
                </a:lnTo>
                <a:lnTo>
                  <a:pt x="220" y="2299"/>
                </a:lnTo>
                <a:lnTo>
                  <a:pt x="218" y="2350"/>
                </a:lnTo>
                <a:lnTo>
                  <a:pt x="220" y="2402"/>
                </a:lnTo>
                <a:lnTo>
                  <a:pt x="228" y="2452"/>
                </a:lnTo>
                <a:lnTo>
                  <a:pt x="241" y="2503"/>
                </a:lnTo>
                <a:lnTo>
                  <a:pt x="258" y="2551"/>
                </a:lnTo>
                <a:lnTo>
                  <a:pt x="280" y="2599"/>
                </a:lnTo>
                <a:lnTo>
                  <a:pt x="307" y="2644"/>
                </a:lnTo>
                <a:lnTo>
                  <a:pt x="341" y="2687"/>
                </a:lnTo>
                <a:lnTo>
                  <a:pt x="378" y="2728"/>
                </a:lnTo>
                <a:lnTo>
                  <a:pt x="419" y="2765"/>
                </a:lnTo>
                <a:lnTo>
                  <a:pt x="463" y="2796"/>
                </a:lnTo>
                <a:lnTo>
                  <a:pt x="509" y="2824"/>
                </a:lnTo>
                <a:lnTo>
                  <a:pt x="558" y="2846"/>
                </a:lnTo>
                <a:lnTo>
                  <a:pt x="608" y="2863"/>
                </a:lnTo>
                <a:lnTo>
                  <a:pt x="660" y="2874"/>
                </a:lnTo>
                <a:lnTo>
                  <a:pt x="711" y="2882"/>
                </a:lnTo>
                <a:lnTo>
                  <a:pt x="763" y="2885"/>
                </a:lnTo>
                <a:lnTo>
                  <a:pt x="816" y="2882"/>
                </a:lnTo>
                <a:lnTo>
                  <a:pt x="867" y="2874"/>
                </a:lnTo>
                <a:lnTo>
                  <a:pt x="919" y="2863"/>
                </a:lnTo>
                <a:lnTo>
                  <a:pt x="968" y="2846"/>
                </a:lnTo>
                <a:lnTo>
                  <a:pt x="1018" y="2824"/>
                </a:lnTo>
                <a:lnTo>
                  <a:pt x="1064" y="2796"/>
                </a:lnTo>
                <a:lnTo>
                  <a:pt x="1108" y="2765"/>
                </a:lnTo>
                <a:lnTo>
                  <a:pt x="1149" y="2728"/>
                </a:lnTo>
                <a:lnTo>
                  <a:pt x="2741" y="1187"/>
                </a:lnTo>
                <a:lnTo>
                  <a:pt x="2768" y="1158"/>
                </a:lnTo>
                <a:lnTo>
                  <a:pt x="2791" y="1125"/>
                </a:lnTo>
                <a:lnTo>
                  <a:pt x="2809" y="1091"/>
                </a:lnTo>
                <a:lnTo>
                  <a:pt x="2823" y="1055"/>
                </a:lnTo>
                <a:lnTo>
                  <a:pt x="2831" y="1018"/>
                </a:lnTo>
                <a:lnTo>
                  <a:pt x="2837" y="980"/>
                </a:lnTo>
                <a:lnTo>
                  <a:pt x="2837" y="942"/>
                </a:lnTo>
                <a:lnTo>
                  <a:pt x="2831" y="904"/>
                </a:lnTo>
                <a:lnTo>
                  <a:pt x="2823" y="867"/>
                </a:lnTo>
                <a:lnTo>
                  <a:pt x="2809" y="832"/>
                </a:lnTo>
                <a:lnTo>
                  <a:pt x="2791" y="797"/>
                </a:lnTo>
                <a:lnTo>
                  <a:pt x="2768" y="764"/>
                </a:lnTo>
                <a:lnTo>
                  <a:pt x="2741" y="734"/>
                </a:lnTo>
                <a:lnTo>
                  <a:pt x="2710" y="707"/>
                </a:lnTo>
                <a:lnTo>
                  <a:pt x="2677" y="685"/>
                </a:lnTo>
                <a:lnTo>
                  <a:pt x="2642" y="668"/>
                </a:lnTo>
                <a:lnTo>
                  <a:pt x="2605" y="654"/>
                </a:lnTo>
                <a:lnTo>
                  <a:pt x="2567" y="645"/>
                </a:lnTo>
                <a:lnTo>
                  <a:pt x="2528" y="641"/>
                </a:lnTo>
                <a:lnTo>
                  <a:pt x="2490" y="641"/>
                </a:lnTo>
                <a:lnTo>
                  <a:pt x="2452" y="645"/>
                </a:lnTo>
                <a:lnTo>
                  <a:pt x="2415" y="654"/>
                </a:lnTo>
                <a:lnTo>
                  <a:pt x="2377" y="668"/>
                </a:lnTo>
                <a:lnTo>
                  <a:pt x="2343" y="685"/>
                </a:lnTo>
                <a:lnTo>
                  <a:pt x="2309" y="707"/>
                </a:lnTo>
                <a:lnTo>
                  <a:pt x="2278" y="734"/>
                </a:lnTo>
                <a:lnTo>
                  <a:pt x="1082" y="1906"/>
                </a:lnTo>
                <a:lnTo>
                  <a:pt x="1062" y="1922"/>
                </a:lnTo>
                <a:lnTo>
                  <a:pt x="1040" y="1931"/>
                </a:lnTo>
                <a:lnTo>
                  <a:pt x="1017" y="1937"/>
                </a:lnTo>
                <a:lnTo>
                  <a:pt x="992" y="1937"/>
                </a:lnTo>
                <a:lnTo>
                  <a:pt x="969" y="1931"/>
                </a:lnTo>
                <a:lnTo>
                  <a:pt x="947" y="1922"/>
                </a:lnTo>
                <a:lnTo>
                  <a:pt x="927" y="1906"/>
                </a:lnTo>
                <a:lnTo>
                  <a:pt x="911" y="1887"/>
                </a:lnTo>
                <a:lnTo>
                  <a:pt x="900" y="1865"/>
                </a:lnTo>
                <a:lnTo>
                  <a:pt x="896" y="1842"/>
                </a:lnTo>
                <a:lnTo>
                  <a:pt x="896" y="1819"/>
                </a:lnTo>
                <a:lnTo>
                  <a:pt x="900" y="1796"/>
                </a:lnTo>
                <a:lnTo>
                  <a:pt x="911" y="1775"/>
                </a:lnTo>
                <a:lnTo>
                  <a:pt x="927" y="1755"/>
                </a:lnTo>
                <a:lnTo>
                  <a:pt x="2123" y="583"/>
                </a:lnTo>
                <a:lnTo>
                  <a:pt x="2165" y="546"/>
                </a:lnTo>
                <a:lnTo>
                  <a:pt x="2209" y="515"/>
                </a:lnTo>
                <a:lnTo>
                  <a:pt x="2255" y="488"/>
                </a:lnTo>
                <a:lnTo>
                  <a:pt x="2304" y="465"/>
                </a:lnTo>
                <a:lnTo>
                  <a:pt x="2354" y="449"/>
                </a:lnTo>
                <a:lnTo>
                  <a:pt x="2405" y="436"/>
                </a:lnTo>
                <a:lnTo>
                  <a:pt x="2457" y="429"/>
                </a:lnTo>
                <a:lnTo>
                  <a:pt x="2509" y="427"/>
                </a:lnTo>
                <a:lnTo>
                  <a:pt x="2562" y="429"/>
                </a:lnTo>
                <a:lnTo>
                  <a:pt x="2613" y="436"/>
                </a:lnTo>
                <a:lnTo>
                  <a:pt x="2665" y="449"/>
                </a:lnTo>
                <a:lnTo>
                  <a:pt x="2714" y="465"/>
                </a:lnTo>
                <a:lnTo>
                  <a:pt x="2763" y="488"/>
                </a:lnTo>
                <a:lnTo>
                  <a:pt x="2810" y="515"/>
                </a:lnTo>
                <a:lnTo>
                  <a:pt x="2854" y="546"/>
                </a:lnTo>
                <a:lnTo>
                  <a:pt x="2895" y="583"/>
                </a:lnTo>
                <a:lnTo>
                  <a:pt x="2932" y="623"/>
                </a:lnTo>
                <a:lnTo>
                  <a:pt x="2965" y="666"/>
                </a:lnTo>
                <a:lnTo>
                  <a:pt x="2993" y="713"/>
                </a:lnTo>
                <a:lnTo>
                  <a:pt x="3015" y="760"/>
                </a:lnTo>
                <a:lnTo>
                  <a:pt x="3032" y="809"/>
                </a:lnTo>
                <a:lnTo>
                  <a:pt x="3045" y="859"/>
                </a:lnTo>
                <a:lnTo>
                  <a:pt x="3053" y="910"/>
                </a:lnTo>
                <a:lnTo>
                  <a:pt x="3055" y="961"/>
                </a:lnTo>
                <a:lnTo>
                  <a:pt x="3053" y="1012"/>
                </a:lnTo>
                <a:lnTo>
                  <a:pt x="3045" y="1063"/>
                </a:lnTo>
                <a:lnTo>
                  <a:pt x="3032" y="1113"/>
                </a:lnTo>
                <a:lnTo>
                  <a:pt x="3015" y="1162"/>
                </a:lnTo>
                <a:lnTo>
                  <a:pt x="2993" y="1209"/>
                </a:lnTo>
                <a:lnTo>
                  <a:pt x="2965" y="1255"/>
                </a:lnTo>
                <a:lnTo>
                  <a:pt x="2932" y="1298"/>
                </a:lnTo>
                <a:lnTo>
                  <a:pt x="2895" y="1339"/>
                </a:lnTo>
                <a:lnTo>
                  <a:pt x="1303" y="2879"/>
                </a:lnTo>
                <a:lnTo>
                  <a:pt x="1255" y="2923"/>
                </a:lnTo>
                <a:lnTo>
                  <a:pt x="1203" y="2962"/>
                </a:lnTo>
                <a:lnTo>
                  <a:pt x="1150" y="2995"/>
                </a:lnTo>
                <a:lnTo>
                  <a:pt x="1094" y="3025"/>
                </a:lnTo>
                <a:lnTo>
                  <a:pt x="1036" y="3049"/>
                </a:lnTo>
                <a:lnTo>
                  <a:pt x="977" y="3068"/>
                </a:lnTo>
                <a:lnTo>
                  <a:pt x="917" y="3083"/>
                </a:lnTo>
                <a:lnTo>
                  <a:pt x="855" y="3092"/>
                </a:lnTo>
                <a:lnTo>
                  <a:pt x="794" y="3097"/>
                </a:lnTo>
                <a:lnTo>
                  <a:pt x="733" y="3097"/>
                </a:lnTo>
                <a:lnTo>
                  <a:pt x="671" y="3092"/>
                </a:lnTo>
                <a:lnTo>
                  <a:pt x="609" y="3083"/>
                </a:lnTo>
                <a:lnTo>
                  <a:pt x="549" y="3068"/>
                </a:lnTo>
                <a:lnTo>
                  <a:pt x="490" y="3049"/>
                </a:lnTo>
                <a:lnTo>
                  <a:pt x="433" y="3025"/>
                </a:lnTo>
                <a:lnTo>
                  <a:pt x="377" y="2995"/>
                </a:lnTo>
                <a:lnTo>
                  <a:pt x="323" y="2962"/>
                </a:lnTo>
                <a:lnTo>
                  <a:pt x="272" y="2923"/>
                </a:lnTo>
                <a:lnTo>
                  <a:pt x="224" y="2879"/>
                </a:lnTo>
                <a:lnTo>
                  <a:pt x="178" y="2832"/>
                </a:lnTo>
                <a:lnTo>
                  <a:pt x="139" y="2782"/>
                </a:lnTo>
                <a:lnTo>
                  <a:pt x="104" y="2729"/>
                </a:lnTo>
                <a:lnTo>
                  <a:pt x="75" y="2674"/>
                </a:lnTo>
                <a:lnTo>
                  <a:pt x="51" y="2617"/>
                </a:lnTo>
                <a:lnTo>
                  <a:pt x="30" y="2560"/>
                </a:lnTo>
                <a:lnTo>
                  <a:pt x="15" y="2501"/>
                </a:lnTo>
                <a:lnTo>
                  <a:pt x="5" y="2441"/>
                </a:lnTo>
                <a:lnTo>
                  <a:pt x="0" y="2381"/>
                </a:lnTo>
                <a:lnTo>
                  <a:pt x="0" y="2321"/>
                </a:lnTo>
                <a:lnTo>
                  <a:pt x="5" y="2260"/>
                </a:lnTo>
                <a:lnTo>
                  <a:pt x="15" y="2200"/>
                </a:lnTo>
                <a:lnTo>
                  <a:pt x="30" y="2141"/>
                </a:lnTo>
                <a:lnTo>
                  <a:pt x="51" y="2083"/>
                </a:lnTo>
                <a:lnTo>
                  <a:pt x="75" y="2027"/>
                </a:lnTo>
                <a:lnTo>
                  <a:pt x="104" y="1972"/>
                </a:lnTo>
                <a:lnTo>
                  <a:pt x="139" y="1920"/>
                </a:lnTo>
                <a:lnTo>
                  <a:pt x="178" y="1869"/>
                </a:lnTo>
                <a:lnTo>
                  <a:pt x="224" y="1822"/>
                </a:lnTo>
                <a:lnTo>
                  <a:pt x="1815" y="281"/>
                </a:lnTo>
                <a:lnTo>
                  <a:pt x="1872" y="230"/>
                </a:lnTo>
                <a:lnTo>
                  <a:pt x="1931" y="183"/>
                </a:lnTo>
                <a:lnTo>
                  <a:pt x="1992" y="143"/>
                </a:lnTo>
                <a:lnTo>
                  <a:pt x="2057" y="108"/>
                </a:lnTo>
                <a:lnTo>
                  <a:pt x="2123" y="76"/>
                </a:lnTo>
                <a:lnTo>
                  <a:pt x="2191" y="51"/>
                </a:lnTo>
                <a:lnTo>
                  <a:pt x="2261" y="31"/>
                </a:lnTo>
                <a:lnTo>
                  <a:pt x="2331" y="15"/>
                </a:lnTo>
                <a:lnTo>
                  <a:pt x="2402" y="5"/>
                </a:lnTo>
                <a:lnTo>
                  <a:pt x="2474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1600">
              <a:solidFill>
                <a:prstClr val="black"/>
              </a:solidFill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369323A4-E889-4245-A8F9-7046C63FB96D}"/>
              </a:ext>
            </a:extLst>
          </p:cNvPr>
          <p:cNvSpPr/>
          <p:nvPr/>
        </p:nvSpPr>
        <p:spPr>
          <a:xfrm>
            <a:off x="8415671" y="1876912"/>
            <a:ext cx="3689001" cy="1879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</a:rPr>
              <a:t>자연스럽게 그 피해는</a:t>
            </a:r>
            <a:endParaRPr lang="en-US" altLang="ko-KR" sz="2000" b="1" dirty="0">
              <a:solidFill>
                <a:prstClr val="white">
                  <a:lumMod val="50000"/>
                </a:prstClr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</a:rPr>
              <a:t>일본에게도 넘어와</a:t>
            </a:r>
            <a:endParaRPr lang="en-US" altLang="ko-KR" sz="2000" b="1" dirty="0">
              <a:solidFill>
                <a:prstClr val="white">
                  <a:lumMod val="50000"/>
                </a:prstClr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</a:rPr>
              <a:t>무역액이 </a:t>
            </a:r>
            <a:r>
              <a:rPr lang="en-US" altLang="ko-KR" sz="2000" b="1" dirty="0">
                <a:solidFill>
                  <a:prstClr val="white">
                    <a:lumMod val="50000"/>
                  </a:prstClr>
                </a:solidFill>
              </a:rPr>
              <a:t>30~40%</a:t>
            </a:r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</a:rPr>
              <a:t>나 감소 되는</a:t>
            </a:r>
            <a:r>
              <a:rPr lang="en-US" altLang="ko-KR" sz="2000" b="1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</a:rPr>
              <a:t>경제 불황을 맞게 된다</a:t>
            </a:r>
            <a:endParaRPr lang="ko-KR" altLang="en-US" sz="2000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0" y="0"/>
            <a:ext cx="12192000" cy="965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381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>
              <a:defRPr/>
            </a:pPr>
            <a:r>
              <a:rPr lang="ko-KR" altLang="en-US" sz="3000" kern="0" dirty="0">
                <a:solidFill>
                  <a:prstClr val="white"/>
                </a:solidFill>
              </a:rPr>
              <a:t>경제 대공황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5C6E0418-4E74-498B-9B00-E1CD28A6B8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91" y="1760475"/>
            <a:ext cx="6347591" cy="423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17127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타원 4">
            <a:extLst>
              <a:ext uri="{FF2B5EF4-FFF2-40B4-BE49-F238E27FC236}">
                <a16:creationId xmlns:a16="http://schemas.microsoft.com/office/drawing/2014/main" id="{788929DA-A5BF-4B2D-9B3F-B9AE75A077B9}"/>
              </a:ext>
            </a:extLst>
          </p:cNvPr>
          <p:cNvSpPr/>
          <p:nvPr/>
        </p:nvSpPr>
        <p:spPr>
          <a:xfrm>
            <a:off x="7263474" y="2135824"/>
            <a:ext cx="900000" cy="900000"/>
          </a:xfrm>
          <a:prstGeom prst="ellipse">
            <a:avLst/>
          </a:prstGeom>
          <a:solidFill>
            <a:srgbClr val="ACD3CE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5968FC28-5268-403B-8B99-3A9C01026F1D}"/>
              </a:ext>
            </a:extLst>
          </p:cNvPr>
          <p:cNvSpPr>
            <a:spLocks/>
          </p:cNvSpPr>
          <p:nvPr/>
        </p:nvSpPr>
        <p:spPr bwMode="auto">
          <a:xfrm>
            <a:off x="7515671" y="2410452"/>
            <a:ext cx="395606" cy="350745"/>
          </a:xfrm>
          <a:custGeom>
            <a:avLst/>
            <a:gdLst>
              <a:gd name="T0" fmla="*/ 2689 w 3491"/>
              <a:gd name="T1" fmla="*/ 15 h 3097"/>
              <a:gd name="T2" fmla="*/ 2963 w 3491"/>
              <a:gd name="T3" fmla="*/ 108 h 3097"/>
              <a:gd name="T4" fmla="*/ 3204 w 3491"/>
              <a:gd name="T5" fmla="*/ 281 h 3097"/>
              <a:gd name="T6" fmla="*/ 3382 w 3491"/>
              <a:gd name="T7" fmla="*/ 518 h 3097"/>
              <a:gd name="T8" fmla="*/ 3475 w 3491"/>
              <a:gd name="T9" fmla="*/ 786 h 3097"/>
              <a:gd name="T10" fmla="*/ 3486 w 3491"/>
              <a:gd name="T11" fmla="*/ 1066 h 3097"/>
              <a:gd name="T12" fmla="*/ 3413 w 3491"/>
              <a:gd name="T13" fmla="*/ 1339 h 3097"/>
              <a:gd name="T14" fmla="*/ 3256 w 3491"/>
              <a:gd name="T15" fmla="*/ 1586 h 3097"/>
              <a:gd name="T16" fmla="*/ 1965 w 3491"/>
              <a:gd name="T17" fmla="*/ 2838 h 3097"/>
              <a:gd name="T18" fmla="*/ 1873 w 3491"/>
              <a:gd name="T19" fmla="*/ 2828 h 3097"/>
              <a:gd name="T20" fmla="*/ 1821 w 3491"/>
              <a:gd name="T21" fmla="*/ 2749 h 3097"/>
              <a:gd name="T22" fmla="*/ 1853 w 3491"/>
              <a:gd name="T23" fmla="*/ 2662 h 3097"/>
              <a:gd name="T24" fmla="*/ 3153 w 3491"/>
              <a:gd name="T25" fmla="*/ 1355 h 3097"/>
              <a:gd name="T26" fmla="*/ 3242 w 3491"/>
              <a:gd name="T27" fmla="*/ 1126 h 3097"/>
              <a:gd name="T28" fmla="*/ 3253 w 3491"/>
              <a:gd name="T29" fmla="*/ 885 h 3097"/>
              <a:gd name="T30" fmla="*/ 3183 w 3491"/>
              <a:gd name="T31" fmla="*/ 653 h 3097"/>
              <a:gd name="T32" fmla="*/ 3035 w 3491"/>
              <a:gd name="T33" fmla="*/ 448 h 3097"/>
              <a:gd name="T34" fmla="*/ 2825 w 3491"/>
              <a:gd name="T35" fmla="*/ 301 h 3097"/>
              <a:gd name="T36" fmla="*/ 2586 w 3491"/>
              <a:gd name="T37" fmla="*/ 234 h 3097"/>
              <a:gd name="T38" fmla="*/ 2340 w 3491"/>
              <a:gd name="T39" fmla="*/ 243 h 3097"/>
              <a:gd name="T40" fmla="*/ 2108 w 3491"/>
              <a:gd name="T41" fmla="*/ 331 h 3097"/>
              <a:gd name="T42" fmla="*/ 378 w 3491"/>
              <a:gd name="T43" fmla="*/ 1972 h 3097"/>
              <a:gd name="T44" fmla="*/ 258 w 3491"/>
              <a:gd name="T45" fmla="*/ 2149 h 3097"/>
              <a:gd name="T46" fmla="*/ 218 w 3491"/>
              <a:gd name="T47" fmla="*/ 2350 h 3097"/>
              <a:gd name="T48" fmla="*/ 258 w 3491"/>
              <a:gd name="T49" fmla="*/ 2551 h 3097"/>
              <a:gd name="T50" fmla="*/ 378 w 3491"/>
              <a:gd name="T51" fmla="*/ 2728 h 3097"/>
              <a:gd name="T52" fmla="*/ 558 w 3491"/>
              <a:gd name="T53" fmla="*/ 2846 h 3097"/>
              <a:gd name="T54" fmla="*/ 763 w 3491"/>
              <a:gd name="T55" fmla="*/ 2885 h 3097"/>
              <a:gd name="T56" fmla="*/ 968 w 3491"/>
              <a:gd name="T57" fmla="*/ 2846 h 3097"/>
              <a:gd name="T58" fmla="*/ 1149 w 3491"/>
              <a:gd name="T59" fmla="*/ 2728 h 3097"/>
              <a:gd name="T60" fmla="*/ 2809 w 3491"/>
              <a:gd name="T61" fmla="*/ 1091 h 3097"/>
              <a:gd name="T62" fmla="*/ 2837 w 3491"/>
              <a:gd name="T63" fmla="*/ 942 h 3097"/>
              <a:gd name="T64" fmla="*/ 2791 w 3491"/>
              <a:gd name="T65" fmla="*/ 797 h 3097"/>
              <a:gd name="T66" fmla="*/ 2677 w 3491"/>
              <a:gd name="T67" fmla="*/ 685 h 3097"/>
              <a:gd name="T68" fmla="*/ 2528 w 3491"/>
              <a:gd name="T69" fmla="*/ 641 h 3097"/>
              <a:gd name="T70" fmla="*/ 2377 w 3491"/>
              <a:gd name="T71" fmla="*/ 668 h 3097"/>
              <a:gd name="T72" fmla="*/ 1082 w 3491"/>
              <a:gd name="T73" fmla="*/ 1906 h 3097"/>
              <a:gd name="T74" fmla="*/ 992 w 3491"/>
              <a:gd name="T75" fmla="*/ 1937 h 3097"/>
              <a:gd name="T76" fmla="*/ 911 w 3491"/>
              <a:gd name="T77" fmla="*/ 1887 h 3097"/>
              <a:gd name="T78" fmla="*/ 900 w 3491"/>
              <a:gd name="T79" fmla="*/ 1796 h 3097"/>
              <a:gd name="T80" fmla="*/ 2165 w 3491"/>
              <a:gd name="T81" fmla="*/ 546 h 3097"/>
              <a:gd name="T82" fmla="*/ 2354 w 3491"/>
              <a:gd name="T83" fmla="*/ 449 h 3097"/>
              <a:gd name="T84" fmla="*/ 2562 w 3491"/>
              <a:gd name="T85" fmla="*/ 429 h 3097"/>
              <a:gd name="T86" fmla="*/ 2763 w 3491"/>
              <a:gd name="T87" fmla="*/ 488 h 3097"/>
              <a:gd name="T88" fmla="*/ 2932 w 3491"/>
              <a:gd name="T89" fmla="*/ 623 h 3097"/>
              <a:gd name="T90" fmla="*/ 3032 w 3491"/>
              <a:gd name="T91" fmla="*/ 809 h 3097"/>
              <a:gd name="T92" fmla="*/ 3053 w 3491"/>
              <a:gd name="T93" fmla="*/ 1012 h 3097"/>
              <a:gd name="T94" fmla="*/ 2993 w 3491"/>
              <a:gd name="T95" fmla="*/ 1209 h 3097"/>
              <a:gd name="T96" fmla="*/ 1303 w 3491"/>
              <a:gd name="T97" fmla="*/ 2879 h 3097"/>
              <a:gd name="T98" fmla="*/ 1094 w 3491"/>
              <a:gd name="T99" fmla="*/ 3025 h 3097"/>
              <a:gd name="T100" fmla="*/ 855 w 3491"/>
              <a:gd name="T101" fmla="*/ 3092 h 3097"/>
              <a:gd name="T102" fmla="*/ 609 w 3491"/>
              <a:gd name="T103" fmla="*/ 3083 h 3097"/>
              <a:gd name="T104" fmla="*/ 377 w 3491"/>
              <a:gd name="T105" fmla="*/ 2995 h 3097"/>
              <a:gd name="T106" fmla="*/ 178 w 3491"/>
              <a:gd name="T107" fmla="*/ 2832 h 3097"/>
              <a:gd name="T108" fmla="*/ 51 w 3491"/>
              <a:gd name="T109" fmla="*/ 2617 h 3097"/>
              <a:gd name="T110" fmla="*/ 0 w 3491"/>
              <a:gd name="T111" fmla="*/ 2381 h 3097"/>
              <a:gd name="T112" fmla="*/ 30 w 3491"/>
              <a:gd name="T113" fmla="*/ 2141 h 3097"/>
              <a:gd name="T114" fmla="*/ 139 w 3491"/>
              <a:gd name="T115" fmla="*/ 1920 h 3097"/>
              <a:gd name="T116" fmla="*/ 1872 w 3491"/>
              <a:gd name="T117" fmla="*/ 230 h 3097"/>
              <a:gd name="T118" fmla="*/ 2123 w 3491"/>
              <a:gd name="T119" fmla="*/ 76 h 3097"/>
              <a:gd name="T120" fmla="*/ 2402 w 3491"/>
              <a:gd name="T121" fmla="*/ 5 h 30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491" h="3097">
                <a:moveTo>
                  <a:pt x="2474" y="0"/>
                </a:moveTo>
                <a:lnTo>
                  <a:pt x="2546" y="0"/>
                </a:lnTo>
                <a:lnTo>
                  <a:pt x="2618" y="5"/>
                </a:lnTo>
                <a:lnTo>
                  <a:pt x="2689" y="15"/>
                </a:lnTo>
                <a:lnTo>
                  <a:pt x="2758" y="31"/>
                </a:lnTo>
                <a:lnTo>
                  <a:pt x="2828" y="51"/>
                </a:lnTo>
                <a:lnTo>
                  <a:pt x="2896" y="76"/>
                </a:lnTo>
                <a:lnTo>
                  <a:pt x="2963" y="108"/>
                </a:lnTo>
                <a:lnTo>
                  <a:pt x="3026" y="143"/>
                </a:lnTo>
                <a:lnTo>
                  <a:pt x="3088" y="183"/>
                </a:lnTo>
                <a:lnTo>
                  <a:pt x="3147" y="230"/>
                </a:lnTo>
                <a:lnTo>
                  <a:pt x="3204" y="281"/>
                </a:lnTo>
                <a:lnTo>
                  <a:pt x="3256" y="336"/>
                </a:lnTo>
                <a:lnTo>
                  <a:pt x="3303" y="394"/>
                </a:lnTo>
                <a:lnTo>
                  <a:pt x="3345" y="455"/>
                </a:lnTo>
                <a:lnTo>
                  <a:pt x="3382" y="518"/>
                </a:lnTo>
                <a:lnTo>
                  <a:pt x="3413" y="582"/>
                </a:lnTo>
                <a:lnTo>
                  <a:pt x="3439" y="650"/>
                </a:lnTo>
                <a:lnTo>
                  <a:pt x="3460" y="717"/>
                </a:lnTo>
                <a:lnTo>
                  <a:pt x="3475" y="786"/>
                </a:lnTo>
                <a:lnTo>
                  <a:pt x="3486" y="856"/>
                </a:lnTo>
                <a:lnTo>
                  <a:pt x="3491" y="926"/>
                </a:lnTo>
                <a:lnTo>
                  <a:pt x="3491" y="996"/>
                </a:lnTo>
                <a:lnTo>
                  <a:pt x="3486" y="1066"/>
                </a:lnTo>
                <a:lnTo>
                  <a:pt x="3475" y="1136"/>
                </a:lnTo>
                <a:lnTo>
                  <a:pt x="3460" y="1205"/>
                </a:lnTo>
                <a:lnTo>
                  <a:pt x="3439" y="1273"/>
                </a:lnTo>
                <a:lnTo>
                  <a:pt x="3413" y="1339"/>
                </a:lnTo>
                <a:lnTo>
                  <a:pt x="3382" y="1404"/>
                </a:lnTo>
                <a:lnTo>
                  <a:pt x="3345" y="1467"/>
                </a:lnTo>
                <a:lnTo>
                  <a:pt x="3303" y="1528"/>
                </a:lnTo>
                <a:lnTo>
                  <a:pt x="3256" y="1586"/>
                </a:lnTo>
                <a:lnTo>
                  <a:pt x="3204" y="1641"/>
                </a:lnTo>
                <a:lnTo>
                  <a:pt x="2007" y="2813"/>
                </a:lnTo>
                <a:lnTo>
                  <a:pt x="1988" y="2828"/>
                </a:lnTo>
                <a:lnTo>
                  <a:pt x="1965" y="2838"/>
                </a:lnTo>
                <a:lnTo>
                  <a:pt x="1942" y="2844"/>
                </a:lnTo>
                <a:lnTo>
                  <a:pt x="1918" y="2844"/>
                </a:lnTo>
                <a:lnTo>
                  <a:pt x="1894" y="2838"/>
                </a:lnTo>
                <a:lnTo>
                  <a:pt x="1873" y="2828"/>
                </a:lnTo>
                <a:lnTo>
                  <a:pt x="1853" y="2813"/>
                </a:lnTo>
                <a:lnTo>
                  <a:pt x="1837" y="2793"/>
                </a:lnTo>
                <a:lnTo>
                  <a:pt x="1827" y="2772"/>
                </a:lnTo>
                <a:lnTo>
                  <a:pt x="1821" y="2749"/>
                </a:lnTo>
                <a:lnTo>
                  <a:pt x="1821" y="2726"/>
                </a:lnTo>
                <a:lnTo>
                  <a:pt x="1827" y="2703"/>
                </a:lnTo>
                <a:lnTo>
                  <a:pt x="1837" y="2681"/>
                </a:lnTo>
                <a:lnTo>
                  <a:pt x="1853" y="2662"/>
                </a:lnTo>
                <a:lnTo>
                  <a:pt x="3035" y="1505"/>
                </a:lnTo>
                <a:lnTo>
                  <a:pt x="3079" y="1458"/>
                </a:lnTo>
                <a:lnTo>
                  <a:pt x="3118" y="1407"/>
                </a:lnTo>
                <a:lnTo>
                  <a:pt x="3153" y="1355"/>
                </a:lnTo>
                <a:lnTo>
                  <a:pt x="3183" y="1300"/>
                </a:lnTo>
                <a:lnTo>
                  <a:pt x="3208" y="1243"/>
                </a:lnTo>
                <a:lnTo>
                  <a:pt x="3228" y="1185"/>
                </a:lnTo>
                <a:lnTo>
                  <a:pt x="3242" y="1126"/>
                </a:lnTo>
                <a:lnTo>
                  <a:pt x="3253" y="1066"/>
                </a:lnTo>
                <a:lnTo>
                  <a:pt x="3257" y="1006"/>
                </a:lnTo>
                <a:lnTo>
                  <a:pt x="3257" y="946"/>
                </a:lnTo>
                <a:lnTo>
                  <a:pt x="3253" y="885"/>
                </a:lnTo>
                <a:lnTo>
                  <a:pt x="3242" y="826"/>
                </a:lnTo>
                <a:lnTo>
                  <a:pt x="3228" y="766"/>
                </a:lnTo>
                <a:lnTo>
                  <a:pt x="3208" y="709"/>
                </a:lnTo>
                <a:lnTo>
                  <a:pt x="3183" y="653"/>
                </a:lnTo>
                <a:lnTo>
                  <a:pt x="3153" y="598"/>
                </a:lnTo>
                <a:lnTo>
                  <a:pt x="3118" y="545"/>
                </a:lnTo>
                <a:lnTo>
                  <a:pt x="3079" y="495"/>
                </a:lnTo>
                <a:lnTo>
                  <a:pt x="3035" y="448"/>
                </a:lnTo>
                <a:lnTo>
                  <a:pt x="2985" y="403"/>
                </a:lnTo>
                <a:lnTo>
                  <a:pt x="2935" y="364"/>
                </a:lnTo>
                <a:lnTo>
                  <a:pt x="2881" y="331"/>
                </a:lnTo>
                <a:lnTo>
                  <a:pt x="2825" y="301"/>
                </a:lnTo>
                <a:lnTo>
                  <a:pt x="2767" y="277"/>
                </a:lnTo>
                <a:lnTo>
                  <a:pt x="2708" y="258"/>
                </a:lnTo>
                <a:lnTo>
                  <a:pt x="2648" y="243"/>
                </a:lnTo>
                <a:lnTo>
                  <a:pt x="2586" y="234"/>
                </a:lnTo>
                <a:lnTo>
                  <a:pt x="2525" y="229"/>
                </a:lnTo>
                <a:lnTo>
                  <a:pt x="2464" y="229"/>
                </a:lnTo>
                <a:lnTo>
                  <a:pt x="2402" y="234"/>
                </a:lnTo>
                <a:lnTo>
                  <a:pt x="2340" y="243"/>
                </a:lnTo>
                <a:lnTo>
                  <a:pt x="2280" y="258"/>
                </a:lnTo>
                <a:lnTo>
                  <a:pt x="2221" y="277"/>
                </a:lnTo>
                <a:lnTo>
                  <a:pt x="2164" y="301"/>
                </a:lnTo>
                <a:lnTo>
                  <a:pt x="2108" y="331"/>
                </a:lnTo>
                <a:lnTo>
                  <a:pt x="2055" y="364"/>
                </a:lnTo>
                <a:lnTo>
                  <a:pt x="2003" y="403"/>
                </a:lnTo>
                <a:lnTo>
                  <a:pt x="1955" y="448"/>
                </a:lnTo>
                <a:lnTo>
                  <a:pt x="378" y="1972"/>
                </a:lnTo>
                <a:lnTo>
                  <a:pt x="341" y="2013"/>
                </a:lnTo>
                <a:lnTo>
                  <a:pt x="307" y="2057"/>
                </a:lnTo>
                <a:lnTo>
                  <a:pt x="280" y="2102"/>
                </a:lnTo>
                <a:lnTo>
                  <a:pt x="258" y="2149"/>
                </a:lnTo>
                <a:lnTo>
                  <a:pt x="241" y="2199"/>
                </a:lnTo>
                <a:lnTo>
                  <a:pt x="228" y="2248"/>
                </a:lnTo>
                <a:lnTo>
                  <a:pt x="220" y="2299"/>
                </a:lnTo>
                <a:lnTo>
                  <a:pt x="218" y="2350"/>
                </a:lnTo>
                <a:lnTo>
                  <a:pt x="220" y="2402"/>
                </a:lnTo>
                <a:lnTo>
                  <a:pt x="228" y="2452"/>
                </a:lnTo>
                <a:lnTo>
                  <a:pt x="241" y="2503"/>
                </a:lnTo>
                <a:lnTo>
                  <a:pt x="258" y="2551"/>
                </a:lnTo>
                <a:lnTo>
                  <a:pt x="280" y="2599"/>
                </a:lnTo>
                <a:lnTo>
                  <a:pt x="307" y="2644"/>
                </a:lnTo>
                <a:lnTo>
                  <a:pt x="341" y="2687"/>
                </a:lnTo>
                <a:lnTo>
                  <a:pt x="378" y="2728"/>
                </a:lnTo>
                <a:lnTo>
                  <a:pt x="419" y="2765"/>
                </a:lnTo>
                <a:lnTo>
                  <a:pt x="463" y="2796"/>
                </a:lnTo>
                <a:lnTo>
                  <a:pt x="509" y="2824"/>
                </a:lnTo>
                <a:lnTo>
                  <a:pt x="558" y="2846"/>
                </a:lnTo>
                <a:lnTo>
                  <a:pt x="608" y="2863"/>
                </a:lnTo>
                <a:lnTo>
                  <a:pt x="660" y="2874"/>
                </a:lnTo>
                <a:lnTo>
                  <a:pt x="711" y="2882"/>
                </a:lnTo>
                <a:lnTo>
                  <a:pt x="763" y="2885"/>
                </a:lnTo>
                <a:lnTo>
                  <a:pt x="816" y="2882"/>
                </a:lnTo>
                <a:lnTo>
                  <a:pt x="867" y="2874"/>
                </a:lnTo>
                <a:lnTo>
                  <a:pt x="919" y="2863"/>
                </a:lnTo>
                <a:lnTo>
                  <a:pt x="968" y="2846"/>
                </a:lnTo>
                <a:lnTo>
                  <a:pt x="1018" y="2824"/>
                </a:lnTo>
                <a:lnTo>
                  <a:pt x="1064" y="2796"/>
                </a:lnTo>
                <a:lnTo>
                  <a:pt x="1108" y="2765"/>
                </a:lnTo>
                <a:lnTo>
                  <a:pt x="1149" y="2728"/>
                </a:lnTo>
                <a:lnTo>
                  <a:pt x="2741" y="1187"/>
                </a:lnTo>
                <a:lnTo>
                  <a:pt x="2768" y="1158"/>
                </a:lnTo>
                <a:lnTo>
                  <a:pt x="2791" y="1125"/>
                </a:lnTo>
                <a:lnTo>
                  <a:pt x="2809" y="1091"/>
                </a:lnTo>
                <a:lnTo>
                  <a:pt x="2823" y="1055"/>
                </a:lnTo>
                <a:lnTo>
                  <a:pt x="2831" y="1018"/>
                </a:lnTo>
                <a:lnTo>
                  <a:pt x="2837" y="980"/>
                </a:lnTo>
                <a:lnTo>
                  <a:pt x="2837" y="942"/>
                </a:lnTo>
                <a:lnTo>
                  <a:pt x="2831" y="904"/>
                </a:lnTo>
                <a:lnTo>
                  <a:pt x="2823" y="867"/>
                </a:lnTo>
                <a:lnTo>
                  <a:pt x="2809" y="832"/>
                </a:lnTo>
                <a:lnTo>
                  <a:pt x="2791" y="797"/>
                </a:lnTo>
                <a:lnTo>
                  <a:pt x="2768" y="764"/>
                </a:lnTo>
                <a:lnTo>
                  <a:pt x="2741" y="734"/>
                </a:lnTo>
                <a:lnTo>
                  <a:pt x="2710" y="707"/>
                </a:lnTo>
                <a:lnTo>
                  <a:pt x="2677" y="685"/>
                </a:lnTo>
                <a:lnTo>
                  <a:pt x="2642" y="668"/>
                </a:lnTo>
                <a:lnTo>
                  <a:pt x="2605" y="654"/>
                </a:lnTo>
                <a:lnTo>
                  <a:pt x="2567" y="645"/>
                </a:lnTo>
                <a:lnTo>
                  <a:pt x="2528" y="641"/>
                </a:lnTo>
                <a:lnTo>
                  <a:pt x="2490" y="641"/>
                </a:lnTo>
                <a:lnTo>
                  <a:pt x="2452" y="645"/>
                </a:lnTo>
                <a:lnTo>
                  <a:pt x="2415" y="654"/>
                </a:lnTo>
                <a:lnTo>
                  <a:pt x="2377" y="668"/>
                </a:lnTo>
                <a:lnTo>
                  <a:pt x="2343" y="685"/>
                </a:lnTo>
                <a:lnTo>
                  <a:pt x="2309" y="707"/>
                </a:lnTo>
                <a:lnTo>
                  <a:pt x="2278" y="734"/>
                </a:lnTo>
                <a:lnTo>
                  <a:pt x="1082" y="1906"/>
                </a:lnTo>
                <a:lnTo>
                  <a:pt x="1062" y="1922"/>
                </a:lnTo>
                <a:lnTo>
                  <a:pt x="1040" y="1931"/>
                </a:lnTo>
                <a:lnTo>
                  <a:pt x="1017" y="1937"/>
                </a:lnTo>
                <a:lnTo>
                  <a:pt x="992" y="1937"/>
                </a:lnTo>
                <a:lnTo>
                  <a:pt x="969" y="1931"/>
                </a:lnTo>
                <a:lnTo>
                  <a:pt x="947" y="1922"/>
                </a:lnTo>
                <a:lnTo>
                  <a:pt x="927" y="1906"/>
                </a:lnTo>
                <a:lnTo>
                  <a:pt x="911" y="1887"/>
                </a:lnTo>
                <a:lnTo>
                  <a:pt x="900" y="1865"/>
                </a:lnTo>
                <a:lnTo>
                  <a:pt x="896" y="1842"/>
                </a:lnTo>
                <a:lnTo>
                  <a:pt x="896" y="1819"/>
                </a:lnTo>
                <a:lnTo>
                  <a:pt x="900" y="1796"/>
                </a:lnTo>
                <a:lnTo>
                  <a:pt x="911" y="1775"/>
                </a:lnTo>
                <a:lnTo>
                  <a:pt x="927" y="1755"/>
                </a:lnTo>
                <a:lnTo>
                  <a:pt x="2123" y="583"/>
                </a:lnTo>
                <a:lnTo>
                  <a:pt x="2165" y="546"/>
                </a:lnTo>
                <a:lnTo>
                  <a:pt x="2209" y="515"/>
                </a:lnTo>
                <a:lnTo>
                  <a:pt x="2255" y="488"/>
                </a:lnTo>
                <a:lnTo>
                  <a:pt x="2304" y="465"/>
                </a:lnTo>
                <a:lnTo>
                  <a:pt x="2354" y="449"/>
                </a:lnTo>
                <a:lnTo>
                  <a:pt x="2405" y="436"/>
                </a:lnTo>
                <a:lnTo>
                  <a:pt x="2457" y="429"/>
                </a:lnTo>
                <a:lnTo>
                  <a:pt x="2509" y="427"/>
                </a:lnTo>
                <a:lnTo>
                  <a:pt x="2562" y="429"/>
                </a:lnTo>
                <a:lnTo>
                  <a:pt x="2613" y="436"/>
                </a:lnTo>
                <a:lnTo>
                  <a:pt x="2665" y="449"/>
                </a:lnTo>
                <a:lnTo>
                  <a:pt x="2714" y="465"/>
                </a:lnTo>
                <a:lnTo>
                  <a:pt x="2763" y="488"/>
                </a:lnTo>
                <a:lnTo>
                  <a:pt x="2810" y="515"/>
                </a:lnTo>
                <a:lnTo>
                  <a:pt x="2854" y="546"/>
                </a:lnTo>
                <a:lnTo>
                  <a:pt x="2895" y="583"/>
                </a:lnTo>
                <a:lnTo>
                  <a:pt x="2932" y="623"/>
                </a:lnTo>
                <a:lnTo>
                  <a:pt x="2965" y="666"/>
                </a:lnTo>
                <a:lnTo>
                  <a:pt x="2993" y="713"/>
                </a:lnTo>
                <a:lnTo>
                  <a:pt x="3015" y="760"/>
                </a:lnTo>
                <a:lnTo>
                  <a:pt x="3032" y="809"/>
                </a:lnTo>
                <a:lnTo>
                  <a:pt x="3045" y="859"/>
                </a:lnTo>
                <a:lnTo>
                  <a:pt x="3053" y="910"/>
                </a:lnTo>
                <a:lnTo>
                  <a:pt x="3055" y="961"/>
                </a:lnTo>
                <a:lnTo>
                  <a:pt x="3053" y="1012"/>
                </a:lnTo>
                <a:lnTo>
                  <a:pt x="3045" y="1063"/>
                </a:lnTo>
                <a:lnTo>
                  <a:pt x="3032" y="1113"/>
                </a:lnTo>
                <a:lnTo>
                  <a:pt x="3015" y="1162"/>
                </a:lnTo>
                <a:lnTo>
                  <a:pt x="2993" y="1209"/>
                </a:lnTo>
                <a:lnTo>
                  <a:pt x="2965" y="1255"/>
                </a:lnTo>
                <a:lnTo>
                  <a:pt x="2932" y="1298"/>
                </a:lnTo>
                <a:lnTo>
                  <a:pt x="2895" y="1339"/>
                </a:lnTo>
                <a:lnTo>
                  <a:pt x="1303" y="2879"/>
                </a:lnTo>
                <a:lnTo>
                  <a:pt x="1255" y="2923"/>
                </a:lnTo>
                <a:lnTo>
                  <a:pt x="1203" y="2962"/>
                </a:lnTo>
                <a:lnTo>
                  <a:pt x="1150" y="2995"/>
                </a:lnTo>
                <a:lnTo>
                  <a:pt x="1094" y="3025"/>
                </a:lnTo>
                <a:lnTo>
                  <a:pt x="1036" y="3049"/>
                </a:lnTo>
                <a:lnTo>
                  <a:pt x="977" y="3068"/>
                </a:lnTo>
                <a:lnTo>
                  <a:pt x="917" y="3083"/>
                </a:lnTo>
                <a:lnTo>
                  <a:pt x="855" y="3092"/>
                </a:lnTo>
                <a:lnTo>
                  <a:pt x="794" y="3097"/>
                </a:lnTo>
                <a:lnTo>
                  <a:pt x="733" y="3097"/>
                </a:lnTo>
                <a:lnTo>
                  <a:pt x="671" y="3092"/>
                </a:lnTo>
                <a:lnTo>
                  <a:pt x="609" y="3083"/>
                </a:lnTo>
                <a:lnTo>
                  <a:pt x="549" y="3068"/>
                </a:lnTo>
                <a:lnTo>
                  <a:pt x="490" y="3049"/>
                </a:lnTo>
                <a:lnTo>
                  <a:pt x="433" y="3025"/>
                </a:lnTo>
                <a:lnTo>
                  <a:pt x="377" y="2995"/>
                </a:lnTo>
                <a:lnTo>
                  <a:pt x="323" y="2962"/>
                </a:lnTo>
                <a:lnTo>
                  <a:pt x="272" y="2923"/>
                </a:lnTo>
                <a:lnTo>
                  <a:pt x="224" y="2879"/>
                </a:lnTo>
                <a:lnTo>
                  <a:pt x="178" y="2832"/>
                </a:lnTo>
                <a:lnTo>
                  <a:pt x="139" y="2782"/>
                </a:lnTo>
                <a:lnTo>
                  <a:pt x="104" y="2729"/>
                </a:lnTo>
                <a:lnTo>
                  <a:pt x="75" y="2674"/>
                </a:lnTo>
                <a:lnTo>
                  <a:pt x="51" y="2617"/>
                </a:lnTo>
                <a:lnTo>
                  <a:pt x="30" y="2560"/>
                </a:lnTo>
                <a:lnTo>
                  <a:pt x="15" y="2501"/>
                </a:lnTo>
                <a:lnTo>
                  <a:pt x="5" y="2441"/>
                </a:lnTo>
                <a:lnTo>
                  <a:pt x="0" y="2381"/>
                </a:lnTo>
                <a:lnTo>
                  <a:pt x="0" y="2321"/>
                </a:lnTo>
                <a:lnTo>
                  <a:pt x="5" y="2260"/>
                </a:lnTo>
                <a:lnTo>
                  <a:pt x="15" y="2200"/>
                </a:lnTo>
                <a:lnTo>
                  <a:pt x="30" y="2141"/>
                </a:lnTo>
                <a:lnTo>
                  <a:pt x="51" y="2083"/>
                </a:lnTo>
                <a:lnTo>
                  <a:pt x="75" y="2027"/>
                </a:lnTo>
                <a:lnTo>
                  <a:pt x="104" y="1972"/>
                </a:lnTo>
                <a:lnTo>
                  <a:pt x="139" y="1920"/>
                </a:lnTo>
                <a:lnTo>
                  <a:pt x="178" y="1869"/>
                </a:lnTo>
                <a:lnTo>
                  <a:pt x="224" y="1822"/>
                </a:lnTo>
                <a:lnTo>
                  <a:pt x="1815" y="281"/>
                </a:lnTo>
                <a:lnTo>
                  <a:pt x="1872" y="230"/>
                </a:lnTo>
                <a:lnTo>
                  <a:pt x="1931" y="183"/>
                </a:lnTo>
                <a:lnTo>
                  <a:pt x="1992" y="143"/>
                </a:lnTo>
                <a:lnTo>
                  <a:pt x="2057" y="108"/>
                </a:lnTo>
                <a:lnTo>
                  <a:pt x="2123" y="76"/>
                </a:lnTo>
                <a:lnTo>
                  <a:pt x="2191" y="51"/>
                </a:lnTo>
                <a:lnTo>
                  <a:pt x="2261" y="31"/>
                </a:lnTo>
                <a:lnTo>
                  <a:pt x="2331" y="15"/>
                </a:lnTo>
                <a:lnTo>
                  <a:pt x="2402" y="5"/>
                </a:lnTo>
                <a:lnTo>
                  <a:pt x="2474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1600">
              <a:solidFill>
                <a:prstClr val="black"/>
              </a:solidFill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369323A4-E889-4245-A8F9-7046C63FB96D}"/>
              </a:ext>
            </a:extLst>
          </p:cNvPr>
          <p:cNvSpPr/>
          <p:nvPr/>
        </p:nvSpPr>
        <p:spPr>
          <a:xfrm>
            <a:off x="8415671" y="1876912"/>
            <a:ext cx="3689001" cy="2802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>
                <a:solidFill>
                  <a:prstClr val="white">
                    <a:lumMod val="50000"/>
                  </a:prstClr>
                </a:solidFill>
              </a:rPr>
              <a:t>1939</a:t>
            </a:r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</a:rPr>
              <a:t>년에 독일과 동맹국이었던 일본은 프랑스의 식민지인 인도차이나 반도를 점령</a:t>
            </a:r>
            <a:r>
              <a:rPr lang="en-US" altLang="ko-KR" sz="2000" b="1" dirty="0">
                <a:solidFill>
                  <a:prstClr val="white">
                    <a:lumMod val="50000"/>
                  </a:prstClr>
                </a:solidFill>
              </a:rPr>
              <a:t>, </a:t>
            </a:r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</a:rPr>
              <a:t>그러자 프랑스 동맹국들이 연합하여 일본에 석유등이 수입 되지 못하게 </a:t>
            </a:r>
            <a:r>
              <a:rPr lang="ko-KR" altLang="en-US" sz="2000" b="1" dirty="0" err="1">
                <a:solidFill>
                  <a:prstClr val="white">
                    <a:lumMod val="50000"/>
                  </a:prstClr>
                </a:solidFill>
              </a:rPr>
              <a:t>막아버림</a:t>
            </a:r>
            <a:endParaRPr lang="ko-KR" altLang="en-US" sz="2000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0" y="0"/>
            <a:ext cx="12192000" cy="965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381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>
              <a:defRPr/>
            </a:pPr>
            <a:r>
              <a:rPr lang="ko-KR" altLang="en-US" sz="3000" kern="0" dirty="0">
                <a:solidFill>
                  <a:prstClr val="white"/>
                </a:solidFill>
              </a:rPr>
              <a:t>제</a:t>
            </a:r>
            <a:r>
              <a:rPr lang="en-US" altLang="ko-KR" sz="3000" kern="0" dirty="0">
                <a:solidFill>
                  <a:prstClr val="white"/>
                </a:solidFill>
              </a:rPr>
              <a:t>2</a:t>
            </a:r>
            <a:r>
              <a:rPr lang="ko-KR" altLang="en-US" sz="3000" kern="0" dirty="0">
                <a:solidFill>
                  <a:prstClr val="white"/>
                </a:solidFill>
              </a:rPr>
              <a:t>차 세계대전의 일본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61CA29B1-D45E-4A8D-AFDE-BF33BD0B80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77" y="1755340"/>
            <a:ext cx="6477000" cy="432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8425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타원 4">
            <a:extLst>
              <a:ext uri="{FF2B5EF4-FFF2-40B4-BE49-F238E27FC236}">
                <a16:creationId xmlns:a16="http://schemas.microsoft.com/office/drawing/2014/main" id="{788929DA-A5BF-4B2D-9B3F-B9AE75A077B9}"/>
              </a:ext>
            </a:extLst>
          </p:cNvPr>
          <p:cNvSpPr/>
          <p:nvPr/>
        </p:nvSpPr>
        <p:spPr>
          <a:xfrm>
            <a:off x="7263474" y="2135824"/>
            <a:ext cx="900000" cy="900000"/>
          </a:xfrm>
          <a:prstGeom prst="ellipse">
            <a:avLst/>
          </a:prstGeom>
          <a:solidFill>
            <a:srgbClr val="ACD3CE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5968FC28-5268-403B-8B99-3A9C01026F1D}"/>
              </a:ext>
            </a:extLst>
          </p:cNvPr>
          <p:cNvSpPr>
            <a:spLocks/>
          </p:cNvSpPr>
          <p:nvPr/>
        </p:nvSpPr>
        <p:spPr bwMode="auto">
          <a:xfrm>
            <a:off x="7515671" y="2410452"/>
            <a:ext cx="395606" cy="350745"/>
          </a:xfrm>
          <a:custGeom>
            <a:avLst/>
            <a:gdLst>
              <a:gd name="T0" fmla="*/ 2689 w 3491"/>
              <a:gd name="T1" fmla="*/ 15 h 3097"/>
              <a:gd name="T2" fmla="*/ 2963 w 3491"/>
              <a:gd name="T3" fmla="*/ 108 h 3097"/>
              <a:gd name="T4" fmla="*/ 3204 w 3491"/>
              <a:gd name="T5" fmla="*/ 281 h 3097"/>
              <a:gd name="T6" fmla="*/ 3382 w 3491"/>
              <a:gd name="T7" fmla="*/ 518 h 3097"/>
              <a:gd name="T8" fmla="*/ 3475 w 3491"/>
              <a:gd name="T9" fmla="*/ 786 h 3097"/>
              <a:gd name="T10" fmla="*/ 3486 w 3491"/>
              <a:gd name="T11" fmla="*/ 1066 h 3097"/>
              <a:gd name="T12" fmla="*/ 3413 w 3491"/>
              <a:gd name="T13" fmla="*/ 1339 h 3097"/>
              <a:gd name="T14" fmla="*/ 3256 w 3491"/>
              <a:gd name="T15" fmla="*/ 1586 h 3097"/>
              <a:gd name="T16" fmla="*/ 1965 w 3491"/>
              <a:gd name="T17" fmla="*/ 2838 h 3097"/>
              <a:gd name="T18" fmla="*/ 1873 w 3491"/>
              <a:gd name="T19" fmla="*/ 2828 h 3097"/>
              <a:gd name="T20" fmla="*/ 1821 w 3491"/>
              <a:gd name="T21" fmla="*/ 2749 h 3097"/>
              <a:gd name="T22" fmla="*/ 1853 w 3491"/>
              <a:gd name="T23" fmla="*/ 2662 h 3097"/>
              <a:gd name="T24" fmla="*/ 3153 w 3491"/>
              <a:gd name="T25" fmla="*/ 1355 h 3097"/>
              <a:gd name="T26" fmla="*/ 3242 w 3491"/>
              <a:gd name="T27" fmla="*/ 1126 h 3097"/>
              <a:gd name="T28" fmla="*/ 3253 w 3491"/>
              <a:gd name="T29" fmla="*/ 885 h 3097"/>
              <a:gd name="T30" fmla="*/ 3183 w 3491"/>
              <a:gd name="T31" fmla="*/ 653 h 3097"/>
              <a:gd name="T32" fmla="*/ 3035 w 3491"/>
              <a:gd name="T33" fmla="*/ 448 h 3097"/>
              <a:gd name="T34" fmla="*/ 2825 w 3491"/>
              <a:gd name="T35" fmla="*/ 301 h 3097"/>
              <a:gd name="T36" fmla="*/ 2586 w 3491"/>
              <a:gd name="T37" fmla="*/ 234 h 3097"/>
              <a:gd name="T38" fmla="*/ 2340 w 3491"/>
              <a:gd name="T39" fmla="*/ 243 h 3097"/>
              <a:gd name="T40" fmla="*/ 2108 w 3491"/>
              <a:gd name="T41" fmla="*/ 331 h 3097"/>
              <a:gd name="T42" fmla="*/ 378 w 3491"/>
              <a:gd name="T43" fmla="*/ 1972 h 3097"/>
              <a:gd name="T44" fmla="*/ 258 w 3491"/>
              <a:gd name="T45" fmla="*/ 2149 h 3097"/>
              <a:gd name="T46" fmla="*/ 218 w 3491"/>
              <a:gd name="T47" fmla="*/ 2350 h 3097"/>
              <a:gd name="T48" fmla="*/ 258 w 3491"/>
              <a:gd name="T49" fmla="*/ 2551 h 3097"/>
              <a:gd name="T50" fmla="*/ 378 w 3491"/>
              <a:gd name="T51" fmla="*/ 2728 h 3097"/>
              <a:gd name="T52" fmla="*/ 558 w 3491"/>
              <a:gd name="T53" fmla="*/ 2846 h 3097"/>
              <a:gd name="T54" fmla="*/ 763 w 3491"/>
              <a:gd name="T55" fmla="*/ 2885 h 3097"/>
              <a:gd name="T56" fmla="*/ 968 w 3491"/>
              <a:gd name="T57" fmla="*/ 2846 h 3097"/>
              <a:gd name="T58" fmla="*/ 1149 w 3491"/>
              <a:gd name="T59" fmla="*/ 2728 h 3097"/>
              <a:gd name="T60" fmla="*/ 2809 w 3491"/>
              <a:gd name="T61" fmla="*/ 1091 h 3097"/>
              <a:gd name="T62" fmla="*/ 2837 w 3491"/>
              <a:gd name="T63" fmla="*/ 942 h 3097"/>
              <a:gd name="T64" fmla="*/ 2791 w 3491"/>
              <a:gd name="T65" fmla="*/ 797 h 3097"/>
              <a:gd name="T66" fmla="*/ 2677 w 3491"/>
              <a:gd name="T67" fmla="*/ 685 h 3097"/>
              <a:gd name="T68" fmla="*/ 2528 w 3491"/>
              <a:gd name="T69" fmla="*/ 641 h 3097"/>
              <a:gd name="T70" fmla="*/ 2377 w 3491"/>
              <a:gd name="T71" fmla="*/ 668 h 3097"/>
              <a:gd name="T72" fmla="*/ 1082 w 3491"/>
              <a:gd name="T73" fmla="*/ 1906 h 3097"/>
              <a:gd name="T74" fmla="*/ 992 w 3491"/>
              <a:gd name="T75" fmla="*/ 1937 h 3097"/>
              <a:gd name="T76" fmla="*/ 911 w 3491"/>
              <a:gd name="T77" fmla="*/ 1887 h 3097"/>
              <a:gd name="T78" fmla="*/ 900 w 3491"/>
              <a:gd name="T79" fmla="*/ 1796 h 3097"/>
              <a:gd name="T80" fmla="*/ 2165 w 3491"/>
              <a:gd name="T81" fmla="*/ 546 h 3097"/>
              <a:gd name="T82" fmla="*/ 2354 w 3491"/>
              <a:gd name="T83" fmla="*/ 449 h 3097"/>
              <a:gd name="T84" fmla="*/ 2562 w 3491"/>
              <a:gd name="T85" fmla="*/ 429 h 3097"/>
              <a:gd name="T86" fmla="*/ 2763 w 3491"/>
              <a:gd name="T87" fmla="*/ 488 h 3097"/>
              <a:gd name="T88" fmla="*/ 2932 w 3491"/>
              <a:gd name="T89" fmla="*/ 623 h 3097"/>
              <a:gd name="T90" fmla="*/ 3032 w 3491"/>
              <a:gd name="T91" fmla="*/ 809 h 3097"/>
              <a:gd name="T92" fmla="*/ 3053 w 3491"/>
              <a:gd name="T93" fmla="*/ 1012 h 3097"/>
              <a:gd name="T94" fmla="*/ 2993 w 3491"/>
              <a:gd name="T95" fmla="*/ 1209 h 3097"/>
              <a:gd name="T96" fmla="*/ 1303 w 3491"/>
              <a:gd name="T97" fmla="*/ 2879 h 3097"/>
              <a:gd name="T98" fmla="*/ 1094 w 3491"/>
              <a:gd name="T99" fmla="*/ 3025 h 3097"/>
              <a:gd name="T100" fmla="*/ 855 w 3491"/>
              <a:gd name="T101" fmla="*/ 3092 h 3097"/>
              <a:gd name="T102" fmla="*/ 609 w 3491"/>
              <a:gd name="T103" fmla="*/ 3083 h 3097"/>
              <a:gd name="T104" fmla="*/ 377 w 3491"/>
              <a:gd name="T105" fmla="*/ 2995 h 3097"/>
              <a:gd name="T106" fmla="*/ 178 w 3491"/>
              <a:gd name="T107" fmla="*/ 2832 h 3097"/>
              <a:gd name="T108" fmla="*/ 51 w 3491"/>
              <a:gd name="T109" fmla="*/ 2617 h 3097"/>
              <a:gd name="T110" fmla="*/ 0 w 3491"/>
              <a:gd name="T111" fmla="*/ 2381 h 3097"/>
              <a:gd name="T112" fmla="*/ 30 w 3491"/>
              <a:gd name="T113" fmla="*/ 2141 h 3097"/>
              <a:gd name="T114" fmla="*/ 139 w 3491"/>
              <a:gd name="T115" fmla="*/ 1920 h 3097"/>
              <a:gd name="T116" fmla="*/ 1872 w 3491"/>
              <a:gd name="T117" fmla="*/ 230 h 3097"/>
              <a:gd name="T118" fmla="*/ 2123 w 3491"/>
              <a:gd name="T119" fmla="*/ 76 h 3097"/>
              <a:gd name="T120" fmla="*/ 2402 w 3491"/>
              <a:gd name="T121" fmla="*/ 5 h 30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491" h="3097">
                <a:moveTo>
                  <a:pt x="2474" y="0"/>
                </a:moveTo>
                <a:lnTo>
                  <a:pt x="2546" y="0"/>
                </a:lnTo>
                <a:lnTo>
                  <a:pt x="2618" y="5"/>
                </a:lnTo>
                <a:lnTo>
                  <a:pt x="2689" y="15"/>
                </a:lnTo>
                <a:lnTo>
                  <a:pt x="2758" y="31"/>
                </a:lnTo>
                <a:lnTo>
                  <a:pt x="2828" y="51"/>
                </a:lnTo>
                <a:lnTo>
                  <a:pt x="2896" y="76"/>
                </a:lnTo>
                <a:lnTo>
                  <a:pt x="2963" y="108"/>
                </a:lnTo>
                <a:lnTo>
                  <a:pt x="3026" y="143"/>
                </a:lnTo>
                <a:lnTo>
                  <a:pt x="3088" y="183"/>
                </a:lnTo>
                <a:lnTo>
                  <a:pt x="3147" y="230"/>
                </a:lnTo>
                <a:lnTo>
                  <a:pt x="3204" y="281"/>
                </a:lnTo>
                <a:lnTo>
                  <a:pt x="3256" y="336"/>
                </a:lnTo>
                <a:lnTo>
                  <a:pt x="3303" y="394"/>
                </a:lnTo>
                <a:lnTo>
                  <a:pt x="3345" y="455"/>
                </a:lnTo>
                <a:lnTo>
                  <a:pt x="3382" y="518"/>
                </a:lnTo>
                <a:lnTo>
                  <a:pt x="3413" y="582"/>
                </a:lnTo>
                <a:lnTo>
                  <a:pt x="3439" y="650"/>
                </a:lnTo>
                <a:lnTo>
                  <a:pt x="3460" y="717"/>
                </a:lnTo>
                <a:lnTo>
                  <a:pt x="3475" y="786"/>
                </a:lnTo>
                <a:lnTo>
                  <a:pt x="3486" y="856"/>
                </a:lnTo>
                <a:lnTo>
                  <a:pt x="3491" y="926"/>
                </a:lnTo>
                <a:lnTo>
                  <a:pt x="3491" y="996"/>
                </a:lnTo>
                <a:lnTo>
                  <a:pt x="3486" y="1066"/>
                </a:lnTo>
                <a:lnTo>
                  <a:pt x="3475" y="1136"/>
                </a:lnTo>
                <a:lnTo>
                  <a:pt x="3460" y="1205"/>
                </a:lnTo>
                <a:lnTo>
                  <a:pt x="3439" y="1273"/>
                </a:lnTo>
                <a:lnTo>
                  <a:pt x="3413" y="1339"/>
                </a:lnTo>
                <a:lnTo>
                  <a:pt x="3382" y="1404"/>
                </a:lnTo>
                <a:lnTo>
                  <a:pt x="3345" y="1467"/>
                </a:lnTo>
                <a:lnTo>
                  <a:pt x="3303" y="1528"/>
                </a:lnTo>
                <a:lnTo>
                  <a:pt x="3256" y="1586"/>
                </a:lnTo>
                <a:lnTo>
                  <a:pt x="3204" y="1641"/>
                </a:lnTo>
                <a:lnTo>
                  <a:pt x="2007" y="2813"/>
                </a:lnTo>
                <a:lnTo>
                  <a:pt x="1988" y="2828"/>
                </a:lnTo>
                <a:lnTo>
                  <a:pt x="1965" y="2838"/>
                </a:lnTo>
                <a:lnTo>
                  <a:pt x="1942" y="2844"/>
                </a:lnTo>
                <a:lnTo>
                  <a:pt x="1918" y="2844"/>
                </a:lnTo>
                <a:lnTo>
                  <a:pt x="1894" y="2838"/>
                </a:lnTo>
                <a:lnTo>
                  <a:pt x="1873" y="2828"/>
                </a:lnTo>
                <a:lnTo>
                  <a:pt x="1853" y="2813"/>
                </a:lnTo>
                <a:lnTo>
                  <a:pt x="1837" y="2793"/>
                </a:lnTo>
                <a:lnTo>
                  <a:pt x="1827" y="2772"/>
                </a:lnTo>
                <a:lnTo>
                  <a:pt x="1821" y="2749"/>
                </a:lnTo>
                <a:lnTo>
                  <a:pt x="1821" y="2726"/>
                </a:lnTo>
                <a:lnTo>
                  <a:pt x="1827" y="2703"/>
                </a:lnTo>
                <a:lnTo>
                  <a:pt x="1837" y="2681"/>
                </a:lnTo>
                <a:lnTo>
                  <a:pt x="1853" y="2662"/>
                </a:lnTo>
                <a:lnTo>
                  <a:pt x="3035" y="1505"/>
                </a:lnTo>
                <a:lnTo>
                  <a:pt x="3079" y="1458"/>
                </a:lnTo>
                <a:lnTo>
                  <a:pt x="3118" y="1407"/>
                </a:lnTo>
                <a:lnTo>
                  <a:pt x="3153" y="1355"/>
                </a:lnTo>
                <a:lnTo>
                  <a:pt x="3183" y="1300"/>
                </a:lnTo>
                <a:lnTo>
                  <a:pt x="3208" y="1243"/>
                </a:lnTo>
                <a:lnTo>
                  <a:pt x="3228" y="1185"/>
                </a:lnTo>
                <a:lnTo>
                  <a:pt x="3242" y="1126"/>
                </a:lnTo>
                <a:lnTo>
                  <a:pt x="3253" y="1066"/>
                </a:lnTo>
                <a:lnTo>
                  <a:pt x="3257" y="1006"/>
                </a:lnTo>
                <a:lnTo>
                  <a:pt x="3257" y="946"/>
                </a:lnTo>
                <a:lnTo>
                  <a:pt x="3253" y="885"/>
                </a:lnTo>
                <a:lnTo>
                  <a:pt x="3242" y="826"/>
                </a:lnTo>
                <a:lnTo>
                  <a:pt x="3228" y="766"/>
                </a:lnTo>
                <a:lnTo>
                  <a:pt x="3208" y="709"/>
                </a:lnTo>
                <a:lnTo>
                  <a:pt x="3183" y="653"/>
                </a:lnTo>
                <a:lnTo>
                  <a:pt x="3153" y="598"/>
                </a:lnTo>
                <a:lnTo>
                  <a:pt x="3118" y="545"/>
                </a:lnTo>
                <a:lnTo>
                  <a:pt x="3079" y="495"/>
                </a:lnTo>
                <a:lnTo>
                  <a:pt x="3035" y="448"/>
                </a:lnTo>
                <a:lnTo>
                  <a:pt x="2985" y="403"/>
                </a:lnTo>
                <a:lnTo>
                  <a:pt x="2935" y="364"/>
                </a:lnTo>
                <a:lnTo>
                  <a:pt x="2881" y="331"/>
                </a:lnTo>
                <a:lnTo>
                  <a:pt x="2825" y="301"/>
                </a:lnTo>
                <a:lnTo>
                  <a:pt x="2767" y="277"/>
                </a:lnTo>
                <a:lnTo>
                  <a:pt x="2708" y="258"/>
                </a:lnTo>
                <a:lnTo>
                  <a:pt x="2648" y="243"/>
                </a:lnTo>
                <a:lnTo>
                  <a:pt x="2586" y="234"/>
                </a:lnTo>
                <a:lnTo>
                  <a:pt x="2525" y="229"/>
                </a:lnTo>
                <a:lnTo>
                  <a:pt x="2464" y="229"/>
                </a:lnTo>
                <a:lnTo>
                  <a:pt x="2402" y="234"/>
                </a:lnTo>
                <a:lnTo>
                  <a:pt x="2340" y="243"/>
                </a:lnTo>
                <a:lnTo>
                  <a:pt x="2280" y="258"/>
                </a:lnTo>
                <a:lnTo>
                  <a:pt x="2221" y="277"/>
                </a:lnTo>
                <a:lnTo>
                  <a:pt x="2164" y="301"/>
                </a:lnTo>
                <a:lnTo>
                  <a:pt x="2108" y="331"/>
                </a:lnTo>
                <a:lnTo>
                  <a:pt x="2055" y="364"/>
                </a:lnTo>
                <a:lnTo>
                  <a:pt x="2003" y="403"/>
                </a:lnTo>
                <a:lnTo>
                  <a:pt x="1955" y="448"/>
                </a:lnTo>
                <a:lnTo>
                  <a:pt x="378" y="1972"/>
                </a:lnTo>
                <a:lnTo>
                  <a:pt x="341" y="2013"/>
                </a:lnTo>
                <a:lnTo>
                  <a:pt x="307" y="2057"/>
                </a:lnTo>
                <a:lnTo>
                  <a:pt x="280" y="2102"/>
                </a:lnTo>
                <a:lnTo>
                  <a:pt x="258" y="2149"/>
                </a:lnTo>
                <a:lnTo>
                  <a:pt x="241" y="2199"/>
                </a:lnTo>
                <a:lnTo>
                  <a:pt x="228" y="2248"/>
                </a:lnTo>
                <a:lnTo>
                  <a:pt x="220" y="2299"/>
                </a:lnTo>
                <a:lnTo>
                  <a:pt x="218" y="2350"/>
                </a:lnTo>
                <a:lnTo>
                  <a:pt x="220" y="2402"/>
                </a:lnTo>
                <a:lnTo>
                  <a:pt x="228" y="2452"/>
                </a:lnTo>
                <a:lnTo>
                  <a:pt x="241" y="2503"/>
                </a:lnTo>
                <a:lnTo>
                  <a:pt x="258" y="2551"/>
                </a:lnTo>
                <a:lnTo>
                  <a:pt x="280" y="2599"/>
                </a:lnTo>
                <a:lnTo>
                  <a:pt x="307" y="2644"/>
                </a:lnTo>
                <a:lnTo>
                  <a:pt x="341" y="2687"/>
                </a:lnTo>
                <a:lnTo>
                  <a:pt x="378" y="2728"/>
                </a:lnTo>
                <a:lnTo>
                  <a:pt x="419" y="2765"/>
                </a:lnTo>
                <a:lnTo>
                  <a:pt x="463" y="2796"/>
                </a:lnTo>
                <a:lnTo>
                  <a:pt x="509" y="2824"/>
                </a:lnTo>
                <a:lnTo>
                  <a:pt x="558" y="2846"/>
                </a:lnTo>
                <a:lnTo>
                  <a:pt x="608" y="2863"/>
                </a:lnTo>
                <a:lnTo>
                  <a:pt x="660" y="2874"/>
                </a:lnTo>
                <a:lnTo>
                  <a:pt x="711" y="2882"/>
                </a:lnTo>
                <a:lnTo>
                  <a:pt x="763" y="2885"/>
                </a:lnTo>
                <a:lnTo>
                  <a:pt x="816" y="2882"/>
                </a:lnTo>
                <a:lnTo>
                  <a:pt x="867" y="2874"/>
                </a:lnTo>
                <a:lnTo>
                  <a:pt x="919" y="2863"/>
                </a:lnTo>
                <a:lnTo>
                  <a:pt x="968" y="2846"/>
                </a:lnTo>
                <a:lnTo>
                  <a:pt x="1018" y="2824"/>
                </a:lnTo>
                <a:lnTo>
                  <a:pt x="1064" y="2796"/>
                </a:lnTo>
                <a:lnTo>
                  <a:pt x="1108" y="2765"/>
                </a:lnTo>
                <a:lnTo>
                  <a:pt x="1149" y="2728"/>
                </a:lnTo>
                <a:lnTo>
                  <a:pt x="2741" y="1187"/>
                </a:lnTo>
                <a:lnTo>
                  <a:pt x="2768" y="1158"/>
                </a:lnTo>
                <a:lnTo>
                  <a:pt x="2791" y="1125"/>
                </a:lnTo>
                <a:lnTo>
                  <a:pt x="2809" y="1091"/>
                </a:lnTo>
                <a:lnTo>
                  <a:pt x="2823" y="1055"/>
                </a:lnTo>
                <a:lnTo>
                  <a:pt x="2831" y="1018"/>
                </a:lnTo>
                <a:lnTo>
                  <a:pt x="2837" y="980"/>
                </a:lnTo>
                <a:lnTo>
                  <a:pt x="2837" y="942"/>
                </a:lnTo>
                <a:lnTo>
                  <a:pt x="2831" y="904"/>
                </a:lnTo>
                <a:lnTo>
                  <a:pt x="2823" y="867"/>
                </a:lnTo>
                <a:lnTo>
                  <a:pt x="2809" y="832"/>
                </a:lnTo>
                <a:lnTo>
                  <a:pt x="2791" y="797"/>
                </a:lnTo>
                <a:lnTo>
                  <a:pt x="2768" y="764"/>
                </a:lnTo>
                <a:lnTo>
                  <a:pt x="2741" y="734"/>
                </a:lnTo>
                <a:lnTo>
                  <a:pt x="2710" y="707"/>
                </a:lnTo>
                <a:lnTo>
                  <a:pt x="2677" y="685"/>
                </a:lnTo>
                <a:lnTo>
                  <a:pt x="2642" y="668"/>
                </a:lnTo>
                <a:lnTo>
                  <a:pt x="2605" y="654"/>
                </a:lnTo>
                <a:lnTo>
                  <a:pt x="2567" y="645"/>
                </a:lnTo>
                <a:lnTo>
                  <a:pt x="2528" y="641"/>
                </a:lnTo>
                <a:lnTo>
                  <a:pt x="2490" y="641"/>
                </a:lnTo>
                <a:lnTo>
                  <a:pt x="2452" y="645"/>
                </a:lnTo>
                <a:lnTo>
                  <a:pt x="2415" y="654"/>
                </a:lnTo>
                <a:lnTo>
                  <a:pt x="2377" y="668"/>
                </a:lnTo>
                <a:lnTo>
                  <a:pt x="2343" y="685"/>
                </a:lnTo>
                <a:lnTo>
                  <a:pt x="2309" y="707"/>
                </a:lnTo>
                <a:lnTo>
                  <a:pt x="2278" y="734"/>
                </a:lnTo>
                <a:lnTo>
                  <a:pt x="1082" y="1906"/>
                </a:lnTo>
                <a:lnTo>
                  <a:pt x="1062" y="1922"/>
                </a:lnTo>
                <a:lnTo>
                  <a:pt x="1040" y="1931"/>
                </a:lnTo>
                <a:lnTo>
                  <a:pt x="1017" y="1937"/>
                </a:lnTo>
                <a:lnTo>
                  <a:pt x="992" y="1937"/>
                </a:lnTo>
                <a:lnTo>
                  <a:pt x="969" y="1931"/>
                </a:lnTo>
                <a:lnTo>
                  <a:pt x="947" y="1922"/>
                </a:lnTo>
                <a:lnTo>
                  <a:pt x="927" y="1906"/>
                </a:lnTo>
                <a:lnTo>
                  <a:pt x="911" y="1887"/>
                </a:lnTo>
                <a:lnTo>
                  <a:pt x="900" y="1865"/>
                </a:lnTo>
                <a:lnTo>
                  <a:pt x="896" y="1842"/>
                </a:lnTo>
                <a:lnTo>
                  <a:pt x="896" y="1819"/>
                </a:lnTo>
                <a:lnTo>
                  <a:pt x="900" y="1796"/>
                </a:lnTo>
                <a:lnTo>
                  <a:pt x="911" y="1775"/>
                </a:lnTo>
                <a:lnTo>
                  <a:pt x="927" y="1755"/>
                </a:lnTo>
                <a:lnTo>
                  <a:pt x="2123" y="583"/>
                </a:lnTo>
                <a:lnTo>
                  <a:pt x="2165" y="546"/>
                </a:lnTo>
                <a:lnTo>
                  <a:pt x="2209" y="515"/>
                </a:lnTo>
                <a:lnTo>
                  <a:pt x="2255" y="488"/>
                </a:lnTo>
                <a:lnTo>
                  <a:pt x="2304" y="465"/>
                </a:lnTo>
                <a:lnTo>
                  <a:pt x="2354" y="449"/>
                </a:lnTo>
                <a:lnTo>
                  <a:pt x="2405" y="436"/>
                </a:lnTo>
                <a:lnTo>
                  <a:pt x="2457" y="429"/>
                </a:lnTo>
                <a:lnTo>
                  <a:pt x="2509" y="427"/>
                </a:lnTo>
                <a:lnTo>
                  <a:pt x="2562" y="429"/>
                </a:lnTo>
                <a:lnTo>
                  <a:pt x="2613" y="436"/>
                </a:lnTo>
                <a:lnTo>
                  <a:pt x="2665" y="449"/>
                </a:lnTo>
                <a:lnTo>
                  <a:pt x="2714" y="465"/>
                </a:lnTo>
                <a:lnTo>
                  <a:pt x="2763" y="488"/>
                </a:lnTo>
                <a:lnTo>
                  <a:pt x="2810" y="515"/>
                </a:lnTo>
                <a:lnTo>
                  <a:pt x="2854" y="546"/>
                </a:lnTo>
                <a:lnTo>
                  <a:pt x="2895" y="583"/>
                </a:lnTo>
                <a:lnTo>
                  <a:pt x="2932" y="623"/>
                </a:lnTo>
                <a:lnTo>
                  <a:pt x="2965" y="666"/>
                </a:lnTo>
                <a:lnTo>
                  <a:pt x="2993" y="713"/>
                </a:lnTo>
                <a:lnTo>
                  <a:pt x="3015" y="760"/>
                </a:lnTo>
                <a:lnTo>
                  <a:pt x="3032" y="809"/>
                </a:lnTo>
                <a:lnTo>
                  <a:pt x="3045" y="859"/>
                </a:lnTo>
                <a:lnTo>
                  <a:pt x="3053" y="910"/>
                </a:lnTo>
                <a:lnTo>
                  <a:pt x="3055" y="961"/>
                </a:lnTo>
                <a:lnTo>
                  <a:pt x="3053" y="1012"/>
                </a:lnTo>
                <a:lnTo>
                  <a:pt x="3045" y="1063"/>
                </a:lnTo>
                <a:lnTo>
                  <a:pt x="3032" y="1113"/>
                </a:lnTo>
                <a:lnTo>
                  <a:pt x="3015" y="1162"/>
                </a:lnTo>
                <a:lnTo>
                  <a:pt x="2993" y="1209"/>
                </a:lnTo>
                <a:lnTo>
                  <a:pt x="2965" y="1255"/>
                </a:lnTo>
                <a:lnTo>
                  <a:pt x="2932" y="1298"/>
                </a:lnTo>
                <a:lnTo>
                  <a:pt x="2895" y="1339"/>
                </a:lnTo>
                <a:lnTo>
                  <a:pt x="1303" y="2879"/>
                </a:lnTo>
                <a:lnTo>
                  <a:pt x="1255" y="2923"/>
                </a:lnTo>
                <a:lnTo>
                  <a:pt x="1203" y="2962"/>
                </a:lnTo>
                <a:lnTo>
                  <a:pt x="1150" y="2995"/>
                </a:lnTo>
                <a:lnTo>
                  <a:pt x="1094" y="3025"/>
                </a:lnTo>
                <a:lnTo>
                  <a:pt x="1036" y="3049"/>
                </a:lnTo>
                <a:lnTo>
                  <a:pt x="977" y="3068"/>
                </a:lnTo>
                <a:lnTo>
                  <a:pt x="917" y="3083"/>
                </a:lnTo>
                <a:lnTo>
                  <a:pt x="855" y="3092"/>
                </a:lnTo>
                <a:lnTo>
                  <a:pt x="794" y="3097"/>
                </a:lnTo>
                <a:lnTo>
                  <a:pt x="733" y="3097"/>
                </a:lnTo>
                <a:lnTo>
                  <a:pt x="671" y="3092"/>
                </a:lnTo>
                <a:lnTo>
                  <a:pt x="609" y="3083"/>
                </a:lnTo>
                <a:lnTo>
                  <a:pt x="549" y="3068"/>
                </a:lnTo>
                <a:lnTo>
                  <a:pt x="490" y="3049"/>
                </a:lnTo>
                <a:lnTo>
                  <a:pt x="433" y="3025"/>
                </a:lnTo>
                <a:lnTo>
                  <a:pt x="377" y="2995"/>
                </a:lnTo>
                <a:lnTo>
                  <a:pt x="323" y="2962"/>
                </a:lnTo>
                <a:lnTo>
                  <a:pt x="272" y="2923"/>
                </a:lnTo>
                <a:lnTo>
                  <a:pt x="224" y="2879"/>
                </a:lnTo>
                <a:lnTo>
                  <a:pt x="178" y="2832"/>
                </a:lnTo>
                <a:lnTo>
                  <a:pt x="139" y="2782"/>
                </a:lnTo>
                <a:lnTo>
                  <a:pt x="104" y="2729"/>
                </a:lnTo>
                <a:lnTo>
                  <a:pt x="75" y="2674"/>
                </a:lnTo>
                <a:lnTo>
                  <a:pt x="51" y="2617"/>
                </a:lnTo>
                <a:lnTo>
                  <a:pt x="30" y="2560"/>
                </a:lnTo>
                <a:lnTo>
                  <a:pt x="15" y="2501"/>
                </a:lnTo>
                <a:lnTo>
                  <a:pt x="5" y="2441"/>
                </a:lnTo>
                <a:lnTo>
                  <a:pt x="0" y="2381"/>
                </a:lnTo>
                <a:lnTo>
                  <a:pt x="0" y="2321"/>
                </a:lnTo>
                <a:lnTo>
                  <a:pt x="5" y="2260"/>
                </a:lnTo>
                <a:lnTo>
                  <a:pt x="15" y="2200"/>
                </a:lnTo>
                <a:lnTo>
                  <a:pt x="30" y="2141"/>
                </a:lnTo>
                <a:lnTo>
                  <a:pt x="51" y="2083"/>
                </a:lnTo>
                <a:lnTo>
                  <a:pt x="75" y="2027"/>
                </a:lnTo>
                <a:lnTo>
                  <a:pt x="104" y="1972"/>
                </a:lnTo>
                <a:lnTo>
                  <a:pt x="139" y="1920"/>
                </a:lnTo>
                <a:lnTo>
                  <a:pt x="178" y="1869"/>
                </a:lnTo>
                <a:lnTo>
                  <a:pt x="224" y="1822"/>
                </a:lnTo>
                <a:lnTo>
                  <a:pt x="1815" y="281"/>
                </a:lnTo>
                <a:lnTo>
                  <a:pt x="1872" y="230"/>
                </a:lnTo>
                <a:lnTo>
                  <a:pt x="1931" y="183"/>
                </a:lnTo>
                <a:lnTo>
                  <a:pt x="1992" y="143"/>
                </a:lnTo>
                <a:lnTo>
                  <a:pt x="2057" y="108"/>
                </a:lnTo>
                <a:lnTo>
                  <a:pt x="2123" y="76"/>
                </a:lnTo>
                <a:lnTo>
                  <a:pt x="2191" y="51"/>
                </a:lnTo>
                <a:lnTo>
                  <a:pt x="2261" y="31"/>
                </a:lnTo>
                <a:lnTo>
                  <a:pt x="2331" y="15"/>
                </a:lnTo>
                <a:lnTo>
                  <a:pt x="2402" y="5"/>
                </a:lnTo>
                <a:lnTo>
                  <a:pt x="2474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1600">
              <a:solidFill>
                <a:prstClr val="black"/>
              </a:solidFill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369323A4-E889-4245-A8F9-7046C63FB96D}"/>
              </a:ext>
            </a:extLst>
          </p:cNvPr>
          <p:cNvSpPr/>
          <p:nvPr/>
        </p:nvSpPr>
        <p:spPr>
          <a:xfrm>
            <a:off x="8415671" y="1876912"/>
            <a:ext cx="3689001" cy="2802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</a:rPr>
              <a:t>석유등을 수입 못하게 되어 화가 난 일본은 하와이 진주만에 있는 미군을 공격</a:t>
            </a:r>
            <a:r>
              <a:rPr lang="en-US" altLang="ko-KR" sz="2000" b="1" dirty="0">
                <a:solidFill>
                  <a:prstClr val="white">
                    <a:lumMod val="50000"/>
                  </a:prstClr>
                </a:solidFill>
              </a:rPr>
              <a:t>, </a:t>
            </a:r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</a:rPr>
              <a:t>그후 </a:t>
            </a:r>
            <a:r>
              <a:rPr lang="en-US" altLang="ko-KR" sz="2000" b="1" dirty="0">
                <a:solidFill>
                  <a:prstClr val="white">
                    <a:lumMod val="50000"/>
                  </a:prstClr>
                </a:solidFill>
              </a:rPr>
              <a:t>4</a:t>
            </a:r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</a:rPr>
              <a:t>년 뒤 일본은 원자 폭탄을 맞고 항복하게 되며</a:t>
            </a:r>
            <a:r>
              <a:rPr lang="en-US" altLang="ko-KR" sz="2000" b="1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</a:rPr>
              <a:t>사실상 일본의 경제는 궤멸하게 된다</a:t>
            </a:r>
            <a:endParaRPr lang="ko-KR" altLang="en-US" sz="2000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0" y="0"/>
            <a:ext cx="12192000" cy="965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381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>
              <a:defRPr/>
            </a:pPr>
            <a:r>
              <a:rPr lang="ko-KR" altLang="en-US" sz="3000" kern="0" dirty="0">
                <a:solidFill>
                  <a:prstClr val="white"/>
                </a:solidFill>
              </a:rPr>
              <a:t>제</a:t>
            </a:r>
            <a:r>
              <a:rPr lang="en-US" altLang="ko-KR" sz="3000" kern="0" dirty="0">
                <a:solidFill>
                  <a:prstClr val="white"/>
                </a:solidFill>
              </a:rPr>
              <a:t>2</a:t>
            </a:r>
            <a:r>
              <a:rPr lang="ko-KR" altLang="en-US" sz="3000" kern="0" dirty="0">
                <a:solidFill>
                  <a:prstClr val="white"/>
                </a:solidFill>
              </a:rPr>
              <a:t>차 세계대전의 일본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3B0E624C-6F0F-4B55-8C11-08B1E43BE3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39" y="2505665"/>
            <a:ext cx="3398735" cy="2457394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12144A55-A7B9-48DA-8C1B-0E7F37CDDE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407" y="2505665"/>
            <a:ext cx="3076131" cy="3822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69882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0"/>
            <a:ext cx="12192000" cy="351445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381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>
              <a:defRPr/>
            </a:pPr>
            <a:r>
              <a:rPr lang="ko-KR" altLang="en-US" sz="4800" kern="0" dirty="0">
                <a:solidFill>
                  <a:prstClr val="white"/>
                </a:solidFill>
              </a:rPr>
              <a:t>쇼와 시대 경제 대공황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605238" y="4355416"/>
            <a:ext cx="4981524" cy="1097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5000" dirty="0">
                <a:solidFill>
                  <a:prstClr val="white">
                    <a:lumMod val="65000"/>
                  </a:prstClr>
                </a:solidFill>
                <a:cs typeface="Aharoni" panose="02010803020104030203" pitchFamily="2" charset="-79"/>
              </a:rPr>
              <a:t>감사합니다</a:t>
            </a:r>
            <a:endParaRPr lang="en-US" altLang="ko-KR" sz="5000" dirty="0">
              <a:solidFill>
                <a:prstClr val="white">
                  <a:lumMod val="65000"/>
                </a:prstClr>
              </a:solidFill>
              <a:cs typeface="Aharoni" panose="02010803020104030203" pitchFamily="2" charset="-79"/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0" y="3509468"/>
            <a:ext cx="12192000" cy="72000"/>
            <a:chOff x="0" y="5981020"/>
            <a:chExt cx="3001497" cy="891450"/>
          </a:xfrm>
          <a:effectLst>
            <a:outerShdw dist="63500" dir="5400000" algn="t" rotWithShape="0">
              <a:schemeClr val="bg1"/>
            </a:outerShdw>
          </a:effectLst>
        </p:grpSpPr>
        <p:sp>
          <p:nvSpPr>
            <p:cNvPr id="48" name="직사각형 47">
              <a:extLst>
                <a:ext uri="{FF2B5EF4-FFF2-40B4-BE49-F238E27FC236}">
                  <a16:creationId xmlns:a16="http://schemas.microsoft.com/office/drawing/2014/main" id="{788929DA-A5BF-4B2D-9B3F-B9AE75A077B9}"/>
                </a:ext>
              </a:extLst>
            </p:cNvPr>
            <p:cNvSpPr/>
            <p:nvPr/>
          </p:nvSpPr>
          <p:spPr>
            <a:xfrm>
              <a:off x="0" y="5995490"/>
              <a:ext cx="1000499" cy="876980"/>
            </a:xfrm>
            <a:prstGeom prst="rect">
              <a:avLst/>
            </a:prstGeom>
            <a:solidFill>
              <a:srgbClr val="ACD3CE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9" name="직사각형 48">
              <a:extLst>
                <a:ext uri="{FF2B5EF4-FFF2-40B4-BE49-F238E27FC236}">
                  <a16:creationId xmlns:a16="http://schemas.microsoft.com/office/drawing/2014/main" id="{93FA36ED-C403-4EF8-802B-8D9FCA3FEDE1}"/>
                </a:ext>
              </a:extLst>
            </p:cNvPr>
            <p:cNvSpPr/>
            <p:nvPr/>
          </p:nvSpPr>
          <p:spPr>
            <a:xfrm>
              <a:off x="2000998" y="5995490"/>
              <a:ext cx="1000499" cy="876980"/>
            </a:xfrm>
            <a:prstGeom prst="rect">
              <a:avLst/>
            </a:prstGeom>
            <a:solidFill>
              <a:srgbClr val="967D5F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50" name="직사각형 49">
              <a:extLst>
                <a:ext uri="{FF2B5EF4-FFF2-40B4-BE49-F238E27FC236}">
                  <a16:creationId xmlns:a16="http://schemas.microsoft.com/office/drawing/2014/main" id="{CB5DA746-129A-4441-A249-BD065404DF3A}"/>
                </a:ext>
              </a:extLst>
            </p:cNvPr>
            <p:cNvSpPr/>
            <p:nvPr/>
          </p:nvSpPr>
          <p:spPr>
            <a:xfrm>
              <a:off x="1000499" y="5981020"/>
              <a:ext cx="1000499" cy="876980"/>
            </a:xfrm>
            <a:prstGeom prst="rect">
              <a:avLst/>
            </a:prstGeom>
            <a:solidFill>
              <a:srgbClr val="FF9999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9" name="타원 28"/>
          <p:cNvSpPr/>
          <p:nvPr/>
        </p:nvSpPr>
        <p:spPr>
          <a:xfrm>
            <a:off x="5657279" y="2955817"/>
            <a:ext cx="983735" cy="983735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33811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0"/>
            <a:ext cx="12192000" cy="375999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381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>
              <a:defRPr/>
            </a:pPr>
            <a:r>
              <a:rPr lang="ko-KR" altLang="en-US" sz="6000" kern="0" dirty="0">
                <a:solidFill>
                  <a:prstClr val="white"/>
                </a:solidFill>
                <a:latin typeface="Noto Sans Korean Bold" pitchFamily="50" charset="-127"/>
                <a:ea typeface="Noto Sans Korean Bold" pitchFamily="50" charset="-127"/>
              </a:rPr>
              <a:t>쇼와</a:t>
            </a:r>
            <a:r>
              <a:rPr lang="ko-KR" altLang="en-US" sz="2000" kern="0" dirty="0">
                <a:solidFill>
                  <a:prstClr val="white"/>
                </a:solidFill>
                <a:latin typeface="Noto Sans Korean Bold" pitchFamily="50" charset="-127"/>
                <a:ea typeface="Noto Sans Korean Bold" pitchFamily="50" charset="-127"/>
              </a:rPr>
              <a:t> </a:t>
            </a:r>
            <a:r>
              <a:rPr lang="ko-KR" altLang="en-US" sz="6000" kern="0" dirty="0">
                <a:solidFill>
                  <a:prstClr val="white"/>
                </a:solidFill>
                <a:latin typeface="Noto Sans Korean Bold" pitchFamily="50" charset="-127"/>
                <a:ea typeface="Noto Sans Korean Bold" pitchFamily="50" charset="-127"/>
              </a:rPr>
              <a:t>전기</a:t>
            </a:r>
            <a:r>
              <a:rPr lang="ko-KR" altLang="en-US" sz="2000" kern="0" dirty="0">
                <a:solidFill>
                  <a:prstClr val="white"/>
                </a:solidFill>
                <a:latin typeface="Noto Sans Korean Bold" pitchFamily="50" charset="-127"/>
                <a:ea typeface="Noto Sans Korean Bold" pitchFamily="50" charset="-127"/>
              </a:rPr>
              <a:t> </a:t>
            </a:r>
            <a:r>
              <a:rPr lang="ko-KR" altLang="en-US" sz="6000" kern="0" dirty="0">
                <a:solidFill>
                  <a:prstClr val="white"/>
                </a:solidFill>
                <a:latin typeface="Noto Sans Korean Bold" pitchFamily="50" charset="-127"/>
                <a:ea typeface="Noto Sans Korean Bold" pitchFamily="50" charset="-127"/>
              </a:rPr>
              <a:t>정치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769781" y="5159451"/>
            <a:ext cx="2711356" cy="956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0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21****83</a:t>
            </a:r>
          </a:p>
          <a:p>
            <a:pPr algn="ctr">
              <a:lnSpc>
                <a:spcPct val="150000"/>
              </a:lnSpc>
            </a:pPr>
            <a:r>
              <a:rPr lang="ko-KR" alt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cs typeface="Aharoni" panose="02010803020104030203" pitchFamily="2" charset="-79"/>
              </a:rPr>
              <a:t>이주</a:t>
            </a:r>
            <a:r>
              <a:rPr lang="en-US" altLang="ko-KR" sz="2000" b="1" dirty="0">
                <a:solidFill>
                  <a:prstClr val="black">
                    <a:lumMod val="65000"/>
                    <a:lumOff val="35000"/>
                  </a:prstClr>
                </a:solidFill>
                <a:cs typeface="Aharoni" panose="02010803020104030203" pitchFamily="2" charset="-79"/>
              </a:rPr>
              <a:t>*</a:t>
            </a:r>
            <a:endParaRPr lang="en-US" altLang="ko-KR" sz="2000" dirty="0">
              <a:solidFill>
                <a:prstClr val="white">
                  <a:lumMod val="65000"/>
                </a:prstClr>
              </a:solidFill>
              <a:cs typeface="Aharoni" panose="02010803020104030203" pitchFamily="2" charset="-79"/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0" y="3746534"/>
            <a:ext cx="12192000" cy="72000"/>
            <a:chOff x="0" y="5981020"/>
            <a:chExt cx="3001497" cy="891450"/>
          </a:xfrm>
          <a:effectLst>
            <a:outerShdw dist="63500" dir="5400000" algn="t" rotWithShape="0">
              <a:schemeClr val="bg1"/>
            </a:outerShdw>
          </a:effectLst>
        </p:grpSpPr>
        <p:sp>
          <p:nvSpPr>
            <p:cNvPr id="48" name="직사각형 47">
              <a:extLst>
                <a:ext uri="{FF2B5EF4-FFF2-40B4-BE49-F238E27FC236}">
                  <a16:creationId xmlns:a16="http://schemas.microsoft.com/office/drawing/2014/main" id="{788929DA-A5BF-4B2D-9B3F-B9AE75A077B9}"/>
                </a:ext>
              </a:extLst>
            </p:cNvPr>
            <p:cNvSpPr/>
            <p:nvPr/>
          </p:nvSpPr>
          <p:spPr>
            <a:xfrm>
              <a:off x="0" y="5995490"/>
              <a:ext cx="1000499" cy="876980"/>
            </a:xfrm>
            <a:prstGeom prst="rect">
              <a:avLst/>
            </a:prstGeom>
            <a:solidFill>
              <a:srgbClr val="ACD3CE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9" name="직사각형 48">
              <a:extLst>
                <a:ext uri="{FF2B5EF4-FFF2-40B4-BE49-F238E27FC236}">
                  <a16:creationId xmlns:a16="http://schemas.microsoft.com/office/drawing/2014/main" id="{93FA36ED-C403-4EF8-802B-8D9FCA3FEDE1}"/>
                </a:ext>
              </a:extLst>
            </p:cNvPr>
            <p:cNvSpPr/>
            <p:nvPr/>
          </p:nvSpPr>
          <p:spPr>
            <a:xfrm>
              <a:off x="2000998" y="5995490"/>
              <a:ext cx="1000499" cy="876980"/>
            </a:xfrm>
            <a:prstGeom prst="rect">
              <a:avLst/>
            </a:prstGeom>
            <a:solidFill>
              <a:srgbClr val="967D5F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50" name="직사각형 49">
              <a:extLst>
                <a:ext uri="{FF2B5EF4-FFF2-40B4-BE49-F238E27FC236}">
                  <a16:creationId xmlns:a16="http://schemas.microsoft.com/office/drawing/2014/main" id="{CB5DA746-129A-4441-A249-BD065404DF3A}"/>
                </a:ext>
              </a:extLst>
            </p:cNvPr>
            <p:cNvSpPr/>
            <p:nvPr/>
          </p:nvSpPr>
          <p:spPr>
            <a:xfrm>
              <a:off x="1000499" y="5981020"/>
              <a:ext cx="1000499" cy="876980"/>
            </a:xfrm>
            <a:prstGeom prst="rect">
              <a:avLst/>
            </a:prstGeom>
            <a:solidFill>
              <a:srgbClr val="FF9999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7715765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모서리가 둥근 직사각형 7"/>
          <p:cNvSpPr/>
          <p:nvPr/>
        </p:nvSpPr>
        <p:spPr>
          <a:xfrm>
            <a:off x="6078450" y="0"/>
            <a:ext cx="93980" cy="6840000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grpSp>
        <p:nvGrpSpPr>
          <p:cNvPr id="30" name="그룹 29"/>
          <p:cNvGrpSpPr/>
          <p:nvPr/>
        </p:nvGrpSpPr>
        <p:grpSpPr>
          <a:xfrm>
            <a:off x="5933903" y="1450852"/>
            <a:ext cx="2558248" cy="966423"/>
            <a:chOff x="5915796" y="1161141"/>
            <a:chExt cx="2558248" cy="966423"/>
          </a:xfrm>
        </p:grpSpPr>
        <p:grpSp>
          <p:nvGrpSpPr>
            <p:cNvPr id="9" name="그룹 8"/>
            <p:cNvGrpSpPr/>
            <p:nvPr/>
          </p:nvGrpSpPr>
          <p:grpSpPr>
            <a:xfrm flipH="1">
              <a:off x="5915796" y="1161141"/>
              <a:ext cx="2558248" cy="966423"/>
              <a:chOff x="3027333" y="3665337"/>
              <a:chExt cx="3956050" cy="1371600"/>
            </a:xfrm>
          </p:grpSpPr>
          <p:sp>
            <p:nvSpPr>
              <p:cNvPr id="10" name="양쪽 모서리가 둥근 사각형 9"/>
              <p:cNvSpPr/>
              <p:nvPr/>
            </p:nvSpPr>
            <p:spPr>
              <a:xfrm rot="16200000">
                <a:off x="4592608" y="2646162"/>
                <a:ext cx="1371600" cy="3409950"/>
              </a:xfrm>
              <a:prstGeom prst="round2SameRect">
                <a:avLst>
                  <a:gd name="adj1" fmla="val 0"/>
                  <a:gd name="adj2" fmla="val 1823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20700" dist="63500" sx="94000" sy="940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양쪽 모서리가 둥근 사각형 10"/>
              <p:cNvSpPr/>
              <p:nvPr/>
            </p:nvSpPr>
            <p:spPr>
              <a:xfrm rot="16200000">
                <a:off x="2614583" y="4078087"/>
                <a:ext cx="1371600" cy="546100"/>
              </a:xfrm>
              <a:prstGeom prst="round2SameRect">
                <a:avLst>
                  <a:gd name="adj1" fmla="val 42248"/>
                  <a:gd name="adj2" fmla="val 0"/>
                </a:avLst>
              </a:prstGeom>
              <a:solidFill>
                <a:srgbClr val="ACD3CE"/>
              </a:solidFill>
              <a:ln>
                <a:noFill/>
              </a:ln>
              <a:effectLst>
                <a:outerShdw blurRad="139700" dist="63500" sx="97000" sy="970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타원 11"/>
              <p:cNvSpPr/>
              <p:nvPr/>
            </p:nvSpPr>
            <p:spPr>
              <a:xfrm>
                <a:off x="6551583" y="3867267"/>
                <a:ext cx="228600" cy="2286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타원 12"/>
              <p:cNvSpPr/>
              <p:nvPr/>
            </p:nvSpPr>
            <p:spPr>
              <a:xfrm>
                <a:off x="6551583" y="4606407"/>
                <a:ext cx="228600" cy="2286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모서리가 둥근 직사각형 13"/>
              <p:cNvSpPr/>
              <p:nvPr/>
            </p:nvSpPr>
            <p:spPr>
              <a:xfrm>
                <a:off x="6618893" y="3928707"/>
                <a:ext cx="93980" cy="792000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5" name="직사각형 14">
              <a:extLst>
                <a:ext uri="{FF2B5EF4-FFF2-40B4-BE49-F238E27FC236}">
                  <a16:creationId xmlns:a16="http://schemas.microsoft.com/office/drawing/2014/main" id="{7268BA74-94BA-42C9-A634-41DF6B00D591}"/>
                </a:ext>
              </a:extLst>
            </p:cNvPr>
            <p:cNvSpPr/>
            <p:nvPr/>
          </p:nvSpPr>
          <p:spPr>
            <a:xfrm>
              <a:off x="6307912" y="1343577"/>
              <a:ext cx="1641029" cy="4944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sz="20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군과 정치</a:t>
              </a:r>
              <a:endParaRPr lang="ko-KR" altLang="en-US" sz="2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22" name="그룹 21"/>
          <p:cNvGrpSpPr/>
          <p:nvPr/>
        </p:nvGrpSpPr>
        <p:grpSpPr>
          <a:xfrm>
            <a:off x="3738029" y="4615686"/>
            <a:ext cx="2572239" cy="1006519"/>
            <a:chOff x="4471359" y="5003297"/>
            <a:chExt cx="3967488" cy="1371602"/>
          </a:xfrm>
        </p:grpSpPr>
        <p:sp>
          <p:nvSpPr>
            <p:cNvPr id="23" name="양쪽 모서리가 둥근 사각형 22"/>
            <p:cNvSpPr/>
            <p:nvPr/>
          </p:nvSpPr>
          <p:spPr>
            <a:xfrm rot="16200000">
              <a:off x="6035372" y="3971422"/>
              <a:ext cx="1371599" cy="3435350"/>
            </a:xfrm>
            <a:prstGeom prst="round2SameRect">
              <a:avLst>
                <a:gd name="adj1" fmla="val 0"/>
                <a:gd name="adj2" fmla="val 18239"/>
              </a:avLst>
            </a:prstGeom>
            <a:solidFill>
              <a:schemeClr val="bg1"/>
            </a:solidFill>
            <a:ln>
              <a:noFill/>
            </a:ln>
            <a:effectLst>
              <a:outerShdw blurRad="520700" dist="63500" sx="94000" sy="940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4" name="양쪽 모서리가 둥근 사각형 23"/>
            <p:cNvSpPr/>
            <p:nvPr/>
          </p:nvSpPr>
          <p:spPr>
            <a:xfrm rot="16200000">
              <a:off x="4058609" y="5416049"/>
              <a:ext cx="1371600" cy="546100"/>
            </a:xfrm>
            <a:prstGeom prst="round2SameRect">
              <a:avLst>
                <a:gd name="adj1" fmla="val 42248"/>
                <a:gd name="adj2" fmla="val 0"/>
              </a:avLst>
            </a:prstGeom>
            <a:solidFill>
              <a:srgbClr val="ACD3CE"/>
            </a:solidFill>
            <a:ln>
              <a:noFill/>
            </a:ln>
            <a:effectLst>
              <a:outerShdw blurRad="139700" dist="63500" sx="97000" sy="970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5" name="타원 24"/>
            <p:cNvSpPr/>
            <p:nvPr/>
          </p:nvSpPr>
          <p:spPr>
            <a:xfrm>
              <a:off x="8021009" y="5143542"/>
              <a:ext cx="228600" cy="22860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6" name="타원 25"/>
            <p:cNvSpPr/>
            <p:nvPr/>
          </p:nvSpPr>
          <p:spPr>
            <a:xfrm>
              <a:off x="8021009" y="5882682"/>
              <a:ext cx="228600" cy="22860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7" name="모서리가 둥근 직사각형 26"/>
            <p:cNvSpPr/>
            <p:nvPr/>
          </p:nvSpPr>
          <p:spPr>
            <a:xfrm>
              <a:off x="8088319" y="5204982"/>
              <a:ext cx="93980" cy="792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9" name="직사각형 28">
              <a:extLst>
                <a:ext uri="{FF2B5EF4-FFF2-40B4-BE49-F238E27FC236}">
                  <a16:creationId xmlns:a16="http://schemas.microsoft.com/office/drawing/2014/main" id="{7268BA74-94BA-42C9-A634-41DF6B00D591}"/>
                </a:ext>
              </a:extLst>
            </p:cNvPr>
            <p:cNvSpPr/>
            <p:nvPr/>
          </p:nvSpPr>
          <p:spPr>
            <a:xfrm>
              <a:off x="5106413" y="5333542"/>
              <a:ext cx="3089869" cy="6738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sz="20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대동아 </a:t>
              </a:r>
              <a:r>
                <a:rPr lang="ko-KR" altLang="en-US" sz="2000" b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공영권</a:t>
              </a:r>
              <a:endParaRPr lang="ko-KR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32" name="그룹 31"/>
          <p:cNvGrpSpPr/>
          <p:nvPr/>
        </p:nvGrpSpPr>
        <p:grpSpPr>
          <a:xfrm>
            <a:off x="3754627" y="2477559"/>
            <a:ext cx="2581291" cy="1006517"/>
            <a:chOff x="4471359" y="4941612"/>
            <a:chExt cx="3981450" cy="1371600"/>
          </a:xfrm>
        </p:grpSpPr>
        <p:sp>
          <p:nvSpPr>
            <p:cNvPr id="33" name="양쪽 모서리가 둥근 사각형 32"/>
            <p:cNvSpPr/>
            <p:nvPr/>
          </p:nvSpPr>
          <p:spPr>
            <a:xfrm rot="16200000">
              <a:off x="6049334" y="3909737"/>
              <a:ext cx="1371600" cy="3435350"/>
            </a:xfrm>
            <a:prstGeom prst="round2SameRect">
              <a:avLst>
                <a:gd name="adj1" fmla="val 0"/>
                <a:gd name="adj2" fmla="val 18239"/>
              </a:avLst>
            </a:prstGeom>
            <a:solidFill>
              <a:schemeClr val="bg1"/>
            </a:solidFill>
            <a:ln>
              <a:noFill/>
            </a:ln>
            <a:effectLst>
              <a:outerShdw blurRad="520700" dist="63500" sx="94000" sy="940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4" name="양쪽 모서리가 둥근 사각형 33"/>
            <p:cNvSpPr/>
            <p:nvPr/>
          </p:nvSpPr>
          <p:spPr>
            <a:xfrm rot="16200000">
              <a:off x="4058609" y="5354362"/>
              <a:ext cx="1371600" cy="546100"/>
            </a:xfrm>
            <a:prstGeom prst="round2SameRect">
              <a:avLst>
                <a:gd name="adj1" fmla="val 42248"/>
                <a:gd name="adj2" fmla="val 0"/>
              </a:avLst>
            </a:prstGeom>
            <a:solidFill>
              <a:srgbClr val="967D5F"/>
            </a:solidFill>
            <a:ln>
              <a:noFill/>
            </a:ln>
            <a:effectLst>
              <a:outerShdw blurRad="139700" dist="63500" sx="97000" sy="970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5" name="타원 34"/>
            <p:cNvSpPr/>
            <p:nvPr/>
          </p:nvSpPr>
          <p:spPr>
            <a:xfrm>
              <a:off x="8021009" y="5143542"/>
              <a:ext cx="228600" cy="22860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6" name="타원 35"/>
            <p:cNvSpPr/>
            <p:nvPr/>
          </p:nvSpPr>
          <p:spPr>
            <a:xfrm>
              <a:off x="8021009" y="5882682"/>
              <a:ext cx="228600" cy="22860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7" name="모서리가 둥근 직사각형 36"/>
            <p:cNvSpPr/>
            <p:nvPr/>
          </p:nvSpPr>
          <p:spPr>
            <a:xfrm>
              <a:off x="8088319" y="5204982"/>
              <a:ext cx="93980" cy="792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8" name="직사각형 37">
              <a:extLst>
                <a:ext uri="{FF2B5EF4-FFF2-40B4-BE49-F238E27FC236}">
                  <a16:creationId xmlns:a16="http://schemas.microsoft.com/office/drawing/2014/main" id="{7268BA74-94BA-42C9-A634-41DF6B00D591}"/>
                </a:ext>
              </a:extLst>
            </p:cNvPr>
            <p:cNvSpPr/>
            <p:nvPr/>
          </p:nvSpPr>
          <p:spPr>
            <a:xfrm>
              <a:off x="5106413" y="5271856"/>
              <a:ext cx="3089869" cy="6738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sz="20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대동아 질서</a:t>
              </a:r>
            </a:p>
          </p:txBody>
        </p:sp>
      </p:grpSp>
      <p:grpSp>
        <p:nvGrpSpPr>
          <p:cNvPr id="39" name="그룹 38"/>
          <p:cNvGrpSpPr/>
          <p:nvPr/>
        </p:nvGrpSpPr>
        <p:grpSpPr>
          <a:xfrm>
            <a:off x="3747083" y="360555"/>
            <a:ext cx="2581291" cy="1006517"/>
            <a:chOff x="4471359" y="4941612"/>
            <a:chExt cx="3981450" cy="1371600"/>
          </a:xfrm>
        </p:grpSpPr>
        <p:sp>
          <p:nvSpPr>
            <p:cNvPr id="40" name="양쪽 모서리가 둥근 사각형 39"/>
            <p:cNvSpPr/>
            <p:nvPr/>
          </p:nvSpPr>
          <p:spPr>
            <a:xfrm rot="16200000">
              <a:off x="6049334" y="3909737"/>
              <a:ext cx="1371600" cy="3435350"/>
            </a:xfrm>
            <a:prstGeom prst="round2SameRect">
              <a:avLst>
                <a:gd name="adj1" fmla="val 0"/>
                <a:gd name="adj2" fmla="val 18239"/>
              </a:avLst>
            </a:prstGeom>
            <a:solidFill>
              <a:schemeClr val="bg1"/>
            </a:solidFill>
            <a:ln>
              <a:noFill/>
            </a:ln>
            <a:effectLst>
              <a:outerShdw blurRad="520700" dist="63500" sx="94000" sy="940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1" name="양쪽 모서리가 둥근 사각형 40"/>
            <p:cNvSpPr/>
            <p:nvPr/>
          </p:nvSpPr>
          <p:spPr>
            <a:xfrm rot="16200000">
              <a:off x="4058609" y="5354362"/>
              <a:ext cx="1371600" cy="546100"/>
            </a:xfrm>
            <a:prstGeom prst="round2SameRect">
              <a:avLst>
                <a:gd name="adj1" fmla="val 42248"/>
                <a:gd name="adj2" fmla="val 0"/>
              </a:avLst>
            </a:prstGeom>
            <a:solidFill>
              <a:srgbClr val="FF9999"/>
            </a:solidFill>
            <a:ln>
              <a:noFill/>
            </a:ln>
            <a:effectLst>
              <a:outerShdw blurRad="139700" dist="63500" sx="97000" sy="970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2" name="타원 41"/>
            <p:cNvSpPr/>
            <p:nvPr/>
          </p:nvSpPr>
          <p:spPr>
            <a:xfrm>
              <a:off x="8021009" y="5143542"/>
              <a:ext cx="228600" cy="22860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3" name="타원 42"/>
            <p:cNvSpPr/>
            <p:nvPr/>
          </p:nvSpPr>
          <p:spPr>
            <a:xfrm>
              <a:off x="8021009" y="5882682"/>
              <a:ext cx="228600" cy="22860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4" name="모서리가 둥근 직사각형 43"/>
            <p:cNvSpPr/>
            <p:nvPr/>
          </p:nvSpPr>
          <p:spPr>
            <a:xfrm>
              <a:off x="8088319" y="5204982"/>
              <a:ext cx="93980" cy="792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5" name="직사각형 44">
              <a:extLst>
                <a:ext uri="{FF2B5EF4-FFF2-40B4-BE49-F238E27FC236}">
                  <a16:creationId xmlns:a16="http://schemas.microsoft.com/office/drawing/2014/main" id="{7268BA74-94BA-42C9-A634-41DF6B00D591}"/>
                </a:ext>
              </a:extLst>
            </p:cNvPr>
            <p:cNvSpPr/>
            <p:nvPr/>
          </p:nvSpPr>
          <p:spPr>
            <a:xfrm>
              <a:off x="5106413" y="5222508"/>
              <a:ext cx="3089869" cy="6738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sz="20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만주사변</a:t>
              </a:r>
            </a:p>
          </p:txBody>
        </p:sp>
      </p:grpSp>
      <p:grpSp>
        <p:nvGrpSpPr>
          <p:cNvPr id="47" name="그룹 46"/>
          <p:cNvGrpSpPr/>
          <p:nvPr/>
        </p:nvGrpSpPr>
        <p:grpSpPr>
          <a:xfrm>
            <a:off x="5950502" y="5731631"/>
            <a:ext cx="2558248" cy="966423"/>
            <a:chOff x="5915796" y="1161141"/>
            <a:chExt cx="2558248" cy="966423"/>
          </a:xfrm>
        </p:grpSpPr>
        <p:grpSp>
          <p:nvGrpSpPr>
            <p:cNvPr id="51" name="그룹 8"/>
            <p:cNvGrpSpPr/>
            <p:nvPr/>
          </p:nvGrpSpPr>
          <p:grpSpPr>
            <a:xfrm flipH="1">
              <a:off x="5915796" y="1161141"/>
              <a:ext cx="2558248" cy="966423"/>
              <a:chOff x="3027333" y="3665337"/>
              <a:chExt cx="3956050" cy="1371600"/>
            </a:xfrm>
          </p:grpSpPr>
          <p:sp>
            <p:nvSpPr>
              <p:cNvPr id="53" name="양쪽 모서리가 둥근 사각형 52"/>
              <p:cNvSpPr/>
              <p:nvPr/>
            </p:nvSpPr>
            <p:spPr>
              <a:xfrm rot="16200000">
                <a:off x="4592608" y="2646162"/>
                <a:ext cx="1371600" cy="3409950"/>
              </a:xfrm>
              <a:prstGeom prst="round2SameRect">
                <a:avLst>
                  <a:gd name="adj1" fmla="val 0"/>
                  <a:gd name="adj2" fmla="val 1823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20700" dist="63500" sx="94000" sy="940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4" name="양쪽 모서리가 둥근 사각형 53"/>
              <p:cNvSpPr/>
              <p:nvPr/>
            </p:nvSpPr>
            <p:spPr>
              <a:xfrm rot="16200000">
                <a:off x="2614583" y="4078087"/>
                <a:ext cx="1371600" cy="546100"/>
              </a:xfrm>
              <a:prstGeom prst="round2SameRect">
                <a:avLst>
                  <a:gd name="adj1" fmla="val 42248"/>
                  <a:gd name="adj2" fmla="val 0"/>
                </a:avLst>
              </a:prstGeom>
              <a:solidFill>
                <a:srgbClr val="967D5F"/>
              </a:solidFill>
              <a:ln>
                <a:noFill/>
              </a:ln>
              <a:effectLst>
                <a:outerShdw blurRad="139700" dist="63500" sx="97000" sy="970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5" name="타원 54"/>
              <p:cNvSpPr/>
              <p:nvPr/>
            </p:nvSpPr>
            <p:spPr>
              <a:xfrm>
                <a:off x="6551583" y="3867267"/>
                <a:ext cx="228600" cy="2286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6" name="타원 55"/>
              <p:cNvSpPr/>
              <p:nvPr/>
            </p:nvSpPr>
            <p:spPr>
              <a:xfrm>
                <a:off x="6551583" y="4606407"/>
                <a:ext cx="228600" cy="2286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7" name="모서리가 둥근 직사각형 56"/>
              <p:cNvSpPr/>
              <p:nvPr/>
            </p:nvSpPr>
            <p:spPr>
              <a:xfrm>
                <a:off x="6618893" y="3928707"/>
                <a:ext cx="93980" cy="792000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52" name="직사각형 51">
              <a:extLst>
                <a:ext uri="{FF2B5EF4-FFF2-40B4-BE49-F238E27FC236}">
                  <a16:creationId xmlns:a16="http://schemas.microsoft.com/office/drawing/2014/main" id="{7268BA74-94BA-42C9-A634-41DF6B00D591}"/>
                </a:ext>
              </a:extLst>
            </p:cNvPr>
            <p:cNvSpPr/>
            <p:nvPr/>
          </p:nvSpPr>
          <p:spPr>
            <a:xfrm>
              <a:off x="6307912" y="1379791"/>
              <a:ext cx="1641029" cy="5053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Noto Sans Korean Bold" pitchFamily="50" charset="-127"/>
                  <a:ea typeface="Noto Sans Korean Bold" pitchFamily="50" charset="-127"/>
                </a:rPr>
                <a:t>패전</a:t>
              </a:r>
            </a:p>
          </p:txBody>
        </p:sp>
      </p:grpSp>
      <p:grpSp>
        <p:nvGrpSpPr>
          <p:cNvPr id="58" name="그룹 57"/>
          <p:cNvGrpSpPr/>
          <p:nvPr/>
        </p:nvGrpSpPr>
        <p:grpSpPr>
          <a:xfrm>
            <a:off x="5923341" y="3576907"/>
            <a:ext cx="2558248" cy="966423"/>
            <a:chOff x="5915796" y="1161141"/>
            <a:chExt cx="2558248" cy="966423"/>
          </a:xfrm>
        </p:grpSpPr>
        <p:grpSp>
          <p:nvGrpSpPr>
            <p:cNvPr id="59" name="그룹 8"/>
            <p:cNvGrpSpPr/>
            <p:nvPr/>
          </p:nvGrpSpPr>
          <p:grpSpPr>
            <a:xfrm flipH="1">
              <a:off x="5915796" y="1161141"/>
              <a:ext cx="2558248" cy="966423"/>
              <a:chOff x="3027333" y="3665337"/>
              <a:chExt cx="3956050" cy="1371600"/>
            </a:xfrm>
          </p:grpSpPr>
          <p:sp>
            <p:nvSpPr>
              <p:cNvPr id="61" name="양쪽 모서리가 둥근 사각형 60"/>
              <p:cNvSpPr/>
              <p:nvPr/>
            </p:nvSpPr>
            <p:spPr>
              <a:xfrm rot="16200000">
                <a:off x="4592608" y="2646162"/>
                <a:ext cx="1371600" cy="3409950"/>
              </a:xfrm>
              <a:prstGeom prst="round2SameRect">
                <a:avLst>
                  <a:gd name="adj1" fmla="val 0"/>
                  <a:gd name="adj2" fmla="val 1823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20700" dist="63500" sx="94000" sy="940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2" name="양쪽 모서리가 둥근 사각형 61"/>
              <p:cNvSpPr/>
              <p:nvPr/>
            </p:nvSpPr>
            <p:spPr>
              <a:xfrm rot="16200000">
                <a:off x="2614583" y="4078087"/>
                <a:ext cx="1371600" cy="546100"/>
              </a:xfrm>
              <a:prstGeom prst="round2SameRect">
                <a:avLst>
                  <a:gd name="adj1" fmla="val 42248"/>
                  <a:gd name="adj2" fmla="val 0"/>
                </a:avLst>
              </a:prstGeom>
              <a:solidFill>
                <a:srgbClr val="FF9999"/>
              </a:solidFill>
              <a:ln>
                <a:noFill/>
              </a:ln>
              <a:effectLst>
                <a:outerShdw blurRad="139700" dist="63500" sx="97000" sy="970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3" name="타원 62"/>
              <p:cNvSpPr/>
              <p:nvPr/>
            </p:nvSpPr>
            <p:spPr>
              <a:xfrm>
                <a:off x="6551583" y="3867267"/>
                <a:ext cx="228600" cy="2286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4" name="타원 63"/>
              <p:cNvSpPr/>
              <p:nvPr/>
            </p:nvSpPr>
            <p:spPr>
              <a:xfrm>
                <a:off x="6551583" y="4606407"/>
                <a:ext cx="228600" cy="2286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5" name="모서리가 둥근 직사각형 64"/>
              <p:cNvSpPr/>
              <p:nvPr/>
            </p:nvSpPr>
            <p:spPr>
              <a:xfrm>
                <a:off x="6618893" y="3928707"/>
                <a:ext cx="93980" cy="792000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60" name="직사각형 59">
              <a:extLst>
                <a:ext uri="{FF2B5EF4-FFF2-40B4-BE49-F238E27FC236}">
                  <a16:creationId xmlns:a16="http://schemas.microsoft.com/office/drawing/2014/main" id="{7268BA74-94BA-42C9-A634-41DF6B00D591}"/>
                </a:ext>
              </a:extLst>
            </p:cNvPr>
            <p:cNvSpPr/>
            <p:nvPr/>
          </p:nvSpPr>
          <p:spPr>
            <a:xfrm>
              <a:off x="6298859" y="1370738"/>
              <a:ext cx="1641029" cy="5053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Noto Sans Korean Bold" pitchFamily="50" charset="-127"/>
                  <a:ea typeface="Noto Sans Korean Bold" pitchFamily="50" charset="-127"/>
                </a:rPr>
                <a:t>태평양전쟁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3741193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0"/>
            <a:ext cx="12192000" cy="965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381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>
              <a:defRPr/>
            </a:pPr>
            <a:r>
              <a:rPr lang="ko-KR" altLang="en-US" sz="4800" kern="0" dirty="0">
                <a:solidFill>
                  <a:prstClr val="white"/>
                </a:solidFill>
              </a:rPr>
              <a:t>만주 사변</a:t>
            </a:r>
          </a:p>
        </p:txBody>
      </p:sp>
      <p:pic>
        <p:nvPicPr>
          <p:cNvPr id="18434" name="Picture 2" descr="장제스 (Chiang Kaishek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3107" y="1637954"/>
            <a:ext cx="3571875" cy="4762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4783950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0"/>
            <a:ext cx="12192000" cy="965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381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>
              <a:defRPr/>
            </a:pPr>
            <a:r>
              <a:rPr lang="ko-KR" altLang="en-US" sz="4800" kern="0" dirty="0">
                <a:solidFill>
                  <a:prstClr val="white"/>
                </a:solidFill>
              </a:rPr>
              <a:t>만주 사변</a:t>
            </a:r>
          </a:p>
        </p:txBody>
      </p:sp>
      <p:pic>
        <p:nvPicPr>
          <p:cNvPr id="1026" name="Picture 2" descr="만주 군벌 장쭤린의 특급열차와 장쉐량의 장갑열차[Manchu warlord Zhang Zuolin express train &amp; Zhang Xueliang's armored train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7989" y="2435383"/>
            <a:ext cx="5114845" cy="2906162"/>
          </a:xfrm>
          <a:prstGeom prst="rect">
            <a:avLst/>
          </a:prstGeom>
          <a:noFill/>
        </p:spPr>
      </p:pic>
      <p:pic>
        <p:nvPicPr>
          <p:cNvPr id="1028" name="Picture 4" descr="2015년 6월 4일. 소통의 방식 / 장쭤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95946" y="1955546"/>
            <a:ext cx="2839016" cy="40269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8269024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0"/>
            <a:ext cx="12192000" cy="965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381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>
              <a:defRPr/>
            </a:pPr>
            <a:r>
              <a:rPr lang="ko-KR" altLang="en-US" sz="4800" kern="0" dirty="0">
                <a:solidFill>
                  <a:prstClr val="white"/>
                </a:solidFill>
              </a:rPr>
              <a:t>동아 </a:t>
            </a:r>
            <a:r>
              <a:rPr lang="ko-KR" altLang="en-US" sz="4800" kern="0" dirty="0" err="1">
                <a:solidFill>
                  <a:prstClr val="white"/>
                </a:solidFill>
              </a:rPr>
              <a:t>신질서</a:t>
            </a:r>
            <a:endParaRPr lang="ko-KR" altLang="en-US" sz="4800" kern="0" dirty="0">
              <a:solidFill>
                <a:prstClr val="white"/>
              </a:solidFill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1976590" y="1659598"/>
            <a:ext cx="3656843" cy="4634106"/>
            <a:chOff x="-156868" y="653027"/>
            <a:chExt cx="4438585" cy="5624762"/>
          </a:xfrm>
        </p:grpSpPr>
        <p:sp>
          <p:nvSpPr>
            <p:cNvPr id="17" name="이등변 삼각형 16">
              <a:extLst>
                <a:ext uri="{FF2B5EF4-FFF2-40B4-BE49-F238E27FC236}">
                  <a16:creationId xmlns:a16="http://schemas.microsoft.com/office/drawing/2014/main" id="{8508ED4D-261C-44A9-B931-6A6225E181D7}"/>
                </a:ext>
              </a:extLst>
            </p:cNvPr>
            <p:cNvSpPr/>
            <p:nvPr/>
          </p:nvSpPr>
          <p:spPr>
            <a:xfrm rot="13132709">
              <a:off x="3399112" y="5155833"/>
              <a:ext cx="596572" cy="1121956"/>
            </a:xfrm>
            <a:prstGeom prst="triangle">
              <a:avLst>
                <a:gd name="adj" fmla="val 55240"/>
              </a:avLst>
            </a:prstGeom>
            <a:solidFill>
              <a:srgbClr val="FF9999"/>
            </a:solidFill>
            <a:ln>
              <a:noFill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8" name="이등변 삼각형 17">
              <a:extLst>
                <a:ext uri="{FF2B5EF4-FFF2-40B4-BE49-F238E27FC236}">
                  <a16:creationId xmlns:a16="http://schemas.microsoft.com/office/drawing/2014/main" id="{B7A0261F-E8B0-49FA-90DE-BD02B2DDCA43}"/>
                </a:ext>
              </a:extLst>
            </p:cNvPr>
            <p:cNvSpPr/>
            <p:nvPr/>
          </p:nvSpPr>
          <p:spPr>
            <a:xfrm rot="5400000">
              <a:off x="138040" y="611024"/>
              <a:ext cx="2042884" cy="2627085"/>
            </a:xfrm>
            <a:prstGeom prst="triangle">
              <a:avLst>
                <a:gd name="adj" fmla="val 21581"/>
              </a:avLst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3" name="직사각형 32">
              <a:extLst>
                <a:ext uri="{FF2B5EF4-FFF2-40B4-BE49-F238E27FC236}">
                  <a16:creationId xmlns:a16="http://schemas.microsoft.com/office/drawing/2014/main" id="{8FD9912B-D9F6-4BE0-9FFB-564293AF0B9B}"/>
                </a:ext>
              </a:extLst>
            </p:cNvPr>
            <p:cNvSpPr/>
            <p:nvPr/>
          </p:nvSpPr>
          <p:spPr>
            <a:xfrm>
              <a:off x="-156868" y="1867645"/>
              <a:ext cx="4438585" cy="36042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ko-KR" altLang="en-US" sz="1600" dirty="0">
                  <a:solidFill>
                    <a:prstClr val="white">
                      <a:lumMod val="50000"/>
                    </a:prstClr>
                  </a:solidFill>
                </a:rPr>
                <a:t>서양 제국주의는</a:t>
              </a:r>
              <a:endParaRPr lang="en-US" altLang="ko-KR" sz="1600" dirty="0">
                <a:solidFill>
                  <a:prstClr val="white">
                    <a:lumMod val="50000"/>
                  </a:prstClr>
                </a:solidFill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sz="1600" dirty="0">
                  <a:solidFill>
                    <a:prstClr val="white">
                      <a:lumMod val="50000"/>
                    </a:prstClr>
                  </a:solidFill>
                </a:rPr>
                <a:t>이기주의였기 때문에 폭력적이다</a:t>
              </a:r>
              <a:r>
                <a:rPr lang="en-US" altLang="ko-KR" sz="1600" dirty="0">
                  <a:solidFill>
                    <a:prstClr val="white">
                      <a:lumMod val="50000"/>
                    </a:prstClr>
                  </a:solidFill>
                </a:rPr>
                <a:t>.</a:t>
              </a:r>
            </a:p>
            <a:p>
              <a:pPr algn="ctr">
                <a:lnSpc>
                  <a:spcPct val="150000"/>
                </a:lnSpc>
              </a:pPr>
              <a:r>
                <a:rPr lang="ko-KR" altLang="en-US" sz="1600" dirty="0">
                  <a:solidFill>
                    <a:prstClr val="white">
                      <a:lumMod val="50000"/>
                    </a:prstClr>
                  </a:solidFill>
                </a:rPr>
                <a:t>일본 팽창주의는 서양으로부터 </a:t>
              </a:r>
              <a:endParaRPr lang="en-US" altLang="ko-KR" sz="1600" dirty="0">
                <a:solidFill>
                  <a:prstClr val="white">
                    <a:lumMod val="50000"/>
                  </a:prstClr>
                </a:solidFill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sz="1600" dirty="0">
                  <a:solidFill>
                    <a:prstClr val="white">
                      <a:lumMod val="50000"/>
                    </a:prstClr>
                  </a:solidFill>
                </a:rPr>
                <a:t>아시아를 해방시키려는 것이므로</a:t>
              </a:r>
              <a:endParaRPr lang="en-US" altLang="ko-KR" sz="1600" dirty="0">
                <a:solidFill>
                  <a:prstClr val="white">
                    <a:lumMod val="50000"/>
                  </a:prstClr>
                </a:solidFill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sz="1600" dirty="0">
                  <a:solidFill>
                    <a:prstClr val="white">
                      <a:lumMod val="50000"/>
                    </a:prstClr>
                  </a:solidFill>
                </a:rPr>
                <a:t>정의롭다</a:t>
              </a:r>
              <a:r>
                <a:rPr lang="en-US" altLang="ko-KR" sz="1600" dirty="0">
                  <a:solidFill>
                    <a:prstClr val="white">
                      <a:lumMod val="50000"/>
                    </a:prstClr>
                  </a:solidFill>
                </a:rPr>
                <a:t>.</a:t>
              </a:r>
            </a:p>
          </p:txBody>
        </p:sp>
        <p:sp>
          <p:nvSpPr>
            <p:cNvPr id="34" name="직각 삼각형 33">
              <a:extLst>
                <a:ext uri="{FF2B5EF4-FFF2-40B4-BE49-F238E27FC236}">
                  <a16:creationId xmlns:a16="http://schemas.microsoft.com/office/drawing/2014/main" id="{F11C7890-797B-4921-87AC-F3D28154BCAB}"/>
                </a:ext>
              </a:extLst>
            </p:cNvPr>
            <p:cNvSpPr/>
            <p:nvPr/>
          </p:nvSpPr>
          <p:spPr>
            <a:xfrm flipH="1">
              <a:off x="1146628" y="653027"/>
              <a:ext cx="3135085" cy="1219198"/>
            </a:xfrm>
            <a:prstGeom prst="rt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</a:endParaRPr>
            </a:p>
          </p:txBody>
        </p:sp>
      </p:grpSp>
      <p:pic>
        <p:nvPicPr>
          <p:cNvPr id="9" name="Picture 2" descr="고노에 후미마로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04016" y="1615308"/>
            <a:ext cx="3308292" cy="4303469"/>
          </a:xfrm>
          <a:prstGeom prst="rect">
            <a:avLst/>
          </a:prstGeom>
          <a:noFill/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655C50BE-D84C-4E8E-9009-1D9C03C89092}"/>
              </a:ext>
            </a:extLst>
          </p:cNvPr>
          <p:cNvSpPr/>
          <p:nvPr/>
        </p:nvSpPr>
        <p:spPr>
          <a:xfrm>
            <a:off x="7208797" y="6014551"/>
            <a:ext cx="2722855" cy="414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600" b="1" dirty="0" err="1">
                <a:solidFill>
                  <a:schemeClr val="bg1">
                    <a:lumMod val="65000"/>
                  </a:schemeClr>
                </a:solidFill>
                <a:latin typeface="+mn-ea"/>
              </a:rPr>
              <a:t>고노에</a:t>
            </a:r>
            <a:r>
              <a:rPr lang="ko-KR" altLang="en-US" sz="1600" b="1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 </a:t>
            </a:r>
            <a:r>
              <a:rPr lang="ko-KR" altLang="en-US" sz="1600" b="1" dirty="0" err="1">
                <a:solidFill>
                  <a:schemeClr val="bg1">
                    <a:lumMod val="65000"/>
                  </a:schemeClr>
                </a:solidFill>
                <a:latin typeface="+mn-ea"/>
              </a:rPr>
              <a:t>후미마로</a:t>
            </a:r>
            <a:r>
              <a:rPr lang="en-US" altLang="ko-KR" sz="1600" b="1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(</a:t>
            </a:r>
            <a:r>
              <a:rPr lang="ko-KR" altLang="en-US" sz="1600" b="1" dirty="0" err="1">
                <a:solidFill>
                  <a:schemeClr val="bg1">
                    <a:lumMod val="65000"/>
                  </a:schemeClr>
                </a:solidFill>
              </a:rPr>
              <a:t>近衞文麿</a:t>
            </a:r>
            <a:r>
              <a:rPr lang="en-US" altLang="ko-KR" sz="1600" b="1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03306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0"/>
            <a:ext cx="12192000" cy="965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381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>
              <a:defRPr/>
            </a:pPr>
            <a:r>
              <a:rPr lang="ko-KR" altLang="en-US" sz="4800" kern="0" dirty="0">
                <a:solidFill>
                  <a:prstClr val="white"/>
                </a:solidFill>
              </a:rPr>
              <a:t>대동아 </a:t>
            </a:r>
            <a:r>
              <a:rPr lang="ko-KR" altLang="en-US" sz="4800" kern="0" dirty="0" err="1">
                <a:solidFill>
                  <a:prstClr val="white"/>
                </a:solidFill>
              </a:rPr>
              <a:t>공영권</a:t>
            </a:r>
            <a:endParaRPr lang="ko-KR" altLang="en-US" sz="4800" kern="0" dirty="0">
              <a:solidFill>
                <a:prstClr val="white"/>
              </a:solidFill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6358467" y="1632438"/>
            <a:ext cx="3656843" cy="4634106"/>
            <a:chOff x="-156868" y="653027"/>
            <a:chExt cx="4438585" cy="5624762"/>
          </a:xfrm>
        </p:grpSpPr>
        <p:sp>
          <p:nvSpPr>
            <p:cNvPr id="17" name="이등변 삼각형 16">
              <a:extLst>
                <a:ext uri="{FF2B5EF4-FFF2-40B4-BE49-F238E27FC236}">
                  <a16:creationId xmlns:a16="http://schemas.microsoft.com/office/drawing/2014/main" id="{8508ED4D-261C-44A9-B931-6A6225E181D7}"/>
                </a:ext>
              </a:extLst>
            </p:cNvPr>
            <p:cNvSpPr/>
            <p:nvPr/>
          </p:nvSpPr>
          <p:spPr>
            <a:xfrm rot="13132709">
              <a:off x="3399112" y="5155833"/>
              <a:ext cx="596572" cy="1121956"/>
            </a:xfrm>
            <a:prstGeom prst="triangle">
              <a:avLst>
                <a:gd name="adj" fmla="val 55240"/>
              </a:avLst>
            </a:prstGeom>
            <a:solidFill>
              <a:srgbClr val="FF9999"/>
            </a:solidFill>
            <a:ln>
              <a:noFill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8" name="이등변 삼각형 17">
              <a:extLst>
                <a:ext uri="{FF2B5EF4-FFF2-40B4-BE49-F238E27FC236}">
                  <a16:creationId xmlns:a16="http://schemas.microsoft.com/office/drawing/2014/main" id="{B7A0261F-E8B0-49FA-90DE-BD02B2DDCA43}"/>
                </a:ext>
              </a:extLst>
            </p:cNvPr>
            <p:cNvSpPr/>
            <p:nvPr/>
          </p:nvSpPr>
          <p:spPr>
            <a:xfrm rot="5400000">
              <a:off x="138040" y="611024"/>
              <a:ext cx="2042884" cy="2627085"/>
            </a:xfrm>
            <a:prstGeom prst="triangle">
              <a:avLst>
                <a:gd name="adj" fmla="val 21581"/>
              </a:avLst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3" name="직사각형 32">
              <a:extLst>
                <a:ext uri="{FF2B5EF4-FFF2-40B4-BE49-F238E27FC236}">
                  <a16:creationId xmlns:a16="http://schemas.microsoft.com/office/drawing/2014/main" id="{8FD9912B-D9F6-4BE0-9FFB-564293AF0B9B}"/>
                </a:ext>
              </a:extLst>
            </p:cNvPr>
            <p:cNvSpPr/>
            <p:nvPr/>
          </p:nvSpPr>
          <p:spPr>
            <a:xfrm>
              <a:off x="-156868" y="1867645"/>
              <a:ext cx="4438585" cy="36042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ko-KR" altLang="en-US" sz="2000" b="1" dirty="0" err="1">
                  <a:solidFill>
                    <a:prstClr val="white">
                      <a:lumMod val="50000"/>
                    </a:prstClr>
                  </a:solidFill>
                </a:rPr>
                <a:t>일화만협조</a:t>
              </a:r>
              <a:r>
                <a:rPr lang="ko-KR" altLang="en-US" sz="2000" b="1" dirty="0">
                  <a:solidFill>
                    <a:prstClr val="white">
                      <a:lumMod val="50000"/>
                    </a:prstClr>
                  </a:solidFill>
                </a:rPr>
                <a:t> 천하태평</a:t>
              </a:r>
              <a:endParaRPr lang="en-US" altLang="ko-KR" sz="2000" b="1" dirty="0">
                <a:solidFill>
                  <a:prstClr val="white">
                    <a:lumMod val="50000"/>
                  </a:prstClr>
                </a:solidFill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sz="1600" dirty="0">
                  <a:solidFill>
                    <a:prstClr val="white">
                      <a:lumMod val="50000"/>
                    </a:prstClr>
                  </a:solidFill>
                </a:rPr>
                <a:t>일본</a:t>
              </a:r>
              <a:r>
                <a:rPr lang="en-US" altLang="ko-KR" sz="1600" dirty="0">
                  <a:solidFill>
                    <a:prstClr val="white">
                      <a:lumMod val="50000"/>
                    </a:prstClr>
                  </a:solidFill>
                </a:rPr>
                <a:t>(</a:t>
              </a:r>
              <a:r>
                <a:rPr lang="ko-KR" altLang="en-US" sz="1600" dirty="0">
                  <a:solidFill>
                    <a:prstClr val="white">
                      <a:lumMod val="50000"/>
                    </a:prstClr>
                  </a:solidFill>
                </a:rPr>
                <a:t>日</a:t>
              </a:r>
              <a:r>
                <a:rPr lang="en-US" altLang="ko-KR" sz="1600" dirty="0">
                  <a:solidFill>
                    <a:prstClr val="white">
                      <a:lumMod val="50000"/>
                    </a:prstClr>
                  </a:solidFill>
                </a:rPr>
                <a:t>),</a:t>
              </a:r>
              <a:r>
                <a:rPr lang="ko-KR" altLang="en-US" sz="1600" dirty="0">
                  <a:solidFill>
                    <a:prstClr val="white">
                      <a:lumMod val="50000"/>
                    </a:prstClr>
                  </a:solidFill>
                </a:rPr>
                <a:t>중화</a:t>
              </a:r>
              <a:r>
                <a:rPr lang="en-US" altLang="ko-KR" sz="1600" dirty="0">
                  <a:solidFill>
                    <a:prstClr val="white">
                      <a:lumMod val="50000"/>
                    </a:prstClr>
                  </a:solidFill>
                </a:rPr>
                <a:t>(</a:t>
              </a:r>
              <a:r>
                <a:rPr lang="ko-KR" altLang="en-US" sz="1600" dirty="0">
                  <a:solidFill>
                    <a:prstClr val="white">
                      <a:lumMod val="50000"/>
                    </a:prstClr>
                  </a:solidFill>
                </a:rPr>
                <a:t>華</a:t>
              </a:r>
              <a:r>
                <a:rPr lang="en-US" altLang="ko-KR" sz="1600" dirty="0">
                  <a:solidFill>
                    <a:prstClr val="white">
                      <a:lumMod val="50000"/>
                    </a:prstClr>
                  </a:solidFill>
                </a:rPr>
                <a:t>),</a:t>
              </a:r>
              <a:r>
                <a:rPr lang="ko-KR" altLang="en-US" sz="1600" dirty="0">
                  <a:solidFill>
                    <a:prstClr val="white">
                      <a:lumMod val="50000"/>
                    </a:prstClr>
                  </a:solidFill>
                </a:rPr>
                <a:t>만주</a:t>
              </a:r>
              <a:r>
                <a:rPr lang="en-US" altLang="ko-KR" sz="1600" dirty="0">
                  <a:solidFill>
                    <a:prstClr val="white">
                      <a:lumMod val="50000"/>
                    </a:prstClr>
                  </a:solidFill>
                </a:rPr>
                <a:t>(</a:t>
              </a:r>
              <a:r>
                <a:rPr lang="ko-KR" altLang="en-US" sz="1600" dirty="0">
                  <a:solidFill>
                    <a:prstClr val="white">
                      <a:lumMod val="50000"/>
                    </a:prstClr>
                  </a:solidFill>
                </a:rPr>
                <a:t>滿</a:t>
              </a:r>
              <a:r>
                <a:rPr lang="en-US" altLang="ko-KR" sz="1600" dirty="0">
                  <a:solidFill>
                    <a:prstClr val="white">
                      <a:lumMod val="50000"/>
                    </a:prstClr>
                  </a:solidFill>
                </a:rPr>
                <a:t>)</a:t>
              </a:r>
              <a:r>
                <a:rPr lang="ko-KR" altLang="en-US" sz="1600" dirty="0">
                  <a:solidFill>
                    <a:prstClr val="white">
                      <a:lumMod val="50000"/>
                    </a:prstClr>
                  </a:solidFill>
                </a:rPr>
                <a:t>가</a:t>
              </a:r>
              <a:endParaRPr lang="en-US" altLang="ko-KR" sz="1600" dirty="0">
                <a:solidFill>
                  <a:prstClr val="white">
                    <a:lumMod val="50000"/>
                  </a:prstClr>
                </a:solidFill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sz="1600" dirty="0">
                  <a:solidFill>
                    <a:prstClr val="white">
                      <a:lumMod val="50000"/>
                    </a:prstClr>
                  </a:solidFill>
                </a:rPr>
                <a:t>화합하여 서로 도우면</a:t>
              </a:r>
              <a:endParaRPr lang="en-US" altLang="ko-KR" sz="1600" dirty="0">
                <a:solidFill>
                  <a:prstClr val="white">
                    <a:lumMod val="50000"/>
                  </a:prstClr>
                </a:solidFill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sz="1600" dirty="0">
                  <a:solidFill>
                    <a:prstClr val="white">
                      <a:lumMod val="50000"/>
                    </a:prstClr>
                  </a:solidFill>
                </a:rPr>
                <a:t>온 땅이 크게 평안해진다</a:t>
              </a:r>
              <a:r>
                <a:rPr lang="en-US" altLang="ko-KR" sz="1600" dirty="0">
                  <a:solidFill>
                    <a:prstClr val="white">
                      <a:lumMod val="50000"/>
                    </a:prstClr>
                  </a:solidFill>
                </a:rPr>
                <a:t>.</a:t>
              </a:r>
            </a:p>
          </p:txBody>
        </p:sp>
        <p:sp>
          <p:nvSpPr>
            <p:cNvPr id="34" name="직각 삼각형 33">
              <a:extLst>
                <a:ext uri="{FF2B5EF4-FFF2-40B4-BE49-F238E27FC236}">
                  <a16:creationId xmlns:a16="http://schemas.microsoft.com/office/drawing/2014/main" id="{F11C7890-797B-4921-87AC-F3D28154BCAB}"/>
                </a:ext>
              </a:extLst>
            </p:cNvPr>
            <p:cNvSpPr/>
            <p:nvPr/>
          </p:nvSpPr>
          <p:spPr>
            <a:xfrm flipH="1">
              <a:off x="1146628" y="653027"/>
              <a:ext cx="3135085" cy="1219198"/>
            </a:xfrm>
            <a:prstGeom prst="rt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</a:endParaRPr>
            </a:p>
          </p:txBody>
        </p:sp>
      </p:grpSp>
      <p:pic>
        <p:nvPicPr>
          <p:cNvPr id="28" name="Picture 2" descr="http://cfile271.uf.daum.net/image/2548813852159ABE10FE7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1534" y="1844824"/>
            <a:ext cx="2880320" cy="42052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79036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그룹 18"/>
          <p:cNvGrpSpPr/>
          <p:nvPr/>
        </p:nvGrpSpPr>
        <p:grpSpPr>
          <a:xfrm>
            <a:off x="1397903" y="3429000"/>
            <a:ext cx="9584971" cy="702582"/>
            <a:chOff x="1290319" y="3210845"/>
            <a:chExt cx="7554449" cy="553744"/>
          </a:xfrm>
          <a:solidFill>
            <a:srgbClr val="FF9999"/>
          </a:solidFill>
        </p:grpSpPr>
        <p:sp>
          <p:nvSpPr>
            <p:cNvPr id="20" name="직사각형 19"/>
            <p:cNvSpPr/>
            <p:nvPr/>
          </p:nvSpPr>
          <p:spPr>
            <a:xfrm>
              <a:off x="1398759" y="3461049"/>
              <a:ext cx="6965132" cy="341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 sz="1100">
                <a:solidFill>
                  <a:prstClr val="white"/>
                </a:solidFill>
              </a:endParaRPr>
            </a:p>
          </p:txBody>
        </p:sp>
        <p:sp>
          <p:nvSpPr>
            <p:cNvPr id="21" name="타원 20"/>
            <p:cNvSpPr/>
            <p:nvPr/>
          </p:nvSpPr>
          <p:spPr>
            <a:xfrm>
              <a:off x="1290319" y="3210845"/>
              <a:ext cx="553744" cy="5537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r>
                <a:rPr lang="en-US" altLang="ko-KR" sz="1100">
                  <a:solidFill>
                    <a:prstClr val="white"/>
                  </a:solidFill>
                </a:rPr>
                <a:t>1</a:t>
              </a:r>
              <a:r>
                <a:rPr lang="ko-KR" altLang="en-US" sz="1100">
                  <a:solidFill>
                    <a:prstClr val="white"/>
                  </a:solidFill>
                </a:rPr>
                <a:t>869</a:t>
              </a:r>
            </a:p>
          </p:txBody>
        </p:sp>
        <p:sp>
          <p:nvSpPr>
            <p:cNvPr id="22" name="타원 21"/>
            <p:cNvSpPr/>
            <p:nvPr/>
          </p:nvSpPr>
          <p:spPr>
            <a:xfrm>
              <a:off x="3075576" y="3210845"/>
              <a:ext cx="553744" cy="5537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r>
                <a:rPr lang="ko-KR" altLang="en-US" sz="1100">
                  <a:solidFill>
                    <a:prstClr val="white"/>
                  </a:solidFill>
                </a:rPr>
                <a:t>1871</a:t>
              </a:r>
            </a:p>
          </p:txBody>
        </p:sp>
        <p:sp>
          <p:nvSpPr>
            <p:cNvPr id="23" name="타원 22"/>
            <p:cNvSpPr/>
            <p:nvPr/>
          </p:nvSpPr>
          <p:spPr>
            <a:xfrm>
              <a:off x="4860833" y="3210845"/>
              <a:ext cx="553744" cy="5537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r>
                <a:rPr lang="ko-KR" altLang="en-US" sz="1100"/>
                <a:t>1873</a:t>
              </a:r>
            </a:p>
          </p:txBody>
        </p:sp>
        <p:sp>
          <p:nvSpPr>
            <p:cNvPr id="24" name="타원 23"/>
            <p:cNvSpPr/>
            <p:nvPr/>
          </p:nvSpPr>
          <p:spPr>
            <a:xfrm>
              <a:off x="6589961" y="3210845"/>
              <a:ext cx="553744" cy="5537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r>
                <a:rPr lang="ko-KR" altLang="en-US" sz="1100"/>
                <a:t>1876</a:t>
              </a:r>
            </a:p>
          </p:txBody>
        </p:sp>
        <p:sp>
          <p:nvSpPr>
            <p:cNvPr id="25" name="타원 24"/>
            <p:cNvSpPr/>
            <p:nvPr/>
          </p:nvSpPr>
          <p:spPr>
            <a:xfrm>
              <a:off x="8291024" y="3210845"/>
              <a:ext cx="553744" cy="5537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r>
                <a:rPr lang="ko-KR" altLang="en-US" sz="1100"/>
                <a:t>1879</a:t>
              </a:r>
            </a:p>
          </p:txBody>
        </p:sp>
      </p:grpSp>
      <p:sp>
        <p:nvSpPr>
          <p:cNvPr id="27" name="직사각형 26"/>
          <p:cNvSpPr/>
          <p:nvPr/>
        </p:nvSpPr>
        <p:spPr>
          <a:xfrm>
            <a:off x="2465932" y="4249598"/>
            <a:ext cx="3089869" cy="412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 lang="ko-KR" altLang="en-US"/>
            </a:pPr>
            <a:r>
              <a:rPr lang="ko-KR" altLang="en-US" sz="1400" b="1">
                <a:solidFill>
                  <a:prstClr val="white">
                    <a:lumMod val="50000"/>
                  </a:prstClr>
                </a:solidFill>
              </a:rPr>
              <a:t>폐번치현, 청일수호조약, 단발령</a:t>
            </a:r>
          </a:p>
        </p:txBody>
      </p:sp>
      <p:sp>
        <p:nvSpPr>
          <p:cNvPr id="28" name="직사각형 27"/>
          <p:cNvSpPr/>
          <p:nvPr/>
        </p:nvSpPr>
        <p:spPr>
          <a:xfrm>
            <a:off x="6975787" y="4276303"/>
            <a:ext cx="3089869" cy="412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 lang="ko-KR" altLang="en-US"/>
            </a:pPr>
            <a:r>
              <a:rPr lang="ko-KR" altLang="en-US" sz="1400" b="1">
                <a:solidFill>
                  <a:prstClr val="white">
                    <a:lumMod val="50000"/>
                  </a:prstClr>
                </a:solidFill>
              </a:rPr>
              <a:t>강화도조약, 폐도령</a:t>
            </a:r>
          </a:p>
        </p:txBody>
      </p:sp>
      <p:sp>
        <p:nvSpPr>
          <p:cNvPr id="30" name="직사각형 29"/>
          <p:cNvSpPr/>
          <p:nvPr/>
        </p:nvSpPr>
        <p:spPr>
          <a:xfrm>
            <a:off x="211601" y="2871181"/>
            <a:ext cx="3089869" cy="413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 lang="ko-KR" altLang="en-US"/>
            </a:pPr>
            <a:r>
              <a:rPr lang="ko-KR" altLang="en-US" sz="1400" b="1">
                <a:solidFill>
                  <a:prstClr val="white">
                    <a:lumMod val="50000"/>
                  </a:prstClr>
                </a:solidFill>
              </a:rPr>
              <a:t>판적봉환</a:t>
            </a:r>
          </a:p>
        </p:txBody>
      </p:sp>
      <p:sp>
        <p:nvSpPr>
          <p:cNvPr id="31" name="직사각형 30"/>
          <p:cNvSpPr/>
          <p:nvPr/>
        </p:nvSpPr>
        <p:spPr>
          <a:xfrm>
            <a:off x="4761486" y="2908561"/>
            <a:ext cx="3089869" cy="413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 lang="ko-KR" altLang="en-US"/>
            </a:pPr>
            <a:r>
              <a:rPr lang="ko-KR" altLang="en-US" sz="1400" b="1">
                <a:solidFill>
                  <a:prstClr val="white">
                    <a:lumMod val="50000"/>
                  </a:prstClr>
                </a:solidFill>
              </a:rPr>
              <a:t>징병제</a:t>
            </a:r>
          </a:p>
        </p:txBody>
      </p:sp>
      <p:sp>
        <p:nvSpPr>
          <p:cNvPr id="32" name="직사각형 31"/>
          <p:cNvSpPr/>
          <p:nvPr/>
        </p:nvSpPr>
        <p:spPr>
          <a:xfrm>
            <a:off x="9241921" y="2917463"/>
            <a:ext cx="2831740" cy="414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 lang="ko-KR" altLang="en-US"/>
            </a:pPr>
            <a:r>
              <a:rPr lang="ko-KR" altLang="en-US" sz="1400" b="1">
                <a:solidFill>
                  <a:prstClr val="white">
                    <a:lumMod val="50000"/>
                  </a:prstClr>
                </a:solidFill>
              </a:rPr>
              <a:t>오키나와현 설치, 류큐 처분</a:t>
            </a:r>
          </a:p>
        </p:txBody>
      </p:sp>
      <p:sp>
        <p:nvSpPr>
          <p:cNvPr id="34" name="직사각형 33"/>
          <p:cNvSpPr/>
          <p:nvPr/>
        </p:nvSpPr>
        <p:spPr>
          <a:xfrm>
            <a:off x="0" y="0"/>
            <a:ext cx="12192000" cy="965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381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 lang="ko-KR"/>
            </a:pPr>
            <a:r>
              <a:rPr lang="en-US" altLang="ko-KR" sz="2000" i="1" kern="0">
                <a:solidFill>
                  <a:prstClr val="white"/>
                </a:solidFill>
              </a:rPr>
              <a:t>POWER POINT </a:t>
            </a:r>
            <a:r>
              <a:rPr lang="en-US" altLang="ko-KR" sz="2800" b="1" i="1" kern="0">
                <a:solidFill>
                  <a:prstClr val="white"/>
                </a:solidFill>
              </a:rPr>
              <a:t>PRESENTATION</a:t>
            </a:r>
          </a:p>
          <a:p>
            <a:pPr algn="ctr" latinLnBrk="0">
              <a:lnSpc>
                <a:spcPct val="150000"/>
              </a:lnSpc>
              <a:defRPr lang="ko-KR"/>
            </a:pPr>
            <a:r>
              <a:rPr lang="en-US" altLang="ko-KR" sz="900" kern="0">
                <a:solidFill>
                  <a:prstClr val="white"/>
                </a:solidFill>
              </a:rPr>
              <a:t>Enjoy your stylish business and campus life with BIZCAM</a:t>
            </a:r>
            <a:endParaRPr lang="ko-KR" altLang="en-US" sz="4800" kern="0">
              <a:solidFill>
                <a:prstClr val="white"/>
              </a:solidFill>
            </a:endParaRPr>
          </a:p>
        </p:txBody>
      </p:sp>
      <p:sp>
        <p:nvSpPr>
          <p:cNvPr id="35" name="사각형: 둥근 모서리 16"/>
          <p:cNvSpPr/>
          <p:nvPr/>
        </p:nvSpPr>
        <p:spPr>
          <a:xfrm>
            <a:off x="341735" y="1258403"/>
            <a:ext cx="1614236" cy="317978"/>
          </a:xfrm>
          <a:prstGeom prst="roundRect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 sz="1200">
                <a:solidFill>
                  <a:prstClr val="white">
                    <a:lumMod val="50000"/>
                  </a:prstClr>
                </a:solidFill>
              </a:rPr>
              <a:t>메이지 시대의 정치</a:t>
            </a:r>
          </a:p>
        </p:txBody>
      </p:sp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0"/>
            <a:ext cx="12192000" cy="965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381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>
              <a:defRPr/>
            </a:pPr>
            <a:r>
              <a:rPr lang="ko-KR" altLang="en-US" sz="4800" kern="0" dirty="0">
                <a:solidFill>
                  <a:prstClr val="white"/>
                </a:solidFill>
              </a:rPr>
              <a:t>대동아 </a:t>
            </a:r>
            <a:r>
              <a:rPr lang="ko-KR" altLang="en-US" sz="4800" kern="0" dirty="0" err="1">
                <a:solidFill>
                  <a:prstClr val="white"/>
                </a:solidFill>
              </a:rPr>
              <a:t>공영권</a:t>
            </a:r>
            <a:endParaRPr lang="ko-KR" altLang="en-US" sz="4800" kern="0" dirty="0">
              <a:solidFill>
                <a:prstClr val="white"/>
              </a:solidFill>
            </a:endParaRPr>
          </a:p>
        </p:txBody>
      </p:sp>
      <p:pic>
        <p:nvPicPr>
          <p:cNvPr id="10" name="Picture 2" descr="태평양전쟁(Pacific War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34769" y="1231031"/>
            <a:ext cx="4320922" cy="4653301"/>
          </a:xfrm>
          <a:prstGeom prst="rect">
            <a:avLst/>
          </a:prstGeom>
          <a:noFill/>
        </p:spPr>
      </p:pic>
      <p:sp>
        <p:nvSpPr>
          <p:cNvPr id="12" name="직사각형 11">
            <a:extLst>
              <a:ext uri="{FF2B5EF4-FFF2-40B4-BE49-F238E27FC236}">
                <a16:creationId xmlns:a16="http://schemas.microsoft.com/office/drawing/2014/main" id="{655C50BE-D84C-4E8E-9009-1D9C03C89092}"/>
              </a:ext>
            </a:extLst>
          </p:cNvPr>
          <p:cNvSpPr/>
          <p:nvPr/>
        </p:nvSpPr>
        <p:spPr>
          <a:xfrm>
            <a:off x="3733800" y="6038275"/>
            <a:ext cx="4758502" cy="588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400" b="1" dirty="0">
                <a:solidFill>
                  <a:schemeClr val="bg1">
                    <a:lumMod val="65000"/>
                  </a:schemeClr>
                </a:solidFill>
                <a:latin typeface="Noto Sans Korean Bold" pitchFamily="50" charset="-127"/>
                <a:ea typeface="Noto Sans Korean Bold" pitchFamily="50" charset="-127"/>
              </a:rPr>
              <a:t>태평양전쟁</a:t>
            </a:r>
            <a:r>
              <a:rPr lang="en-US" altLang="ko-KR" sz="2400" b="1" dirty="0">
                <a:solidFill>
                  <a:schemeClr val="bg1">
                    <a:lumMod val="65000"/>
                  </a:schemeClr>
                </a:solidFill>
                <a:latin typeface="Noto Sans Korean Bold" pitchFamily="50" charset="-127"/>
                <a:ea typeface="Noto Sans Korean Bold" pitchFamily="50" charset="-127"/>
              </a:rPr>
              <a:t>? </a:t>
            </a:r>
            <a:r>
              <a:rPr lang="ko-KR" altLang="en-US" sz="2400" b="1" dirty="0">
                <a:solidFill>
                  <a:schemeClr val="bg1">
                    <a:lumMod val="65000"/>
                  </a:schemeClr>
                </a:solidFill>
                <a:latin typeface="Noto Sans Korean Bold" pitchFamily="50" charset="-127"/>
                <a:ea typeface="Noto Sans Korean Bold" pitchFamily="50" charset="-127"/>
              </a:rPr>
              <a:t>대동아전쟁</a:t>
            </a:r>
            <a:r>
              <a:rPr lang="en-US" altLang="ko-KR" sz="2400" b="1" dirty="0">
                <a:solidFill>
                  <a:schemeClr val="bg1">
                    <a:lumMod val="65000"/>
                  </a:schemeClr>
                </a:solidFill>
                <a:latin typeface="Noto Sans Korean Bold" pitchFamily="50" charset="-127"/>
                <a:ea typeface="Noto Sans Korean Bold" pitchFamily="50" charset="-127"/>
              </a:rPr>
              <a:t>?</a:t>
            </a:r>
          </a:p>
        </p:txBody>
      </p:sp>
      <p:sp>
        <p:nvSpPr>
          <p:cNvPr id="11" name="곱셈 기호 10"/>
          <p:cNvSpPr/>
          <p:nvPr/>
        </p:nvSpPr>
        <p:spPr>
          <a:xfrm>
            <a:off x="6477001" y="6112932"/>
            <a:ext cx="1024466" cy="541868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71743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0"/>
            <a:ext cx="12192000" cy="965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381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>
              <a:defRPr/>
            </a:pPr>
            <a:r>
              <a:rPr lang="ko-KR" altLang="en-US" sz="4800" kern="0" dirty="0">
                <a:solidFill>
                  <a:prstClr val="white"/>
                </a:solidFill>
              </a:rPr>
              <a:t>대동아 </a:t>
            </a:r>
            <a:r>
              <a:rPr lang="ko-KR" altLang="en-US" sz="4800" kern="0" dirty="0" err="1">
                <a:solidFill>
                  <a:prstClr val="white"/>
                </a:solidFill>
              </a:rPr>
              <a:t>공영권</a:t>
            </a:r>
            <a:endParaRPr lang="ko-KR" altLang="en-US" sz="4800" kern="0" dirty="0">
              <a:solidFill>
                <a:prstClr val="white"/>
              </a:solidFill>
            </a:endParaRPr>
          </a:p>
        </p:txBody>
      </p:sp>
      <p:pic>
        <p:nvPicPr>
          <p:cNvPr id="23" name="Picture 2" descr="https://dimg.donga.com/wps/ECONOMY/IMAGE/2017/07/06/85221810.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0085" y="1670884"/>
            <a:ext cx="2920969" cy="3896573"/>
          </a:xfrm>
          <a:prstGeom prst="rect">
            <a:avLst/>
          </a:prstGeom>
          <a:noFill/>
        </p:spPr>
      </p:pic>
      <p:pic>
        <p:nvPicPr>
          <p:cNvPr id="3074" name="Picture 2" descr="난징 대학살의 진상, 인류의 양심을 부정한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83252" y="1863688"/>
            <a:ext cx="4849696" cy="3493030"/>
          </a:xfrm>
          <a:prstGeom prst="rect">
            <a:avLst/>
          </a:prstGeom>
          <a:noFill/>
        </p:spPr>
      </p:pic>
      <p:sp>
        <p:nvSpPr>
          <p:cNvPr id="25" name="직사각형 24">
            <a:extLst>
              <a:ext uri="{FF2B5EF4-FFF2-40B4-BE49-F238E27FC236}">
                <a16:creationId xmlns:a16="http://schemas.microsoft.com/office/drawing/2014/main" id="{655C50BE-D84C-4E8E-9009-1D9C03C89092}"/>
              </a:ext>
            </a:extLst>
          </p:cNvPr>
          <p:cNvSpPr/>
          <p:nvPr/>
        </p:nvSpPr>
        <p:spPr>
          <a:xfrm>
            <a:off x="1258432" y="5875313"/>
            <a:ext cx="9750582" cy="588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400" b="1" dirty="0">
                <a:solidFill>
                  <a:schemeClr val="bg1">
                    <a:lumMod val="65000"/>
                  </a:schemeClr>
                </a:solidFill>
                <a:ea typeface="Noto Sans Korean Bold" pitchFamily="50" charset="-127"/>
              </a:rPr>
              <a:t>위안부나 </a:t>
            </a:r>
            <a:r>
              <a:rPr lang="ko-KR" altLang="en-US" sz="2400" b="1" dirty="0" err="1">
                <a:solidFill>
                  <a:schemeClr val="bg1">
                    <a:lumMod val="65000"/>
                  </a:schemeClr>
                </a:solidFill>
                <a:ea typeface="Noto Sans Korean Bold" pitchFamily="50" charset="-127"/>
              </a:rPr>
              <a:t>난징</a:t>
            </a:r>
            <a:r>
              <a:rPr lang="ko-KR" altLang="en-US" sz="2400" b="1" dirty="0">
                <a:solidFill>
                  <a:schemeClr val="bg1">
                    <a:lumMod val="65000"/>
                  </a:schemeClr>
                </a:solidFill>
                <a:ea typeface="Noto Sans Korean Bold" pitchFamily="50" charset="-127"/>
              </a:rPr>
              <a:t> 대학살 같은 게 존재하지 않는다고 주장</a:t>
            </a:r>
            <a:endParaRPr lang="en-US" altLang="ko-KR" sz="2400" b="1" dirty="0">
              <a:solidFill>
                <a:schemeClr val="bg1">
                  <a:lumMod val="65000"/>
                </a:schemeClr>
              </a:solidFill>
              <a:ea typeface="Noto Sans Korean 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93464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직사각형 33"/>
          <p:cNvSpPr/>
          <p:nvPr/>
        </p:nvSpPr>
        <p:spPr>
          <a:xfrm>
            <a:off x="0" y="0"/>
            <a:ext cx="12192000" cy="965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381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>
              <a:defRPr/>
            </a:pPr>
            <a:r>
              <a:rPr lang="ko-KR" altLang="en-US" sz="4800" kern="0" dirty="0">
                <a:solidFill>
                  <a:prstClr val="white"/>
                </a:solidFill>
              </a:rPr>
              <a:t>진주만에서의 길</a:t>
            </a:r>
          </a:p>
        </p:txBody>
      </p:sp>
      <p:pic>
        <p:nvPicPr>
          <p:cNvPr id="43" name="Picture 4" descr="도조 히데키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4900" y="1790084"/>
            <a:ext cx="2937115" cy="4042481"/>
          </a:xfrm>
          <a:prstGeom prst="rect">
            <a:avLst/>
          </a:prstGeom>
          <a:noFill/>
        </p:spPr>
      </p:pic>
      <p:sp>
        <p:nvSpPr>
          <p:cNvPr id="44" name="직사각형 43">
            <a:extLst>
              <a:ext uri="{FF2B5EF4-FFF2-40B4-BE49-F238E27FC236}">
                <a16:creationId xmlns:a16="http://schemas.microsoft.com/office/drawing/2014/main" id="{655C50BE-D84C-4E8E-9009-1D9C03C89092}"/>
              </a:ext>
            </a:extLst>
          </p:cNvPr>
          <p:cNvSpPr/>
          <p:nvPr/>
        </p:nvSpPr>
        <p:spPr>
          <a:xfrm>
            <a:off x="6400799" y="6052271"/>
            <a:ext cx="35127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600" b="1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기습 공격 당한 </a:t>
            </a:r>
            <a:r>
              <a:rPr lang="ko-KR" altLang="en-US" sz="1600" b="1" dirty="0" err="1">
                <a:solidFill>
                  <a:schemeClr val="bg1">
                    <a:lumMod val="65000"/>
                  </a:schemeClr>
                </a:solidFill>
                <a:latin typeface="+mn-ea"/>
              </a:rPr>
              <a:t>애리조나</a:t>
            </a:r>
            <a:r>
              <a:rPr lang="ko-KR" altLang="en-US" sz="1600" b="1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 호</a:t>
            </a:r>
            <a:endParaRPr lang="en-US" altLang="ko-KR" sz="1600" b="1" dirty="0">
              <a:solidFill>
                <a:schemeClr val="bg1">
                  <a:lumMod val="65000"/>
                </a:schemeClr>
              </a:solidFill>
              <a:latin typeface="+mn-ea"/>
            </a:endParaRPr>
          </a:p>
        </p:txBody>
      </p:sp>
      <p:pic>
        <p:nvPicPr>
          <p:cNvPr id="45" name="Picture 2" descr="일본의 진주만 공격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7808" y="1781870"/>
            <a:ext cx="5297176" cy="4049552"/>
          </a:xfrm>
          <a:prstGeom prst="rect">
            <a:avLst/>
          </a:prstGeom>
          <a:noFill/>
        </p:spPr>
      </p:pic>
      <p:sp>
        <p:nvSpPr>
          <p:cNvPr id="46" name="직사각형 45">
            <a:extLst>
              <a:ext uri="{FF2B5EF4-FFF2-40B4-BE49-F238E27FC236}">
                <a16:creationId xmlns:a16="http://schemas.microsoft.com/office/drawing/2014/main" id="{655C50BE-D84C-4E8E-9009-1D9C03C89092}"/>
              </a:ext>
            </a:extLst>
          </p:cNvPr>
          <p:cNvSpPr/>
          <p:nvPr/>
        </p:nvSpPr>
        <p:spPr>
          <a:xfrm>
            <a:off x="2066428" y="6050764"/>
            <a:ext cx="2313939" cy="414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600" b="1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도조 </a:t>
            </a:r>
            <a:r>
              <a:rPr lang="ko-KR" altLang="en-US" sz="1600" b="1" dirty="0" err="1">
                <a:solidFill>
                  <a:schemeClr val="bg1">
                    <a:lumMod val="65000"/>
                  </a:schemeClr>
                </a:solidFill>
                <a:latin typeface="+mn-ea"/>
              </a:rPr>
              <a:t>히데키</a:t>
            </a:r>
            <a:r>
              <a:rPr lang="en-US" altLang="ko-KR" sz="1600" b="1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(</a:t>
            </a:r>
            <a:r>
              <a:rPr lang="ko-KR" altLang="en-US" sz="1600" b="1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東條英機</a:t>
            </a:r>
            <a:r>
              <a:rPr lang="en-US" altLang="ko-KR" sz="1600" b="1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64893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6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이등변 삼각형 41">
            <a:extLst>
              <a:ext uri="{FF2B5EF4-FFF2-40B4-BE49-F238E27FC236}">
                <a16:creationId xmlns:a16="http://schemas.microsoft.com/office/drawing/2014/main" id="{8508ED4D-261C-44A9-B931-6A6225E181D7}"/>
              </a:ext>
            </a:extLst>
          </p:cNvPr>
          <p:cNvSpPr/>
          <p:nvPr/>
        </p:nvSpPr>
        <p:spPr>
          <a:xfrm rot="13132709">
            <a:off x="9065731" y="5593425"/>
            <a:ext cx="491501" cy="924353"/>
          </a:xfrm>
          <a:prstGeom prst="triangle">
            <a:avLst>
              <a:gd name="adj" fmla="val 55240"/>
            </a:avLst>
          </a:prstGeom>
          <a:solidFill>
            <a:srgbClr val="967D5F"/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3" name="자유형: 도형 4">
            <a:extLst>
              <a:ext uri="{FF2B5EF4-FFF2-40B4-BE49-F238E27FC236}">
                <a16:creationId xmlns:a16="http://schemas.microsoft.com/office/drawing/2014/main" id="{5598D439-A589-43F9-813A-B2D593F365DA}"/>
              </a:ext>
            </a:extLst>
          </p:cNvPr>
          <p:cNvSpPr/>
          <p:nvPr/>
        </p:nvSpPr>
        <p:spPr>
          <a:xfrm>
            <a:off x="991672" y="1312092"/>
            <a:ext cx="9879527" cy="1233029"/>
          </a:xfrm>
          <a:custGeom>
            <a:avLst/>
            <a:gdLst>
              <a:gd name="connsiteX0" fmla="*/ 1112122 w 9128244"/>
              <a:gd name="connsiteY0" fmla="*/ 76200 h 1930400"/>
              <a:gd name="connsiteX1" fmla="*/ 2737722 w 9128244"/>
              <a:gd name="connsiteY1" fmla="*/ 0 h 1930400"/>
              <a:gd name="connsiteX2" fmla="*/ 5976222 w 9128244"/>
              <a:gd name="connsiteY2" fmla="*/ 25400 h 1930400"/>
              <a:gd name="connsiteX3" fmla="*/ 8478122 w 9128244"/>
              <a:gd name="connsiteY3" fmla="*/ 38100 h 1930400"/>
              <a:gd name="connsiteX4" fmla="*/ 8909922 w 9128244"/>
              <a:gd name="connsiteY4" fmla="*/ 63500 h 1930400"/>
              <a:gd name="connsiteX5" fmla="*/ 9075022 w 9128244"/>
              <a:gd name="connsiteY5" fmla="*/ 292100 h 1930400"/>
              <a:gd name="connsiteX6" fmla="*/ 9125822 w 9128244"/>
              <a:gd name="connsiteY6" fmla="*/ 1257300 h 1930400"/>
              <a:gd name="connsiteX7" fmla="*/ 9011522 w 9128244"/>
              <a:gd name="connsiteY7" fmla="*/ 1841500 h 1930400"/>
              <a:gd name="connsiteX8" fmla="*/ 8452722 w 9128244"/>
              <a:gd name="connsiteY8" fmla="*/ 1917700 h 1930400"/>
              <a:gd name="connsiteX9" fmla="*/ 6496922 w 9128244"/>
              <a:gd name="connsiteY9" fmla="*/ 1879600 h 1930400"/>
              <a:gd name="connsiteX10" fmla="*/ 3067922 w 9128244"/>
              <a:gd name="connsiteY10" fmla="*/ 1854200 h 1930400"/>
              <a:gd name="connsiteX11" fmla="*/ 1391522 w 9128244"/>
              <a:gd name="connsiteY11" fmla="*/ 1930400 h 1930400"/>
              <a:gd name="connsiteX12" fmla="*/ 299322 w 9128244"/>
              <a:gd name="connsiteY12" fmla="*/ 1854200 h 1930400"/>
              <a:gd name="connsiteX13" fmla="*/ 19922 w 9128244"/>
              <a:gd name="connsiteY13" fmla="*/ 1524000 h 1930400"/>
              <a:gd name="connsiteX14" fmla="*/ 83422 w 9128244"/>
              <a:gd name="connsiteY14" fmla="*/ 1028700 h 1930400"/>
              <a:gd name="connsiteX15" fmla="*/ 7222 w 9128244"/>
              <a:gd name="connsiteY15" fmla="*/ 469900 h 1930400"/>
              <a:gd name="connsiteX16" fmla="*/ 299322 w 9128244"/>
              <a:gd name="connsiteY16" fmla="*/ 114300 h 1930400"/>
              <a:gd name="connsiteX17" fmla="*/ 1264522 w 9128244"/>
              <a:gd name="connsiteY17" fmla="*/ 101600 h 1930400"/>
              <a:gd name="connsiteX18" fmla="*/ 1112122 w 9128244"/>
              <a:gd name="connsiteY18" fmla="*/ 76200 h 1930400"/>
              <a:gd name="connsiteX0" fmla="*/ 1112122 w 9128244"/>
              <a:gd name="connsiteY0" fmla="*/ 76200 h 1930400"/>
              <a:gd name="connsiteX1" fmla="*/ 2737722 w 9128244"/>
              <a:gd name="connsiteY1" fmla="*/ 0 h 1930400"/>
              <a:gd name="connsiteX2" fmla="*/ 5976222 w 9128244"/>
              <a:gd name="connsiteY2" fmla="*/ 25400 h 1930400"/>
              <a:gd name="connsiteX3" fmla="*/ 8478122 w 9128244"/>
              <a:gd name="connsiteY3" fmla="*/ 38100 h 1930400"/>
              <a:gd name="connsiteX4" fmla="*/ 8909922 w 9128244"/>
              <a:gd name="connsiteY4" fmla="*/ 63500 h 1930400"/>
              <a:gd name="connsiteX5" fmla="*/ 9075022 w 9128244"/>
              <a:gd name="connsiteY5" fmla="*/ 292100 h 1930400"/>
              <a:gd name="connsiteX6" fmla="*/ 9125822 w 9128244"/>
              <a:gd name="connsiteY6" fmla="*/ 1257300 h 1930400"/>
              <a:gd name="connsiteX7" fmla="*/ 9011522 w 9128244"/>
              <a:gd name="connsiteY7" fmla="*/ 1841500 h 1930400"/>
              <a:gd name="connsiteX8" fmla="*/ 8452722 w 9128244"/>
              <a:gd name="connsiteY8" fmla="*/ 1917700 h 1930400"/>
              <a:gd name="connsiteX9" fmla="*/ 6496922 w 9128244"/>
              <a:gd name="connsiteY9" fmla="*/ 1879600 h 1930400"/>
              <a:gd name="connsiteX10" fmla="*/ 3067922 w 9128244"/>
              <a:gd name="connsiteY10" fmla="*/ 1854200 h 1930400"/>
              <a:gd name="connsiteX11" fmla="*/ 1391522 w 9128244"/>
              <a:gd name="connsiteY11" fmla="*/ 1930400 h 1930400"/>
              <a:gd name="connsiteX12" fmla="*/ 299322 w 9128244"/>
              <a:gd name="connsiteY12" fmla="*/ 1854200 h 1930400"/>
              <a:gd name="connsiteX13" fmla="*/ 19922 w 9128244"/>
              <a:gd name="connsiteY13" fmla="*/ 1524000 h 1930400"/>
              <a:gd name="connsiteX14" fmla="*/ 83422 w 9128244"/>
              <a:gd name="connsiteY14" fmla="*/ 1028700 h 1930400"/>
              <a:gd name="connsiteX15" fmla="*/ 7222 w 9128244"/>
              <a:gd name="connsiteY15" fmla="*/ 469900 h 1930400"/>
              <a:gd name="connsiteX16" fmla="*/ 299322 w 9128244"/>
              <a:gd name="connsiteY16" fmla="*/ 114300 h 1930400"/>
              <a:gd name="connsiteX17" fmla="*/ 878759 w 9128244"/>
              <a:gd name="connsiteY17" fmla="*/ 77787 h 1930400"/>
              <a:gd name="connsiteX18" fmla="*/ 1112122 w 9128244"/>
              <a:gd name="connsiteY18" fmla="*/ 76200 h 193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128244" h="1930400">
                <a:moveTo>
                  <a:pt x="1112122" y="76200"/>
                </a:moveTo>
                <a:cubicBezTo>
                  <a:pt x="1519580" y="42333"/>
                  <a:pt x="2737722" y="0"/>
                  <a:pt x="2737722" y="0"/>
                </a:cubicBezTo>
                <a:lnTo>
                  <a:pt x="5976222" y="25400"/>
                </a:lnTo>
                <a:lnTo>
                  <a:pt x="8478122" y="38100"/>
                </a:lnTo>
                <a:cubicBezTo>
                  <a:pt x="8967072" y="44450"/>
                  <a:pt x="8810439" y="21167"/>
                  <a:pt x="8909922" y="63500"/>
                </a:cubicBezTo>
                <a:cubicBezTo>
                  <a:pt x="9009405" y="105833"/>
                  <a:pt x="9039039" y="93133"/>
                  <a:pt x="9075022" y="292100"/>
                </a:cubicBezTo>
                <a:cubicBezTo>
                  <a:pt x="9111005" y="491067"/>
                  <a:pt x="9136405" y="999067"/>
                  <a:pt x="9125822" y="1257300"/>
                </a:cubicBezTo>
                <a:cubicBezTo>
                  <a:pt x="9115239" y="1515533"/>
                  <a:pt x="9123705" y="1731433"/>
                  <a:pt x="9011522" y="1841500"/>
                </a:cubicBezTo>
                <a:cubicBezTo>
                  <a:pt x="8899339" y="1951567"/>
                  <a:pt x="8452722" y="1917700"/>
                  <a:pt x="8452722" y="1917700"/>
                </a:cubicBezTo>
                <a:lnTo>
                  <a:pt x="6496922" y="1879600"/>
                </a:lnTo>
                <a:lnTo>
                  <a:pt x="3067922" y="1854200"/>
                </a:lnTo>
                <a:cubicBezTo>
                  <a:pt x="2217022" y="1862667"/>
                  <a:pt x="1852955" y="1930400"/>
                  <a:pt x="1391522" y="1930400"/>
                </a:cubicBezTo>
                <a:cubicBezTo>
                  <a:pt x="930089" y="1930400"/>
                  <a:pt x="527922" y="1921933"/>
                  <a:pt x="299322" y="1854200"/>
                </a:cubicBezTo>
                <a:cubicBezTo>
                  <a:pt x="70722" y="1786467"/>
                  <a:pt x="55905" y="1661583"/>
                  <a:pt x="19922" y="1524000"/>
                </a:cubicBezTo>
                <a:cubicBezTo>
                  <a:pt x="-16061" y="1386417"/>
                  <a:pt x="85539" y="1204383"/>
                  <a:pt x="83422" y="1028700"/>
                </a:cubicBezTo>
                <a:cubicBezTo>
                  <a:pt x="81305" y="853017"/>
                  <a:pt x="-28761" y="622300"/>
                  <a:pt x="7222" y="469900"/>
                </a:cubicBezTo>
                <a:cubicBezTo>
                  <a:pt x="43205" y="317500"/>
                  <a:pt x="89772" y="175683"/>
                  <a:pt x="299322" y="114300"/>
                </a:cubicBezTo>
                <a:cubicBezTo>
                  <a:pt x="508872" y="52917"/>
                  <a:pt x="739059" y="86254"/>
                  <a:pt x="878759" y="77787"/>
                </a:cubicBezTo>
                <a:cubicBezTo>
                  <a:pt x="1018459" y="69320"/>
                  <a:pt x="1270872" y="78316"/>
                  <a:pt x="1112122" y="7620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2800" b="1" dirty="0">
                <a:solidFill>
                  <a:prstClr val="white">
                    <a:lumMod val="50000"/>
                  </a:prstClr>
                </a:solidFill>
                <a:latin typeface="+mj-lt"/>
              </a:rPr>
              <a:t>일본은 왜 미국과 전쟁을 하려 했는가</a:t>
            </a:r>
            <a:r>
              <a:rPr lang="en-US" altLang="ko-KR" sz="2800" b="1" dirty="0">
                <a:solidFill>
                  <a:prstClr val="white">
                    <a:lumMod val="50000"/>
                  </a:prstClr>
                </a:solidFill>
                <a:latin typeface="+mj-lt"/>
              </a:rPr>
              <a:t>?</a:t>
            </a:r>
          </a:p>
        </p:txBody>
      </p:sp>
      <p:sp>
        <p:nvSpPr>
          <p:cNvPr id="34" name="직사각형 33"/>
          <p:cNvSpPr/>
          <p:nvPr/>
        </p:nvSpPr>
        <p:spPr>
          <a:xfrm>
            <a:off x="0" y="0"/>
            <a:ext cx="12192000" cy="965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381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>
              <a:defRPr/>
            </a:pPr>
            <a:r>
              <a:rPr lang="ko-KR" altLang="en-US" sz="4800" kern="0" dirty="0">
                <a:solidFill>
                  <a:prstClr val="white"/>
                </a:solidFill>
              </a:rPr>
              <a:t>진주만에서의 길</a:t>
            </a:r>
          </a:p>
        </p:txBody>
      </p:sp>
      <p:grpSp>
        <p:nvGrpSpPr>
          <p:cNvPr id="2" name="그룹 35"/>
          <p:cNvGrpSpPr/>
          <p:nvPr/>
        </p:nvGrpSpPr>
        <p:grpSpPr>
          <a:xfrm>
            <a:off x="1980585" y="3331674"/>
            <a:ext cx="3044089" cy="3202852"/>
            <a:chOff x="1146629" y="2394648"/>
            <a:chExt cx="3694840" cy="3887543"/>
          </a:xfrm>
        </p:grpSpPr>
        <p:sp>
          <p:nvSpPr>
            <p:cNvPr id="17" name="이등변 삼각형 16">
              <a:extLst>
                <a:ext uri="{FF2B5EF4-FFF2-40B4-BE49-F238E27FC236}">
                  <a16:creationId xmlns:a16="http://schemas.microsoft.com/office/drawing/2014/main" id="{8508ED4D-261C-44A9-B931-6A6225E181D7}"/>
                </a:ext>
              </a:extLst>
            </p:cNvPr>
            <p:cNvSpPr/>
            <p:nvPr/>
          </p:nvSpPr>
          <p:spPr>
            <a:xfrm rot="13132709">
              <a:off x="3948553" y="5160234"/>
              <a:ext cx="596572" cy="1121957"/>
            </a:xfrm>
            <a:prstGeom prst="triangle">
              <a:avLst>
                <a:gd name="adj" fmla="val 55240"/>
              </a:avLst>
            </a:prstGeom>
            <a:solidFill>
              <a:srgbClr val="ACD3CE"/>
            </a:solidFill>
            <a:ln>
              <a:noFill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6" name="직사각형 25">
              <a:extLst>
                <a:ext uri="{FF2B5EF4-FFF2-40B4-BE49-F238E27FC236}">
                  <a16:creationId xmlns:a16="http://schemas.microsoft.com/office/drawing/2014/main" id="{8FD9912B-D9F6-4BE0-9FFB-564293AF0B9B}"/>
                </a:ext>
              </a:extLst>
            </p:cNvPr>
            <p:cNvSpPr/>
            <p:nvPr/>
          </p:nvSpPr>
          <p:spPr>
            <a:xfrm>
              <a:off x="1146629" y="2394648"/>
              <a:ext cx="3694840" cy="30772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ko-KR" altLang="en-US" sz="2000" dirty="0">
                  <a:solidFill>
                    <a:prstClr val="white">
                      <a:lumMod val="50000"/>
                    </a:prstClr>
                  </a:solidFill>
                </a:rPr>
                <a:t>당시 일본인들의</a:t>
              </a:r>
              <a:endParaRPr lang="en-US" altLang="ko-KR" sz="2000" dirty="0">
                <a:solidFill>
                  <a:prstClr val="white">
                    <a:lumMod val="50000"/>
                  </a:prstClr>
                </a:solidFill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sz="2000" dirty="0">
                  <a:solidFill>
                    <a:prstClr val="white">
                      <a:lumMod val="50000"/>
                    </a:prstClr>
                  </a:solidFill>
                </a:rPr>
                <a:t>자신감은</a:t>
              </a:r>
              <a:endParaRPr lang="en-US" altLang="ko-KR" sz="2000" dirty="0">
                <a:solidFill>
                  <a:prstClr val="white">
                    <a:lumMod val="50000"/>
                  </a:prstClr>
                </a:solidFill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sz="2000" dirty="0">
                  <a:solidFill>
                    <a:prstClr val="white">
                      <a:lumMod val="50000"/>
                    </a:prstClr>
                  </a:solidFill>
                </a:rPr>
                <a:t>하늘을 찌를 기세</a:t>
              </a:r>
              <a:endParaRPr lang="en-US" altLang="ko-KR" sz="2000" dirty="0">
                <a:solidFill>
                  <a:prstClr val="white">
                    <a:lumMod val="50000"/>
                  </a:prstClr>
                </a:solidFill>
              </a:endParaRPr>
            </a:p>
          </p:txBody>
        </p:sp>
      </p:grpSp>
      <p:sp>
        <p:nvSpPr>
          <p:cNvPr id="41" name="직사각형 40">
            <a:extLst>
              <a:ext uri="{FF2B5EF4-FFF2-40B4-BE49-F238E27FC236}">
                <a16:creationId xmlns:a16="http://schemas.microsoft.com/office/drawing/2014/main" id="{8FD9912B-D9F6-4BE0-9FFB-564293AF0B9B}"/>
              </a:ext>
            </a:extLst>
          </p:cNvPr>
          <p:cNvSpPr/>
          <p:nvPr/>
        </p:nvSpPr>
        <p:spPr>
          <a:xfrm>
            <a:off x="6781046" y="3309544"/>
            <a:ext cx="3029950" cy="2548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1600" spc="-5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서구 제국주의자들은 아무런</a:t>
            </a:r>
            <a:endParaRPr lang="en-US" altLang="ko-KR" sz="1600" spc="-50" dirty="0">
              <a:solidFill>
                <a:schemeClr val="bg1">
                  <a:lumMod val="65000"/>
                </a:schemeClr>
              </a:solidFill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600" spc="-5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방해 없이 식민지를 지배하고 </a:t>
            </a:r>
            <a:endParaRPr lang="en-US" altLang="ko-KR" sz="1600" spc="-50" dirty="0">
              <a:solidFill>
                <a:schemeClr val="bg1">
                  <a:lumMod val="65000"/>
                </a:schemeClr>
              </a:solidFill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600" spc="-5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자신들의 욕망을 실현하는데 </a:t>
            </a:r>
            <a:endParaRPr lang="en-US" altLang="ko-KR" sz="1600" spc="-50" dirty="0">
              <a:solidFill>
                <a:schemeClr val="bg1">
                  <a:lumMod val="65000"/>
                </a:schemeClr>
              </a:solidFill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600" spc="-5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왜 우리는 정당한 권리 행사를 방해 받아야 하나</a:t>
            </a:r>
            <a:r>
              <a:rPr lang="en-US" altLang="ko-KR" sz="1600" spc="-5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?</a:t>
            </a:r>
            <a:endParaRPr lang="ko-KR" altLang="en-US" sz="1600" spc="-50" dirty="0">
              <a:solidFill>
                <a:schemeClr val="bg1">
                  <a:lumMod val="65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56011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1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이등변 삼각형 41">
            <a:extLst>
              <a:ext uri="{FF2B5EF4-FFF2-40B4-BE49-F238E27FC236}">
                <a16:creationId xmlns:a16="http://schemas.microsoft.com/office/drawing/2014/main" id="{8508ED4D-261C-44A9-B931-6A6225E181D7}"/>
              </a:ext>
            </a:extLst>
          </p:cNvPr>
          <p:cNvSpPr/>
          <p:nvPr/>
        </p:nvSpPr>
        <p:spPr>
          <a:xfrm rot="13132709">
            <a:off x="9065731" y="5593425"/>
            <a:ext cx="491501" cy="924353"/>
          </a:xfrm>
          <a:prstGeom prst="triangle">
            <a:avLst>
              <a:gd name="adj" fmla="val 55240"/>
            </a:avLst>
          </a:prstGeom>
          <a:solidFill>
            <a:srgbClr val="967D5F"/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3" name="자유형: 도형 4">
            <a:extLst>
              <a:ext uri="{FF2B5EF4-FFF2-40B4-BE49-F238E27FC236}">
                <a16:creationId xmlns:a16="http://schemas.microsoft.com/office/drawing/2014/main" id="{5598D439-A589-43F9-813A-B2D593F365DA}"/>
              </a:ext>
            </a:extLst>
          </p:cNvPr>
          <p:cNvSpPr/>
          <p:nvPr/>
        </p:nvSpPr>
        <p:spPr>
          <a:xfrm>
            <a:off x="991672" y="1312092"/>
            <a:ext cx="9879527" cy="1233029"/>
          </a:xfrm>
          <a:custGeom>
            <a:avLst/>
            <a:gdLst>
              <a:gd name="connsiteX0" fmla="*/ 1112122 w 9128244"/>
              <a:gd name="connsiteY0" fmla="*/ 76200 h 1930400"/>
              <a:gd name="connsiteX1" fmla="*/ 2737722 w 9128244"/>
              <a:gd name="connsiteY1" fmla="*/ 0 h 1930400"/>
              <a:gd name="connsiteX2" fmla="*/ 5976222 w 9128244"/>
              <a:gd name="connsiteY2" fmla="*/ 25400 h 1930400"/>
              <a:gd name="connsiteX3" fmla="*/ 8478122 w 9128244"/>
              <a:gd name="connsiteY3" fmla="*/ 38100 h 1930400"/>
              <a:gd name="connsiteX4" fmla="*/ 8909922 w 9128244"/>
              <a:gd name="connsiteY4" fmla="*/ 63500 h 1930400"/>
              <a:gd name="connsiteX5" fmla="*/ 9075022 w 9128244"/>
              <a:gd name="connsiteY5" fmla="*/ 292100 h 1930400"/>
              <a:gd name="connsiteX6" fmla="*/ 9125822 w 9128244"/>
              <a:gd name="connsiteY6" fmla="*/ 1257300 h 1930400"/>
              <a:gd name="connsiteX7" fmla="*/ 9011522 w 9128244"/>
              <a:gd name="connsiteY7" fmla="*/ 1841500 h 1930400"/>
              <a:gd name="connsiteX8" fmla="*/ 8452722 w 9128244"/>
              <a:gd name="connsiteY8" fmla="*/ 1917700 h 1930400"/>
              <a:gd name="connsiteX9" fmla="*/ 6496922 w 9128244"/>
              <a:gd name="connsiteY9" fmla="*/ 1879600 h 1930400"/>
              <a:gd name="connsiteX10" fmla="*/ 3067922 w 9128244"/>
              <a:gd name="connsiteY10" fmla="*/ 1854200 h 1930400"/>
              <a:gd name="connsiteX11" fmla="*/ 1391522 w 9128244"/>
              <a:gd name="connsiteY11" fmla="*/ 1930400 h 1930400"/>
              <a:gd name="connsiteX12" fmla="*/ 299322 w 9128244"/>
              <a:gd name="connsiteY12" fmla="*/ 1854200 h 1930400"/>
              <a:gd name="connsiteX13" fmla="*/ 19922 w 9128244"/>
              <a:gd name="connsiteY13" fmla="*/ 1524000 h 1930400"/>
              <a:gd name="connsiteX14" fmla="*/ 83422 w 9128244"/>
              <a:gd name="connsiteY14" fmla="*/ 1028700 h 1930400"/>
              <a:gd name="connsiteX15" fmla="*/ 7222 w 9128244"/>
              <a:gd name="connsiteY15" fmla="*/ 469900 h 1930400"/>
              <a:gd name="connsiteX16" fmla="*/ 299322 w 9128244"/>
              <a:gd name="connsiteY16" fmla="*/ 114300 h 1930400"/>
              <a:gd name="connsiteX17" fmla="*/ 1264522 w 9128244"/>
              <a:gd name="connsiteY17" fmla="*/ 101600 h 1930400"/>
              <a:gd name="connsiteX18" fmla="*/ 1112122 w 9128244"/>
              <a:gd name="connsiteY18" fmla="*/ 76200 h 1930400"/>
              <a:gd name="connsiteX0" fmla="*/ 1112122 w 9128244"/>
              <a:gd name="connsiteY0" fmla="*/ 76200 h 1930400"/>
              <a:gd name="connsiteX1" fmla="*/ 2737722 w 9128244"/>
              <a:gd name="connsiteY1" fmla="*/ 0 h 1930400"/>
              <a:gd name="connsiteX2" fmla="*/ 5976222 w 9128244"/>
              <a:gd name="connsiteY2" fmla="*/ 25400 h 1930400"/>
              <a:gd name="connsiteX3" fmla="*/ 8478122 w 9128244"/>
              <a:gd name="connsiteY3" fmla="*/ 38100 h 1930400"/>
              <a:gd name="connsiteX4" fmla="*/ 8909922 w 9128244"/>
              <a:gd name="connsiteY4" fmla="*/ 63500 h 1930400"/>
              <a:gd name="connsiteX5" fmla="*/ 9075022 w 9128244"/>
              <a:gd name="connsiteY5" fmla="*/ 292100 h 1930400"/>
              <a:gd name="connsiteX6" fmla="*/ 9125822 w 9128244"/>
              <a:gd name="connsiteY6" fmla="*/ 1257300 h 1930400"/>
              <a:gd name="connsiteX7" fmla="*/ 9011522 w 9128244"/>
              <a:gd name="connsiteY7" fmla="*/ 1841500 h 1930400"/>
              <a:gd name="connsiteX8" fmla="*/ 8452722 w 9128244"/>
              <a:gd name="connsiteY8" fmla="*/ 1917700 h 1930400"/>
              <a:gd name="connsiteX9" fmla="*/ 6496922 w 9128244"/>
              <a:gd name="connsiteY9" fmla="*/ 1879600 h 1930400"/>
              <a:gd name="connsiteX10" fmla="*/ 3067922 w 9128244"/>
              <a:gd name="connsiteY10" fmla="*/ 1854200 h 1930400"/>
              <a:gd name="connsiteX11" fmla="*/ 1391522 w 9128244"/>
              <a:gd name="connsiteY11" fmla="*/ 1930400 h 1930400"/>
              <a:gd name="connsiteX12" fmla="*/ 299322 w 9128244"/>
              <a:gd name="connsiteY12" fmla="*/ 1854200 h 1930400"/>
              <a:gd name="connsiteX13" fmla="*/ 19922 w 9128244"/>
              <a:gd name="connsiteY13" fmla="*/ 1524000 h 1930400"/>
              <a:gd name="connsiteX14" fmla="*/ 83422 w 9128244"/>
              <a:gd name="connsiteY14" fmla="*/ 1028700 h 1930400"/>
              <a:gd name="connsiteX15" fmla="*/ 7222 w 9128244"/>
              <a:gd name="connsiteY15" fmla="*/ 469900 h 1930400"/>
              <a:gd name="connsiteX16" fmla="*/ 299322 w 9128244"/>
              <a:gd name="connsiteY16" fmla="*/ 114300 h 1930400"/>
              <a:gd name="connsiteX17" fmla="*/ 878759 w 9128244"/>
              <a:gd name="connsiteY17" fmla="*/ 77787 h 1930400"/>
              <a:gd name="connsiteX18" fmla="*/ 1112122 w 9128244"/>
              <a:gd name="connsiteY18" fmla="*/ 76200 h 193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128244" h="1930400">
                <a:moveTo>
                  <a:pt x="1112122" y="76200"/>
                </a:moveTo>
                <a:cubicBezTo>
                  <a:pt x="1519580" y="42333"/>
                  <a:pt x="2737722" y="0"/>
                  <a:pt x="2737722" y="0"/>
                </a:cubicBezTo>
                <a:lnTo>
                  <a:pt x="5976222" y="25400"/>
                </a:lnTo>
                <a:lnTo>
                  <a:pt x="8478122" y="38100"/>
                </a:lnTo>
                <a:cubicBezTo>
                  <a:pt x="8967072" y="44450"/>
                  <a:pt x="8810439" y="21167"/>
                  <a:pt x="8909922" y="63500"/>
                </a:cubicBezTo>
                <a:cubicBezTo>
                  <a:pt x="9009405" y="105833"/>
                  <a:pt x="9039039" y="93133"/>
                  <a:pt x="9075022" y="292100"/>
                </a:cubicBezTo>
                <a:cubicBezTo>
                  <a:pt x="9111005" y="491067"/>
                  <a:pt x="9136405" y="999067"/>
                  <a:pt x="9125822" y="1257300"/>
                </a:cubicBezTo>
                <a:cubicBezTo>
                  <a:pt x="9115239" y="1515533"/>
                  <a:pt x="9123705" y="1731433"/>
                  <a:pt x="9011522" y="1841500"/>
                </a:cubicBezTo>
                <a:cubicBezTo>
                  <a:pt x="8899339" y="1951567"/>
                  <a:pt x="8452722" y="1917700"/>
                  <a:pt x="8452722" y="1917700"/>
                </a:cubicBezTo>
                <a:lnTo>
                  <a:pt x="6496922" y="1879600"/>
                </a:lnTo>
                <a:lnTo>
                  <a:pt x="3067922" y="1854200"/>
                </a:lnTo>
                <a:cubicBezTo>
                  <a:pt x="2217022" y="1862667"/>
                  <a:pt x="1852955" y="1930400"/>
                  <a:pt x="1391522" y="1930400"/>
                </a:cubicBezTo>
                <a:cubicBezTo>
                  <a:pt x="930089" y="1930400"/>
                  <a:pt x="527922" y="1921933"/>
                  <a:pt x="299322" y="1854200"/>
                </a:cubicBezTo>
                <a:cubicBezTo>
                  <a:pt x="70722" y="1786467"/>
                  <a:pt x="55905" y="1661583"/>
                  <a:pt x="19922" y="1524000"/>
                </a:cubicBezTo>
                <a:cubicBezTo>
                  <a:pt x="-16061" y="1386417"/>
                  <a:pt x="85539" y="1204383"/>
                  <a:pt x="83422" y="1028700"/>
                </a:cubicBezTo>
                <a:cubicBezTo>
                  <a:pt x="81305" y="853017"/>
                  <a:pt x="-28761" y="622300"/>
                  <a:pt x="7222" y="469900"/>
                </a:cubicBezTo>
                <a:cubicBezTo>
                  <a:pt x="43205" y="317500"/>
                  <a:pt x="89772" y="175683"/>
                  <a:pt x="299322" y="114300"/>
                </a:cubicBezTo>
                <a:cubicBezTo>
                  <a:pt x="508872" y="52917"/>
                  <a:pt x="739059" y="86254"/>
                  <a:pt x="878759" y="77787"/>
                </a:cubicBezTo>
                <a:cubicBezTo>
                  <a:pt x="1018459" y="69320"/>
                  <a:pt x="1270872" y="78316"/>
                  <a:pt x="1112122" y="7620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2400" b="1" dirty="0">
                <a:solidFill>
                  <a:prstClr val="white">
                    <a:lumMod val="50000"/>
                  </a:prstClr>
                </a:solidFill>
                <a:latin typeface="+mj-lt"/>
              </a:rPr>
              <a:t>태평양전쟁에 뛰어들 준비를 하고 있는</a:t>
            </a:r>
            <a:endParaRPr lang="en-US" altLang="ko-KR" sz="2400" b="1" dirty="0">
              <a:solidFill>
                <a:prstClr val="white">
                  <a:lumMod val="50000"/>
                </a:prstClr>
              </a:solidFill>
              <a:latin typeface="+mj-lt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400" b="1" dirty="0">
                <a:solidFill>
                  <a:prstClr val="white">
                    <a:lumMod val="50000"/>
                  </a:prstClr>
                </a:solidFill>
                <a:latin typeface="+mj-lt"/>
              </a:rPr>
              <a:t>그들의 낙관은 어디서 나온 걸까</a:t>
            </a:r>
            <a:r>
              <a:rPr lang="en-US" altLang="ko-KR" sz="2400" b="1" dirty="0">
                <a:solidFill>
                  <a:prstClr val="white">
                    <a:lumMod val="50000"/>
                  </a:prstClr>
                </a:solidFill>
                <a:latin typeface="+mj-lt"/>
              </a:rPr>
              <a:t>?</a:t>
            </a:r>
          </a:p>
        </p:txBody>
      </p:sp>
      <p:sp>
        <p:nvSpPr>
          <p:cNvPr id="34" name="직사각형 33"/>
          <p:cNvSpPr/>
          <p:nvPr/>
        </p:nvSpPr>
        <p:spPr>
          <a:xfrm>
            <a:off x="0" y="0"/>
            <a:ext cx="12192000" cy="965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381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>
              <a:defRPr/>
            </a:pPr>
            <a:r>
              <a:rPr lang="ko-KR" altLang="en-US" sz="4800" kern="0" dirty="0">
                <a:solidFill>
                  <a:prstClr val="white"/>
                </a:solidFill>
              </a:rPr>
              <a:t>진주만에서의 길</a:t>
            </a:r>
          </a:p>
        </p:txBody>
      </p:sp>
      <p:sp>
        <p:nvSpPr>
          <p:cNvPr id="41" name="직사각형 40">
            <a:extLst>
              <a:ext uri="{FF2B5EF4-FFF2-40B4-BE49-F238E27FC236}">
                <a16:creationId xmlns:a16="http://schemas.microsoft.com/office/drawing/2014/main" id="{8FD9912B-D9F6-4BE0-9FFB-564293AF0B9B}"/>
              </a:ext>
            </a:extLst>
          </p:cNvPr>
          <p:cNvSpPr/>
          <p:nvPr/>
        </p:nvSpPr>
        <p:spPr>
          <a:xfrm>
            <a:off x="6781046" y="3309544"/>
            <a:ext cx="3029950" cy="2548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2000" spc="-5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일본은 진무 </a:t>
            </a:r>
            <a:r>
              <a:rPr lang="ko-KR" altLang="en-US" sz="2000" spc="-50" dirty="0" err="1">
                <a:solidFill>
                  <a:schemeClr val="bg1">
                    <a:lumMod val="65000"/>
                  </a:schemeClr>
                </a:solidFill>
                <a:latin typeface="+mn-ea"/>
              </a:rPr>
              <a:t>덴노</a:t>
            </a:r>
            <a:r>
              <a:rPr lang="ko-KR" altLang="en-US" sz="2000" spc="-5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 이래로</a:t>
            </a:r>
            <a:endParaRPr lang="en-US" altLang="ko-KR" sz="2000" spc="-50" dirty="0">
              <a:solidFill>
                <a:schemeClr val="bg1">
                  <a:lumMod val="65000"/>
                </a:schemeClr>
              </a:solidFill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en-US" altLang="ko-KR" sz="2000" spc="-5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2600</a:t>
            </a:r>
            <a:r>
              <a:rPr lang="ko-KR" altLang="en-US" sz="2000" spc="-5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년간 </a:t>
            </a:r>
            <a:endParaRPr lang="en-US" altLang="ko-KR" sz="2000" spc="-50" dirty="0">
              <a:solidFill>
                <a:schemeClr val="bg1">
                  <a:lumMod val="65000"/>
                </a:schemeClr>
              </a:solidFill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000" spc="-5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외국과 전쟁을 치러</a:t>
            </a:r>
            <a:endParaRPr lang="en-US" altLang="ko-KR" sz="2000" spc="-50" dirty="0">
              <a:solidFill>
                <a:schemeClr val="bg1">
                  <a:lumMod val="65000"/>
                </a:schemeClr>
              </a:solidFill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000" spc="-5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패배해본 적이 없다</a:t>
            </a:r>
          </a:p>
        </p:txBody>
      </p:sp>
      <p:pic>
        <p:nvPicPr>
          <p:cNvPr id="23554" name="Picture 2" descr="진무 천황에 대한 이미지 검색결과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40283" y="2802407"/>
            <a:ext cx="2430069" cy="38836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1132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1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이등변 삼각형 41">
            <a:extLst>
              <a:ext uri="{FF2B5EF4-FFF2-40B4-BE49-F238E27FC236}">
                <a16:creationId xmlns:a16="http://schemas.microsoft.com/office/drawing/2014/main" id="{8508ED4D-261C-44A9-B931-6A6225E181D7}"/>
              </a:ext>
            </a:extLst>
          </p:cNvPr>
          <p:cNvSpPr/>
          <p:nvPr/>
        </p:nvSpPr>
        <p:spPr>
          <a:xfrm rot="13132709">
            <a:off x="9065731" y="5593425"/>
            <a:ext cx="491501" cy="924353"/>
          </a:xfrm>
          <a:prstGeom prst="triangle">
            <a:avLst>
              <a:gd name="adj" fmla="val 55240"/>
            </a:avLst>
          </a:prstGeom>
          <a:solidFill>
            <a:srgbClr val="967D5F"/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3" name="자유형: 도형 4">
            <a:extLst>
              <a:ext uri="{FF2B5EF4-FFF2-40B4-BE49-F238E27FC236}">
                <a16:creationId xmlns:a16="http://schemas.microsoft.com/office/drawing/2014/main" id="{5598D439-A589-43F9-813A-B2D593F365DA}"/>
              </a:ext>
            </a:extLst>
          </p:cNvPr>
          <p:cNvSpPr/>
          <p:nvPr/>
        </p:nvSpPr>
        <p:spPr>
          <a:xfrm>
            <a:off x="991672" y="1312092"/>
            <a:ext cx="9879527" cy="1233029"/>
          </a:xfrm>
          <a:custGeom>
            <a:avLst/>
            <a:gdLst>
              <a:gd name="connsiteX0" fmla="*/ 1112122 w 9128244"/>
              <a:gd name="connsiteY0" fmla="*/ 76200 h 1930400"/>
              <a:gd name="connsiteX1" fmla="*/ 2737722 w 9128244"/>
              <a:gd name="connsiteY1" fmla="*/ 0 h 1930400"/>
              <a:gd name="connsiteX2" fmla="*/ 5976222 w 9128244"/>
              <a:gd name="connsiteY2" fmla="*/ 25400 h 1930400"/>
              <a:gd name="connsiteX3" fmla="*/ 8478122 w 9128244"/>
              <a:gd name="connsiteY3" fmla="*/ 38100 h 1930400"/>
              <a:gd name="connsiteX4" fmla="*/ 8909922 w 9128244"/>
              <a:gd name="connsiteY4" fmla="*/ 63500 h 1930400"/>
              <a:gd name="connsiteX5" fmla="*/ 9075022 w 9128244"/>
              <a:gd name="connsiteY5" fmla="*/ 292100 h 1930400"/>
              <a:gd name="connsiteX6" fmla="*/ 9125822 w 9128244"/>
              <a:gd name="connsiteY6" fmla="*/ 1257300 h 1930400"/>
              <a:gd name="connsiteX7" fmla="*/ 9011522 w 9128244"/>
              <a:gd name="connsiteY7" fmla="*/ 1841500 h 1930400"/>
              <a:gd name="connsiteX8" fmla="*/ 8452722 w 9128244"/>
              <a:gd name="connsiteY8" fmla="*/ 1917700 h 1930400"/>
              <a:gd name="connsiteX9" fmla="*/ 6496922 w 9128244"/>
              <a:gd name="connsiteY9" fmla="*/ 1879600 h 1930400"/>
              <a:gd name="connsiteX10" fmla="*/ 3067922 w 9128244"/>
              <a:gd name="connsiteY10" fmla="*/ 1854200 h 1930400"/>
              <a:gd name="connsiteX11" fmla="*/ 1391522 w 9128244"/>
              <a:gd name="connsiteY11" fmla="*/ 1930400 h 1930400"/>
              <a:gd name="connsiteX12" fmla="*/ 299322 w 9128244"/>
              <a:gd name="connsiteY12" fmla="*/ 1854200 h 1930400"/>
              <a:gd name="connsiteX13" fmla="*/ 19922 w 9128244"/>
              <a:gd name="connsiteY13" fmla="*/ 1524000 h 1930400"/>
              <a:gd name="connsiteX14" fmla="*/ 83422 w 9128244"/>
              <a:gd name="connsiteY14" fmla="*/ 1028700 h 1930400"/>
              <a:gd name="connsiteX15" fmla="*/ 7222 w 9128244"/>
              <a:gd name="connsiteY15" fmla="*/ 469900 h 1930400"/>
              <a:gd name="connsiteX16" fmla="*/ 299322 w 9128244"/>
              <a:gd name="connsiteY16" fmla="*/ 114300 h 1930400"/>
              <a:gd name="connsiteX17" fmla="*/ 1264522 w 9128244"/>
              <a:gd name="connsiteY17" fmla="*/ 101600 h 1930400"/>
              <a:gd name="connsiteX18" fmla="*/ 1112122 w 9128244"/>
              <a:gd name="connsiteY18" fmla="*/ 76200 h 1930400"/>
              <a:gd name="connsiteX0" fmla="*/ 1112122 w 9128244"/>
              <a:gd name="connsiteY0" fmla="*/ 76200 h 1930400"/>
              <a:gd name="connsiteX1" fmla="*/ 2737722 w 9128244"/>
              <a:gd name="connsiteY1" fmla="*/ 0 h 1930400"/>
              <a:gd name="connsiteX2" fmla="*/ 5976222 w 9128244"/>
              <a:gd name="connsiteY2" fmla="*/ 25400 h 1930400"/>
              <a:gd name="connsiteX3" fmla="*/ 8478122 w 9128244"/>
              <a:gd name="connsiteY3" fmla="*/ 38100 h 1930400"/>
              <a:gd name="connsiteX4" fmla="*/ 8909922 w 9128244"/>
              <a:gd name="connsiteY4" fmla="*/ 63500 h 1930400"/>
              <a:gd name="connsiteX5" fmla="*/ 9075022 w 9128244"/>
              <a:gd name="connsiteY5" fmla="*/ 292100 h 1930400"/>
              <a:gd name="connsiteX6" fmla="*/ 9125822 w 9128244"/>
              <a:gd name="connsiteY6" fmla="*/ 1257300 h 1930400"/>
              <a:gd name="connsiteX7" fmla="*/ 9011522 w 9128244"/>
              <a:gd name="connsiteY7" fmla="*/ 1841500 h 1930400"/>
              <a:gd name="connsiteX8" fmla="*/ 8452722 w 9128244"/>
              <a:gd name="connsiteY8" fmla="*/ 1917700 h 1930400"/>
              <a:gd name="connsiteX9" fmla="*/ 6496922 w 9128244"/>
              <a:gd name="connsiteY9" fmla="*/ 1879600 h 1930400"/>
              <a:gd name="connsiteX10" fmla="*/ 3067922 w 9128244"/>
              <a:gd name="connsiteY10" fmla="*/ 1854200 h 1930400"/>
              <a:gd name="connsiteX11" fmla="*/ 1391522 w 9128244"/>
              <a:gd name="connsiteY11" fmla="*/ 1930400 h 1930400"/>
              <a:gd name="connsiteX12" fmla="*/ 299322 w 9128244"/>
              <a:gd name="connsiteY12" fmla="*/ 1854200 h 1930400"/>
              <a:gd name="connsiteX13" fmla="*/ 19922 w 9128244"/>
              <a:gd name="connsiteY13" fmla="*/ 1524000 h 1930400"/>
              <a:gd name="connsiteX14" fmla="*/ 83422 w 9128244"/>
              <a:gd name="connsiteY14" fmla="*/ 1028700 h 1930400"/>
              <a:gd name="connsiteX15" fmla="*/ 7222 w 9128244"/>
              <a:gd name="connsiteY15" fmla="*/ 469900 h 1930400"/>
              <a:gd name="connsiteX16" fmla="*/ 299322 w 9128244"/>
              <a:gd name="connsiteY16" fmla="*/ 114300 h 1930400"/>
              <a:gd name="connsiteX17" fmla="*/ 878759 w 9128244"/>
              <a:gd name="connsiteY17" fmla="*/ 77787 h 1930400"/>
              <a:gd name="connsiteX18" fmla="*/ 1112122 w 9128244"/>
              <a:gd name="connsiteY18" fmla="*/ 76200 h 193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128244" h="1930400">
                <a:moveTo>
                  <a:pt x="1112122" y="76200"/>
                </a:moveTo>
                <a:cubicBezTo>
                  <a:pt x="1519580" y="42333"/>
                  <a:pt x="2737722" y="0"/>
                  <a:pt x="2737722" y="0"/>
                </a:cubicBezTo>
                <a:lnTo>
                  <a:pt x="5976222" y="25400"/>
                </a:lnTo>
                <a:lnTo>
                  <a:pt x="8478122" y="38100"/>
                </a:lnTo>
                <a:cubicBezTo>
                  <a:pt x="8967072" y="44450"/>
                  <a:pt x="8810439" y="21167"/>
                  <a:pt x="8909922" y="63500"/>
                </a:cubicBezTo>
                <a:cubicBezTo>
                  <a:pt x="9009405" y="105833"/>
                  <a:pt x="9039039" y="93133"/>
                  <a:pt x="9075022" y="292100"/>
                </a:cubicBezTo>
                <a:cubicBezTo>
                  <a:pt x="9111005" y="491067"/>
                  <a:pt x="9136405" y="999067"/>
                  <a:pt x="9125822" y="1257300"/>
                </a:cubicBezTo>
                <a:cubicBezTo>
                  <a:pt x="9115239" y="1515533"/>
                  <a:pt x="9123705" y="1731433"/>
                  <a:pt x="9011522" y="1841500"/>
                </a:cubicBezTo>
                <a:cubicBezTo>
                  <a:pt x="8899339" y="1951567"/>
                  <a:pt x="8452722" y="1917700"/>
                  <a:pt x="8452722" y="1917700"/>
                </a:cubicBezTo>
                <a:lnTo>
                  <a:pt x="6496922" y="1879600"/>
                </a:lnTo>
                <a:lnTo>
                  <a:pt x="3067922" y="1854200"/>
                </a:lnTo>
                <a:cubicBezTo>
                  <a:pt x="2217022" y="1862667"/>
                  <a:pt x="1852955" y="1930400"/>
                  <a:pt x="1391522" y="1930400"/>
                </a:cubicBezTo>
                <a:cubicBezTo>
                  <a:pt x="930089" y="1930400"/>
                  <a:pt x="527922" y="1921933"/>
                  <a:pt x="299322" y="1854200"/>
                </a:cubicBezTo>
                <a:cubicBezTo>
                  <a:pt x="70722" y="1786467"/>
                  <a:pt x="55905" y="1661583"/>
                  <a:pt x="19922" y="1524000"/>
                </a:cubicBezTo>
                <a:cubicBezTo>
                  <a:pt x="-16061" y="1386417"/>
                  <a:pt x="85539" y="1204383"/>
                  <a:pt x="83422" y="1028700"/>
                </a:cubicBezTo>
                <a:cubicBezTo>
                  <a:pt x="81305" y="853017"/>
                  <a:pt x="-28761" y="622300"/>
                  <a:pt x="7222" y="469900"/>
                </a:cubicBezTo>
                <a:cubicBezTo>
                  <a:pt x="43205" y="317500"/>
                  <a:pt x="89772" y="175683"/>
                  <a:pt x="299322" y="114300"/>
                </a:cubicBezTo>
                <a:cubicBezTo>
                  <a:pt x="508872" y="52917"/>
                  <a:pt x="739059" y="86254"/>
                  <a:pt x="878759" y="77787"/>
                </a:cubicBezTo>
                <a:cubicBezTo>
                  <a:pt x="1018459" y="69320"/>
                  <a:pt x="1270872" y="78316"/>
                  <a:pt x="1112122" y="7620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altLang="ko-KR" sz="2400" b="1" dirty="0">
                <a:solidFill>
                  <a:prstClr val="white">
                    <a:lumMod val="50000"/>
                  </a:prstClr>
                </a:solidFill>
                <a:latin typeface="+mj-lt"/>
              </a:rPr>
              <a:t>1941</a:t>
            </a:r>
            <a:r>
              <a:rPr lang="ko-KR" altLang="en-US" sz="2400" b="1" dirty="0">
                <a:solidFill>
                  <a:prstClr val="white">
                    <a:lumMod val="50000"/>
                  </a:prstClr>
                </a:solidFill>
                <a:latin typeface="+mj-lt"/>
              </a:rPr>
              <a:t>년 일본 의사결정권자들은</a:t>
            </a:r>
            <a:endParaRPr lang="en-US" altLang="ko-KR" sz="2400" b="1" dirty="0">
              <a:solidFill>
                <a:prstClr val="white">
                  <a:lumMod val="50000"/>
                </a:prstClr>
              </a:solidFill>
              <a:latin typeface="+mj-lt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400" b="1" dirty="0">
                <a:solidFill>
                  <a:prstClr val="white">
                    <a:lumMod val="50000"/>
                  </a:prstClr>
                </a:solidFill>
                <a:latin typeface="+mj-lt"/>
              </a:rPr>
              <a:t>어째서 전쟁을 택했나</a:t>
            </a:r>
            <a:r>
              <a:rPr lang="en-US" altLang="ko-KR" sz="2400" b="1" dirty="0">
                <a:solidFill>
                  <a:prstClr val="white">
                    <a:lumMod val="50000"/>
                  </a:prstClr>
                </a:solidFill>
                <a:latin typeface="+mj-lt"/>
              </a:rPr>
              <a:t>?</a:t>
            </a:r>
          </a:p>
        </p:txBody>
      </p:sp>
      <p:sp>
        <p:nvSpPr>
          <p:cNvPr id="34" name="직사각형 33"/>
          <p:cNvSpPr/>
          <p:nvPr/>
        </p:nvSpPr>
        <p:spPr>
          <a:xfrm>
            <a:off x="0" y="0"/>
            <a:ext cx="12192000" cy="965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381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>
              <a:defRPr/>
            </a:pPr>
            <a:r>
              <a:rPr lang="ko-KR" altLang="en-US" sz="4800" kern="0" dirty="0">
                <a:solidFill>
                  <a:prstClr val="white"/>
                </a:solidFill>
              </a:rPr>
              <a:t>진주만에서의 길</a:t>
            </a:r>
          </a:p>
        </p:txBody>
      </p:sp>
      <p:grpSp>
        <p:nvGrpSpPr>
          <p:cNvPr id="2" name="그룹 35"/>
          <p:cNvGrpSpPr/>
          <p:nvPr/>
        </p:nvGrpSpPr>
        <p:grpSpPr>
          <a:xfrm>
            <a:off x="1980585" y="3331674"/>
            <a:ext cx="3044089" cy="3202852"/>
            <a:chOff x="1146629" y="2394648"/>
            <a:chExt cx="3694840" cy="3887543"/>
          </a:xfrm>
        </p:grpSpPr>
        <p:sp>
          <p:nvSpPr>
            <p:cNvPr id="17" name="이등변 삼각형 16">
              <a:extLst>
                <a:ext uri="{FF2B5EF4-FFF2-40B4-BE49-F238E27FC236}">
                  <a16:creationId xmlns:a16="http://schemas.microsoft.com/office/drawing/2014/main" id="{8508ED4D-261C-44A9-B931-6A6225E181D7}"/>
                </a:ext>
              </a:extLst>
            </p:cNvPr>
            <p:cNvSpPr/>
            <p:nvPr/>
          </p:nvSpPr>
          <p:spPr>
            <a:xfrm rot="13132709">
              <a:off x="3948553" y="5160234"/>
              <a:ext cx="596572" cy="1121957"/>
            </a:xfrm>
            <a:prstGeom prst="triangle">
              <a:avLst>
                <a:gd name="adj" fmla="val 55240"/>
              </a:avLst>
            </a:prstGeom>
            <a:solidFill>
              <a:srgbClr val="ACD3CE"/>
            </a:solidFill>
            <a:ln>
              <a:noFill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6" name="직사각형 25">
              <a:extLst>
                <a:ext uri="{FF2B5EF4-FFF2-40B4-BE49-F238E27FC236}">
                  <a16:creationId xmlns:a16="http://schemas.microsoft.com/office/drawing/2014/main" id="{8FD9912B-D9F6-4BE0-9FFB-564293AF0B9B}"/>
                </a:ext>
              </a:extLst>
            </p:cNvPr>
            <p:cNvSpPr/>
            <p:nvPr/>
          </p:nvSpPr>
          <p:spPr>
            <a:xfrm>
              <a:off x="1146629" y="2394648"/>
              <a:ext cx="3694840" cy="30772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ko-KR" altLang="en-US" sz="2000" dirty="0">
                  <a:solidFill>
                    <a:prstClr val="white">
                      <a:lumMod val="50000"/>
                    </a:prstClr>
                  </a:solidFill>
                </a:rPr>
                <a:t>이중집권체제</a:t>
              </a:r>
              <a:endParaRPr lang="en-US" altLang="ko-KR" sz="2000" dirty="0">
                <a:solidFill>
                  <a:prstClr val="white">
                    <a:lumMod val="50000"/>
                  </a:prstClr>
                </a:solidFill>
              </a:endParaRPr>
            </a:p>
          </p:txBody>
        </p:sp>
      </p:grpSp>
      <p:sp>
        <p:nvSpPr>
          <p:cNvPr id="41" name="직사각형 40">
            <a:extLst>
              <a:ext uri="{FF2B5EF4-FFF2-40B4-BE49-F238E27FC236}">
                <a16:creationId xmlns:a16="http://schemas.microsoft.com/office/drawing/2014/main" id="{8FD9912B-D9F6-4BE0-9FFB-564293AF0B9B}"/>
              </a:ext>
            </a:extLst>
          </p:cNvPr>
          <p:cNvSpPr/>
          <p:nvPr/>
        </p:nvSpPr>
        <p:spPr>
          <a:xfrm>
            <a:off x="6781046" y="3309544"/>
            <a:ext cx="3029950" cy="2548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2000" spc="-5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권력이 어디에서 </a:t>
            </a:r>
            <a:endParaRPr lang="en-US" altLang="ko-KR" sz="2000" spc="-50" dirty="0">
              <a:solidFill>
                <a:schemeClr val="bg1">
                  <a:lumMod val="65000"/>
                </a:schemeClr>
              </a:solidFill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000" spc="-5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나오는지도 몰랐고</a:t>
            </a:r>
            <a:endParaRPr lang="en-US" altLang="ko-KR" sz="2000" spc="-50" dirty="0">
              <a:solidFill>
                <a:schemeClr val="bg1">
                  <a:lumMod val="65000"/>
                </a:schemeClr>
              </a:solidFill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000" spc="-5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이후의 책임 소재도</a:t>
            </a:r>
            <a:endParaRPr lang="en-US" altLang="ko-KR" sz="2000" spc="-50" dirty="0">
              <a:solidFill>
                <a:schemeClr val="bg1">
                  <a:lumMod val="65000"/>
                </a:schemeClr>
              </a:solidFill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000" spc="-5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명확하지 않았다</a:t>
            </a:r>
          </a:p>
        </p:txBody>
      </p:sp>
    </p:spTree>
    <p:extLst>
      <p:ext uri="{BB962C8B-B14F-4D97-AF65-F5344CB8AC3E}">
        <p14:creationId xmlns:p14="http://schemas.microsoft.com/office/powerpoint/2010/main" val="2654997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1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직사각형 33"/>
          <p:cNvSpPr/>
          <p:nvPr/>
        </p:nvSpPr>
        <p:spPr>
          <a:xfrm>
            <a:off x="0" y="0"/>
            <a:ext cx="12192000" cy="965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381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>
              <a:defRPr/>
            </a:pPr>
            <a:r>
              <a:rPr lang="ko-KR" altLang="en-US" sz="4800" kern="0" dirty="0">
                <a:solidFill>
                  <a:prstClr val="white"/>
                </a:solidFill>
              </a:rPr>
              <a:t>패전</a:t>
            </a:r>
          </a:p>
        </p:txBody>
      </p:sp>
      <p:pic>
        <p:nvPicPr>
          <p:cNvPr id="13" name="videoplayback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716039" y="1401023"/>
            <a:ext cx="6808206" cy="5106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433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직사각형 33"/>
          <p:cNvSpPr/>
          <p:nvPr/>
        </p:nvSpPr>
        <p:spPr>
          <a:xfrm>
            <a:off x="0" y="0"/>
            <a:ext cx="12192000" cy="965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381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>
              <a:defRPr/>
            </a:pPr>
            <a:r>
              <a:rPr lang="ko-KR" altLang="en-US" sz="4800" kern="0" dirty="0">
                <a:solidFill>
                  <a:prstClr val="white"/>
                </a:solidFill>
              </a:rPr>
              <a:t>패전</a:t>
            </a:r>
          </a:p>
        </p:txBody>
      </p:sp>
      <p:pic>
        <p:nvPicPr>
          <p:cNvPr id="4" name="Picture 4" descr="일본 패전에 대한 이미지 검색결과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7797" y="1815565"/>
            <a:ext cx="5118024" cy="4097820"/>
          </a:xfrm>
          <a:prstGeom prst="rect">
            <a:avLst/>
          </a:prstGeom>
          <a:noFill/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655C50BE-D84C-4E8E-9009-1D9C03C89092}"/>
              </a:ext>
            </a:extLst>
          </p:cNvPr>
          <p:cNvSpPr/>
          <p:nvPr/>
        </p:nvSpPr>
        <p:spPr>
          <a:xfrm>
            <a:off x="688064" y="6041710"/>
            <a:ext cx="56674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600" spc="-50" dirty="0" err="1">
                <a:solidFill>
                  <a:schemeClr val="bg1">
                    <a:lumMod val="65000"/>
                  </a:schemeClr>
                </a:solidFill>
                <a:latin typeface="+mn-ea"/>
              </a:rPr>
              <a:t>시게마쓰</a:t>
            </a:r>
            <a:r>
              <a:rPr lang="ko-KR" altLang="en-US" sz="1600" spc="-5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 </a:t>
            </a:r>
            <a:r>
              <a:rPr lang="ko-KR" altLang="en-US" sz="1600" spc="-50" dirty="0" err="1">
                <a:solidFill>
                  <a:schemeClr val="bg1">
                    <a:lumMod val="65000"/>
                  </a:schemeClr>
                </a:solidFill>
                <a:latin typeface="+mn-ea"/>
              </a:rPr>
              <a:t>마모루가</a:t>
            </a:r>
            <a:r>
              <a:rPr lang="ko-KR" altLang="en-US" sz="1600" spc="-5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 미주리 </a:t>
            </a:r>
            <a:r>
              <a:rPr lang="ko-KR" altLang="en-US" sz="1600" spc="-50" dirty="0" err="1">
                <a:solidFill>
                  <a:schemeClr val="bg1">
                    <a:lumMod val="65000"/>
                  </a:schemeClr>
                </a:solidFill>
                <a:latin typeface="+mn-ea"/>
              </a:rPr>
              <a:t>호에서</a:t>
            </a:r>
            <a:r>
              <a:rPr lang="ko-KR" altLang="en-US" sz="1600" spc="-5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 항복 문서에 서명하고 있다</a:t>
            </a:r>
            <a:r>
              <a:rPr lang="en-US" altLang="ko-KR" sz="1600" spc="-5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.</a:t>
            </a:r>
            <a:endParaRPr lang="ko-KR" altLang="en-US" sz="1600" spc="-50" dirty="0">
              <a:solidFill>
                <a:schemeClr val="bg1">
                  <a:lumMod val="65000"/>
                </a:schemeClr>
              </a:solidFill>
              <a:latin typeface="+mn-ea"/>
            </a:endParaRPr>
          </a:p>
        </p:txBody>
      </p:sp>
      <p:pic>
        <p:nvPicPr>
          <p:cNvPr id="6" name="Picture 2" descr="일본 패전에 대한 이미지 검색결과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5688" y="2184658"/>
            <a:ext cx="4420609" cy="3311785"/>
          </a:xfrm>
          <a:prstGeom prst="rect">
            <a:avLst/>
          </a:prstGeom>
          <a:noFill/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655C50BE-D84C-4E8E-9009-1D9C03C89092}"/>
              </a:ext>
            </a:extLst>
          </p:cNvPr>
          <p:cNvSpPr/>
          <p:nvPr/>
        </p:nvSpPr>
        <p:spPr>
          <a:xfrm>
            <a:off x="6978714" y="6058309"/>
            <a:ext cx="40484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600" spc="-5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천황의 종전 조서 낭독을 들은 일본 국민들</a:t>
            </a:r>
          </a:p>
        </p:txBody>
      </p:sp>
    </p:spTree>
    <p:extLst>
      <p:ext uri="{BB962C8B-B14F-4D97-AF65-F5344CB8AC3E}">
        <p14:creationId xmlns:p14="http://schemas.microsoft.com/office/powerpoint/2010/main" val="3179867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8">
            <a:extLst>
              <a:ext uri="{FF2B5EF4-FFF2-40B4-BE49-F238E27FC236}">
                <a16:creationId xmlns:a16="http://schemas.microsoft.com/office/drawing/2014/main" id="{C89DA231-C4FD-4DE3-A960-772D67C88D6B}"/>
              </a:ext>
            </a:extLst>
          </p:cNvPr>
          <p:cNvGrpSpPr/>
          <p:nvPr/>
        </p:nvGrpSpPr>
        <p:grpSpPr>
          <a:xfrm>
            <a:off x="2341501" y="4567192"/>
            <a:ext cx="7505338" cy="364310"/>
            <a:chOff x="1290319" y="3210845"/>
            <a:chExt cx="7505338" cy="364310"/>
          </a:xfrm>
          <a:gradFill flip="none" rotWithShape="1">
            <a:gsLst>
              <a:gs pos="45000">
                <a:srgbClr val="FF9999"/>
              </a:gs>
              <a:gs pos="45000">
                <a:schemeClr val="bg1"/>
              </a:gs>
            </a:gsLst>
            <a:lin ang="0" scaled="1"/>
            <a:tileRect/>
          </a:gradFill>
        </p:grpSpPr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id="{5646194C-79D0-4B4B-AB11-125E513F90FD}"/>
                </a:ext>
              </a:extLst>
            </p:cNvPr>
            <p:cNvSpPr/>
            <p:nvPr/>
          </p:nvSpPr>
          <p:spPr>
            <a:xfrm>
              <a:off x="1398759" y="3375000"/>
              <a:ext cx="7344000" cy="36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prstClr val="white"/>
                </a:solidFill>
              </a:endParaRPr>
            </a:p>
          </p:txBody>
        </p:sp>
        <p:sp>
          <p:nvSpPr>
            <p:cNvPr id="21" name="타원 20">
              <a:extLst>
                <a:ext uri="{FF2B5EF4-FFF2-40B4-BE49-F238E27FC236}">
                  <a16:creationId xmlns:a16="http://schemas.microsoft.com/office/drawing/2014/main" id="{E236FD3B-5A83-40A4-B4EC-B6DB951E1515}"/>
                </a:ext>
              </a:extLst>
            </p:cNvPr>
            <p:cNvSpPr/>
            <p:nvPr/>
          </p:nvSpPr>
          <p:spPr>
            <a:xfrm>
              <a:off x="1290319" y="3210845"/>
              <a:ext cx="364310" cy="36431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>
                  <a:solidFill>
                    <a:prstClr val="white"/>
                  </a:solidFill>
                </a:rPr>
                <a:t>1</a:t>
              </a:r>
              <a:endParaRPr lang="ko-KR" altLang="en-US" sz="1200" dirty="0">
                <a:solidFill>
                  <a:prstClr val="white"/>
                </a:solidFill>
              </a:endParaRPr>
            </a:p>
          </p:txBody>
        </p:sp>
        <p:sp>
          <p:nvSpPr>
            <p:cNvPr id="23" name="타원 22">
              <a:extLst>
                <a:ext uri="{FF2B5EF4-FFF2-40B4-BE49-F238E27FC236}">
                  <a16:creationId xmlns:a16="http://schemas.microsoft.com/office/drawing/2014/main" id="{E81F9EC9-E6E0-4616-A7D0-3176876AC382}"/>
                </a:ext>
              </a:extLst>
            </p:cNvPr>
            <p:cNvSpPr/>
            <p:nvPr/>
          </p:nvSpPr>
          <p:spPr>
            <a:xfrm>
              <a:off x="4860833" y="3210845"/>
              <a:ext cx="364310" cy="36431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2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25" name="타원 24">
              <a:extLst>
                <a:ext uri="{FF2B5EF4-FFF2-40B4-BE49-F238E27FC236}">
                  <a16:creationId xmlns:a16="http://schemas.microsoft.com/office/drawing/2014/main" id="{EB0F8965-7327-429E-BDF7-F08465F2C890}"/>
                </a:ext>
              </a:extLst>
            </p:cNvPr>
            <p:cNvSpPr/>
            <p:nvPr/>
          </p:nvSpPr>
          <p:spPr>
            <a:xfrm>
              <a:off x="8431347" y="3210845"/>
              <a:ext cx="364310" cy="36431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>
                  <a:solidFill>
                    <a:srgbClr val="FF9999"/>
                  </a:solidFill>
                </a:rPr>
                <a:t>3</a:t>
              </a:r>
              <a:endParaRPr lang="ko-KR" altLang="en-US" sz="1200" dirty="0">
                <a:solidFill>
                  <a:srgbClr val="FF9999"/>
                </a:solidFill>
              </a:endParaRPr>
            </a:p>
          </p:txBody>
        </p:sp>
      </p:grp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E6BC1B19-B6F5-4863-9577-4C2CE82DC7A7}"/>
              </a:ext>
            </a:extLst>
          </p:cNvPr>
          <p:cNvSpPr/>
          <p:nvPr/>
        </p:nvSpPr>
        <p:spPr>
          <a:xfrm>
            <a:off x="4561333" y="3469215"/>
            <a:ext cx="30898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000" b="1" dirty="0">
                <a:solidFill>
                  <a:prstClr val="white">
                    <a:lumMod val="50000"/>
                  </a:prstClr>
                </a:solidFill>
              </a:rPr>
              <a:t>1945</a:t>
            </a:r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</a:rPr>
              <a:t>년 </a:t>
            </a:r>
            <a:r>
              <a:rPr lang="en-US" altLang="ko-KR" sz="2000" b="1" dirty="0">
                <a:solidFill>
                  <a:prstClr val="white">
                    <a:lumMod val="50000"/>
                  </a:prstClr>
                </a:solidFill>
              </a:rPr>
              <a:t>9</a:t>
            </a:r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</a:rPr>
              <a:t>월 </a:t>
            </a:r>
            <a:r>
              <a:rPr lang="en-US" altLang="ko-KR" sz="2000" b="1" dirty="0">
                <a:solidFill>
                  <a:prstClr val="white">
                    <a:lumMod val="50000"/>
                  </a:prstClr>
                </a:solidFill>
              </a:rPr>
              <a:t>2</a:t>
            </a:r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</a:rPr>
              <a:t>일</a:t>
            </a:r>
            <a:endParaRPr lang="en-US" altLang="ko-KR" sz="2000" b="1" dirty="0">
              <a:solidFill>
                <a:prstClr val="white">
                  <a:lumMod val="50000"/>
                </a:prst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sz="1600" dirty="0">
                <a:solidFill>
                  <a:prstClr val="white">
                    <a:lumMod val="50000"/>
                  </a:prstClr>
                </a:solidFill>
              </a:rPr>
              <a:t>일본제국의 항복</a:t>
            </a:r>
            <a:endParaRPr lang="en-US" altLang="ko-KR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3FA00699-5178-465A-9F3F-130CF1431F70}"/>
              </a:ext>
            </a:extLst>
          </p:cNvPr>
          <p:cNvSpPr/>
          <p:nvPr/>
        </p:nvSpPr>
        <p:spPr>
          <a:xfrm>
            <a:off x="982620" y="3492250"/>
            <a:ext cx="30898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000" b="1" dirty="0">
                <a:solidFill>
                  <a:prstClr val="white">
                    <a:lumMod val="50000"/>
                  </a:prstClr>
                </a:solidFill>
              </a:rPr>
              <a:t>1945</a:t>
            </a:r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</a:rPr>
              <a:t>년 </a:t>
            </a:r>
            <a:r>
              <a:rPr lang="en-US" altLang="ko-KR" sz="2000" b="1" dirty="0">
                <a:solidFill>
                  <a:prstClr val="white">
                    <a:lumMod val="50000"/>
                  </a:prstClr>
                </a:solidFill>
              </a:rPr>
              <a:t>5</a:t>
            </a:r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</a:rPr>
              <a:t>월 </a:t>
            </a:r>
            <a:r>
              <a:rPr lang="en-US" altLang="ko-KR" sz="2000" b="1" dirty="0">
                <a:solidFill>
                  <a:prstClr val="white">
                    <a:lumMod val="50000"/>
                  </a:prstClr>
                </a:solidFill>
              </a:rPr>
              <a:t>8</a:t>
            </a:r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</a:rPr>
              <a:t>일</a:t>
            </a:r>
            <a:endParaRPr lang="en-US" altLang="ko-KR" sz="2000" b="1" dirty="0">
              <a:solidFill>
                <a:prstClr val="white">
                  <a:lumMod val="50000"/>
                </a:prst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sz="1600" dirty="0">
                <a:solidFill>
                  <a:prstClr val="white">
                    <a:lumMod val="50000"/>
                  </a:prstClr>
                </a:solidFill>
              </a:rPr>
              <a:t>나치 독일 항복</a:t>
            </a:r>
            <a:endParaRPr lang="en-US" altLang="ko-KR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D44D1B64-90BF-4387-86B2-30895C806054}"/>
              </a:ext>
            </a:extLst>
          </p:cNvPr>
          <p:cNvSpPr/>
          <p:nvPr/>
        </p:nvSpPr>
        <p:spPr>
          <a:xfrm>
            <a:off x="8219804" y="3420180"/>
            <a:ext cx="28317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000" b="1" dirty="0">
                <a:solidFill>
                  <a:prstClr val="white">
                    <a:lumMod val="50000"/>
                  </a:prstClr>
                </a:solidFill>
              </a:rPr>
              <a:t>1945</a:t>
            </a:r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</a:rPr>
              <a:t>년 </a:t>
            </a:r>
            <a:r>
              <a:rPr lang="en-US" altLang="ko-KR" sz="2000" b="1" dirty="0">
                <a:solidFill>
                  <a:prstClr val="white">
                    <a:lumMod val="50000"/>
                  </a:prstClr>
                </a:solidFill>
              </a:rPr>
              <a:t>9</a:t>
            </a:r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</a:rPr>
              <a:t>월 </a:t>
            </a:r>
            <a:r>
              <a:rPr lang="en-US" altLang="ko-KR" sz="2000" b="1" dirty="0">
                <a:solidFill>
                  <a:prstClr val="white">
                    <a:lumMod val="50000"/>
                  </a:prstClr>
                </a:solidFill>
              </a:rPr>
              <a:t>2</a:t>
            </a:r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</a:rPr>
              <a:t>일</a:t>
            </a:r>
            <a:endParaRPr lang="en-US" altLang="ko-KR" sz="2000" b="1" dirty="0">
              <a:solidFill>
                <a:prstClr val="white">
                  <a:lumMod val="50000"/>
                </a:prst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sz="1600" dirty="0">
                <a:solidFill>
                  <a:prstClr val="white">
                    <a:lumMod val="50000"/>
                  </a:prstClr>
                </a:solidFill>
              </a:rPr>
              <a:t>제</a:t>
            </a:r>
            <a:r>
              <a:rPr lang="en-US" altLang="ko-KR" sz="1600" dirty="0">
                <a:solidFill>
                  <a:prstClr val="white">
                    <a:lumMod val="50000"/>
                  </a:prstClr>
                </a:solidFill>
              </a:rPr>
              <a:t>2</a:t>
            </a:r>
            <a:r>
              <a:rPr lang="ko-KR" altLang="en-US" sz="1600" dirty="0">
                <a:solidFill>
                  <a:prstClr val="white">
                    <a:lumMod val="50000"/>
                  </a:prstClr>
                </a:solidFill>
              </a:rPr>
              <a:t>차 세계대전 종전</a:t>
            </a:r>
            <a:endParaRPr lang="en-US" altLang="ko-KR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3" name="자유형: 도형 4">
            <a:extLst>
              <a:ext uri="{FF2B5EF4-FFF2-40B4-BE49-F238E27FC236}">
                <a16:creationId xmlns:a16="http://schemas.microsoft.com/office/drawing/2014/main" id="{5598D439-A589-43F9-813A-B2D593F365DA}"/>
              </a:ext>
            </a:extLst>
          </p:cNvPr>
          <p:cNvSpPr/>
          <p:nvPr/>
        </p:nvSpPr>
        <p:spPr>
          <a:xfrm>
            <a:off x="991672" y="1312092"/>
            <a:ext cx="9879527" cy="1233029"/>
          </a:xfrm>
          <a:custGeom>
            <a:avLst/>
            <a:gdLst>
              <a:gd name="connsiteX0" fmla="*/ 1112122 w 9128244"/>
              <a:gd name="connsiteY0" fmla="*/ 76200 h 1930400"/>
              <a:gd name="connsiteX1" fmla="*/ 2737722 w 9128244"/>
              <a:gd name="connsiteY1" fmla="*/ 0 h 1930400"/>
              <a:gd name="connsiteX2" fmla="*/ 5976222 w 9128244"/>
              <a:gd name="connsiteY2" fmla="*/ 25400 h 1930400"/>
              <a:gd name="connsiteX3" fmla="*/ 8478122 w 9128244"/>
              <a:gd name="connsiteY3" fmla="*/ 38100 h 1930400"/>
              <a:gd name="connsiteX4" fmla="*/ 8909922 w 9128244"/>
              <a:gd name="connsiteY4" fmla="*/ 63500 h 1930400"/>
              <a:gd name="connsiteX5" fmla="*/ 9075022 w 9128244"/>
              <a:gd name="connsiteY5" fmla="*/ 292100 h 1930400"/>
              <a:gd name="connsiteX6" fmla="*/ 9125822 w 9128244"/>
              <a:gd name="connsiteY6" fmla="*/ 1257300 h 1930400"/>
              <a:gd name="connsiteX7" fmla="*/ 9011522 w 9128244"/>
              <a:gd name="connsiteY7" fmla="*/ 1841500 h 1930400"/>
              <a:gd name="connsiteX8" fmla="*/ 8452722 w 9128244"/>
              <a:gd name="connsiteY8" fmla="*/ 1917700 h 1930400"/>
              <a:gd name="connsiteX9" fmla="*/ 6496922 w 9128244"/>
              <a:gd name="connsiteY9" fmla="*/ 1879600 h 1930400"/>
              <a:gd name="connsiteX10" fmla="*/ 3067922 w 9128244"/>
              <a:gd name="connsiteY10" fmla="*/ 1854200 h 1930400"/>
              <a:gd name="connsiteX11" fmla="*/ 1391522 w 9128244"/>
              <a:gd name="connsiteY11" fmla="*/ 1930400 h 1930400"/>
              <a:gd name="connsiteX12" fmla="*/ 299322 w 9128244"/>
              <a:gd name="connsiteY12" fmla="*/ 1854200 h 1930400"/>
              <a:gd name="connsiteX13" fmla="*/ 19922 w 9128244"/>
              <a:gd name="connsiteY13" fmla="*/ 1524000 h 1930400"/>
              <a:gd name="connsiteX14" fmla="*/ 83422 w 9128244"/>
              <a:gd name="connsiteY14" fmla="*/ 1028700 h 1930400"/>
              <a:gd name="connsiteX15" fmla="*/ 7222 w 9128244"/>
              <a:gd name="connsiteY15" fmla="*/ 469900 h 1930400"/>
              <a:gd name="connsiteX16" fmla="*/ 299322 w 9128244"/>
              <a:gd name="connsiteY16" fmla="*/ 114300 h 1930400"/>
              <a:gd name="connsiteX17" fmla="*/ 1264522 w 9128244"/>
              <a:gd name="connsiteY17" fmla="*/ 101600 h 1930400"/>
              <a:gd name="connsiteX18" fmla="*/ 1112122 w 9128244"/>
              <a:gd name="connsiteY18" fmla="*/ 76200 h 1930400"/>
              <a:gd name="connsiteX0" fmla="*/ 1112122 w 9128244"/>
              <a:gd name="connsiteY0" fmla="*/ 76200 h 1930400"/>
              <a:gd name="connsiteX1" fmla="*/ 2737722 w 9128244"/>
              <a:gd name="connsiteY1" fmla="*/ 0 h 1930400"/>
              <a:gd name="connsiteX2" fmla="*/ 5976222 w 9128244"/>
              <a:gd name="connsiteY2" fmla="*/ 25400 h 1930400"/>
              <a:gd name="connsiteX3" fmla="*/ 8478122 w 9128244"/>
              <a:gd name="connsiteY3" fmla="*/ 38100 h 1930400"/>
              <a:gd name="connsiteX4" fmla="*/ 8909922 w 9128244"/>
              <a:gd name="connsiteY4" fmla="*/ 63500 h 1930400"/>
              <a:gd name="connsiteX5" fmla="*/ 9075022 w 9128244"/>
              <a:gd name="connsiteY5" fmla="*/ 292100 h 1930400"/>
              <a:gd name="connsiteX6" fmla="*/ 9125822 w 9128244"/>
              <a:gd name="connsiteY6" fmla="*/ 1257300 h 1930400"/>
              <a:gd name="connsiteX7" fmla="*/ 9011522 w 9128244"/>
              <a:gd name="connsiteY7" fmla="*/ 1841500 h 1930400"/>
              <a:gd name="connsiteX8" fmla="*/ 8452722 w 9128244"/>
              <a:gd name="connsiteY8" fmla="*/ 1917700 h 1930400"/>
              <a:gd name="connsiteX9" fmla="*/ 6496922 w 9128244"/>
              <a:gd name="connsiteY9" fmla="*/ 1879600 h 1930400"/>
              <a:gd name="connsiteX10" fmla="*/ 3067922 w 9128244"/>
              <a:gd name="connsiteY10" fmla="*/ 1854200 h 1930400"/>
              <a:gd name="connsiteX11" fmla="*/ 1391522 w 9128244"/>
              <a:gd name="connsiteY11" fmla="*/ 1930400 h 1930400"/>
              <a:gd name="connsiteX12" fmla="*/ 299322 w 9128244"/>
              <a:gd name="connsiteY12" fmla="*/ 1854200 h 1930400"/>
              <a:gd name="connsiteX13" fmla="*/ 19922 w 9128244"/>
              <a:gd name="connsiteY13" fmla="*/ 1524000 h 1930400"/>
              <a:gd name="connsiteX14" fmla="*/ 83422 w 9128244"/>
              <a:gd name="connsiteY14" fmla="*/ 1028700 h 1930400"/>
              <a:gd name="connsiteX15" fmla="*/ 7222 w 9128244"/>
              <a:gd name="connsiteY15" fmla="*/ 469900 h 1930400"/>
              <a:gd name="connsiteX16" fmla="*/ 299322 w 9128244"/>
              <a:gd name="connsiteY16" fmla="*/ 114300 h 1930400"/>
              <a:gd name="connsiteX17" fmla="*/ 878759 w 9128244"/>
              <a:gd name="connsiteY17" fmla="*/ 77787 h 1930400"/>
              <a:gd name="connsiteX18" fmla="*/ 1112122 w 9128244"/>
              <a:gd name="connsiteY18" fmla="*/ 76200 h 193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128244" h="1930400">
                <a:moveTo>
                  <a:pt x="1112122" y="76200"/>
                </a:moveTo>
                <a:cubicBezTo>
                  <a:pt x="1519580" y="42333"/>
                  <a:pt x="2737722" y="0"/>
                  <a:pt x="2737722" y="0"/>
                </a:cubicBezTo>
                <a:lnTo>
                  <a:pt x="5976222" y="25400"/>
                </a:lnTo>
                <a:lnTo>
                  <a:pt x="8478122" y="38100"/>
                </a:lnTo>
                <a:cubicBezTo>
                  <a:pt x="8967072" y="44450"/>
                  <a:pt x="8810439" y="21167"/>
                  <a:pt x="8909922" y="63500"/>
                </a:cubicBezTo>
                <a:cubicBezTo>
                  <a:pt x="9009405" y="105833"/>
                  <a:pt x="9039039" y="93133"/>
                  <a:pt x="9075022" y="292100"/>
                </a:cubicBezTo>
                <a:cubicBezTo>
                  <a:pt x="9111005" y="491067"/>
                  <a:pt x="9136405" y="999067"/>
                  <a:pt x="9125822" y="1257300"/>
                </a:cubicBezTo>
                <a:cubicBezTo>
                  <a:pt x="9115239" y="1515533"/>
                  <a:pt x="9123705" y="1731433"/>
                  <a:pt x="9011522" y="1841500"/>
                </a:cubicBezTo>
                <a:cubicBezTo>
                  <a:pt x="8899339" y="1951567"/>
                  <a:pt x="8452722" y="1917700"/>
                  <a:pt x="8452722" y="1917700"/>
                </a:cubicBezTo>
                <a:lnTo>
                  <a:pt x="6496922" y="1879600"/>
                </a:lnTo>
                <a:lnTo>
                  <a:pt x="3067922" y="1854200"/>
                </a:lnTo>
                <a:cubicBezTo>
                  <a:pt x="2217022" y="1862667"/>
                  <a:pt x="1852955" y="1930400"/>
                  <a:pt x="1391522" y="1930400"/>
                </a:cubicBezTo>
                <a:cubicBezTo>
                  <a:pt x="930089" y="1930400"/>
                  <a:pt x="527922" y="1921933"/>
                  <a:pt x="299322" y="1854200"/>
                </a:cubicBezTo>
                <a:cubicBezTo>
                  <a:pt x="70722" y="1786467"/>
                  <a:pt x="55905" y="1661583"/>
                  <a:pt x="19922" y="1524000"/>
                </a:cubicBezTo>
                <a:cubicBezTo>
                  <a:pt x="-16061" y="1386417"/>
                  <a:pt x="85539" y="1204383"/>
                  <a:pt x="83422" y="1028700"/>
                </a:cubicBezTo>
                <a:cubicBezTo>
                  <a:pt x="81305" y="853017"/>
                  <a:pt x="-28761" y="622300"/>
                  <a:pt x="7222" y="469900"/>
                </a:cubicBezTo>
                <a:cubicBezTo>
                  <a:pt x="43205" y="317500"/>
                  <a:pt x="89772" y="175683"/>
                  <a:pt x="299322" y="114300"/>
                </a:cubicBezTo>
                <a:cubicBezTo>
                  <a:pt x="508872" y="52917"/>
                  <a:pt x="739059" y="86254"/>
                  <a:pt x="878759" y="77787"/>
                </a:cubicBezTo>
                <a:cubicBezTo>
                  <a:pt x="1018459" y="69320"/>
                  <a:pt x="1270872" y="78316"/>
                  <a:pt x="1112122" y="7620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포츠담 선언</a:t>
            </a:r>
          </a:p>
        </p:txBody>
      </p:sp>
      <p:sp>
        <p:nvSpPr>
          <p:cNvPr id="34" name="직사각형 33"/>
          <p:cNvSpPr/>
          <p:nvPr/>
        </p:nvSpPr>
        <p:spPr>
          <a:xfrm>
            <a:off x="0" y="0"/>
            <a:ext cx="12192000" cy="965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381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>
              <a:defRPr/>
            </a:pPr>
            <a:r>
              <a:rPr lang="ko-KR" altLang="en-US" sz="4800" kern="0" dirty="0">
                <a:solidFill>
                  <a:prstClr val="white"/>
                </a:solidFill>
              </a:rPr>
              <a:t>패전</a:t>
            </a: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3FA00699-5178-465A-9F3F-130CF1431F70}"/>
              </a:ext>
            </a:extLst>
          </p:cNvPr>
          <p:cNvSpPr/>
          <p:nvPr/>
        </p:nvSpPr>
        <p:spPr>
          <a:xfrm>
            <a:off x="2130901" y="5600199"/>
            <a:ext cx="800898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000" b="1" dirty="0">
                <a:solidFill>
                  <a:prstClr val="white">
                    <a:lumMod val="50000"/>
                  </a:prstClr>
                </a:solidFill>
              </a:rPr>
              <a:t>“</a:t>
            </a:r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</a:rPr>
              <a:t>일본제국</a:t>
            </a:r>
            <a:r>
              <a:rPr lang="en-US" altLang="ko-KR" sz="2000" b="1" dirty="0">
                <a:solidFill>
                  <a:prstClr val="white">
                    <a:lumMod val="50000"/>
                  </a:prstClr>
                </a:solidFill>
              </a:rPr>
              <a:t>(</a:t>
            </a:r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</a:rPr>
              <a:t>日本帝國</a:t>
            </a:r>
            <a:r>
              <a:rPr lang="en-US" altLang="ko-KR" sz="2000" b="1" dirty="0">
                <a:solidFill>
                  <a:prstClr val="white">
                    <a:lumMod val="50000"/>
                  </a:prstClr>
                </a:solidFill>
              </a:rPr>
              <a:t>)”</a:t>
            </a:r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</a:rPr>
              <a:t>에서 </a:t>
            </a:r>
            <a:r>
              <a:rPr lang="en-US" altLang="ko-KR" sz="2000" b="1" dirty="0">
                <a:solidFill>
                  <a:prstClr val="white">
                    <a:lumMod val="50000"/>
                  </a:prstClr>
                </a:solidFill>
              </a:rPr>
              <a:t>“</a:t>
            </a:r>
            <a:r>
              <a:rPr lang="ko-KR" altLang="en-US" sz="2000" b="1" dirty="0" err="1">
                <a:solidFill>
                  <a:prstClr val="white">
                    <a:lumMod val="50000"/>
                  </a:prstClr>
                </a:solidFill>
              </a:rPr>
              <a:t>일본국</a:t>
            </a:r>
            <a:r>
              <a:rPr lang="en-US" altLang="ko-KR" sz="2000" b="1" dirty="0">
                <a:solidFill>
                  <a:prstClr val="white">
                    <a:lumMod val="50000"/>
                  </a:prstClr>
                </a:solidFill>
              </a:rPr>
              <a:t>(</a:t>
            </a:r>
            <a:r>
              <a:rPr lang="ko-KR" altLang="en-US" sz="2000" b="1" dirty="0" err="1">
                <a:solidFill>
                  <a:prstClr val="white">
                    <a:lumMod val="50000"/>
                  </a:prstClr>
                </a:solidFill>
              </a:rPr>
              <a:t>日本國</a:t>
            </a:r>
            <a:r>
              <a:rPr lang="en-US" altLang="ko-KR" sz="2000" b="1" dirty="0">
                <a:solidFill>
                  <a:prstClr val="white">
                    <a:lumMod val="50000"/>
                  </a:prstClr>
                </a:solidFill>
              </a:rPr>
              <a:t>)"</a:t>
            </a:r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</a:rPr>
              <a:t>으로 바뀌었다</a:t>
            </a:r>
            <a:r>
              <a:rPr lang="en-US" altLang="ko-KR" sz="2000" b="1" dirty="0">
                <a:solidFill>
                  <a:prstClr val="white">
                    <a:lumMod val="50000"/>
                  </a:prstClr>
                </a:solidFill>
              </a:rPr>
              <a:t>.</a:t>
            </a:r>
            <a:endParaRPr lang="en-US" altLang="ko-KR" sz="1600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607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0" grpId="0"/>
      <p:bldP spid="32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타원 4"/>
          <p:cNvSpPr/>
          <p:nvPr/>
        </p:nvSpPr>
        <p:spPr>
          <a:xfrm>
            <a:off x="1299450" y="2161279"/>
            <a:ext cx="906855" cy="900000"/>
          </a:xfrm>
          <a:prstGeom prst="ellipse">
            <a:avLst/>
          </a:prstGeom>
          <a:solidFill>
            <a:srgbClr val="ACD3CE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572518" y="2260622"/>
            <a:ext cx="8517085" cy="699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2000">
                <a:latin typeface="HY신명조"/>
                <a:ea typeface="HY신명조"/>
              </a:rPr>
              <a:t>1869년 보신전쟁이 종료됨에 따라 다이묘들이 메이지 천황에게 자신들의 '영지'와 '영민'인 '판적'을 반환하는 '판정봉환'이 시행됨</a:t>
            </a:r>
          </a:p>
        </p:txBody>
      </p:sp>
      <p:sp>
        <p:nvSpPr>
          <p:cNvPr id="8" name="타원 7"/>
          <p:cNvSpPr/>
          <p:nvPr/>
        </p:nvSpPr>
        <p:spPr>
          <a:xfrm>
            <a:off x="1299450" y="3429000"/>
            <a:ext cx="882449" cy="900000"/>
          </a:xfrm>
          <a:prstGeom prst="ellipse">
            <a:avLst/>
          </a:prstGeom>
          <a:solidFill>
            <a:srgbClr val="967D5F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519684" y="3539015"/>
            <a:ext cx="8968498" cy="697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2000">
                <a:latin typeface="HY신명조"/>
                <a:ea typeface="HY신명조"/>
              </a:rPr>
              <a:t>1871년에는 이전까지 지방 통치를 담당하던 번을 폐지하고 지방 통치 기관을 중앙 정부가 통제하는 '부'와 '현'으로 일원화한 행정개혁인 '폐번치현' 시행 </a:t>
            </a:r>
          </a:p>
        </p:txBody>
      </p:sp>
      <p:sp>
        <p:nvSpPr>
          <p:cNvPr id="10" name="타원 9"/>
          <p:cNvSpPr/>
          <p:nvPr/>
        </p:nvSpPr>
        <p:spPr>
          <a:xfrm>
            <a:off x="1299450" y="4748407"/>
            <a:ext cx="906855" cy="900000"/>
          </a:xfrm>
          <a:prstGeom prst="ellipse">
            <a:avLst/>
          </a:prstGeom>
          <a:solidFill>
            <a:srgbClr val="FF999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1510779" y="4859045"/>
            <a:ext cx="9091680" cy="692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2000">
                <a:latin typeface="HY신명조"/>
                <a:ea typeface="HY신명조"/>
              </a:rPr>
              <a:t>1871년에는 또한 청일수호조약이라는, 청나라와 처음으로 맺은 대등한 조약을 맺음. 단발령의 시행으로 일본식 상투인 촘마게 폐지</a:t>
            </a:r>
          </a:p>
        </p:txBody>
      </p:sp>
      <p:sp>
        <p:nvSpPr>
          <p:cNvPr id="17" name="사각형: 둥근 모서리 16"/>
          <p:cNvSpPr/>
          <p:nvPr/>
        </p:nvSpPr>
        <p:spPr>
          <a:xfrm>
            <a:off x="341735" y="1258403"/>
            <a:ext cx="1614236" cy="317978"/>
          </a:xfrm>
          <a:prstGeom prst="roundRect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 sz="1200">
                <a:solidFill>
                  <a:prstClr val="white">
                    <a:lumMod val="50000"/>
                  </a:prstClr>
                </a:solidFill>
              </a:rPr>
              <a:t>메이지 시대의 정치</a:t>
            </a:r>
          </a:p>
        </p:txBody>
      </p:sp>
      <p:sp>
        <p:nvSpPr>
          <p:cNvPr id="19" name="직사각형 18"/>
          <p:cNvSpPr/>
          <p:nvPr/>
        </p:nvSpPr>
        <p:spPr>
          <a:xfrm>
            <a:off x="0" y="0"/>
            <a:ext cx="12192000" cy="965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381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 lang="ko-KR"/>
            </a:pPr>
            <a:r>
              <a:rPr lang="ko-KR" altLang="en-US" sz="3200" i="1" kern="0">
                <a:solidFill>
                  <a:prstClr val="white"/>
                </a:solidFill>
                <a:latin typeface="HY헤드라인M"/>
                <a:ea typeface="HY헤드라인M"/>
              </a:rPr>
              <a:t>메이지 시대</a:t>
            </a:r>
            <a:endParaRPr lang="ko-KR" altLang="en-US" sz="3200" kern="0">
              <a:solidFill>
                <a:prstClr val="white"/>
              </a:solidFill>
              <a:latin typeface="HY헤드라인M"/>
              <a:ea typeface="HY헤드라인M"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타원 4"/>
          <p:cNvSpPr/>
          <p:nvPr/>
        </p:nvSpPr>
        <p:spPr>
          <a:xfrm>
            <a:off x="1299450" y="2161279"/>
            <a:ext cx="906855" cy="900000"/>
          </a:xfrm>
          <a:prstGeom prst="ellipse">
            <a:avLst/>
          </a:prstGeom>
          <a:solidFill>
            <a:srgbClr val="ACD3CE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572518" y="2394150"/>
            <a:ext cx="8517085" cy="3949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2000">
                <a:latin typeface="HY신명조"/>
                <a:ea typeface="HY신명조"/>
              </a:rPr>
              <a:t>1872년 그레고리력 도입, 1873년 징병제 도입</a:t>
            </a:r>
          </a:p>
        </p:txBody>
      </p:sp>
      <p:sp>
        <p:nvSpPr>
          <p:cNvPr id="8" name="타원 7"/>
          <p:cNvSpPr/>
          <p:nvPr/>
        </p:nvSpPr>
        <p:spPr>
          <a:xfrm>
            <a:off x="1299450" y="3429000"/>
            <a:ext cx="882449" cy="900000"/>
          </a:xfrm>
          <a:prstGeom prst="ellipse">
            <a:avLst/>
          </a:prstGeom>
          <a:solidFill>
            <a:srgbClr val="967D5F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519684" y="3539015"/>
            <a:ext cx="8202937" cy="697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2000">
                <a:latin typeface="HY신명조"/>
                <a:ea typeface="HY신명조"/>
              </a:rPr>
              <a:t>1876년 조선과 강화도 조약을 맺음, 폐도령으로 무사계급이 칼을 차고 다니지 않게 됨</a:t>
            </a:r>
          </a:p>
        </p:txBody>
      </p:sp>
      <p:sp>
        <p:nvSpPr>
          <p:cNvPr id="10" name="타원 9"/>
          <p:cNvSpPr/>
          <p:nvPr/>
        </p:nvSpPr>
        <p:spPr>
          <a:xfrm>
            <a:off x="1299450" y="4748407"/>
            <a:ext cx="906855" cy="900000"/>
          </a:xfrm>
          <a:prstGeom prst="ellipse">
            <a:avLst/>
          </a:prstGeom>
          <a:solidFill>
            <a:srgbClr val="FF999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1510779" y="4974769"/>
            <a:ext cx="9091680" cy="395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2000">
                <a:latin typeface="HY신명조"/>
                <a:ea typeface="HY신명조"/>
              </a:rPr>
              <a:t>1879년 오키나와현을 설치(류큐 처분)</a:t>
            </a:r>
          </a:p>
        </p:txBody>
      </p:sp>
      <p:sp>
        <p:nvSpPr>
          <p:cNvPr id="17" name="사각형: 둥근 모서리 16"/>
          <p:cNvSpPr/>
          <p:nvPr/>
        </p:nvSpPr>
        <p:spPr>
          <a:xfrm>
            <a:off x="341735" y="1258403"/>
            <a:ext cx="1614236" cy="317978"/>
          </a:xfrm>
          <a:prstGeom prst="roundRect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 sz="1200">
                <a:solidFill>
                  <a:prstClr val="white">
                    <a:lumMod val="50000"/>
                  </a:prstClr>
                </a:solidFill>
              </a:rPr>
              <a:t>메이지 시대의 정치</a:t>
            </a:r>
          </a:p>
        </p:txBody>
      </p:sp>
      <p:sp>
        <p:nvSpPr>
          <p:cNvPr id="19" name="직사각형 18"/>
          <p:cNvSpPr/>
          <p:nvPr/>
        </p:nvSpPr>
        <p:spPr>
          <a:xfrm>
            <a:off x="0" y="0"/>
            <a:ext cx="12192000" cy="965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381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 lang="ko-KR"/>
            </a:pPr>
            <a:r>
              <a:rPr lang="ko-KR" altLang="en-US" sz="3200" i="1" kern="0">
                <a:solidFill>
                  <a:prstClr val="white"/>
                </a:solidFill>
                <a:latin typeface="HY헤드라인M"/>
                <a:ea typeface="HY헤드라인M"/>
              </a:rPr>
              <a:t>메이지 시대</a:t>
            </a:r>
            <a:endParaRPr lang="ko-KR" altLang="en-US" sz="3200" kern="0">
              <a:solidFill>
                <a:prstClr val="white"/>
              </a:solidFill>
              <a:latin typeface="HY헤드라인M"/>
              <a:ea typeface="HY헤드라인M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타원 4"/>
          <p:cNvSpPr/>
          <p:nvPr/>
        </p:nvSpPr>
        <p:spPr>
          <a:xfrm>
            <a:off x="1299450" y="2161279"/>
            <a:ext cx="906855" cy="900000"/>
          </a:xfrm>
          <a:prstGeom prst="ellipse">
            <a:avLst/>
          </a:prstGeom>
          <a:solidFill>
            <a:srgbClr val="ACD3CE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572518" y="2287327"/>
            <a:ext cx="10422084" cy="6995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2000">
                <a:latin typeface="HY신명조"/>
                <a:ea typeface="HY신명조"/>
              </a:rPr>
              <a:t>신분제도 개혁 -&gt; 사농공상 구별 폐지, 무사 계급을 사족, 그 외를 평민으로 하는 사민평등 구가, 구게, 다이묘, 일부 승려 등 특권 계급인 화족으로 하고 궁내성 지배 아래에 둠</a:t>
            </a:r>
          </a:p>
        </p:txBody>
      </p:sp>
      <p:sp>
        <p:nvSpPr>
          <p:cNvPr id="8" name="타원 7"/>
          <p:cNvSpPr/>
          <p:nvPr/>
        </p:nvSpPr>
        <p:spPr>
          <a:xfrm>
            <a:off x="1299450" y="3429000"/>
            <a:ext cx="882449" cy="900000"/>
          </a:xfrm>
          <a:prstGeom prst="ellipse">
            <a:avLst/>
          </a:prstGeom>
          <a:solidFill>
            <a:srgbClr val="967D5F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519681" y="3539015"/>
            <a:ext cx="8202940" cy="697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2000">
                <a:latin typeface="HY신명조"/>
                <a:ea typeface="HY신명조"/>
              </a:rPr>
              <a:t>학제 개혁, 사법제도 정비.. 개혁들이 급진적이었기 때문에 모순이 많이 발생하였고, 사족과 농민들의 불만을 사 정한론으로 이어짐</a:t>
            </a:r>
          </a:p>
        </p:txBody>
      </p:sp>
      <p:sp>
        <p:nvSpPr>
          <p:cNvPr id="10" name="타원 9"/>
          <p:cNvSpPr/>
          <p:nvPr/>
        </p:nvSpPr>
        <p:spPr>
          <a:xfrm>
            <a:off x="1299450" y="4748407"/>
            <a:ext cx="906855" cy="900000"/>
          </a:xfrm>
          <a:prstGeom prst="ellipse">
            <a:avLst/>
          </a:prstGeom>
          <a:solidFill>
            <a:srgbClr val="FF999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1510779" y="4974769"/>
            <a:ext cx="9091680" cy="395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endParaRPr lang="ko-KR" altLang="en-US" sz="2000">
              <a:latin typeface="HY신명조"/>
              <a:ea typeface="HY신명조"/>
            </a:endParaRPr>
          </a:p>
        </p:txBody>
      </p:sp>
      <p:sp>
        <p:nvSpPr>
          <p:cNvPr id="17" name="사각형: 둥근 모서리 16"/>
          <p:cNvSpPr/>
          <p:nvPr/>
        </p:nvSpPr>
        <p:spPr>
          <a:xfrm>
            <a:off x="341735" y="1258403"/>
            <a:ext cx="1614236" cy="317978"/>
          </a:xfrm>
          <a:prstGeom prst="roundRect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 sz="1200">
                <a:solidFill>
                  <a:prstClr val="white">
                    <a:lumMod val="50000"/>
                  </a:prstClr>
                </a:solidFill>
              </a:rPr>
              <a:t>메이지 시대의 정치</a:t>
            </a:r>
          </a:p>
        </p:txBody>
      </p:sp>
      <p:sp>
        <p:nvSpPr>
          <p:cNvPr id="19" name="직사각형 18"/>
          <p:cNvSpPr/>
          <p:nvPr/>
        </p:nvSpPr>
        <p:spPr>
          <a:xfrm>
            <a:off x="0" y="0"/>
            <a:ext cx="12192000" cy="965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381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 lang="ko-KR"/>
            </a:pPr>
            <a:r>
              <a:rPr lang="ko-KR" altLang="en-US" sz="3200" i="1" kern="0">
                <a:solidFill>
                  <a:prstClr val="white"/>
                </a:solidFill>
                <a:latin typeface="HY헤드라인M"/>
                <a:ea typeface="HY헤드라인M"/>
              </a:rPr>
              <a:t>메이지 시대</a:t>
            </a:r>
            <a:endParaRPr lang="ko-KR" altLang="en-US" sz="3200" kern="0">
              <a:solidFill>
                <a:prstClr val="white"/>
              </a:solidFill>
              <a:latin typeface="HY헤드라인M"/>
              <a:ea typeface="HY헤드라인M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타원 4"/>
          <p:cNvSpPr/>
          <p:nvPr/>
        </p:nvSpPr>
        <p:spPr>
          <a:xfrm>
            <a:off x="1299450" y="2161279"/>
            <a:ext cx="906855" cy="900000"/>
          </a:xfrm>
          <a:prstGeom prst="ellipse">
            <a:avLst/>
          </a:prstGeom>
          <a:solidFill>
            <a:srgbClr val="ACD3CE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572518" y="2393972"/>
            <a:ext cx="9264842" cy="3949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2000">
                <a:latin typeface="HY신명조"/>
                <a:ea typeface="HY신명조"/>
              </a:rPr>
              <a:t>불평등 조약의 철폐에 힘썼다는 점이 특징적</a:t>
            </a:r>
          </a:p>
        </p:txBody>
      </p:sp>
      <p:sp>
        <p:nvSpPr>
          <p:cNvPr id="8" name="타원 7"/>
          <p:cNvSpPr/>
          <p:nvPr/>
        </p:nvSpPr>
        <p:spPr>
          <a:xfrm>
            <a:off x="1299450" y="3429000"/>
            <a:ext cx="882449" cy="900000"/>
          </a:xfrm>
          <a:prstGeom prst="ellipse">
            <a:avLst/>
          </a:prstGeom>
          <a:solidFill>
            <a:srgbClr val="967D5F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519684" y="3539015"/>
            <a:ext cx="7401770" cy="10025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2000">
                <a:latin typeface="HY신명조"/>
                <a:ea typeface="HY신명조"/>
              </a:rPr>
              <a:t>일본 제국주의 외교의 시작은 메이지 유신을 통한 일본제국의 성립, 메이지 시대는 도쿠가와 막부의 불평등 조약 상속. 또한 불평등 조약이 전폐됨.</a:t>
            </a:r>
          </a:p>
        </p:txBody>
      </p:sp>
      <p:sp>
        <p:nvSpPr>
          <p:cNvPr id="10" name="타원 9"/>
          <p:cNvSpPr/>
          <p:nvPr/>
        </p:nvSpPr>
        <p:spPr>
          <a:xfrm>
            <a:off x="1299450" y="4748407"/>
            <a:ext cx="906855" cy="900000"/>
          </a:xfrm>
          <a:prstGeom prst="ellipse">
            <a:avLst/>
          </a:prstGeom>
          <a:solidFill>
            <a:srgbClr val="FF999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1510779" y="4985541"/>
            <a:ext cx="8165886" cy="3943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2000">
                <a:latin typeface="HY신명조"/>
                <a:ea typeface="HY신명조"/>
              </a:rPr>
              <a:t>둘째는 일본제국 헌법 시행 이후(1890~1912)</a:t>
            </a:r>
          </a:p>
        </p:txBody>
      </p:sp>
      <p:sp>
        <p:nvSpPr>
          <p:cNvPr id="17" name="사각형: 둥근 모서리 16"/>
          <p:cNvSpPr/>
          <p:nvPr/>
        </p:nvSpPr>
        <p:spPr>
          <a:xfrm>
            <a:off x="341735" y="1258403"/>
            <a:ext cx="2014821" cy="317978"/>
          </a:xfrm>
          <a:prstGeom prst="roundRect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 sz="1200">
                <a:solidFill>
                  <a:prstClr val="white">
                    <a:lumMod val="50000"/>
                  </a:prstClr>
                </a:solidFill>
              </a:rPr>
              <a:t>메이지 시대의 대외관계</a:t>
            </a:r>
          </a:p>
        </p:txBody>
      </p:sp>
      <p:sp>
        <p:nvSpPr>
          <p:cNvPr id="19" name="직사각형 18"/>
          <p:cNvSpPr/>
          <p:nvPr/>
        </p:nvSpPr>
        <p:spPr>
          <a:xfrm>
            <a:off x="0" y="0"/>
            <a:ext cx="12192000" cy="965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381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 lang="ko-KR"/>
            </a:pPr>
            <a:r>
              <a:rPr lang="ko-KR" altLang="en-US" sz="3200" i="1" kern="0">
                <a:solidFill>
                  <a:prstClr val="white"/>
                </a:solidFill>
                <a:latin typeface="HY헤드라인M"/>
                <a:ea typeface="HY헤드라인M"/>
              </a:rPr>
              <a:t>메이지 시대</a:t>
            </a:r>
            <a:endParaRPr lang="ko-KR" altLang="en-US" sz="3200" kern="0">
              <a:solidFill>
                <a:prstClr val="white"/>
              </a:solidFill>
              <a:latin typeface="HY헤드라인M"/>
              <a:ea typeface="HY헤드라인M"/>
            </a:endParaRP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20000000000000000000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20000000000000000000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1723</Words>
  <Application>Microsoft Office PowerPoint</Application>
  <PresentationFormat>와이드스크린</PresentationFormat>
  <Paragraphs>382</Paragraphs>
  <Slides>58</Slides>
  <Notes>0</Notes>
  <HiddenSlides>0</HiddenSlides>
  <MMClips>1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58</vt:i4>
      </vt:variant>
    </vt:vector>
  </HeadingPairs>
  <TitlesOfParts>
    <vt:vector size="65" baseType="lpstr">
      <vt:lpstr>HY신명조</vt:lpstr>
      <vt:lpstr>HY헤드라인M</vt:lpstr>
      <vt:lpstr>Noto Sans Korean Bold</vt:lpstr>
      <vt:lpstr>맑은 고딕</vt:lpstr>
      <vt:lpstr>이순신 돋움체 M</vt:lpstr>
      <vt:lpstr>Arial</vt:lpstr>
      <vt:lpstr>1_Office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조땡</dc:creator>
  <cp:lastModifiedBy>A</cp:lastModifiedBy>
  <cp:revision>46</cp:revision>
  <dcterms:created xsi:type="dcterms:W3CDTF">2019-06-25T04:22:36Z</dcterms:created>
  <dcterms:modified xsi:type="dcterms:W3CDTF">2019-09-30T11:24:55Z</dcterms:modified>
</cp:coreProperties>
</file>