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8" r:id="rId3"/>
    <p:sldId id="262" r:id="rId4"/>
    <p:sldId id="263" r:id="rId5"/>
    <p:sldId id="280" r:id="rId6"/>
    <p:sldId id="281" r:id="rId7"/>
    <p:sldId id="282" r:id="rId8"/>
    <p:sldId id="273" r:id="rId9"/>
    <p:sldId id="283" r:id="rId10"/>
    <p:sldId id="284" r:id="rId11"/>
    <p:sldId id="297" r:id="rId12"/>
    <p:sldId id="296" r:id="rId13"/>
    <p:sldId id="274" r:id="rId14"/>
    <p:sldId id="285" r:id="rId15"/>
    <p:sldId id="286" r:id="rId16"/>
    <p:sldId id="287" r:id="rId17"/>
    <p:sldId id="288" r:id="rId18"/>
    <p:sldId id="289" r:id="rId19"/>
    <p:sldId id="277" r:id="rId20"/>
    <p:sldId id="290" r:id="rId21"/>
    <p:sldId id="291" r:id="rId22"/>
    <p:sldId id="292" r:id="rId23"/>
    <p:sldId id="293" r:id="rId24"/>
    <p:sldId id="294" r:id="rId25"/>
    <p:sldId id="278" r:id="rId26"/>
    <p:sldId id="266" r:id="rId27"/>
    <p:sldId id="265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DA0"/>
    <a:srgbClr val="0F3363"/>
    <a:srgbClr val="1498EB"/>
    <a:srgbClr val="8CC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6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8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7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5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8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1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5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ZIT232vf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ZIT232vfc" TargetMode="External"/><Relationship Id="rId2" Type="http://schemas.openxmlformats.org/officeDocument/2006/relationships/hyperlink" Target="https://www.youtube.com/watch?v=6tVK56aw3k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log.naver.com/bogjo22/150033952976" TargetMode="External"/><Relationship Id="rId4" Type="http://schemas.openxmlformats.org/officeDocument/2006/relationships/hyperlink" Target="http://blog.yes24.com/blog/blogMain.aspx?blogid=junheeseoyes24&amp;artSeqNo=104900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10B2561-025A-4114-84C5-EB378212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EB4568A-34F7-4FEE-B5A2-F09FF92AACDE}"/>
              </a:ext>
            </a:extLst>
          </p:cNvPr>
          <p:cNvSpPr/>
          <p:nvPr/>
        </p:nvSpPr>
        <p:spPr>
          <a:xfrm>
            <a:off x="2514731" y="3631684"/>
            <a:ext cx="71625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800" b="1" spc="600" dirty="0">
                <a:solidFill>
                  <a:schemeClr val="bg1"/>
                </a:solidFill>
              </a:rPr>
              <a:t>독도가 일본 영토라는 </a:t>
            </a:r>
            <a:endParaRPr lang="en-US" altLang="ko-KR" sz="4800" b="1" spc="600" dirty="0">
              <a:solidFill>
                <a:schemeClr val="bg1"/>
              </a:solidFill>
            </a:endParaRPr>
          </a:p>
          <a:p>
            <a:pPr algn="ctr"/>
            <a:r>
              <a:rPr lang="ko-KR" altLang="en-US" sz="4800" b="1" spc="600" dirty="0">
                <a:solidFill>
                  <a:schemeClr val="bg1"/>
                </a:solidFill>
              </a:rPr>
              <a:t>일본의 논리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67700" y="5475674"/>
            <a:ext cx="337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21540425 </a:t>
            </a:r>
            <a:r>
              <a:rPr lang="ko-KR" altLang="en-US" dirty="0"/>
              <a:t>수학교육과 김민재</a:t>
            </a:r>
          </a:p>
        </p:txBody>
      </p:sp>
    </p:spTree>
    <p:extLst>
      <p:ext uri="{BB962C8B-B14F-4D97-AF65-F5344CB8AC3E}">
        <p14:creationId xmlns:p14="http://schemas.microsoft.com/office/powerpoint/2010/main" val="3407128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세종실록지리지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7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71728" y="1442304"/>
            <a:ext cx="11290802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(p.157)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“두 섬은 서로 떨어짐이 멀지 않다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날씨가 좋으면 바라볼 수 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.”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가 바로 그 </a:t>
            </a:r>
            <a:r>
              <a:rPr lang="ko-KR" altLang="en-US" sz="2000" kern="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환상의 기술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입니다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                                                              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                                                                            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굳이 “날씨가 좋으면”이라는 단서를 붙인 것 자체가 </a:t>
            </a:r>
            <a:r>
              <a:rPr lang="ko-KR" altLang="en-US" sz="2000" b="1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상상의 산물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이라고 말할 수 있습니다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736" y="2541064"/>
            <a:ext cx="629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두 섬의 거리가 멀지 않으면 서로 바라보임이 당연한데</a:t>
            </a:r>
            <a:endParaRPr lang="ko-KR" altLang="en-US" sz="2000" dirty="0"/>
          </a:p>
        </p:txBody>
      </p:sp>
      <p:sp>
        <p:nvSpPr>
          <p:cNvPr id="15" name="직사각형 14"/>
          <p:cNvSpPr/>
          <p:nvPr/>
        </p:nvSpPr>
        <p:spPr>
          <a:xfrm>
            <a:off x="0" y="-10509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1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4" y="935110"/>
            <a:ext cx="6154511" cy="534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141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8395416" cy="6858000"/>
            <a:chOff x="0" y="0"/>
            <a:chExt cx="8395416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3,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80874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역사를 잊은 민족에게 미래는 없다</a:t>
              </a:r>
              <a:r>
                <a:rPr lang="en-US" altLang="ko-KR" sz="4000" dirty="0">
                  <a:solidFill>
                    <a:schemeClr val="bg1"/>
                  </a:solidFill>
                </a:rPr>
                <a:t>!</a:t>
              </a:r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160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lXZIT232vf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0337" y="365125"/>
            <a:ext cx="10833463" cy="60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713795" y="-766568"/>
            <a:ext cx="18564079" cy="5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73278312" descr="EMB0000331c5d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4" y="1378366"/>
            <a:ext cx="3011224" cy="47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109541" y="2155802"/>
            <a:ext cx="4238661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3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년도 </a:t>
            </a:r>
            <a:r>
              <a:rPr lang="en-US" altLang="ko-KR" sz="3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: 1531 (</a:t>
            </a:r>
            <a:r>
              <a:rPr lang="ko-KR" altLang="en-US" sz="3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조선시대</a:t>
            </a:r>
            <a:r>
              <a:rPr lang="en-US" altLang="ko-KR" sz="3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95590" y="3441337"/>
            <a:ext cx="804335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16</a:t>
            </a:r>
            <a:r>
              <a:rPr lang="ko-KR" altLang="en-US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세기 </a:t>
            </a:r>
            <a:r>
              <a:rPr lang="ko-KR" altLang="en-US" sz="3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중종 때 다시 만들어짐</a:t>
            </a:r>
            <a:r>
              <a:rPr lang="en-US" altLang="ko-KR" sz="3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3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3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성종 때 만들었지만 잘 알려지지 않았음</a:t>
            </a:r>
            <a:r>
              <a:rPr lang="en-US" altLang="ko-KR" sz="3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64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713795" y="-766568"/>
            <a:ext cx="18564079" cy="5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62533" y="955637"/>
            <a:ext cx="149081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16</a:t>
            </a:r>
            <a:r>
              <a:rPr lang="ko-KR" altLang="en-US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세기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8193" name="_x273271512" descr="EMB0000331c5d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" y="1828728"/>
            <a:ext cx="10946653" cy="46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타원 15"/>
          <p:cNvSpPr/>
          <p:nvPr/>
        </p:nvSpPr>
        <p:spPr>
          <a:xfrm>
            <a:off x="9157063" y="3137091"/>
            <a:ext cx="1097280" cy="2022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019786" y="3334406"/>
            <a:ext cx="980523" cy="162256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9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713795" y="-766568"/>
            <a:ext cx="18564079" cy="5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62533" y="955637"/>
            <a:ext cx="149081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16</a:t>
            </a:r>
            <a:r>
              <a:rPr lang="ko-KR" altLang="en-US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세기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9113" y="1962161"/>
            <a:ext cx="10061618" cy="2850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(p.157)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“인터넷을 검색해보면 적지 않은 일본인들이 한국 외교부 홈페이지에 실려 있는 이 지도를 보고 ‘한국 정부는 동서남북도 구분하지 못하는가’라고 조롱하고 있습니다</a:t>
            </a:r>
            <a:r>
              <a:rPr lang="en-US" altLang="ko-KR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.”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344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713795" y="-766568"/>
            <a:ext cx="18564079" cy="5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62533" y="1582652"/>
            <a:ext cx="149081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16</a:t>
            </a:r>
            <a:r>
              <a:rPr lang="ko-KR" altLang="en-US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세기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868819" y="1589628"/>
            <a:ext cx="783688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때 일본이 독도를 제대로 파악한 지도는</a:t>
            </a:r>
            <a:r>
              <a:rPr lang="en-US" altLang="ko-KR" sz="32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?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62533" y="3315982"/>
            <a:ext cx="10416893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해학적으로 생각해보았을 때</a:t>
            </a:r>
            <a:r>
              <a:rPr lang="en-US" altLang="ko-KR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우리 땅인데 멀리 떨어져 있으니까 울릉도와 한반도 사이에 그렸다</a:t>
            </a:r>
            <a:r>
              <a:rPr lang="en-US" altLang="ko-KR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28" y="2986070"/>
            <a:ext cx="3704272" cy="37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62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713795" y="-766568"/>
            <a:ext cx="18564079" cy="5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3" y="1915904"/>
            <a:ext cx="5411241" cy="442138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11804" r="24662" b="1571"/>
          <a:stretch/>
        </p:blipFill>
        <p:spPr>
          <a:xfrm>
            <a:off x="6202298" y="1915904"/>
            <a:ext cx="5606347" cy="44342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33729" y="1270478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&lt;</a:t>
            </a:r>
            <a:r>
              <a:rPr lang="ko-KR" altLang="en-US" sz="2000" dirty="0"/>
              <a:t>김대건의 조선전도</a:t>
            </a:r>
            <a:r>
              <a:rPr lang="en-US" altLang="ko-KR" sz="2000" dirty="0"/>
              <a:t>(1846)&gt;</a:t>
            </a:r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56305" y="1266870"/>
            <a:ext cx="569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&lt;16~19</a:t>
            </a:r>
            <a:r>
              <a:rPr lang="ko-KR" altLang="en-US" sz="2000" dirty="0"/>
              <a:t>세기 여러 지도 중의 울릉도와 우산도</a:t>
            </a:r>
            <a:r>
              <a:rPr lang="en-US" altLang="ko-KR" sz="2000" dirty="0"/>
              <a:t>&gt;</a:t>
            </a:r>
            <a:endParaRPr lang="ko-KR" altLang="en-US" sz="2000" dirty="0"/>
          </a:p>
        </p:txBody>
      </p:sp>
      <p:sp>
        <p:nvSpPr>
          <p:cNvPr id="21" name="타원 20"/>
          <p:cNvSpPr/>
          <p:nvPr/>
        </p:nvSpPr>
        <p:spPr>
          <a:xfrm>
            <a:off x="4422691" y="3798600"/>
            <a:ext cx="724076" cy="7342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535027" y="2004865"/>
            <a:ext cx="767110" cy="93427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9005471" y="2259874"/>
            <a:ext cx="702303" cy="12540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0715952" y="3392386"/>
            <a:ext cx="724076" cy="7342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6109064" y="5369058"/>
            <a:ext cx="724076" cy="7342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9668587" y="4369012"/>
            <a:ext cx="724076" cy="86919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11334979" y="4070467"/>
            <a:ext cx="473666" cy="7342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363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713795" y="-766568"/>
            <a:ext cx="18564079" cy="5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3" y="1915904"/>
            <a:ext cx="5411241" cy="442138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11804" r="24662" b="1571"/>
          <a:stretch/>
        </p:blipFill>
        <p:spPr>
          <a:xfrm>
            <a:off x="6202298" y="1915904"/>
            <a:ext cx="5606347" cy="44342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33729" y="1270478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&lt;</a:t>
            </a:r>
            <a:r>
              <a:rPr lang="ko-KR" altLang="en-US" sz="2000" dirty="0"/>
              <a:t>김대건의 조선전도</a:t>
            </a:r>
            <a:r>
              <a:rPr lang="en-US" altLang="ko-KR" sz="2000" dirty="0"/>
              <a:t>(1846)&gt;</a:t>
            </a:r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56305" y="1266870"/>
            <a:ext cx="569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&lt;16~19</a:t>
            </a:r>
            <a:r>
              <a:rPr lang="ko-KR" altLang="en-US" sz="2000" dirty="0"/>
              <a:t>세기 여러 지도 중의 울릉도와 우산도</a:t>
            </a:r>
            <a:r>
              <a:rPr lang="en-US" altLang="ko-KR" sz="2000" dirty="0"/>
              <a:t>&gt;</a:t>
            </a:r>
            <a:endParaRPr lang="ko-KR" altLang="en-US" sz="2000" dirty="0"/>
          </a:p>
        </p:txBody>
      </p:sp>
      <p:sp>
        <p:nvSpPr>
          <p:cNvPr id="21" name="타원 20"/>
          <p:cNvSpPr/>
          <p:nvPr/>
        </p:nvSpPr>
        <p:spPr>
          <a:xfrm>
            <a:off x="4422691" y="3798600"/>
            <a:ext cx="724076" cy="7342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535027" y="2004865"/>
            <a:ext cx="767110" cy="93427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9005471" y="2259874"/>
            <a:ext cx="702303" cy="125403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0715952" y="3392386"/>
            <a:ext cx="724076" cy="7342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6109064" y="5369058"/>
            <a:ext cx="724076" cy="7342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9668587" y="4369012"/>
            <a:ext cx="724076" cy="86919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11334979" y="4070467"/>
            <a:ext cx="473666" cy="7342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-11812" y="0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030858" y="1059983"/>
            <a:ext cx="100471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4000" b="1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고지도</a:t>
            </a:r>
            <a:r>
              <a:rPr lang="en-US" altLang="ko-KR" sz="4000" b="1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4000" b="1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古地圖</a:t>
            </a:r>
            <a:r>
              <a:rPr lang="en-US" altLang="ko-KR" sz="4000" b="1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4000" b="1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에 대한 이해</a:t>
            </a:r>
            <a:endParaRPr lang="en-US" altLang="ko-KR" sz="4000" b="1" kern="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2000" kern="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342900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고지도</a:t>
            </a:r>
            <a:r>
              <a:rPr lang="en-US" altLang="ko-KR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古地圖</a:t>
            </a:r>
            <a:r>
              <a:rPr lang="en-US" altLang="ko-KR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는 그 시대 사람들의 의식을 나타냄</a:t>
            </a:r>
            <a:r>
              <a:rPr lang="en-US" altLang="ko-KR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</a:p>
          <a:p>
            <a:pPr marL="342900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바닷길은 육지 통행보다 시간이 훨씬 적게 걸려 바닷길에 대한 거리감을 상대적으로 못 느낌</a:t>
            </a:r>
            <a:r>
              <a:rPr lang="en-US" altLang="ko-KR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</a:p>
          <a:p>
            <a:pPr marL="342900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현재와 같은 측량을 통해서 만들어지지 않았다는 점도 고려 </a:t>
            </a:r>
            <a:r>
              <a:rPr lang="ko-KR" altLang="en-US" sz="2000" kern="0" dirty="0" err="1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해야함</a:t>
            </a:r>
            <a:r>
              <a:rPr lang="en-US" altLang="ko-KR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</a:p>
          <a:p>
            <a:pPr marL="342900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조선의 지도에서 독도의 위치가 점차 제대로 잡아나간 것만 봐도 알 수 있음</a:t>
            </a:r>
            <a:r>
              <a:rPr lang="en-US" altLang="ko-KR" sz="2000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000" kern="0" dirty="0">
              <a:solidFill>
                <a:schemeClr val="bg2">
                  <a:lumMod val="50000"/>
                </a:schemeClr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2000" kern="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ko-KR" altLang="en-US" sz="2000" kern="0" dirty="0">
              <a:solidFill>
                <a:schemeClr val="bg1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6392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689113" y="1493030"/>
            <a:ext cx="11211517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800" dirty="0"/>
              <a:t>(p.159)</a:t>
            </a:r>
          </a:p>
          <a:p>
            <a:r>
              <a:rPr lang="ko-KR" altLang="en-US" sz="2800" dirty="0" err="1"/>
              <a:t>이케우치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사토시라는</a:t>
            </a:r>
            <a:r>
              <a:rPr lang="ko-KR" altLang="en-US" sz="2800" dirty="0"/>
              <a:t> 일본인 연구자가 모두 </a:t>
            </a:r>
            <a:r>
              <a:rPr lang="en-US" altLang="ko-KR" sz="2800" dirty="0"/>
              <a:t>116</a:t>
            </a:r>
            <a:r>
              <a:rPr lang="ko-KR" altLang="en-US" sz="2800" dirty="0"/>
              <a:t>장의 지도에 그려진 우산도의 위치를 추적한 적이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그에 의하면 </a:t>
            </a:r>
            <a:r>
              <a:rPr lang="en-US" altLang="ko-KR" sz="2800" dirty="0"/>
              <a:t>17</a:t>
            </a:r>
            <a:r>
              <a:rPr lang="ko-KR" altLang="en-US" sz="2800" dirty="0"/>
              <a:t>세기까지 우산도의 위치는 대개 울릉도의 서쪽이었습니다</a:t>
            </a:r>
            <a:r>
              <a:rPr lang="en-US" altLang="ko-KR" sz="2800" dirty="0"/>
              <a:t>. 18</a:t>
            </a:r>
            <a:r>
              <a:rPr lang="ko-KR" altLang="en-US" sz="2800" dirty="0"/>
              <a:t>세기가 되면 남쪽으로 이동하는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이후 </a:t>
            </a:r>
            <a:r>
              <a:rPr lang="en-US" altLang="ko-KR" sz="2800" dirty="0"/>
              <a:t>19</a:t>
            </a:r>
            <a:r>
              <a:rPr lang="ko-KR" altLang="en-US" sz="2800" dirty="0"/>
              <a:t>세기에는 동쪽으로 나아가 북동쪽으로 옮아가는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그렇게 </a:t>
            </a:r>
            <a:r>
              <a:rPr lang="ko-KR" altLang="en-US" sz="2800" dirty="0" err="1"/>
              <a:t>우산도는</a:t>
            </a:r>
            <a:r>
              <a:rPr lang="ko-KR" altLang="en-US" sz="2800" dirty="0"/>
              <a:t> 조선시대에 걸쳐 떠도는 섬이었습니다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환상의 섬이기 때문입니다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당연히 그 섬은  울릉도 동남 </a:t>
            </a:r>
            <a:r>
              <a:rPr lang="en-US" altLang="ko-KR" sz="2800" dirty="0"/>
              <a:t>87</a:t>
            </a:r>
            <a:r>
              <a:rPr lang="ko-KR" altLang="en-US" sz="2800" dirty="0"/>
              <a:t>킬로미터에 위치한 독도가 아니었습니다</a:t>
            </a:r>
            <a:r>
              <a:rPr lang="en-US" altLang="ko-KR" sz="2800" dirty="0"/>
              <a:t>. </a:t>
            </a:r>
            <a:r>
              <a:rPr lang="ko-KR" altLang="en-US" sz="2800" dirty="0">
                <a:solidFill>
                  <a:srgbClr val="FF0000"/>
                </a:solidFill>
              </a:rPr>
              <a:t>독도로 비정해도 좋을 만큼 근사한 방향과 위치에 </a:t>
            </a:r>
            <a:r>
              <a:rPr lang="ko-KR" altLang="en-US" sz="2800" dirty="0" err="1">
                <a:solidFill>
                  <a:srgbClr val="FF0000"/>
                </a:solidFill>
              </a:rPr>
              <a:t>우산도를</a:t>
            </a:r>
            <a:r>
              <a:rPr lang="ko-KR" altLang="en-US" sz="2800" dirty="0">
                <a:solidFill>
                  <a:srgbClr val="FF0000"/>
                </a:solidFill>
              </a:rPr>
              <a:t> 그린 지도는 단 한 장도 없습니다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96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독도에 대한 이미지 검색결과">
            <a:extLst>
              <a:ext uri="{FF2B5EF4-FFF2-40B4-BE49-F238E27FC236}">
                <a16:creationId xmlns:a16="http://schemas.microsoft.com/office/drawing/2014/main" id="{DFF2113D-8346-4331-A6CA-6D4C3FC2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94" y="0"/>
            <a:ext cx="5764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목차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579120" y="2255521"/>
            <a:ext cx="5328895" cy="707886"/>
            <a:chOff x="579120" y="1588272"/>
            <a:chExt cx="5328895" cy="70788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9C9EEDB-483B-470D-99D7-D04CD34E72AA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168626-073E-4FB5-A781-C9EF5FF51BD4}"/>
                </a:ext>
              </a:extLst>
            </p:cNvPr>
            <p:cNvSpPr txBox="1"/>
            <p:nvPr/>
          </p:nvSpPr>
          <p:spPr>
            <a:xfrm>
              <a:off x="1544320" y="1588272"/>
              <a:ext cx="43636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반일 종족 주의란</a:t>
              </a:r>
              <a:r>
                <a:rPr lang="en-US" altLang="ko-KR" sz="4000" dirty="0"/>
                <a:t>?</a:t>
              </a:r>
              <a:endParaRPr lang="ko-KR" altLang="en-US" sz="4000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579120" y="3459777"/>
            <a:ext cx="8549327" cy="707886"/>
            <a:chOff x="579120" y="1588272"/>
            <a:chExt cx="8549327" cy="70788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C5F0B19-1A80-4532-A3E1-767BEC309568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02</a:t>
              </a:r>
              <a:endParaRPr kumimoji="1" lang="ko-KR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1821F-9497-4D02-B246-E20432722A6E}"/>
                </a:ext>
              </a:extLst>
            </p:cNvPr>
            <p:cNvSpPr txBox="1"/>
            <p:nvPr/>
          </p:nvSpPr>
          <p:spPr>
            <a:xfrm>
              <a:off x="1544320" y="1588272"/>
              <a:ext cx="7584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독도가 우리나라 땅이 아니라고</a:t>
              </a:r>
              <a:r>
                <a:rPr lang="en-US" altLang="ko-KR" sz="4000" dirty="0"/>
                <a:t>?</a:t>
              </a:r>
              <a:endParaRPr lang="ko-KR" altLang="en-US" sz="4000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26D1A50-0EA7-441F-BFA1-90D81909C33C}"/>
              </a:ext>
            </a:extLst>
          </p:cNvPr>
          <p:cNvGrpSpPr/>
          <p:nvPr/>
        </p:nvGrpSpPr>
        <p:grpSpPr>
          <a:xfrm>
            <a:off x="579120" y="4664033"/>
            <a:ext cx="9052670" cy="707886"/>
            <a:chOff x="579120" y="1588272"/>
            <a:chExt cx="9052670" cy="707886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39E546D-3B2F-46C3-96E3-7CF45A77C969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03</a:t>
              </a:r>
              <a:endParaRPr kumimoji="1" lang="ko-KR" alt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172772-B7DD-4D94-A980-AD5C69A2C896}"/>
                </a:ext>
              </a:extLst>
            </p:cNvPr>
            <p:cNvSpPr txBox="1"/>
            <p:nvPr/>
          </p:nvSpPr>
          <p:spPr>
            <a:xfrm>
              <a:off x="1544320" y="1588272"/>
              <a:ext cx="80874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역사를 잊은 민족에게 미래는 없다</a:t>
              </a:r>
              <a:r>
                <a:rPr lang="en-US" altLang="ko-KR" sz="4000" dirty="0"/>
                <a:t>!</a:t>
              </a:r>
              <a:endParaRPr lang="ko-KR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689113" y="1493030"/>
            <a:ext cx="11211517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800" dirty="0"/>
              <a:t>(p.159)</a:t>
            </a:r>
          </a:p>
          <a:p>
            <a:r>
              <a:rPr lang="ko-KR" altLang="en-US" sz="2800" dirty="0" err="1"/>
              <a:t>이케우치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사토시라는</a:t>
            </a:r>
            <a:r>
              <a:rPr lang="ko-KR" altLang="en-US" sz="2800" dirty="0"/>
              <a:t> 일본인 연구자가 모두 </a:t>
            </a:r>
            <a:r>
              <a:rPr lang="en-US" altLang="ko-KR" sz="2800" dirty="0"/>
              <a:t>116</a:t>
            </a:r>
            <a:r>
              <a:rPr lang="ko-KR" altLang="en-US" sz="2800" dirty="0"/>
              <a:t>장의 지도에 그려진 우산도의 위치를 추적한 적이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그에 의하면 </a:t>
            </a:r>
            <a:r>
              <a:rPr lang="en-US" altLang="ko-KR" sz="2800" dirty="0"/>
              <a:t>17</a:t>
            </a:r>
            <a:r>
              <a:rPr lang="ko-KR" altLang="en-US" sz="2800" dirty="0"/>
              <a:t>세기까지 우산도의 위치는 대개 울릉도의 서쪽이었습니다</a:t>
            </a:r>
            <a:r>
              <a:rPr lang="en-US" altLang="ko-KR" sz="2800" dirty="0"/>
              <a:t>. 18</a:t>
            </a:r>
            <a:r>
              <a:rPr lang="ko-KR" altLang="en-US" sz="2800" dirty="0"/>
              <a:t>세기가 되면 남쪽으로 이동하는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이후 </a:t>
            </a:r>
            <a:r>
              <a:rPr lang="en-US" altLang="ko-KR" sz="2800" dirty="0"/>
              <a:t>19</a:t>
            </a:r>
            <a:r>
              <a:rPr lang="ko-KR" altLang="en-US" sz="2800" dirty="0"/>
              <a:t>세기에는 동쪽으로 나아가 북동쪽으로 옮아가는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그렇게 </a:t>
            </a:r>
            <a:r>
              <a:rPr lang="ko-KR" altLang="en-US" sz="2800" dirty="0" err="1"/>
              <a:t>우산도는</a:t>
            </a:r>
            <a:r>
              <a:rPr lang="ko-KR" altLang="en-US" sz="2800" dirty="0"/>
              <a:t> 조선시대에 걸쳐 떠도는 섬이었습니다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환상의 섬이기 때문입니다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당연히 그 섬은  울릉도 동남 </a:t>
            </a:r>
            <a:r>
              <a:rPr lang="en-US" altLang="ko-KR" sz="2800" dirty="0"/>
              <a:t>87</a:t>
            </a:r>
            <a:r>
              <a:rPr lang="ko-KR" altLang="en-US" sz="2800" dirty="0"/>
              <a:t>킬로미터에 위치한 독도가 아니었습니다</a:t>
            </a:r>
            <a:r>
              <a:rPr lang="en-US" altLang="ko-KR" sz="2800" dirty="0"/>
              <a:t>. </a:t>
            </a:r>
            <a:r>
              <a:rPr lang="ko-KR" altLang="en-US" sz="2800" dirty="0">
                <a:solidFill>
                  <a:srgbClr val="FF0000"/>
                </a:solidFill>
              </a:rPr>
              <a:t>독도를 비정해도 좋을 만큼 근사한 방향과 위치에 </a:t>
            </a:r>
            <a:r>
              <a:rPr lang="ko-KR" altLang="en-US" sz="2800" dirty="0" err="1">
                <a:solidFill>
                  <a:srgbClr val="FF0000"/>
                </a:solidFill>
              </a:rPr>
              <a:t>우산도를</a:t>
            </a:r>
            <a:r>
              <a:rPr lang="ko-KR" altLang="en-US" sz="2800" dirty="0">
                <a:solidFill>
                  <a:srgbClr val="FF0000"/>
                </a:solidFill>
              </a:rPr>
              <a:t> 그린 지도는 단 한 장도 없습니다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1812" y="0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38" y="472287"/>
            <a:ext cx="9182100" cy="592393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130193" y="4863268"/>
            <a:ext cx="2409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1770</a:t>
            </a:r>
            <a:r>
              <a:rPr lang="ko-KR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</a:t>
            </a:r>
            <a:endParaRPr lang="en-US" altLang="ko-KR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81326" y="4796573"/>
            <a:ext cx="453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실학자 </a:t>
            </a:r>
            <a:r>
              <a:rPr lang="ko-KR" altLang="en-US" sz="54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위백규</a:t>
            </a:r>
            <a:endParaRPr lang="en-US" altLang="ko-K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8823517" y="2759355"/>
            <a:ext cx="767110" cy="1469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689113" y="1493030"/>
            <a:ext cx="11211517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800" dirty="0"/>
              <a:t>(p.159)</a:t>
            </a:r>
          </a:p>
          <a:p>
            <a:r>
              <a:rPr lang="ko-KR" altLang="en-US" sz="2800" dirty="0" err="1"/>
              <a:t>이케우치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사토시라는</a:t>
            </a:r>
            <a:r>
              <a:rPr lang="ko-KR" altLang="en-US" sz="2800" dirty="0"/>
              <a:t> 일본인 연구자가 모두 </a:t>
            </a:r>
            <a:r>
              <a:rPr lang="en-US" altLang="ko-KR" sz="2800" dirty="0"/>
              <a:t>116</a:t>
            </a:r>
            <a:r>
              <a:rPr lang="ko-KR" altLang="en-US" sz="2800" dirty="0"/>
              <a:t>장의 지도에 그려진 우산도의 위치를 추적한 적이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그에 의하면 </a:t>
            </a:r>
            <a:r>
              <a:rPr lang="en-US" altLang="ko-KR" sz="2800" dirty="0"/>
              <a:t>17</a:t>
            </a:r>
            <a:r>
              <a:rPr lang="ko-KR" altLang="en-US" sz="2800" dirty="0"/>
              <a:t>세기까지 우산도의 위치는 대개 울릉도의 서쪽이었습니다</a:t>
            </a:r>
            <a:r>
              <a:rPr lang="en-US" altLang="ko-KR" sz="2800" dirty="0"/>
              <a:t>. 18</a:t>
            </a:r>
            <a:r>
              <a:rPr lang="ko-KR" altLang="en-US" sz="2800" dirty="0"/>
              <a:t>세기가 되면 남쪽으로 이동하는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이후 </a:t>
            </a:r>
            <a:r>
              <a:rPr lang="en-US" altLang="ko-KR" sz="2800" dirty="0"/>
              <a:t>19</a:t>
            </a:r>
            <a:r>
              <a:rPr lang="ko-KR" altLang="en-US" sz="2800" dirty="0"/>
              <a:t>세기에는 동쪽으로 나아가 북동쪽으로 옮아가는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그렇게 </a:t>
            </a:r>
            <a:r>
              <a:rPr lang="ko-KR" altLang="en-US" sz="2800" dirty="0" err="1"/>
              <a:t>우산도는</a:t>
            </a:r>
            <a:r>
              <a:rPr lang="ko-KR" altLang="en-US" sz="2800" dirty="0"/>
              <a:t> 조선시대에 걸쳐 떠도는 섬이었습니다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환상의 섬이기 때문입니다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당연히 그 섬은  울릉도 동남 </a:t>
            </a:r>
            <a:r>
              <a:rPr lang="en-US" altLang="ko-KR" sz="2800" dirty="0"/>
              <a:t>87</a:t>
            </a:r>
            <a:r>
              <a:rPr lang="ko-KR" altLang="en-US" sz="2800" dirty="0"/>
              <a:t>킬로미터에 위치한 독도가 아니었습니다</a:t>
            </a:r>
            <a:r>
              <a:rPr lang="en-US" altLang="ko-KR" sz="2800" dirty="0"/>
              <a:t>. </a:t>
            </a:r>
            <a:r>
              <a:rPr lang="ko-KR" altLang="en-US" sz="2800" dirty="0">
                <a:solidFill>
                  <a:srgbClr val="FF0000"/>
                </a:solidFill>
              </a:rPr>
              <a:t>독도를 비정해도 좋을 만큼 근사한 방향과 위치에 </a:t>
            </a:r>
            <a:r>
              <a:rPr lang="ko-KR" altLang="en-US" sz="2800" dirty="0" err="1">
                <a:solidFill>
                  <a:srgbClr val="FF0000"/>
                </a:solidFill>
              </a:rPr>
              <a:t>우산도를</a:t>
            </a:r>
            <a:r>
              <a:rPr lang="ko-KR" altLang="en-US" sz="2800" dirty="0">
                <a:solidFill>
                  <a:srgbClr val="FF0000"/>
                </a:solidFill>
              </a:rPr>
              <a:t> 그린 지도는 단 한 장도 없습니다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1812" y="0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15" y="15461"/>
            <a:ext cx="5598146" cy="6858000"/>
          </a:xfrm>
          <a:prstGeom prst="rect">
            <a:avLst/>
          </a:prstGeom>
        </p:spPr>
      </p:pic>
      <p:sp>
        <p:nvSpPr>
          <p:cNvPr id="19" name="타원 18"/>
          <p:cNvSpPr/>
          <p:nvPr/>
        </p:nvSpPr>
        <p:spPr>
          <a:xfrm>
            <a:off x="7591617" y="2887458"/>
            <a:ext cx="767110" cy="146974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286474" y="1763868"/>
            <a:ext cx="242164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독도 옆에 표기된 이도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夷島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는 일본의 북해도를 말함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84309" y="4473760"/>
            <a:ext cx="2694831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“</a:t>
            </a:r>
            <a:r>
              <a:rPr lang="ko-KR" altLang="en-US" sz="2000" dirty="0">
                <a:solidFill>
                  <a:schemeClr val="bg1"/>
                </a:solidFill>
              </a:rPr>
              <a:t>일본에 속하며 이들은 야인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野人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에 가깝다</a:t>
            </a:r>
            <a:r>
              <a:rPr lang="en-US" altLang="ko-KR" sz="2000" dirty="0">
                <a:solidFill>
                  <a:schemeClr val="bg1"/>
                </a:solidFill>
              </a:rPr>
              <a:t>.”</a:t>
            </a:r>
            <a:r>
              <a:rPr lang="ko-KR" altLang="en-US" sz="2000" dirty="0">
                <a:solidFill>
                  <a:schemeClr val="bg1"/>
                </a:solidFill>
              </a:rPr>
              <a:t>고 서술해둠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타원형 설명선 19"/>
          <p:cNvSpPr/>
          <p:nvPr/>
        </p:nvSpPr>
        <p:spPr>
          <a:xfrm>
            <a:off x="9531497" y="3195491"/>
            <a:ext cx="1747388" cy="666206"/>
          </a:xfrm>
          <a:prstGeom prst="wedgeEllipseCallout">
            <a:avLst>
              <a:gd name="adj1" fmla="val -17842"/>
              <a:gd name="adj2" fmla="val -117892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/>
              <a:t>훗카이도</a:t>
            </a:r>
            <a:endParaRPr lang="ko-KR" altLang="en-US" sz="2000" dirty="0"/>
          </a:p>
        </p:txBody>
      </p:sp>
      <p:sp>
        <p:nvSpPr>
          <p:cNvPr id="26" name="직사각형 25"/>
          <p:cNvSpPr/>
          <p:nvPr/>
        </p:nvSpPr>
        <p:spPr>
          <a:xfrm>
            <a:off x="6764978" y="2472123"/>
            <a:ext cx="1051181" cy="4929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7221">
            <a:off x="6236919" y="1519849"/>
            <a:ext cx="1211166" cy="119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7221">
            <a:off x="6910681" y="1490802"/>
            <a:ext cx="1269997" cy="125412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/>
          <p:cNvSpPr/>
          <p:nvPr/>
        </p:nvSpPr>
        <p:spPr>
          <a:xfrm>
            <a:off x="3549283" y="1772983"/>
            <a:ext cx="199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rgbClr val="FF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赤島</a:t>
            </a:r>
            <a:endParaRPr lang="ko-KR" altLang="en-US" sz="5400" dirty="0">
              <a:solidFill>
                <a:srgbClr val="FF0000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009090" y="3645022"/>
            <a:ext cx="767110" cy="1469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6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1" grpId="0" animBg="1"/>
      <p:bldP spid="20" grpId="0" animBg="1"/>
      <p:bldP spid="26" grpId="0" animBg="1"/>
      <p:bldP spid="27" grpId="0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689113" y="1493030"/>
            <a:ext cx="11211517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800" dirty="0"/>
              <a:t>(p.159)</a:t>
            </a:r>
          </a:p>
          <a:p>
            <a:r>
              <a:rPr lang="ko-KR" altLang="en-US" sz="2800" dirty="0" err="1"/>
              <a:t>이케우치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사토시라는</a:t>
            </a:r>
            <a:r>
              <a:rPr lang="ko-KR" altLang="en-US" sz="2800" dirty="0"/>
              <a:t> 일본인 연구자가 모두 </a:t>
            </a:r>
            <a:r>
              <a:rPr lang="en-US" altLang="ko-KR" sz="2800" dirty="0"/>
              <a:t>116</a:t>
            </a:r>
            <a:r>
              <a:rPr lang="ko-KR" altLang="en-US" sz="2800" dirty="0"/>
              <a:t>장의 지도에 그려진 우산도의 위치를 추적한 적이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그에 의하면 </a:t>
            </a:r>
            <a:r>
              <a:rPr lang="en-US" altLang="ko-KR" sz="2800" dirty="0"/>
              <a:t>17</a:t>
            </a:r>
            <a:r>
              <a:rPr lang="ko-KR" altLang="en-US" sz="2800" dirty="0"/>
              <a:t>세기까지 우산도의 위치는 대개 울릉도의 서쪽이었습니다</a:t>
            </a:r>
            <a:r>
              <a:rPr lang="en-US" altLang="ko-KR" sz="2800" dirty="0"/>
              <a:t>. 18</a:t>
            </a:r>
            <a:r>
              <a:rPr lang="ko-KR" altLang="en-US" sz="2800" dirty="0"/>
              <a:t>세기가 되면 남쪽으로 이동하는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이후 </a:t>
            </a:r>
            <a:r>
              <a:rPr lang="en-US" altLang="ko-KR" sz="2800" dirty="0"/>
              <a:t>19</a:t>
            </a:r>
            <a:r>
              <a:rPr lang="ko-KR" altLang="en-US" sz="2800" dirty="0"/>
              <a:t>세기에는 동쪽으로 나아가 북동쪽으로 옮아가는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그렇게 </a:t>
            </a:r>
            <a:r>
              <a:rPr lang="ko-KR" altLang="en-US" sz="2800" dirty="0" err="1"/>
              <a:t>우산도는</a:t>
            </a:r>
            <a:r>
              <a:rPr lang="ko-KR" altLang="en-US" sz="2800" dirty="0"/>
              <a:t> 조선시대에 걸쳐 떠도는 섬이었습니다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환상의 섬이기 때문입니다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당연히 그 섬은  울릉도 동남 </a:t>
            </a:r>
            <a:r>
              <a:rPr lang="en-US" altLang="ko-KR" sz="2800" dirty="0"/>
              <a:t>87</a:t>
            </a:r>
            <a:r>
              <a:rPr lang="ko-KR" altLang="en-US" sz="2800" dirty="0"/>
              <a:t>킬로미터에 위치한 독도가 아니었습니다</a:t>
            </a:r>
            <a:r>
              <a:rPr lang="en-US" altLang="ko-KR" sz="2800" dirty="0"/>
              <a:t>. </a:t>
            </a:r>
            <a:r>
              <a:rPr lang="ko-KR" altLang="en-US" sz="2800" dirty="0">
                <a:solidFill>
                  <a:srgbClr val="FF0000"/>
                </a:solidFill>
              </a:rPr>
              <a:t>독도를 비정해도 좋을 만큼 근사한 방향과 위치에 </a:t>
            </a:r>
            <a:r>
              <a:rPr lang="ko-KR" altLang="en-US" sz="2800" dirty="0" err="1">
                <a:solidFill>
                  <a:srgbClr val="FF0000"/>
                </a:solidFill>
              </a:rPr>
              <a:t>우산도를</a:t>
            </a:r>
            <a:r>
              <a:rPr lang="ko-KR" altLang="en-US" sz="2800" dirty="0">
                <a:solidFill>
                  <a:srgbClr val="FF0000"/>
                </a:solidFill>
              </a:rPr>
              <a:t> 그린 지도는 단 한 장도 없습니다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1812" y="0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70" y="850224"/>
            <a:ext cx="5858693" cy="513469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3949700" y="2156936"/>
            <a:ext cx="977900" cy="9204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079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689113" y="1493030"/>
            <a:ext cx="11211517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800" dirty="0"/>
              <a:t>(p.159)</a:t>
            </a:r>
          </a:p>
          <a:p>
            <a:r>
              <a:rPr lang="ko-KR" altLang="en-US" sz="2800" dirty="0" err="1"/>
              <a:t>이케우치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사토시라는</a:t>
            </a:r>
            <a:r>
              <a:rPr lang="ko-KR" altLang="en-US" sz="2800" dirty="0"/>
              <a:t> 일본인 연구자가 모두 </a:t>
            </a:r>
            <a:r>
              <a:rPr lang="en-US" altLang="ko-KR" sz="2800" dirty="0"/>
              <a:t>116</a:t>
            </a:r>
            <a:r>
              <a:rPr lang="ko-KR" altLang="en-US" sz="2800" dirty="0"/>
              <a:t>장의 지도에 그려진 우산도의 위치를 추적한 적이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그에 의하면 </a:t>
            </a:r>
            <a:r>
              <a:rPr lang="en-US" altLang="ko-KR" sz="2800" dirty="0"/>
              <a:t>17</a:t>
            </a:r>
            <a:r>
              <a:rPr lang="ko-KR" altLang="en-US" sz="2800" dirty="0"/>
              <a:t>세기까지 우산도의 위치는 대개 울릉도의 서쪽이었습니다</a:t>
            </a:r>
            <a:r>
              <a:rPr lang="en-US" altLang="ko-KR" sz="2800" dirty="0"/>
              <a:t>. 18</a:t>
            </a:r>
            <a:r>
              <a:rPr lang="ko-KR" altLang="en-US" sz="2800" dirty="0"/>
              <a:t>세기가 되면 남쪽으로 이동하는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이후 </a:t>
            </a:r>
            <a:r>
              <a:rPr lang="en-US" altLang="ko-KR" sz="2800" dirty="0"/>
              <a:t>19</a:t>
            </a:r>
            <a:r>
              <a:rPr lang="ko-KR" altLang="en-US" sz="2800" dirty="0"/>
              <a:t>세기에는 동쪽으로 나아가 북동쪽으로 옮아가는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그렇게 </a:t>
            </a:r>
            <a:r>
              <a:rPr lang="ko-KR" altLang="en-US" sz="2800" dirty="0" err="1"/>
              <a:t>우산도는</a:t>
            </a:r>
            <a:r>
              <a:rPr lang="ko-KR" altLang="en-US" sz="2800" dirty="0"/>
              <a:t> 조선시대에 걸쳐 떠도는 섬이었습니다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환상의 섬이기 때문입니다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당연히 그 섬은  울릉도 동남 </a:t>
            </a:r>
            <a:r>
              <a:rPr lang="en-US" altLang="ko-KR" sz="2800" dirty="0"/>
              <a:t>87</a:t>
            </a:r>
            <a:r>
              <a:rPr lang="ko-KR" altLang="en-US" sz="2800" dirty="0"/>
              <a:t>킬로미터에 위치한 독도가 아니었습니다</a:t>
            </a:r>
            <a:r>
              <a:rPr lang="en-US" altLang="ko-KR" sz="2800" dirty="0"/>
              <a:t>. </a:t>
            </a:r>
            <a:r>
              <a:rPr lang="ko-KR" altLang="en-US" sz="2800" dirty="0">
                <a:solidFill>
                  <a:srgbClr val="FF0000"/>
                </a:solidFill>
              </a:rPr>
              <a:t>독도를 비정해도 좋을 만큼 근사한 방향과 위치에 </a:t>
            </a:r>
            <a:r>
              <a:rPr lang="ko-KR" altLang="en-US" sz="2800" dirty="0" err="1">
                <a:solidFill>
                  <a:srgbClr val="FF0000"/>
                </a:solidFill>
              </a:rPr>
              <a:t>우산도를</a:t>
            </a:r>
            <a:r>
              <a:rPr lang="ko-KR" altLang="en-US" sz="2800" dirty="0">
                <a:solidFill>
                  <a:srgbClr val="FF0000"/>
                </a:solidFill>
              </a:rPr>
              <a:t> 그린 지도는 단 한 장도 없습니다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1812" y="0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35" y="1664791"/>
            <a:ext cx="9345329" cy="3953427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1397000" y="4584700"/>
            <a:ext cx="901700" cy="453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649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689113" y="1493030"/>
            <a:ext cx="11211517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800" dirty="0"/>
              <a:t>(p.159)</a:t>
            </a:r>
          </a:p>
          <a:p>
            <a:r>
              <a:rPr lang="ko-KR" altLang="en-US" sz="2800" dirty="0" err="1"/>
              <a:t>이케우치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사토시라는</a:t>
            </a:r>
            <a:r>
              <a:rPr lang="ko-KR" altLang="en-US" sz="2800" dirty="0"/>
              <a:t> 일본인 연구자가 모두 </a:t>
            </a:r>
            <a:r>
              <a:rPr lang="en-US" altLang="ko-KR" sz="2800" dirty="0"/>
              <a:t>116</a:t>
            </a:r>
            <a:r>
              <a:rPr lang="ko-KR" altLang="en-US" sz="2800" dirty="0"/>
              <a:t>장의 지도에 그려진 우산도의 위치를 추적한 적이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그에 의하면 </a:t>
            </a:r>
            <a:r>
              <a:rPr lang="en-US" altLang="ko-KR" sz="2800" dirty="0"/>
              <a:t>17</a:t>
            </a:r>
            <a:r>
              <a:rPr lang="ko-KR" altLang="en-US" sz="2800" dirty="0"/>
              <a:t>세기까지 우산도의 위치는 대개 울릉도의 서쪽이었습니다</a:t>
            </a:r>
            <a:r>
              <a:rPr lang="en-US" altLang="ko-KR" sz="2800" dirty="0"/>
              <a:t>. 18</a:t>
            </a:r>
            <a:r>
              <a:rPr lang="ko-KR" altLang="en-US" sz="2800" dirty="0"/>
              <a:t>세기가 되면 남쪽으로 이동하는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이후 </a:t>
            </a:r>
            <a:r>
              <a:rPr lang="en-US" altLang="ko-KR" sz="2800" dirty="0"/>
              <a:t>19</a:t>
            </a:r>
            <a:r>
              <a:rPr lang="ko-KR" altLang="en-US" sz="2800" dirty="0"/>
              <a:t>세기에는 동쪽으로 나아가 북동쪽으로 옮아가는 추세를 보입니다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그렇게 </a:t>
            </a:r>
            <a:r>
              <a:rPr lang="ko-KR" altLang="en-US" sz="2800" dirty="0" err="1"/>
              <a:t>우산도는</a:t>
            </a:r>
            <a:r>
              <a:rPr lang="ko-KR" altLang="en-US" sz="2800" dirty="0"/>
              <a:t> 조선시대에 걸쳐 떠도는 섬이었습니다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환상의 섬이기 때문입니다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당연히 그 섬은  울릉도 동남 </a:t>
            </a:r>
            <a:r>
              <a:rPr lang="en-US" altLang="ko-KR" sz="2800" dirty="0"/>
              <a:t>87</a:t>
            </a:r>
            <a:r>
              <a:rPr lang="ko-KR" altLang="en-US" sz="2800" dirty="0"/>
              <a:t>킬로미터에 위치한 독도가 아니었습니다</a:t>
            </a:r>
            <a:r>
              <a:rPr lang="en-US" altLang="ko-KR" sz="2800" dirty="0"/>
              <a:t>. </a:t>
            </a:r>
            <a:r>
              <a:rPr lang="ko-KR" altLang="en-US" sz="2800" dirty="0">
                <a:solidFill>
                  <a:srgbClr val="FF0000"/>
                </a:solidFill>
              </a:rPr>
              <a:t>독도를 비정해도 좋을 만큼 근사한 방향과 위치에 </a:t>
            </a:r>
            <a:r>
              <a:rPr lang="ko-KR" altLang="en-US" sz="2800" dirty="0" err="1">
                <a:solidFill>
                  <a:srgbClr val="FF0000"/>
                </a:solidFill>
              </a:rPr>
              <a:t>우산도를</a:t>
            </a:r>
            <a:r>
              <a:rPr lang="ko-KR" altLang="en-US" sz="2800" dirty="0">
                <a:solidFill>
                  <a:srgbClr val="FF0000"/>
                </a:solidFill>
              </a:rPr>
              <a:t> 그린 지도는 단 한 장도 없습니다</a:t>
            </a:r>
            <a:r>
              <a:rPr lang="en-US" altLang="ko-KR" sz="2800" dirty="0">
                <a:solidFill>
                  <a:srgbClr val="FF0000"/>
                </a:solidFill>
              </a:rPr>
              <a:t>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1812" y="0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3" y="1073426"/>
            <a:ext cx="5908993" cy="5043659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905000" y="3848100"/>
            <a:ext cx="1155700" cy="5295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545290" y="4020863"/>
            <a:ext cx="199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rgbClr val="FF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赤島</a:t>
            </a:r>
            <a:endParaRPr lang="ko-KR" altLang="en-US" sz="5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3200" y="2120900"/>
            <a:ext cx="1079500" cy="92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7022286" y="1606629"/>
            <a:ext cx="46082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 err="1">
                <a:solidFill>
                  <a:srgbClr val="FF0000"/>
                </a:solidFill>
              </a:rPr>
              <a:t>赤岩展望台</a:t>
            </a:r>
            <a:endParaRPr lang="en-US" altLang="ko-KR" sz="54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5400" dirty="0">
                <a:solidFill>
                  <a:srgbClr val="FF0000"/>
                </a:solidFill>
              </a:rPr>
              <a:t>(</a:t>
            </a:r>
            <a:r>
              <a:rPr lang="ko-KR" altLang="en-US" sz="5400" dirty="0" err="1">
                <a:solidFill>
                  <a:srgbClr val="FF0000"/>
                </a:solidFill>
              </a:rPr>
              <a:t>적암전망대</a:t>
            </a:r>
            <a:r>
              <a:rPr lang="en-US" altLang="ko-KR" sz="5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" name="타원 27"/>
          <p:cNvSpPr/>
          <p:nvPr/>
        </p:nvSpPr>
        <p:spPr>
          <a:xfrm>
            <a:off x="7553098" y="1708829"/>
            <a:ext cx="814110" cy="7994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698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/>
              <a:t>신증동국여지승람의</a:t>
            </a:r>
            <a:r>
              <a:rPr lang="ko-KR" altLang="en-US" sz="3600" dirty="0"/>
              <a:t> </a:t>
            </a:r>
            <a:r>
              <a:rPr lang="en-US" altLang="ko-KR" sz="3600" dirty="0"/>
              <a:t>‘</a:t>
            </a:r>
            <a:r>
              <a:rPr lang="ko-KR" altLang="en-US" sz="3600" dirty="0" err="1"/>
              <a:t>팔도총도</a:t>
            </a:r>
            <a:r>
              <a:rPr lang="en-US" altLang="ko-KR" sz="3600" dirty="0"/>
              <a:t>’</a:t>
            </a:r>
            <a:endParaRPr lang="ko-KR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99552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1632" y="1316247"/>
            <a:ext cx="11308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      실학자 </a:t>
            </a:r>
            <a:r>
              <a:rPr lang="ko-KR" altLang="en-US" sz="4000" b="1" dirty="0" err="1"/>
              <a:t>위백규</a:t>
            </a:r>
            <a:r>
              <a:rPr lang="ko-KR" altLang="en-US" sz="4000" b="1" dirty="0"/>
              <a:t> 선생이 쓴 </a:t>
            </a:r>
            <a:r>
              <a:rPr lang="en-US" altLang="ko-KR" sz="4000" b="1" dirty="0"/>
              <a:t>‘</a:t>
            </a:r>
            <a:r>
              <a:rPr lang="ko-KR" altLang="en-US" sz="4000" b="1" dirty="0" err="1"/>
              <a:t>환영지</a:t>
            </a:r>
            <a:r>
              <a:rPr lang="en-US" altLang="ko-KR" sz="4000" b="1" dirty="0"/>
              <a:t>’</a:t>
            </a:r>
            <a:r>
              <a:rPr lang="ko-KR" altLang="en-US" sz="4000" b="1" dirty="0"/>
              <a:t>는 </a:t>
            </a:r>
            <a:r>
              <a:rPr lang="en-US" altLang="ko-KR" sz="4000" b="1" dirty="0"/>
              <a:t>18</a:t>
            </a:r>
            <a:r>
              <a:rPr lang="ko-KR" altLang="en-US" sz="4000" b="1" dirty="0"/>
              <a:t>세기에 독도의 위치를 잘 파악한 지도라고 할 수  있다</a:t>
            </a:r>
            <a:r>
              <a:rPr lang="en-US" altLang="ko-KR" sz="4000" b="1" dirty="0"/>
              <a:t>.</a:t>
            </a:r>
            <a:endParaRPr lang="ko-KR" altLang="en-US" sz="4000" b="1" dirty="0"/>
          </a:p>
          <a:p>
            <a:endParaRPr lang="ko-KR" alt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39011" y="1265472"/>
            <a:ext cx="78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∴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25" y="3026885"/>
            <a:ext cx="6600825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/>
          <p:cNvSpPr txBox="1"/>
          <p:nvPr/>
        </p:nvSpPr>
        <p:spPr>
          <a:xfrm>
            <a:off x="939010" y="3166562"/>
            <a:ext cx="78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2775" y="3298649"/>
            <a:ext cx="1121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      </a:t>
            </a:r>
            <a:r>
              <a:rPr lang="ko-KR" altLang="en-US" sz="4000" b="1" dirty="0">
                <a:latin typeface="+mj-ea"/>
                <a:ea typeface="+mj-ea"/>
              </a:rPr>
              <a:t>고지도</a:t>
            </a:r>
            <a:r>
              <a:rPr lang="en-US" altLang="ko-KR" sz="4000" b="1" dirty="0">
                <a:latin typeface="+mj-lt"/>
              </a:rPr>
              <a:t>(</a:t>
            </a:r>
            <a:r>
              <a:rPr lang="ko-KR" altLang="en-US" sz="4000" b="1" kern="0" dirty="0">
                <a:latin typeface="+mj-lt"/>
                <a:ea typeface="함초롬바탕" panose="02030604000101010101" pitchFamily="18" charset="-127"/>
              </a:rPr>
              <a:t>古地圖</a:t>
            </a:r>
            <a:r>
              <a:rPr lang="en-US" altLang="ko-KR" sz="4000" b="1" kern="0" dirty="0">
                <a:latin typeface="+mj-lt"/>
                <a:ea typeface="함초롬바탕" panose="02030604000101010101" pitchFamily="18" charset="-127"/>
              </a:rPr>
              <a:t>)</a:t>
            </a:r>
            <a:r>
              <a:rPr lang="ko-KR" altLang="en-US" sz="4000" b="1" kern="0" dirty="0">
                <a:latin typeface="+mj-lt"/>
                <a:ea typeface="함초롬바탕" panose="02030604000101010101" pitchFamily="18" charset="-127"/>
              </a:rPr>
              <a:t>에 대한 이해가 필요하다</a:t>
            </a:r>
            <a:endParaRPr lang="ko-KR" altLang="en-US" sz="4000" b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8382" y="5037112"/>
            <a:ext cx="78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363" y="5190354"/>
            <a:ext cx="1121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FF0000"/>
                </a:solidFill>
              </a:rPr>
              <a:t>      </a:t>
            </a:r>
            <a:r>
              <a:rPr lang="ko-KR" altLang="en-US" sz="4000" b="1" dirty="0">
                <a:solidFill>
                  <a:srgbClr val="FF0000"/>
                </a:solidFill>
                <a:latin typeface="+mj-ea"/>
                <a:ea typeface="+mj-ea"/>
              </a:rPr>
              <a:t>독도는 우리나라 땅이다</a:t>
            </a:r>
            <a:r>
              <a:rPr lang="en-US" altLang="ko-KR" sz="4000" b="1" dirty="0">
                <a:solidFill>
                  <a:srgbClr val="FF0000"/>
                </a:solidFill>
                <a:latin typeface="+mj-ea"/>
                <a:ea typeface="+mj-ea"/>
              </a:rPr>
              <a:t>! </a:t>
            </a:r>
            <a:endParaRPr lang="ko-KR" alt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409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D0B2F-6FAE-45BB-9F20-D2A6E7C7C2A9}"/>
              </a:ext>
            </a:extLst>
          </p:cNvPr>
          <p:cNvSpPr txBox="1"/>
          <p:nvPr/>
        </p:nvSpPr>
        <p:spPr>
          <a:xfrm>
            <a:off x="1060006" y="531191"/>
            <a:ext cx="1007198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tx2">
                    <a:lumMod val="50000"/>
                  </a:schemeClr>
                </a:solidFill>
              </a:rPr>
              <a:t>출처</a:t>
            </a:r>
            <a:endParaRPr lang="en-US" altLang="ko-KR" sz="6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altLang="ko-KR" sz="35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2400" dirty="0">
                <a:hlinkClick r:id="rId2"/>
              </a:rPr>
              <a:t>https://www.youtube.com/watch?v=6tVK56aw3kI</a:t>
            </a:r>
            <a:endParaRPr lang="en-US" altLang="ko-KR" sz="2400" dirty="0"/>
          </a:p>
          <a:p>
            <a:pPr algn="ctr"/>
            <a:r>
              <a:rPr lang="en-US" altLang="ko-KR" sz="2400" dirty="0">
                <a:hlinkClick r:id="rId3"/>
              </a:rPr>
              <a:t>https://www.youtube.com/watch?v=lXZIT232vfc</a:t>
            </a:r>
            <a:endParaRPr lang="en-US" altLang="ko-KR" sz="2400" dirty="0"/>
          </a:p>
          <a:p>
            <a:pPr algn="ctr"/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</a:rPr>
              <a:t>‘</a:t>
            </a:r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반일종족주의</a:t>
            </a:r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라는 책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ko-KR" altLang="en-US" sz="3600" b="1" dirty="0" err="1">
                <a:solidFill>
                  <a:schemeClr val="tx2">
                    <a:lumMod val="50000"/>
                  </a:schemeClr>
                </a:solidFill>
              </a:rPr>
              <a:t>구글</a:t>
            </a:r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ko-KR" altLang="en-US" sz="3600" b="1" dirty="0" err="1">
                <a:solidFill>
                  <a:schemeClr val="tx2">
                    <a:lumMod val="50000"/>
                  </a:schemeClr>
                </a:solidFill>
              </a:rPr>
              <a:t>어스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독도 연구소 고지도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dirty="0">
                <a:hlinkClick r:id="rId4"/>
              </a:rPr>
              <a:t>http://blog.yes24.com/blog/blogMain.aspx?blogid=junheeseoyes24&amp;artSeqNo=1049009</a:t>
            </a:r>
            <a:endParaRPr lang="en-US" altLang="ko-KR" dirty="0"/>
          </a:p>
          <a:p>
            <a:pPr algn="ctr"/>
            <a:r>
              <a:rPr lang="en-US" altLang="ko-KR" dirty="0">
                <a:hlinkClick r:id="rId5"/>
              </a:rPr>
              <a:t>https://blog.naver.com/bogjo22/150033952976</a:t>
            </a:r>
            <a:r>
              <a:rPr lang="en-US" altLang="ko-KR" dirty="0"/>
              <a:t>  </a:t>
            </a:r>
            <a:r>
              <a:rPr lang="en-US" altLang="ko-KR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ko-KR" altLang="en-US" b="1" dirty="0" err="1">
                <a:solidFill>
                  <a:schemeClr val="tx2">
                    <a:lumMod val="50000"/>
                  </a:schemeClr>
                </a:solidFill>
              </a:rPr>
              <a:t>환영지</a:t>
            </a:r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</a:rPr>
              <a:t> 사진 관련</a:t>
            </a:r>
            <a:r>
              <a:rPr lang="en-US" altLang="ko-KR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47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3833202" y="3075057"/>
            <a:ext cx="4525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반일종족주의 </a:t>
            </a:r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부 끝</a:t>
            </a:r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감사합니다</a:t>
            </a:r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ko-KR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9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1,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43636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반일 종족 주의란</a:t>
              </a:r>
              <a:r>
                <a:rPr lang="en-US" altLang="ko-KR" sz="4000" dirty="0">
                  <a:solidFill>
                    <a:schemeClr val="bg1"/>
                  </a:solidFill>
                </a:rPr>
                <a:t>?</a:t>
              </a:r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03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반일 종족 주의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1762691"/>
            <a:ext cx="5361095" cy="4020821"/>
          </a:xfrm>
          <a:prstGeom prst="roundRect">
            <a:avLst>
              <a:gd name="adj" fmla="val 50000"/>
            </a:avLst>
          </a:prstGeom>
        </p:spPr>
      </p:pic>
      <p:sp>
        <p:nvSpPr>
          <p:cNvPr id="12" name="TextBox 11"/>
          <p:cNvSpPr txBox="1"/>
          <p:nvPr/>
        </p:nvSpPr>
        <p:spPr>
          <a:xfrm>
            <a:off x="4402841" y="3773102"/>
            <a:ext cx="763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FF0000"/>
                </a:solidFill>
              </a:rPr>
              <a:t>일본에 행동에 계속되는 반대 행위를 하면서</a:t>
            </a:r>
            <a:endParaRPr lang="en-US" altLang="ko-KR" sz="3000" dirty="0">
              <a:solidFill>
                <a:srgbClr val="FF0000"/>
              </a:solidFill>
            </a:endParaRPr>
          </a:p>
          <a:p>
            <a:r>
              <a:rPr lang="ko-KR" altLang="en-US" sz="3000" dirty="0">
                <a:solidFill>
                  <a:srgbClr val="FF0000"/>
                </a:solidFill>
              </a:rPr>
              <a:t> 우리나라에 모든 부분을 찬성하는 것</a:t>
            </a:r>
            <a:r>
              <a:rPr lang="en-US" altLang="ko-KR" sz="3000" dirty="0">
                <a:solidFill>
                  <a:srgbClr val="FF0000"/>
                </a:solidFill>
              </a:rPr>
              <a:t>.</a:t>
            </a:r>
            <a:endParaRPr lang="ko-KR" altLang="en-US" sz="3000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175273" y="1126057"/>
            <a:ext cx="1622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rgbClr val="FF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反日</a:t>
            </a:r>
            <a:endParaRPr lang="ko-KR" altLang="en-US" sz="5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5567" y="2482922"/>
            <a:ext cx="5001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/>
              <a:t>일본에게 나쁜 감정</a:t>
            </a:r>
            <a:r>
              <a:rPr lang="en-US" altLang="ko-KR" sz="4000" dirty="0"/>
              <a:t>. </a:t>
            </a:r>
            <a:r>
              <a:rPr lang="ko-KR" altLang="en-US" sz="4000" dirty="0"/>
              <a:t> </a:t>
            </a:r>
            <a:endParaRPr lang="en-US" altLang="ko-KR" sz="4000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3" t="14903" r="24068" b="12271"/>
          <a:stretch/>
        </p:blipFill>
        <p:spPr>
          <a:xfrm rot="20462672">
            <a:off x="3103268" y="1724126"/>
            <a:ext cx="604912" cy="801858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>
          <a:xfrm rot="20547277">
            <a:off x="1035964" y="2123775"/>
            <a:ext cx="2294547" cy="403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8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반일 종족 주의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950698" y="1378227"/>
            <a:ext cx="2947543" cy="3326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54492" y="4863549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소제목을 입력하세요</a:t>
            </a:r>
            <a:endParaRPr kumimoji="1" lang="ja-JP" altLang="en-US" b="1" spc="-150" dirty="0"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50698" y="5391908"/>
            <a:ext cx="2947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  <a:endParaRPr kumimoji="1" lang="ja-JP" altLang="en-US" sz="14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26022" y="4863549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소제목을 입력하세요</a:t>
            </a:r>
            <a:endParaRPr kumimoji="1" lang="ja-JP" altLang="en-US" b="1" spc="-150" dirty="0"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22228" y="5391908"/>
            <a:ext cx="2947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  <a:endParaRPr kumimoji="1" lang="ja-JP" altLang="en-US" sz="14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797552" y="4863549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소제목을 입력하세요</a:t>
            </a:r>
            <a:endParaRPr kumimoji="1" lang="ja-JP" altLang="en-US" b="1" spc="-150" dirty="0"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293758" y="5391908"/>
            <a:ext cx="2947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  <a:endParaRPr kumimoji="1" lang="ja-JP" altLang="en-US" sz="14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4" y="1467763"/>
            <a:ext cx="4217704" cy="3163278"/>
          </a:xfrm>
          <a:prstGeom prst="roundRect">
            <a:avLst>
              <a:gd name="adj" fmla="val 50000"/>
            </a:avLst>
          </a:prstGeom>
        </p:spPr>
      </p:pic>
      <p:sp>
        <p:nvSpPr>
          <p:cNvPr id="12" name="TextBox 11"/>
          <p:cNvSpPr txBox="1"/>
          <p:nvPr/>
        </p:nvSpPr>
        <p:spPr>
          <a:xfrm>
            <a:off x="4889068" y="3376890"/>
            <a:ext cx="6781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일본에 행동에 계속되는 반대 행위를 하면서 우리나라에 모든 부분을 찬성하는 것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15" name="직사각형 14"/>
          <p:cNvSpPr/>
          <p:nvPr/>
        </p:nvSpPr>
        <p:spPr>
          <a:xfrm>
            <a:off x="7175273" y="1126057"/>
            <a:ext cx="3244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rgbClr val="FF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反日</a:t>
            </a:r>
            <a:endParaRPr lang="ko-KR" altLang="en-US" sz="5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9068" y="2335761"/>
            <a:ext cx="35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일본에게 나쁜 감정</a:t>
            </a:r>
            <a:r>
              <a:rPr lang="en-US" altLang="ko-KR" sz="2800" dirty="0"/>
              <a:t>. </a:t>
            </a:r>
            <a:r>
              <a:rPr lang="ko-KR" altLang="en-US" sz="2800" dirty="0"/>
              <a:t> </a:t>
            </a:r>
            <a:endParaRPr lang="en-US" altLang="ko-KR" sz="2800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3" t="14903" r="24068" b="12271"/>
          <a:stretch/>
        </p:blipFill>
        <p:spPr>
          <a:xfrm rot="20462672">
            <a:off x="2769216" y="1295706"/>
            <a:ext cx="604912" cy="801858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0" y="-10509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1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6104" r="13247" b="86400"/>
          <a:stretch/>
        </p:blipFill>
        <p:spPr>
          <a:xfrm>
            <a:off x="1636585" y="2655475"/>
            <a:ext cx="8918827" cy="218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190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892073" cy="6858000"/>
            <a:chOff x="0" y="0"/>
            <a:chExt cx="7892073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2,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7584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독도가 우리나라 땅이 아니라고</a:t>
              </a:r>
              <a:r>
                <a:rPr lang="en-US" altLang="ko-KR" sz="4000" dirty="0">
                  <a:solidFill>
                    <a:schemeClr val="bg1"/>
                  </a:solidFill>
                </a:rPr>
                <a:t>?</a:t>
              </a:r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01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477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세종실록지리지</a:t>
            </a:r>
            <a:r>
              <a:rPr lang="en-US" altLang="ko-KR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(1432)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7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02" y="1422042"/>
            <a:ext cx="6276786" cy="49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56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477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세종실록지리지</a:t>
            </a:r>
            <a:r>
              <a:rPr lang="en-US" altLang="ko-KR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(1432)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7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86" y="1317539"/>
            <a:ext cx="6276786" cy="492616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5554686" y="1315593"/>
            <a:ext cx="6345944" cy="5066429"/>
            <a:chOff x="5232400" y="1420096"/>
            <a:chExt cx="6345944" cy="5066429"/>
          </a:xfrm>
        </p:grpSpPr>
        <p:sp>
          <p:nvSpPr>
            <p:cNvPr id="226" name="직사각형 225"/>
            <p:cNvSpPr/>
            <p:nvPr/>
          </p:nvSpPr>
          <p:spPr>
            <a:xfrm>
              <a:off x="10317641" y="1422042"/>
              <a:ext cx="1260703" cy="5064482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5232400" y="1469667"/>
              <a:ext cx="4279900" cy="5016858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9880600" y="1420096"/>
              <a:ext cx="437041" cy="3875804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9512300" y="2258295"/>
              <a:ext cx="203200" cy="4228229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9715500" y="4329548"/>
              <a:ext cx="165100" cy="2156976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10202886" y="5191397"/>
            <a:ext cx="437041" cy="1190624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9834586" y="1315593"/>
            <a:ext cx="368300" cy="838199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037786" y="2153792"/>
            <a:ext cx="165100" cy="2071253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37378" y="1526544"/>
            <a:ext cx="4998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zh-TW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于山武陵二島 在縣正東海中 </a:t>
            </a:r>
            <a:endParaRPr lang="en-US" altLang="zh-TW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zh-TW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二島</a:t>
            </a:r>
            <a:r>
              <a:rPr lang="zh-TW" altLang="en-US" sz="25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相</a:t>
            </a:r>
            <a:r>
              <a:rPr lang="zh-TW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去不遠 風日淸明 則可望見</a:t>
            </a:r>
            <a:endParaRPr lang="zh-TW" altLang="en-US" sz="2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7378" y="2977435"/>
            <a:ext cx="51481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우산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        )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과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무릉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섬이 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현의 정동쪽 바다 가운데 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두 섬의 거리가 서로 멀지 않아 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날씨가 맑으면 가히 바라볼 수 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9011" y="3103045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</a:rPr>
              <a:t>독도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470263" y="2165275"/>
            <a:ext cx="1802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연결선 240"/>
          <p:cNvCxnSpPr/>
          <p:nvPr/>
        </p:nvCxnSpPr>
        <p:spPr>
          <a:xfrm>
            <a:off x="2404009" y="2165275"/>
            <a:ext cx="197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242"/>
          <p:cNvCxnSpPr/>
          <p:nvPr/>
        </p:nvCxnSpPr>
        <p:spPr>
          <a:xfrm>
            <a:off x="2404009" y="2713915"/>
            <a:ext cx="266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직선 연결선 244"/>
          <p:cNvCxnSpPr/>
          <p:nvPr/>
        </p:nvCxnSpPr>
        <p:spPr>
          <a:xfrm>
            <a:off x="470263" y="2713915"/>
            <a:ext cx="1802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5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477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세종실록지리지</a:t>
            </a:r>
            <a:r>
              <a:rPr lang="en-US" altLang="ko-KR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(1432)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7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71728" y="1442304"/>
            <a:ext cx="11290802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(p.157)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“두 섬은 서로 떨어짐이 멀지 않다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날씨가 좋으면 바라볼 수 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.”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가 바로 그 </a:t>
            </a:r>
            <a:r>
              <a:rPr lang="ko-KR" altLang="en-US" sz="2000" kern="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환상의 기술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입니다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                                                              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                                                                            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굳이 “날씨가 좋으면”이라는 단서를 붙인 것 자체가 </a:t>
            </a:r>
            <a:r>
              <a:rPr lang="ko-KR" altLang="en-US" sz="2000" b="1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상상의 산물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이라고 말할 수 있습니다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736" y="2541064"/>
            <a:ext cx="629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두 섬의 거리가 멀지 않으면 서로 바라보임이 당연한데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8720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</Template>
  <TotalTime>1188</TotalTime>
  <Words>1275</Words>
  <Application>Microsoft Office PowerPoint</Application>
  <PresentationFormat>와이드스크린</PresentationFormat>
  <Paragraphs>153</Paragraphs>
  <Slides>27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5" baseType="lpstr">
      <vt:lpstr>나눔바른고딕</vt:lpstr>
      <vt:lpstr>나눔스퀘어</vt:lpstr>
      <vt:lpstr>나눔스퀘어 Bold</vt:lpstr>
      <vt:lpstr>새굴림</vt:lpstr>
      <vt:lpstr>함초롬바탕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최재훈</cp:lastModifiedBy>
  <cp:revision>77</cp:revision>
  <dcterms:created xsi:type="dcterms:W3CDTF">2019-08-12T05:10:14Z</dcterms:created>
  <dcterms:modified xsi:type="dcterms:W3CDTF">2019-09-29T14:35:19Z</dcterms:modified>
</cp:coreProperties>
</file>