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TxStyle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TxStyle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58" y="34"/>
      </p:cViewPr>
      <p:guideLst>
        <p:guide orient="horz" pos="215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presProps" Target="presProps.xml"  /><Relationship Id="rId18" Type="http://schemas.openxmlformats.org/officeDocument/2006/relationships/viewProps" Target="viewProps.xml"  /><Relationship Id="rId19" Type="http://schemas.openxmlformats.org/officeDocument/2006/relationships/theme" Target="theme/theme1.xml"  /><Relationship Id="rId2" Type="http://schemas.openxmlformats.org/officeDocument/2006/relationships/slide" Target="slides/slide1.xml"  /><Relationship Id="rId20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hyperlink" Target="https://youtu.be/6ACYcKmnNYM" TargetMode="External" /><Relationship Id="rId3" Type="http://schemas.openxmlformats.org/officeDocument/2006/relationships/image" Target="../media/image7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jpe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jpeg"  /><Relationship Id="rId3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jpeg"  /><Relationship Id="rId3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jpeg"  /><Relationship Id="rId3" Type="http://schemas.openxmlformats.org/officeDocument/2006/relationships/image" Target="../media/image5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jpeg"  /><Relationship Id="rId3" Type="http://schemas.openxmlformats.org/officeDocument/2006/relationships/image" Target="../media/image6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독도에 대한 이미지 검색결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noFill/>
        </p:spPr>
      </p:pic>
      <p:grpSp>
        <p:nvGrpSpPr>
          <p:cNvPr id="8" name="그룹 7"/>
          <p:cNvGrpSpPr/>
          <p:nvPr/>
        </p:nvGrpSpPr>
        <p:grpSpPr>
          <a:xfrm rot="0">
            <a:off x="0" y="0"/>
            <a:ext cx="7498080" cy="6858000"/>
            <a:chOff x="0" y="0"/>
            <a:chExt cx="7498080" cy="6858000"/>
          </a:xfrm>
        </p:grpSpPr>
        <p:sp>
          <p:nvSpPr>
            <p:cNvPr id="5" name="자유형: 도형 4"/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kumimoji="1"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4911" y="1216853"/>
              <a:ext cx="6202680" cy="13724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800" b="1" spc="600">
                  <a:solidFill>
                    <a:schemeClr val="lt1"/>
                  </a:solidFill>
                </a:rPr>
                <a:t>일본의 주장하는 독도 영유권과</a:t>
              </a:r>
              <a:endParaRPr lang="ko-KR" altLang="en-US" sz="2800" b="1" spc="600">
                <a:solidFill>
                  <a:schemeClr val="lt1"/>
                </a:solidFill>
              </a:endParaRPr>
            </a:p>
            <a:p>
              <a:pPr algn="ctr">
                <a:defRPr/>
              </a:pPr>
              <a:r>
                <a:rPr lang="ko-KR" altLang="en-US" sz="2800" b="1" spc="600">
                  <a:solidFill>
                    <a:schemeClr val="lt1"/>
                  </a:solidFill>
                </a:rPr>
                <a:t>독도 도해 금지에 대한</a:t>
              </a:r>
              <a:endParaRPr lang="ko-KR" altLang="en-US" sz="2800" b="1" spc="600">
                <a:solidFill>
                  <a:schemeClr val="lt1"/>
                </a:solidFill>
              </a:endParaRPr>
            </a:p>
            <a:p>
              <a:pPr algn="ctr">
                <a:defRPr/>
              </a:pPr>
              <a:r>
                <a:rPr lang="ko-KR" altLang="en-US" sz="2800" b="1" spc="600">
                  <a:solidFill>
                    <a:schemeClr val="lt1"/>
                  </a:solidFill>
                </a:rPr>
                <a:t> 한국의 반박</a:t>
              </a:r>
              <a:r>
                <a:rPr lang="en-US" altLang="ko-KR" sz="2800" b="1">
                  <a:solidFill>
                    <a:schemeClr val="lt1"/>
                  </a:solidFill>
                </a:rPr>
                <a:t> </a:t>
              </a:r>
              <a:endParaRPr lang="en-US" altLang="ko-KR" sz="2800" b="1">
                <a:solidFill>
                  <a:schemeClr val="lt1"/>
                </a:solidFill>
              </a:endParaRPr>
            </a:p>
          </p:txBody>
        </p:sp>
      </p:grpSp>
      <p:sp>
        <p:nvSpPr>
          <p:cNvPr id="1027" name="직사각형 4"/>
          <p:cNvSpPr/>
          <p:nvPr/>
        </p:nvSpPr>
        <p:spPr>
          <a:xfrm>
            <a:off x="4633244" y="5990372"/>
            <a:ext cx="7669532" cy="39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 spc="600">
                <a:solidFill>
                  <a:schemeClr val="lt1"/>
                </a:solidFill>
              </a:rPr>
              <a:t>21902115</a:t>
            </a:r>
            <a:r>
              <a:rPr lang="ko-KR" altLang="en-US" sz="2000" b="1" spc="600">
                <a:solidFill>
                  <a:schemeClr val="lt1"/>
                </a:solidFill>
              </a:rPr>
              <a:t> 일본어일본학과 배준희</a:t>
            </a:r>
            <a:endParaRPr lang="ko-KR" altLang="en-US" sz="2000" b="1" spc="6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사람, 실내, 여자, 대지이(가) 표시된 사진  자동 생성된 설명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56160" y="0"/>
            <a:ext cx="4335840" cy="6858000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119" y="179160"/>
            <a:ext cx="360046" cy="7523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ko-KR" altLang="en-US" sz="4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"/>
          <p:cNvSpPr/>
          <p:nvPr/>
        </p:nvSpPr>
        <p:spPr>
          <a:xfrm>
            <a:off x="7983089" y="2085730"/>
            <a:ext cx="4208911" cy="6446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pSp>
        <p:nvGrpSpPr>
          <p:cNvPr id="21" name="그룹 8"/>
          <p:cNvGrpSpPr/>
          <p:nvPr/>
        </p:nvGrpSpPr>
        <p:grpSpPr>
          <a:xfrm rot="0">
            <a:off x="596823" y="283757"/>
            <a:ext cx="4038042" cy="752563"/>
            <a:chOff x="569498" y="1588268"/>
            <a:chExt cx="4038042" cy="752563"/>
          </a:xfrm>
        </p:grpSpPr>
        <p:sp>
          <p:nvSpPr>
            <p:cNvPr id="22" name="직사각형 6"/>
            <p:cNvSpPr/>
            <p:nvPr/>
          </p:nvSpPr>
          <p:spPr>
            <a:xfrm>
              <a:off x="569498" y="1644842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kumimoji="1" lang="en-US" altLang="ko-KR" b="1"/>
                <a:t>3</a:t>
              </a:r>
              <a:endParaRPr kumimoji="1" lang="en-US" altLang="ko-KR" b="1"/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1544313" y="1588268"/>
              <a:ext cx="3063227" cy="752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4400"/>
                <a:t>한국의 반론</a:t>
              </a:r>
              <a:endParaRPr lang="ko-KR" altLang="en-US" sz="4400"/>
            </a:p>
          </p:txBody>
        </p:sp>
      </p:grpSp>
      <p:sp>
        <p:nvSpPr>
          <p:cNvPr id="30" name="TextBox 7"/>
          <p:cNvSpPr txBox="1"/>
          <p:nvPr/>
        </p:nvSpPr>
        <p:spPr>
          <a:xfrm>
            <a:off x="294254" y="2430371"/>
            <a:ext cx="7745386" cy="337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720" lvl="0" indent="-342720">
              <a:buClr>
                <a:schemeClr val="tx1"/>
              </a:buClr>
              <a:buFont typeface="mn-ea"/>
              <a:buChar char="•"/>
              <a:defRPr/>
            </a:pPr>
            <a:r>
              <a:rPr lang="ko-KR" altLang="en-US" sz="2400"/>
              <a:t>영토를 포기한 것</a:t>
            </a:r>
            <a:r>
              <a:rPr lang="en-US" altLang="ko-KR" sz="2400"/>
              <a:t>X</a:t>
            </a:r>
            <a:endParaRPr lang="en-US" altLang="ko-KR" sz="2400"/>
          </a:p>
          <a:p>
            <a:pPr marL="342720" lvl="0" indent="-342720">
              <a:buClr>
                <a:schemeClr val="tx1"/>
              </a:buClr>
              <a:buFont typeface="mn-ea"/>
              <a:buChar char="•"/>
              <a:defRPr/>
            </a:pPr>
            <a:r>
              <a:rPr lang="en-US" altLang="ko-KR" sz="2400"/>
              <a:t>전쟁수행, 지역개발 등에 주민 이주정책</a:t>
            </a:r>
            <a:r>
              <a:rPr lang="ko-KR" altLang="en-US" sz="2400"/>
              <a:t>으로 </a:t>
            </a:r>
            <a:r>
              <a:rPr lang="en-US" altLang="ko-KR" sz="2400"/>
              <a:t>조선 태종조에 많은 토론을 거쳐 울릉도에 대해 '주민의 철수와 정기적인 수토'를 택하게 했던 것</a:t>
            </a:r>
            <a:endParaRPr lang="en-US" altLang="ko-KR" sz="2400"/>
          </a:p>
          <a:p>
            <a:pPr lvl="0">
              <a:defRPr/>
            </a:pPr>
            <a:endParaRPr lang="en-US" altLang="ko-KR" sz="2400"/>
          </a:p>
          <a:p>
            <a:pPr lvl="0">
              <a:defRPr/>
            </a:pPr>
            <a:endParaRPr lang="en-US" altLang="ko-KR" sz="2400"/>
          </a:p>
          <a:p>
            <a:pPr lvl="0">
              <a:defRPr/>
            </a:pPr>
            <a:endParaRPr lang="en-US" altLang="ko-KR" sz="2400"/>
          </a:p>
          <a:p>
            <a:pPr lvl="0">
              <a:defRPr/>
            </a:pPr>
            <a:endParaRPr lang="en-US" altLang="ko-KR" sz="2400"/>
          </a:p>
          <a:p>
            <a:pPr lvl="0">
              <a:defRPr/>
            </a:pPr>
            <a:endParaRPr lang="en-US" altLang="ko-KR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사람, 실내, 여자, 대지이(가) 표시된 사진  자동 생성된 설명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56160" y="0"/>
            <a:ext cx="4335840" cy="6858000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119" y="179160"/>
            <a:ext cx="360046" cy="7523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ko-KR" altLang="en-US" sz="4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"/>
          <p:cNvSpPr/>
          <p:nvPr/>
        </p:nvSpPr>
        <p:spPr>
          <a:xfrm>
            <a:off x="8021572" y="2726651"/>
            <a:ext cx="4170427" cy="442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pSp>
        <p:nvGrpSpPr>
          <p:cNvPr id="21" name="그룹 8"/>
          <p:cNvGrpSpPr/>
          <p:nvPr/>
        </p:nvGrpSpPr>
        <p:grpSpPr>
          <a:xfrm rot="0">
            <a:off x="596823" y="283757"/>
            <a:ext cx="4038042" cy="752563"/>
            <a:chOff x="569498" y="1588268"/>
            <a:chExt cx="4038042" cy="752563"/>
          </a:xfrm>
        </p:grpSpPr>
        <p:sp>
          <p:nvSpPr>
            <p:cNvPr id="22" name="직사각형 6"/>
            <p:cNvSpPr/>
            <p:nvPr/>
          </p:nvSpPr>
          <p:spPr>
            <a:xfrm>
              <a:off x="569498" y="1644842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kumimoji="1" lang="en-US" altLang="ko-KR" b="1"/>
                <a:t>1</a:t>
              </a:r>
              <a:endParaRPr kumimoji="1" lang="en-US" altLang="ko-KR" b="1"/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1544313" y="1588268"/>
              <a:ext cx="3063227" cy="752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4400"/>
                <a:t>일본의 주장</a:t>
              </a:r>
              <a:endParaRPr lang="ko-KR" altLang="en-US" sz="4400"/>
            </a:p>
          </p:txBody>
        </p:sp>
      </p:grpSp>
      <p:sp>
        <p:nvSpPr>
          <p:cNvPr id="31" name="TextBox 7"/>
          <p:cNvSpPr txBox="1"/>
          <p:nvPr/>
        </p:nvSpPr>
        <p:spPr>
          <a:xfrm>
            <a:off x="736673" y="2945289"/>
            <a:ext cx="6571597" cy="824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2400" b="1"/>
              <a:t>울릉도 도항은 금지했지만</a:t>
            </a:r>
            <a:r>
              <a:rPr lang="en-US" altLang="ko-KR" sz="2400" b="1"/>
              <a:t>,</a:t>
            </a:r>
            <a:r>
              <a:rPr lang="ko-KR" altLang="en-US" sz="2400" b="1"/>
              <a:t> 다케시마 도항은 금지하지 않았다</a:t>
            </a:r>
            <a:r>
              <a:rPr lang="en-US" altLang="ko-KR" sz="2400" b="1"/>
              <a:t>.</a:t>
            </a:r>
            <a:endParaRPr lang="en-US" altLang="ko-KR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사람, 실내, 여자, 대지이(가) 표시된 사진  자동 생성된 설명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56160" y="0"/>
            <a:ext cx="4335840" cy="6858000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119" y="179160"/>
            <a:ext cx="360046" cy="7523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4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"/>
          <p:cNvSpPr/>
          <p:nvPr/>
        </p:nvSpPr>
        <p:spPr>
          <a:xfrm>
            <a:off x="8021572" y="2726651"/>
            <a:ext cx="4170427" cy="442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grpSp>
        <p:nvGrpSpPr>
          <p:cNvPr id="21" name="그룹 8"/>
          <p:cNvGrpSpPr/>
          <p:nvPr/>
        </p:nvGrpSpPr>
        <p:grpSpPr>
          <a:xfrm rot="0">
            <a:off x="596823" y="283757"/>
            <a:ext cx="4038042" cy="752563"/>
            <a:chOff x="569498" y="1588268"/>
            <a:chExt cx="4038042" cy="752563"/>
          </a:xfrm>
        </p:grpSpPr>
        <p:sp>
          <p:nvSpPr>
            <p:cNvPr id="22" name="직사각형 6"/>
            <p:cNvSpPr/>
            <p:nvPr/>
          </p:nvSpPr>
          <p:spPr>
            <a:xfrm>
              <a:off x="569498" y="1644842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</a:defRPr>
              </a:pPr>
              <a:r>
                <a:rPr kumimoji="1" lang="en-US" altLang="ko-KR" b="1">
                  <a:latin typeface="+mn-lt"/>
                  <a:ea typeface="+mn-ea"/>
                  <a:cs typeface="+mn-cs"/>
                </a:rPr>
                <a:t>1</a:t>
              </a:r>
              <a:endParaRPr kumimoji="1" lang="en-US" altLang="ko-KR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1544313" y="1588268"/>
              <a:ext cx="3063227" cy="752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>
                  <a:latin typeface="+mn-lt"/>
                  <a:ea typeface="+mn-ea"/>
                  <a:cs typeface="+mn-cs"/>
                </a:defRPr>
              </a:pPr>
              <a:r>
                <a:rPr lang="ko-KR" altLang="en-US" sz="4400"/>
                <a:t>한국의 반론</a:t>
              </a:r>
              <a:endParaRPr lang="ko-KR" altLang="en-US" sz="4400"/>
            </a:p>
          </p:txBody>
        </p:sp>
      </p:grpSp>
      <p:pic>
        <p:nvPicPr>
          <p:cNvPr id="3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88187" y="1220250"/>
            <a:ext cx="2400982" cy="5637750"/>
          </a:xfrm>
          <a:prstGeom prst="rect">
            <a:avLst/>
          </a:prstGeom>
        </p:spPr>
      </p:pic>
      <p:sp>
        <p:nvSpPr>
          <p:cNvPr id="33" name=""/>
          <p:cNvSpPr/>
          <p:nvPr/>
        </p:nvSpPr>
        <p:spPr>
          <a:xfrm>
            <a:off x="5119447" y="6113318"/>
            <a:ext cx="2847878" cy="744682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sz="2400" b="1">
                <a:solidFill>
                  <a:schemeClr val="tx1"/>
                </a:solidFill>
              </a:rPr>
              <a:t>안용복</a:t>
            </a:r>
            <a:endParaRPr lang="ko-KR" altLang="en-US" sz="2400" b="1">
              <a:solidFill>
                <a:schemeClr val="tx1"/>
              </a:solidFill>
            </a:endParaRPr>
          </a:p>
        </p:txBody>
      </p:sp>
      <p:sp>
        <p:nvSpPr>
          <p:cNvPr id="34" name=""/>
          <p:cNvSpPr/>
          <p:nvPr/>
        </p:nvSpPr>
        <p:spPr>
          <a:xfrm>
            <a:off x="717741" y="1600970"/>
            <a:ext cx="4541212" cy="4618181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en-US" altLang="ko-KR" sz="2000" b="1">
                <a:latin typeface="+mn-lt"/>
                <a:ea typeface="+mn-ea"/>
                <a:cs typeface="+mn-cs"/>
              </a:rPr>
              <a:t>&lt;</a:t>
            </a:r>
            <a:r>
              <a:rPr lang="ko-KR" altLang="en-US" sz="2000" b="1">
                <a:latin typeface="+mn-lt"/>
                <a:ea typeface="+mn-ea"/>
                <a:cs typeface="+mn-cs"/>
              </a:rPr>
              <a:t>제1차 도일(1693년 3월~12월)</a:t>
            </a:r>
            <a:r>
              <a:rPr lang="en-US" altLang="ko-KR" sz="2000" b="1">
                <a:latin typeface="+mn-lt"/>
                <a:ea typeface="+mn-ea"/>
                <a:cs typeface="+mn-cs"/>
              </a:rPr>
              <a:t>&gt;</a:t>
            </a:r>
            <a:endParaRPr lang="en-US" altLang="ko-KR" sz="2000" b="1">
              <a:latin typeface="+mn-lt"/>
              <a:ea typeface="+mn-ea"/>
              <a:cs typeface="+mn-cs"/>
            </a:endParaRPr>
          </a:p>
          <a:p>
            <a:pPr marL="333000" indent="-333000" algn="ctr">
              <a:buClr>
                <a:schemeClr val="lt1"/>
              </a:buClr>
              <a:buAutoNum type="arabicPeriod"/>
              <a:defRPr/>
            </a:pPr>
            <a:r>
              <a:rPr lang="ko-KR" altLang="en-US">
                <a:latin typeface="+mn-lt"/>
                <a:ea typeface="+mn-ea"/>
                <a:cs typeface="+mn-cs"/>
              </a:rPr>
              <a:t>울릉도에서 고기를 잡다 일본의 불법 어부들에게 납치  </a:t>
            </a:r>
            <a:endParaRPr lang="ko-KR" altLang="en-US">
              <a:latin typeface="+mn-lt"/>
              <a:ea typeface="+mn-ea"/>
              <a:cs typeface="+mn-cs"/>
            </a:endParaRPr>
          </a:p>
          <a:p>
            <a:pPr marL="333000" indent="-333000" algn="ctr">
              <a:buClr>
                <a:schemeClr val="lt1"/>
              </a:buClr>
              <a:buAutoNum type="arabicPeriod"/>
              <a:defRPr/>
            </a:pPr>
            <a:r>
              <a:rPr lang="ko-KR" altLang="en-US">
                <a:latin typeface="+mn-lt"/>
                <a:ea typeface="+mn-ea"/>
                <a:cs typeface="+mn-cs"/>
              </a:rPr>
              <a:t>조선영토임을 호키 주 태수에게 강력히 항의</a:t>
            </a:r>
            <a:endParaRPr lang="ko-KR" altLang="en-US">
              <a:latin typeface="+mn-lt"/>
              <a:ea typeface="+mn-ea"/>
              <a:cs typeface="+mn-cs"/>
            </a:endParaRPr>
          </a:p>
          <a:p>
            <a:pPr marL="333000" indent="-333000" algn="ctr">
              <a:buClr>
                <a:schemeClr val="lt1"/>
              </a:buClr>
              <a:buAutoNum type="arabicPeriod"/>
              <a:defRPr/>
            </a:pPr>
            <a:r>
              <a:rPr lang="ko-KR" altLang="en-US">
                <a:latin typeface="+mn-lt"/>
                <a:ea typeface="+mn-ea"/>
                <a:cs typeface="+mn-cs"/>
              </a:rPr>
              <a:t>막부는 안용복 등을 나가사키로 이송해 돌려보내라고 지시하면서 “울릉도는 일본의 영토가 아니다라는 내용의 서계를 써줌 </a:t>
            </a:r>
            <a:endParaRPr lang="ko-KR" altLang="en-US">
              <a:latin typeface="+mn-lt"/>
              <a:ea typeface="+mn-ea"/>
              <a:cs typeface="+mn-cs"/>
            </a:endParaRPr>
          </a:p>
        </p:txBody>
      </p:sp>
      <p:pic>
        <p:nvPicPr>
          <p:cNvPr id="3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415876" y="1104900"/>
            <a:ext cx="5783579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사람, 실내, 여자, 대지이(가) 표시된 사진  자동 생성된 설명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56160" y="0"/>
            <a:ext cx="4335840" cy="6858000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119" y="179160"/>
            <a:ext cx="360046" cy="7523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ko-KR" altLang="en-US" sz="4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"/>
          <p:cNvSpPr/>
          <p:nvPr/>
        </p:nvSpPr>
        <p:spPr>
          <a:xfrm>
            <a:off x="8021572" y="2726651"/>
            <a:ext cx="4170427" cy="442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pSp>
        <p:nvGrpSpPr>
          <p:cNvPr id="21" name="그룹 8"/>
          <p:cNvGrpSpPr/>
          <p:nvPr/>
        </p:nvGrpSpPr>
        <p:grpSpPr>
          <a:xfrm rot="0">
            <a:off x="596823" y="283757"/>
            <a:ext cx="4038042" cy="752563"/>
            <a:chOff x="569498" y="1588268"/>
            <a:chExt cx="4038042" cy="752563"/>
          </a:xfrm>
        </p:grpSpPr>
        <p:sp>
          <p:nvSpPr>
            <p:cNvPr id="22" name="직사각형 6"/>
            <p:cNvSpPr/>
            <p:nvPr/>
          </p:nvSpPr>
          <p:spPr>
            <a:xfrm>
              <a:off x="569498" y="1644842"/>
              <a:ext cx="908932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kumimoji="1" lang="en-US" altLang="ko-KR" b="1"/>
                <a:t>END</a:t>
              </a:r>
              <a:endParaRPr kumimoji="1" lang="en-US" altLang="ko-KR" b="1"/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1544313" y="1588268"/>
              <a:ext cx="3063227" cy="752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4400"/>
                <a:t>결론</a:t>
              </a:r>
              <a:endParaRPr lang="ko-KR" altLang="en-US" sz="4400"/>
            </a:p>
          </p:txBody>
        </p:sp>
      </p:grpSp>
      <p:sp>
        <p:nvSpPr>
          <p:cNvPr id="38" name="TextBox 7"/>
          <p:cNvSpPr txBox="1"/>
          <p:nvPr/>
        </p:nvSpPr>
        <p:spPr>
          <a:xfrm>
            <a:off x="630839" y="2329531"/>
            <a:ext cx="6571597" cy="3024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ko-KR" altLang="en-US" sz="2400" b="1"/>
          </a:p>
          <a:p>
            <a:pPr marL="444000" lvl="0" indent="-444000" algn="l" defTabSz="914400">
              <a:buClr>
                <a:schemeClr val="tx1"/>
              </a:buClr>
              <a:buAutoNum type="arabicPeriod"/>
              <a:defRPr/>
            </a:pPr>
            <a:r>
              <a:rPr lang="ko-KR" altLang="en-US" sz="2400" b="1"/>
              <a:t>독도의 영유권은 한국한테있다</a:t>
            </a:r>
            <a:r>
              <a:rPr lang="en-US" altLang="ko-KR" sz="2400" b="1"/>
              <a:t>.</a:t>
            </a:r>
            <a:endParaRPr lang="en-US" altLang="ko-KR" sz="2400" b="1"/>
          </a:p>
          <a:p>
            <a:pPr marL="444000" lvl="0" indent="-444000" algn="l" defTabSz="914400">
              <a:buClr>
                <a:schemeClr val="tx1"/>
              </a:buClr>
              <a:buAutoNum type="arabicPeriod"/>
              <a:defRPr/>
            </a:pPr>
            <a:r>
              <a:rPr lang="ko-KR" altLang="en-US" sz="2400" b="1"/>
              <a:t>울릉도와 독도의 도해 금지했다</a:t>
            </a:r>
            <a:r>
              <a:rPr lang="en-US" altLang="ko-KR" sz="2400" b="1"/>
              <a:t>.</a:t>
            </a:r>
            <a:endParaRPr lang="en-US" altLang="ko-KR" sz="2400" b="1"/>
          </a:p>
          <a:p>
            <a:pPr marL="444000" lvl="0" indent="-444000" algn="l" defTabSz="914400">
              <a:buClr>
                <a:schemeClr val="tx1"/>
              </a:buClr>
              <a:buAutoNum type="arabicPeriod"/>
              <a:defRPr/>
            </a:pPr>
            <a:endParaRPr lang="en-US" altLang="ko-KR" sz="2400" b="1"/>
          </a:p>
          <a:p>
            <a:pPr marL="444000" lvl="0" indent="-444000" algn="l" defTabSz="914400">
              <a:buClr>
                <a:schemeClr val="tx1"/>
              </a:buClr>
              <a:buAutoNum type="arabicPeriod"/>
              <a:defRPr/>
            </a:pPr>
            <a:endParaRPr lang="en-US" altLang="ko-KR" sz="2400" b="1"/>
          </a:p>
          <a:p>
            <a:pPr marL="0" lvl="0" indent="0" algn="l" defTabSz="914400">
              <a:buClr>
                <a:schemeClr val="tx1"/>
              </a:buClr>
              <a:buNone/>
              <a:defRPr/>
            </a:pPr>
            <a:endParaRPr lang="ko-KR" altLang="en-US" sz="2400" b="1"/>
          </a:p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2400" b="1"/>
              <a:t>일본은 독도를 가지기 위해 정부차원으로 억지 주장을 펼치며 거짓말을 하고 있다</a:t>
            </a:r>
            <a:r>
              <a:rPr lang="en-US" altLang="ko-KR" sz="2400" b="1"/>
              <a:t>.</a:t>
            </a:r>
            <a:endParaRPr lang="en-US" altLang="ko-KR" sz="2400" b="1"/>
          </a:p>
        </p:txBody>
      </p:sp>
      <p:sp>
        <p:nvSpPr>
          <p:cNvPr id="39" name=""/>
          <p:cNvSpPr/>
          <p:nvPr/>
        </p:nvSpPr>
        <p:spPr>
          <a:xfrm>
            <a:off x="3219257" y="3881197"/>
            <a:ext cx="586893" cy="44257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8cc5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93304" y="1851991"/>
            <a:ext cx="10005392" cy="315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680460" y="3075057"/>
            <a:ext cx="48787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3600" b="1">
                <a:solidFill>
                  <a:schemeClr val="tx2">
                    <a:lumMod val="50000"/>
                  </a:schemeClr>
                </a:solidFill>
              </a:rPr>
              <a:t>들어주셔서 감사합니다</a:t>
            </a:r>
            <a:r>
              <a:rPr lang="en-US" altLang="ko-KR" sz="3600" b="1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altLang="ko-KR" sz="3600" b="1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사람, 실내, 여자, 대지이(가) 표시된 사진  자동 생성된 설명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56159" y="0"/>
            <a:ext cx="4335840" cy="6858000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66757" y="2717613"/>
            <a:ext cx="6654183" cy="1185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/>
              <a:t>"</a:t>
            </a:r>
            <a:r>
              <a:rPr lang="en-US" altLang="ko-KR" sz="2400" b="1"/>
              <a:t>에도(江戶)시대 초기(1618년) 호키항(伯耆藩)의 </a:t>
            </a:r>
            <a:endParaRPr lang="en-US" altLang="ko-KR" sz="2400" b="1"/>
          </a:p>
          <a:p>
            <a:pPr lvl="0">
              <a:defRPr/>
            </a:pPr>
            <a:r>
              <a:rPr lang="en-US" altLang="ko-KR" sz="2400" b="1"/>
              <a:t>오야(大谷), 무라카와(村川) 양가가</a:t>
            </a:r>
            <a:r>
              <a:rPr lang="ko-KR" altLang="en-US" sz="2400" b="1"/>
              <a:t> </a:t>
            </a:r>
            <a:r>
              <a:rPr lang="en-US" altLang="ko-KR" sz="2400" b="1"/>
              <a:t>막부로부터 </a:t>
            </a:r>
            <a:endParaRPr lang="en-US" altLang="ko-KR" sz="2400" b="1"/>
          </a:p>
          <a:p>
            <a:pPr lvl="0">
              <a:defRPr/>
            </a:pPr>
            <a:r>
              <a:rPr lang="en-US" altLang="ko-KR" sz="2400" b="1"/>
              <a:t>허가를 받아 독도에서 어업을 했다(</a:t>
            </a:r>
            <a:r>
              <a:rPr lang="ko-KR" altLang="en-US" sz="2400" b="1"/>
              <a:t>도해면허취득</a:t>
            </a:r>
            <a:r>
              <a:rPr lang="en-US" altLang="ko-KR" sz="2400" b="1"/>
              <a:t>)</a:t>
            </a:r>
            <a:endParaRPr lang="en-US" altLang="ko-KR" sz="2400" b="1"/>
          </a:p>
        </p:txBody>
      </p:sp>
      <p:sp>
        <p:nvSpPr>
          <p:cNvPr id="18" name=""/>
          <p:cNvSpPr/>
          <p:nvPr/>
        </p:nvSpPr>
        <p:spPr>
          <a:xfrm>
            <a:off x="7856902" y="2085731"/>
            <a:ext cx="4335097" cy="659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19" name="TextBox 11"/>
          <p:cNvSpPr txBox="1"/>
          <p:nvPr/>
        </p:nvSpPr>
        <p:spPr>
          <a:xfrm>
            <a:off x="5769509" y="6219585"/>
            <a:ext cx="1999081" cy="3913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/>
              <a:t>출처</a:t>
            </a:r>
            <a:r>
              <a:rPr lang="en-US" altLang="ko-KR" sz="2000"/>
              <a:t>-</a:t>
            </a:r>
            <a:r>
              <a:rPr lang="ko-KR" altLang="en-US" sz="2000"/>
              <a:t>일본외무성</a:t>
            </a:r>
            <a:endParaRPr lang="ko-KR" altLang="en-US" sz="2000"/>
          </a:p>
        </p:txBody>
      </p:sp>
      <p:grpSp>
        <p:nvGrpSpPr>
          <p:cNvPr id="26" name="그룹 8"/>
          <p:cNvGrpSpPr/>
          <p:nvPr/>
        </p:nvGrpSpPr>
        <p:grpSpPr>
          <a:xfrm rot="0">
            <a:off x="554267" y="253040"/>
            <a:ext cx="4000932" cy="756243"/>
            <a:chOff x="569498" y="1597887"/>
            <a:chExt cx="3827750" cy="728434"/>
          </a:xfrm>
        </p:grpSpPr>
        <p:sp>
          <p:nvSpPr>
            <p:cNvPr id="27" name="직사각형 6"/>
            <p:cNvSpPr/>
            <p:nvPr/>
          </p:nvSpPr>
          <p:spPr>
            <a:xfrm>
              <a:off x="569498" y="1644842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kumimoji="1" lang="en-US" altLang="ko-KR" b="1"/>
                <a:t>1</a:t>
              </a:r>
              <a:endParaRPr kumimoji="1" lang="ko-KR" altLang="en-US" b="1"/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332643" y="1597887"/>
              <a:ext cx="3064604" cy="728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4400"/>
                <a:t>일본의 주장</a:t>
              </a:r>
              <a:endParaRPr lang="ko-KR" altLang="en-US" sz="4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사람, 실내, 여자, 대지이(가) 표시된 사진  자동 생성된 설명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56160" y="0"/>
            <a:ext cx="4335840" cy="6858000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1737" y="2683571"/>
            <a:ext cx="7023529" cy="9435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800"/>
              <a:t>다른 나라인 울릉도에 가서 고기잡이를 하기 </a:t>
            </a:r>
            <a:endParaRPr lang="ko-KR" altLang="en-US" sz="2800"/>
          </a:p>
          <a:p>
            <a:pPr lvl="0">
              <a:defRPr/>
            </a:pPr>
            <a:r>
              <a:rPr lang="ko-KR" altLang="en-US" sz="2800"/>
              <a:t>위해서는 먼저 막부의 허가가 필</a:t>
            </a:r>
            <a:r>
              <a:rPr lang="ko-KR" altLang="en-US" sz="2400"/>
              <a:t>요</a:t>
            </a:r>
            <a:endParaRPr lang="ko-KR" altLang="en-US" sz="2400"/>
          </a:p>
        </p:txBody>
      </p:sp>
      <p:sp>
        <p:nvSpPr>
          <p:cNvPr id="18" name=""/>
          <p:cNvSpPr/>
          <p:nvPr/>
        </p:nvSpPr>
        <p:spPr>
          <a:xfrm>
            <a:off x="7979019" y="2085730"/>
            <a:ext cx="4212980" cy="708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pSp>
        <p:nvGrpSpPr>
          <p:cNvPr id="23" name="그룹 8"/>
          <p:cNvGrpSpPr/>
          <p:nvPr/>
        </p:nvGrpSpPr>
        <p:grpSpPr>
          <a:xfrm rot="0">
            <a:off x="596823" y="283757"/>
            <a:ext cx="4038042" cy="752563"/>
            <a:chOff x="569498" y="1588268"/>
            <a:chExt cx="4038042" cy="752563"/>
          </a:xfrm>
        </p:grpSpPr>
        <p:sp>
          <p:nvSpPr>
            <p:cNvPr id="24" name="직사각형 6"/>
            <p:cNvSpPr/>
            <p:nvPr/>
          </p:nvSpPr>
          <p:spPr>
            <a:xfrm>
              <a:off x="569498" y="1644842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kumimoji="1" lang="en-US" altLang="ko-KR" b="1"/>
                <a:t>1</a:t>
              </a:r>
              <a:endParaRPr kumimoji="1" lang="ko-KR" altLang="en-US" b="1"/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544313" y="1588268"/>
              <a:ext cx="3063227" cy="752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4400"/>
                <a:t>한국의 반론</a:t>
              </a:r>
              <a:endParaRPr lang="ko-KR" altLang="en-US" sz="4400"/>
            </a:p>
          </p:txBody>
        </p:sp>
      </p:grpSp>
      <p:pic>
        <p:nvPicPr>
          <p:cNvPr id="2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41963" y="1248085"/>
            <a:ext cx="4841631" cy="4361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사람, 실내, 여자, 대지이(가) 표시된 사진  자동 생성된 설명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56160" y="0"/>
            <a:ext cx="4335840" cy="6858000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"/>
          <p:cNvSpPr/>
          <p:nvPr/>
        </p:nvSpPr>
        <p:spPr>
          <a:xfrm>
            <a:off x="7979019" y="2085730"/>
            <a:ext cx="4212980" cy="708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grpSp>
        <p:nvGrpSpPr>
          <p:cNvPr id="23" name="그룹 8"/>
          <p:cNvGrpSpPr/>
          <p:nvPr/>
        </p:nvGrpSpPr>
        <p:grpSpPr>
          <a:xfrm rot="0">
            <a:off x="596823" y="283757"/>
            <a:ext cx="4038042" cy="752563"/>
            <a:chOff x="569498" y="1588268"/>
            <a:chExt cx="4038042" cy="752563"/>
          </a:xfrm>
        </p:grpSpPr>
        <p:sp>
          <p:nvSpPr>
            <p:cNvPr id="24" name="직사각형 6"/>
            <p:cNvSpPr/>
            <p:nvPr/>
          </p:nvSpPr>
          <p:spPr>
            <a:xfrm>
              <a:off x="569498" y="1644842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</a:defRPr>
              </a:pPr>
              <a:r>
                <a:rPr kumimoji="1" lang="en-US" altLang="ko-KR" b="1">
                  <a:latin typeface="+mn-lt"/>
                  <a:ea typeface="+mn-ea"/>
                  <a:cs typeface="+mn-cs"/>
                </a:rPr>
                <a:t>1</a:t>
              </a:r>
              <a:endParaRPr kumimoji="1" lang="ko-KR" altLang="en-US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544313" y="1588268"/>
              <a:ext cx="3063227" cy="752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>
                  <a:latin typeface="+mn-lt"/>
                  <a:ea typeface="+mn-ea"/>
                  <a:cs typeface="+mn-cs"/>
                </a:defRPr>
              </a:pPr>
              <a:r>
                <a:rPr lang="ko-KR" altLang="en-US" sz="4400"/>
                <a:t>한국의 반론</a:t>
              </a:r>
              <a:endParaRPr lang="ko-KR" altLang="en-US" sz="4400"/>
            </a:p>
          </p:txBody>
        </p:sp>
      </p:grpSp>
      <p:grpSp>
        <p:nvGrpSpPr>
          <p:cNvPr id="30" name="그룹 8"/>
          <p:cNvGrpSpPr/>
          <p:nvPr/>
        </p:nvGrpSpPr>
        <p:grpSpPr>
          <a:xfrm rot="0">
            <a:off x="395577" y="3745974"/>
            <a:ext cx="7334913" cy="1558278"/>
            <a:chOff x="569498" y="1588271"/>
            <a:chExt cx="7334913" cy="1558278"/>
          </a:xfrm>
        </p:grpSpPr>
        <p:sp>
          <p:nvSpPr>
            <p:cNvPr id="31" name="직사각형 6"/>
            <p:cNvSpPr/>
            <p:nvPr/>
          </p:nvSpPr>
          <p:spPr>
            <a:xfrm>
              <a:off x="569498" y="1644842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</a:defRPr>
              </a:pPr>
              <a:r>
                <a:rPr kumimoji="1" lang="en-US" altLang="ko-KR" b="1">
                  <a:latin typeface="+mn-lt"/>
                  <a:ea typeface="+mn-ea"/>
                  <a:cs typeface="+mn-cs"/>
                </a:rPr>
                <a:t>1-2</a:t>
              </a:r>
              <a:endParaRPr kumimoji="1" lang="en-US" altLang="ko-KR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TextBox 7"/>
            <p:cNvSpPr txBox="1"/>
            <p:nvPr/>
          </p:nvSpPr>
          <p:spPr>
            <a:xfrm>
              <a:off x="1544314" y="1588271"/>
              <a:ext cx="6360097" cy="155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>
                  <a:latin typeface="+mn-lt"/>
                  <a:ea typeface="+mn-ea"/>
                  <a:cs typeface="+mn-cs"/>
                </a:defRPr>
              </a:pPr>
              <a:r>
                <a:rPr lang="ko-KR" altLang="en-US" sz="2400"/>
                <a:t>울릉도가 일본 영토가 아니라 조선의 영토였고</a:t>
              </a:r>
              <a:r>
                <a:rPr lang="en-US" altLang="ko-KR" sz="2400"/>
                <a:t>,</a:t>
              </a:r>
              <a:endParaRPr lang="en-US" altLang="ko-KR" sz="2400"/>
            </a:p>
            <a:p>
              <a:pPr lvl="0">
                <a:defRPr>
                  <a:latin typeface="+mn-lt"/>
                  <a:ea typeface="+mn-ea"/>
                  <a:cs typeface="+mn-cs"/>
                </a:defRPr>
              </a:pPr>
              <a:r>
                <a:rPr lang="ko-KR" altLang="en-US" sz="2400"/>
                <a:t>당시 막부는 엄격히 쇄국정책을 강화 실시해 </a:t>
              </a:r>
              <a:endParaRPr lang="ko-KR" altLang="en-US" sz="2400"/>
            </a:p>
            <a:p>
              <a:pPr lvl="0">
                <a:defRPr>
                  <a:latin typeface="+mn-lt"/>
                  <a:ea typeface="+mn-ea"/>
                  <a:cs typeface="+mn-cs"/>
                </a:defRPr>
              </a:pPr>
              <a:r>
                <a:rPr lang="ko-KR" altLang="en-US" sz="2400"/>
                <a:t>외국에 가는 것은</a:t>
              </a:r>
              <a:r>
                <a:rPr lang="en-US" altLang="ko-KR" sz="2400"/>
                <a:t> </a:t>
              </a:r>
              <a:r>
                <a:rPr lang="ko-KR" altLang="en-US" sz="2400"/>
                <a:t>반드시 사전에 막부의 </a:t>
              </a:r>
              <a:endParaRPr lang="ko-KR" altLang="en-US" sz="2400"/>
            </a:p>
            <a:p>
              <a:pPr lvl="0">
                <a:defRPr>
                  <a:latin typeface="+mn-lt"/>
                  <a:ea typeface="+mn-ea"/>
                  <a:cs typeface="+mn-cs"/>
                </a:defRPr>
              </a:pPr>
              <a:r>
                <a:rPr lang="ko-KR" altLang="en-US" sz="2400"/>
                <a:t>허가를 받도록 규제</a:t>
              </a:r>
              <a:endParaRPr lang="ko-KR" altLang="en-US" sz="2400"/>
            </a:p>
          </p:txBody>
        </p:sp>
      </p:grpSp>
      <p:grpSp>
        <p:nvGrpSpPr>
          <p:cNvPr id="34" name="그룹 8"/>
          <p:cNvGrpSpPr/>
          <p:nvPr/>
        </p:nvGrpSpPr>
        <p:grpSpPr>
          <a:xfrm rot="0">
            <a:off x="389226" y="2012460"/>
            <a:ext cx="7965029" cy="1186035"/>
            <a:chOff x="569498" y="1624904"/>
            <a:chExt cx="7965029" cy="1186035"/>
          </a:xfrm>
        </p:grpSpPr>
        <p:sp>
          <p:nvSpPr>
            <p:cNvPr id="35" name="직사각형 6"/>
            <p:cNvSpPr/>
            <p:nvPr/>
          </p:nvSpPr>
          <p:spPr>
            <a:xfrm>
              <a:off x="569498" y="1644842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</a:defRPr>
              </a:pPr>
              <a:r>
                <a:rPr kumimoji="1" lang="en-US" altLang="ko-KR" b="1">
                  <a:latin typeface="+mn-lt"/>
                  <a:ea typeface="+mn-ea"/>
                  <a:cs typeface="+mn-cs"/>
                </a:rPr>
                <a:t>1-1</a:t>
              </a:r>
              <a:endParaRPr kumimoji="1" lang="en-US" altLang="ko-KR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TextBox 7"/>
            <p:cNvSpPr txBox="1"/>
            <p:nvPr/>
          </p:nvSpPr>
          <p:spPr>
            <a:xfrm>
              <a:off x="1409987" y="1624904"/>
              <a:ext cx="7124540" cy="1186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>
                  <a:latin typeface="+mn-lt"/>
                  <a:ea typeface="+mn-ea"/>
                  <a:cs typeface="+mn-cs"/>
                </a:defRPr>
              </a:pPr>
              <a:r>
                <a:rPr lang="ko-KR" altLang="en-US" sz="2400"/>
                <a:t>도해면허 자체가 외국에 건너가는 허가장이었으며,</a:t>
              </a:r>
              <a:endParaRPr lang="ko-KR" altLang="en-US" sz="2400"/>
            </a:p>
            <a:p>
              <a:pPr lvl="0">
                <a:defRPr>
                  <a:latin typeface="+mn-lt"/>
                  <a:ea typeface="+mn-ea"/>
                  <a:cs typeface="+mn-cs"/>
                </a:defRPr>
              </a:pPr>
              <a:r>
                <a:rPr lang="ko-KR" altLang="en-US" sz="2400"/>
                <a:t>도해면허 앞에 기록된 죽도 송도 등의 지명은 </a:t>
              </a:r>
              <a:endParaRPr lang="ko-KR" altLang="en-US" sz="2400"/>
            </a:p>
            <a:p>
              <a:pPr lvl="0">
                <a:defRPr>
                  <a:latin typeface="+mn-lt"/>
                  <a:ea typeface="+mn-ea"/>
                  <a:cs typeface="+mn-cs"/>
                </a:defRPr>
              </a:pPr>
              <a:r>
                <a:rPr lang="ko-KR" altLang="en-US" sz="2400"/>
                <a:t>그것이 외국이라는 사실을 가리키는 것</a:t>
              </a:r>
              <a:endParaRPr lang="ko-KR" altLang="en-US" sz="2400"/>
            </a:p>
          </p:txBody>
        </p:sp>
      </p:grpSp>
      <p:pic>
        <p:nvPicPr>
          <p:cNvPr id="3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4753" y="1411833"/>
            <a:ext cx="10413305" cy="1809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사람, 실내, 여자, 대지이(가) 표시된 사진  자동 생성된 설명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56159" y="0"/>
            <a:ext cx="4335840" cy="6858000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"/>
          <p:cNvSpPr/>
          <p:nvPr/>
        </p:nvSpPr>
        <p:spPr>
          <a:xfrm>
            <a:off x="7856902" y="2085731"/>
            <a:ext cx="4335097" cy="659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1175687" y="3021948"/>
            <a:ext cx="6269053" cy="11865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/>
              <a:t>『</a:t>
            </a:r>
            <a:r>
              <a:rPr lang="ko-KR" altLang="en-US" sz="2400" b="1"/>
              <a:t>은주시청합기</a:t>
            </a:r>
            <a:r>
              <a:rPr lang="ko-KR" altLang="en-US" sz="2400" b="1"/>
              <a:t>』는 독도가 기록된 일본의 최초 </a:t>
            </a:r>
            <a:endParaRPr lang="ko-KR" altLang="en-US" sz="2400" b="1"/>
          </a:p>
          <a:p>
            <a:pPr lvl="0">
              <a:defRPr/>
            </a:pPr>
            <a:r>
              <a:rPr lang="ko-KR" altLang="en-US" sz="2400" b="1"/>
              <a:t>문헌으로 독도가 일본 영토임을 증명하는 </a:t>
            </a:r>
            <a:endParaRPr lang="ko-KR" altLang="en-US" sz="2400" b="1"/>
          </a:p>
          <a:p>
            <a:pPr lvl="0">
              <a:defRPr/>
            </a:pPr>
            <a:r>
              <a:rPr lang="ko-KR" altLang="en-US" sz="2400" b="1"/>
              <a:t>역사적 근거이다</a:t>
            </a:r>
            <a:endParaRPr lang="ko-KR" altLang="en-US" sz="2400" b="1"/>
          </a:p>
        </p:txBody>
      </p:sp>
      <p:grpSp>
        <p:nvGrpSpPr>
          <p:cNvPr id="26" name="그룹 8"/>
          <p:cNvGrpSpPr/>
          <p:nvPr/>
        </p:nvGrpSpPr>
        <p:grpSpPr>
          <a:xfrm rot="0">
            <a:off x="554267" y="253040"/>
            <a:ext cx="4000932" cy="756243"/>
            <a:chOff x="569498" y="1597887"/>
            <a:chExt cx="3827750" cy="728434"/>
          </a:xfrm>
        </p:grpSpPr>
        <p:sp>
          <p:nvSpPr>
            <p:cNvPr id="27" name="직사각형 6"/>
            <p:cNvSpPr/>
            <p:nvPr/>
          </p:nvSpPr>
          <p:spPr>
            <a:xfrm>
              <a:off x="569498" y="1644842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kumimoji="1" lang="en-US" altLang="ko-KR" b="1"/>
                <a:t>2</a:t>
              </a:r>
              <a:endParaRPr kumimoji="1" lang="en-US" altLang="ko-KR" b="1"/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332643" y="1597887"/>
              <a:ext cx="3064604" cy="728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4400"/>
                <a:t>일본의 주장</a:t>
              </a:r>
              <a:endParaRPr lang="ko-KR" altLang="en-US" sz="4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사람, 실내, 여자, 대지이(가) 표시된 사진  자동 생성된 설명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56160" y="0"/>
            <a:ext cx="4335840" cy="6858000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119" y="179160"/>
            <a:ext cx="360046" cy="7523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ko-KR" altLang="en-US" sz="4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17579"/>
            <a:ext cx="8149101" cy="3023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400" b="1"/>
              <a:t>&lt;</a:t>
            </a:r>
            <a:r>
              <a:rPr lang="ko-KR" altLang="en-US" sz="2400" b="1"/>
              <a:t>은주시청합기</a:t>
            </a:r>
            <a:r>
              <a:rPr lang="en-US" altLang="ko-KR" sz="2400" b="1"/>
              <a:t>&gt;</a:t>
            </a:r>
            <a:endParaRPr lang="en-US" altLang="ko-KR" sz="2400" b="1"/>
          </a:p>
          <a:p>
            <a:pPr lvl="0">
              <a:defRPr/>
            </a:pPr>
            <a:r>
              <a:rPr lang="ko-KR" altLang="en-US" sz="2200"/>
              <a:t>「</a:t>
            </a:r>
            <a:r>
              <a:rPr lang="ko-KR" altLang="en-US" sz="2400"/>
              <a:t>은주는 북해(=일본해/동해) 가운데 있고 오키섬이라고 한다. (중략) 술해 사이 (북서 방향)를 두 낮 한 밤을 가면 마쓰시마(松島, 독도)가 있다. 또 한 낮거리에 다케시마(竹島, 울릉도)가 있다. (중략) 이 두 섬에는 사람이 살지 않는 데, 고려(=조선)를 보는 것이 마치 운주(=이즈모)에서 은주를 보는 것과 같다. 그러므로 일본의 건지(乾地 :북서쪽 경계)는 이 주(此州)를 끝으로 삼는다</a:t>
            </a:r>
            <a:r>
              <a:rPr lang="ko-KR" altLang="en-US" sz="2200"/>
              <a:t>」</a:t>
            </a:r>
            <a:endParaRPr lang="ko-KR" altLang="en-US" sz="2200"/>
          </a:p>
        </p:txBody>
      </p:sp>
      <p:sp>
        <p:nvSpPr>
          <p:cNvPr id="18" name=""/>
          <p:cNvSpPr/>
          <p:nvPr/>
        </p:nvSpPr>
        <p:spPr>
          <a:xfrm>
            <a:off x="8088921" y="2085731"/>
            <a:ext cx="4103079" cy="63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pSp>
        <p:nvGrpSpPr>
          <p:cNvPr id="21" name="그룹 8"/>
          <p:cNvGrpSpPr/>
          <p:nvPr/>
        </p:nvGrpSpPr>
        <p:grpSpPr>
          <a:xfrm rot="0">
            <a:off x="596823" y="283757"/>
            <a:ext cx="4038042" cy="752563"/>
            <a:chOff x="569498" y="1588268"/>
            <a:chExt cx="4038042" cy="752563"/>
          </a:xfrm>
        </p:grpSpPr>
        <p:sp>
          <p:nvSpPr>
            <p:cNvPr id="22" name="직사각형 6"/>
            <p:cNvSpPr/>
            <p:nvPr/>
          </p:nvSpPr>
          <p:spPr>
            <a:xfrm>
              <a:off x="569498" y="1644842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kumimoji="1" lang="en-US" altLang="ko-KR" b="1"/>
                <a:t>2</a:t>
              </a:r>
              <a:endParaRPr kumimoji="1" lang="en-US" altLang="ko-KR" b="1"/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1544313" y="1588268"/>
              <a:ext cx="3063227" cy="752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4400"/>
                <a:t>한국의 반론</a:t>
              </a:r>
              <a:endParaRPr lang="ko-KR" altLang="en-US" sz="4400"/>
            </a:p>
          </p:txBody>
        </p:sp>
      </p:grpSp>
      <p:pic>
        <p:nvPicPr>
          <p:cNvPr id="2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992134" y="0"/>
            <a:ext cx="4199866" cy="3184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사람, 실내, 여자, 대지이(가) 표시된 사진  자동 생성된 설명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56160" y="0"/>
            <a:ext cx="4335840" cy="6858000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119" y="179160"/>
            <a:ext cx="360046" cy="7523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ko-KR" altLang="en-US" sz="4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"/>
          <p:cNvSpPr/>
          <p:nvPr/>
        </p:nvSpPr>
        <p:spPr>
          <a:xfrm>
            <a:off x="8088921" y="2085731"/>
            <a:ext cx="4103079" cy="63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pSp>
        <p:nvGrpSpPr>
          <p:cNvPr id="21" name="그룹 8"/>
          <p:cNvGrpSpPr/>
          <p:nvPr/>
        </p:nvGrpSpPr>
        <p:grpSpPr>
          <a:xfrm rot="0">
            <a:off x="596823" y="283757"/>
            <a:ext cx="4038042" cy="752563"/>
            <a:chOff x="569498" y="1588268"/>
            <a:chExt cx="4038042" cy="752563"/>
          </a:xfrm>
        </p:grpSpPr>
        <p:sp>
          <p:nvSpPr>
            <p:cNvPr id="22" name="직사각형 6"/>
            <p:cNvSpPr/>
            <p:nvPr/>
          </p:nvSpPr>
          <p:spPr>
            <a:xfrm>
              <a:off x="569498" y="1644842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kumimoji="1" lang="en-US" altLang="ko-KR" b="1"/>
                <a:t>2</a:t>
              </a:r>
              <a:endParaRPr kumimoji="1" lang="en-US" altLang="ko-KR" b="1"/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1544313" y="1588268"/>
              <a:ext cx="3063227" cy="752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4400"/>
                <a:t>한국의 반론</a:t>
              </a:r>
              <a:endParaRPr lang="ko-KR" altLang="en-US" sz="4400"/>
            </a:p>
          </p:txBody>
        </p:sp>
      </p:grpSp>
      <p:sp>
        <p:nvSpPr>
          <p:cNvPr id="27" name=""/>
          <p:cNvSpPr/>
          <p:nvPr/>
        </p:nvSpPr>
        <p:spPr>
          <a:xfrm>
            <a:off x="576385" y="1621691"/>
            <a:ext cx="3687885" cy="4078654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en-US" altLang="ko-KR" sz="2200" b="1"/>
              <a:t>&lt;</a:t>
            </a:r>
            <a:r>
              <a:rPr lang="ko-KR" altLang="en-US" sz="2200" b="1"/>
              <a:t>일본의 주장</a:t>
            </a:r>
            <a:r>
              <a:rPr lang="en-US" altLang="ko-KR" sz="2200" b="1"/>
              <a:t>&gt;</a:t>
            </a:r>
            <a:endParaRPr lang="en-US" altLang="ko-KR" sz="2200" b="1"/>
          </a:p>
          <a:p>
            <a:pPr lvl="0">
              <a:defRPr/>
            </a:pPr>
            <a:r>
              <a:rPr lang="en-US" altLang="ko-KR" sz="2200"/>
              <a:t>이 주(此州)는 울릉도와 독도를 말하고 일본의 북서쪽 경계는 울릉도와 독도, 즉, 독도는 일본땅</a:t>
            </a:r>
            <a:endParaRPr lang="en-US" altLang="ko-KR" sz="2200"/>
          </a:p>
        </p:txBody>
      </p:sp>
      <p:sp>
        <p:nvSpPr>
          <p:cNvPr id="28" name=""/>
          <p:cNvSpPr/>
          <p:nvPr/>
        </p:nvSpPr>
        <p:spPr>
          <a:xfrm>
            <a:off x="7378212" y="1633903"/>
            <a:ext cx="3687885" cy="4078654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altLang="ko-KR" sz="2400" b="1"/>
              <a:t>&lt;</a:t>
            </a:r>
            <a:r>
              <a:rPr lang="ko-KR" altLang="en-US" sz="2400" b="1"/>
              <a:t>한국의 주장</a:t>
            </a:r>
            <a:r>
              <a:rPr lang="en-US" altLang="ko-KR" sz="2400" b="1"/>
              <a:t>&gt;</a:t>
            </a:r>
            <a:endParaRPr lang="en-US" altLang="ko-KR" sz="2400" b="1"/>
          </a:p>
          <a:p>
            <a:pPr lvl="0">
              <a:defRPr/>
            </a:pPr>
            <a:r>
              <a:rPr lang="ko-KR" altLang="en-US" sz="2200"/>
              <a:t>이 주</a:t>
            </a:r>
            <a:r>
              <a:rPr lang="en-US" altLang="ko-KR" sz="2200"/>
              <a:t>(此州)</a:t>
            </a:r>
            <a:r>
              <a:rPr lang="ko-KR" altLang="en-US" sz="2200"/>
              <a:t>는 온주에 있는 일본 땅의 한계를 오키섬으로 하여,</a:t>
            </a:r>
            <a:endParaRPr lang="ko-KR" altLang="en-US" sz="2200"/>
          </a:p>
          <a:p>
            <a:pPr lvl="0">
              <a:defRPr/>
            </a:pPr>
            <a:r>
              <a:rPr lang="ko-KR" altLang="en-US" sz="2200"/>
              <a:t>이 시대에, 마쓰시마(독도)와 울릉도를 조선의 영토로 인정</a:t>
            </a:r>
            <a:endParaRPr lang="ko-KR" altLang="en-US" sz="2200"/>
          </a:p>
        </p:txBody>
      </p:sp>
      <p:sp>
        <p:nvSpPr>
          <p:cNvPr id="30" name="TextBox 7"/>
          <p:cNvSpPr txBox="1"/>
          <p:nvPr/>
        </p:nvSpPr>
        <p:spPr>
          <a:xfrm>
            <a:off x="5422360" y="3257795"/>
            <a:ext cx="1347279" cy="817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800" b="1"/>
              <a:t>VS</a:t>
            </a:r>
            <a:endParaRPr lang="en-US" altLang="ko-KR" sz="4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사람, 실내, 여자, 대지이(가) 표시된 사진  자동 생성된 설명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56160" y="0"/>
            <a:ext cx="4335840" cy="6858000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119" y="179160"/>
            <a:ext cx="360046" cy="7523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endParaRPr lang="ko-KR" altLang="en-US" sz="4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87691"/>
            <a:ext cx="8149101" cy="4115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400" b="1"/>
              <a:t>&lt;124p-125p</a:t>
            </a:r>
            <a:r>
              <a:rPr lang="ko-KR" altLang="en-US" sz="2400" b="1"/>
              <a:t>일본인 학자 이케우치 사토시의 의견</a:t>
            </a:r>
            <a:r>
              <a:rPr lang="en-US" altLang="ko-KR" sz="2400" b="1"/>
              <a:t>&gt;</a:t>
            </a:r>
            <a:r>
              <a:rPr lang="ko-KR" altLang="en-US" sz="2400" b="1"/>
              <a:t> </a:t>
            </a:r>
            <a:endParaRPr lang="ko-KR" altLang="en-US" sz="2400" b="1"/>
          </a:p>
          <a:p>
            <a:pPr lvl="0">
              <a:defRPr>
                <a:latin typeface="+mn-lt"/>
                <a:ea typeface="+mn-ea"/>
                <a:cs typeface="+mn-cs"/>
              </a:defRPr>
            </a:pPr>
            <a:endParaRPr lang="en-US" altLang="ko-KR" sz="2400"/>
          </a:p>
          <a:p>
            <a:pPr marL="342720" lvl="0" indent="-342720">
              <a:buClr>
                <a:schemeClr val="tx1"/>
              </a:buClr>
              <a:buFont typeface="mn-ea"/>
              <a:buChar char="•"/>
              <a:defRPr>
                <a:latin typeface="+mn-lt"/>
                <a:ea typeface="+mn-ea"/>
                <a:cs typeface="+mn-cs"/>
              </a:defRPr>
            </a:pPr>
            <a:r>
              <a:rPr lang="en-US" altLang="ko-KR" sz="2400"/>
              <a:t>“&lt;</a:t>
            </a:r>
            <a:r>
              <a:rPr lang="ko-KR" altLang="en-US" sz="2400"/>
              <a:t>은주시청합기</a:t>
            </a:r>
            <a:r>
              <a:rPr lang="en-US" altLang="ko-KR" sz="2400"/>
              <a:t>&gt;</a:t>
            </a:r>
            <a:r>
              <a:rPr lang="ko-KR" altLang="en-US" sz="2400"/>
              <a:t>의 주제는 어디까지나 오키국의 지리 책으로 마츠에번에 제출된 보고서다</a:t>
            </a:r>
            <a:r>
              <a:rPr lang="en-US" altLang="ko-KR" sz="2400"/>
              <a:t>.</a:t>
            </a:r>
            <a:r>
              <a:rPr lang="ko-KR" altLang="en-US" sz="2400"/>
              <a:t> 보고서의 문장 가운데 </a:t>
            </a:r>
            <a:r>
              <a:rPr lang="en-US" altLang="ko-KR" sz="2400"/>
              <a:t>66</a:t>
            </a:r>
            <a:r>
              <a:rPr lang="ko-KR" altLang="en-US" sz="2400"/>
              <a:t>군에의 주가 모두 나라 의 뜻인데</a:t>
            </a:r>
            <a:r>
              <a:rPr lang="en-US" altLang="ko-KR" sz="2400"/>
              <a:t>,</a:t>
            </a:r>
            <a:r>
              <a:rPr lang="ko-KR" altLang="en-US" sz="2400"/>
              <a:t> 단지 한군데만 섬 의 뜻으로 무리하게 바꿔읽지 않으면 이해할수 없다</a:t>
            </a:r>
            <a:r>
              <a:rPr lang="en-US" altLang="ko-KR" sz="2400"/>
              <a:t>.”</a:t>
            </a:r>
            <a:endParaRPr lang="en-US" altLang="ko-KR" sz="2400"/>
          </a:p>
          <a:p>
            <a:pPr marL="342720" lvl="0" indent="-342720">
              <a:buClr>
                <a:schemeClr val="tx1"/>
              </a:buClr>
              <a:buFont typeface="mn-ea"/>
              <a:buChar char="•"/>
              <a:defRPr>
                <a:latin typeface="+mn-lt"/>
                <a:ea typeface="+mn-ea"/>
                <a:cs typeface="+mn-cs"/>
              </a:defRPr>
            </a:pPr>
            <a:r>
              <a:rPr lang="en-US" altLang="ko-KR" sz="2400"/>
              <a:t>“</a:t>
            </a:r>
            <a:r>
              <a:rPr lang="ko-KR" altLang="en-US" sz="2400"/>
              <a:t>차주</a:t>
            </a:r>
            <a:r>
              <a:rPr lang="en-US" altLang="ko-KR" sz="2400"/>
              <a:t>(=</a:t>
            </a:r>
            <a:r>
              <a:rPr lang="ko-KR" altLang="en-US" sz="2400"/>
              <a:t>이주</a:t>
            </a:r>
            <a:r>
              <a:rPr lang="en-US" altLang="ko-KR" sz="2400"/>
              <a:t>)</a:t>
            </a:r>
            <a:r>
              <a:rPr lang="ko-KR" altLang="en-US" sz="2400"/>
              <a:t>는 오키국이라고밖에 읽을 수 없다</a:t>
            </a:r>
            <a:r>
              <a:rPr lang="en-US" altLang="ko-KR" sz="2400"/>
              <a:t>”.</a:t>
            </a:r>
            <a:endParaRPr lang="en-US" altLang="ko-KR" sz="2400"/>
          </a:p>
          <a:p>
            <a:pPr marL="342720" lvl="0" indent="-342720">
              <a:buClr>
                <a:schemeClr val="tx1"/>
              </a:buClr>
              <a:buFont typeface="mn-ea"/>
              <a:buChar char="•"/>
              <a:defRPr>
                <a:latin typeface="+mn-lt"/>
                <a:ea typeface="+mn-ea"/>
                <a:cs typeface="+mn-cs"/>
              </a:defRPr>
            </a:pPr>
            <a:r>
              <a:rPr lang="en-US" altLang="ko-KR" sz="2400"/>
              <a:t>“&lt;</a:t>
            </a:r>
            <a:r>
              <a:rPr lang="ko-KR" altLang="en-US" sz="2400"/>
              <a:t>은주시청합기</a:t>
            </a:r>
            <a:r>
              <a:rPr lang="en-US" altLang="ko-KR" sz="2400"/>
              <a:t>&gt;</a:t>
            </a:r>
            <a:r>
              <a:rPr lang="ko-KR" altLang="en-US" sz="2400"/>
              <a:t>의 결론은 오키국이 일본의 북서쪽의 끝이다라고 하지 않을</a:t>
            </a:r>
            <a:r>
              <a:rPr lang="en-US" altLang="ko-KR" sz="2400"/>
              <a:t> </a:t>
            </a:r>
            <a:r>
              <a:rPr lang="ko-KR" altLang="en-US" sz="2400"/>
              <a:t>수 없다</a:t>
            </a:r>
            <a:r>
              <a:rPr lang="en-US" altLang="ko-KR" sz="2400"/>
              <a:t>.</a:t>
            </a:r>
            <a:r>
              <a:rPr lang="ko-KR" altLang="en-US" sz="2400"/>
              <a:t> 따라서 독도</a:t>
            </a:r>
            <a:r>
              <a:rPr lang="en-US" altLang="ko-KR" sz="2400"/>
              <a:t>,</a:t>
            </a:r>
            <a:r>
              <a:rPr lang="ko-KR" altLang="en-US" sz="2400"/>
              <a:t> 울릉도는 당시 일본의 판도에서 벗어난 것으로 인식되고 있었다고 할 수밖에 없다</a:t>
            </a:r>
            <a:r>
              <a:rPr lang="en-US" altLang="ko-KR" sz="2400"/>
              <a:t>.”</a:t>
            </a:r>
            <a:endParaRPr lang="en-US" altLang="ko-KR" sz="2400"/>
          </a:p>
        </p:txBody>
      </p:sp>
      <p:sp>
        <p:nvSpPr>
          <p:cNvPr id="18" name=""/>
          <p:cNvSpPr/>
          <p:nvPr/>
        </p:nvSpPr>
        <p:spPr>
          <a:xfrm>
            <a:off x="8088921" y="2085731"/>
            <a:ext cx="4103079" cy="63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>
                <a:latin typeface="+mn-lt"/>
                <a:ea typeface="+mn-ea"/>
                <a:cs typeface="+mn-cs"/>
              </a:defRPr>
            </a:pPr>
            <a:endParaRPr lang="ko-KR" altLang="en-US">
              <a:latin typeface="+mn-lt"/>
              <a:ea typeface="+mn-ea"/>
              <a:cs typeface="+mn-cs"/>
            </a:endParaRPr>
          </a:p>
        </p:txBody>
      </p:sp>
      <p:grpSp>
        <p:nvGrpSpPr>
          <p:cNvPr id="21" name="그룹 8"/>
          <p:cNvGrpSpPr/>
          <p:nvPr/>
        </p:nvGrpSpPr>
        <p:grpSpPr>
          <a:xfrm rot="0">
            <a:off x="596823" y="283757"/>
            <a:ext cx="4038042" cy="752563"/>
            <a:chOff x="569498" y="1588268"/>
            <a:chExt cx="4038042" cy="752563"/>
          </a:xfrm>
        </p:grpSpPr>
        <p:sp>
          <p:nvSpPr>
            <p:cNvPr id="22" name="직사각형 6"/>
            <p:cNvSpPr/>
            <p:nvPr/>
          </p:nvSpPr>
          <p:spPr>
            <a:xfrm>
              <a:off x="569498" y="1644842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>
                  <a:latin typeface="+mn-lt"/>
                  <a:ea typeface="+mn-ea"/>
                  <a:cs typeface="+mn-cs"/>
                </a:defRPr>
              </a:pPr>
              <a:r>
                <a:rPr kumimoji="1" lang="en-US" altLang="ko-KR" b="1">
                  <a:latin typeface="+mn-lt"/>
                  <a:ea typeface="+mn-ea"/>
                  <a:cs typeface="+mn-cs"/>
                </a:rPr>
                <a:t>2</a:t>
              </a:r>
              <a:endParaRPr kumimoji="1" lang="en-US" altLang="ko-KR" b="1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1544313" y="1588268"/>
              <a:ext cx="3063227" cy="752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>
                  <a:latin typeface="+mn-lt"/>
                  <a:ea typeface="+mn-ea"/>
                  <a:cs typeface="+mn-cs"/>
                </a:defRPr>
              </a:pPr>
              <a:r>
                <a:rPr lang="ko-KR" altLang="en-US" sz="4400"/>
                <a:t>한국의 반론</a:t>
              </a:r>
              <a:endParaRPr lang="ko-KR" altLang="en-US" sz="4400"/>
            </a:p>
          </p:txBody>
        </p:sp>
      </p:grpSp>
      <p:pic>
        <p:nvPicPr>
          <p:cNvPr id="2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932135" y="0"/>
            <a:ext cx="4731303" cy="6858000"/>
          </a:xfrm>
          <a:prstGeom prst="rect">
            <a:avLst/>
          </a:prstGeom>
        </p:spPr>
      </p:pic>
      <p:sp>
        <p:nvSpPr>
          <p:cNvPr id="30" name=""/>
          <p:cNvSpPr/>
          <p:nvPr/>
        </p:nvSpPr>
        <p:spPr>
          <a:xfrm>
            <a:off x="2507657" y="564617"/>
            <a:ext cx="5955051" cy="5192369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dk1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>
                <a:latin typeface="+mn-lt"/>
                <a:ea typeface="+mn-ea"/>
                <a:cs typeface="+mn-cs"/>
              </a:defRPr>
            </a:pPr>
            <a:r>
              <a:rPr lang="en-US" altLang="ko-KR" sz="2000">
                <a:latin typeface="+mn-lt"/>
                <a:ea typeface="+mn-ea"/>
                <a:cs typeface="+mn-cs"/>
              </a:rPr>
              <a:t>-</a:t>
            </a:r>
            <a:r>
              <a:rPr lang="ko-KR" altLang="en-US" sz="2000">
                <a:latin typeface="+mn-lt"/>
                <a:ea typeface="+mn-ea"/>
                <a:cs typeface="+mn-cs"/>
              </a:rPr>
              <a:t>이 주(此州)라는 말을 은주라 해석</a:t>
            </a:r>
            <a:r>
              <a:rPr lang="en-US" altLang="ko-KR" sz="2000">
                <a:latin typeface="+mn-lt"/>
                <a:ea typeface="+mn-ea"/>
                <a:cs typeface="+mn-cs"/>
              </a:rPr>
              <a:t>X</a:t>
            </a:r>
            <a:endParaRPr lang="en-US" altLang="ko-KR" sz="2000">
              <a:latin typeface="+mn-lt"/>
              <a:ea typeface="+mn-ea"/>
              <a:cs typeface="+mn-cs"/>
            </a:endParaRPr>
          </a:p>
          <a:p>
            <a:pPr algn="ctr">
              <a:defRPr>
                <a:latin typeface="+mn-lt"/>
                <a:ea typeface="+mn-ea"/>
                <a:cs typeface="+mn-cs"/>
              </a:defRPr>
            </a:pPr>
            <a:r>
              <a:rPr lang="ko-KR" altLang="en-US" sz="2000">
                <a:latin typeface="+mn-lt"/>
                <a:ea typeface="+mn-ea"/>
                <a:cs typeface="+mn-cs"/>
              </a:rPr>
              <a:t>책이 쓰여진 </a:t>
            </a:r>
            <a:r>
              <a:rPr lang="en-US" altLang="ko-KR" sz="2000">
                <a:latin typeface="+mn-lt"/>
                <a:ea typeface="+mn-ea"/>
                <a:cs typeface="+mn-cs"/>
              </a:rPr>
              <a:t>1667</a:t>
            </a:r>
            <a:r>
              <a:rPr lang="ko-KR" altLang="en-US" sz="2000">
                <a:latin typeface="+mn-lt"/>
                <a:ea typeface="+mn-ea"/>
                <a:cs typeface="+mn-cs"/>
              </a:rPr>
              <a:t>년 이전에 울릉도</a:t>
            </a:r>
            <a:r>
              <a:rPr lang="en-US" altLang="ko-KR" sz="2000">
                <a:latin typeface="+mn-lt"/>
                <a:ea typeface="+mn-ea"/>
                <a:cs typeface="+mn-cs"/>
              </a:rPr>
              <a:t>,</a:t>
            </a:r>
            <a:r>
              <a:rPr lang="ko-KR" altLang="en-US" sz="2000">
                <a:latin typeface="+mn-lt"/>
                <a:ea typeface="+mn-ea"/>
                <a:cs typeface="+mn-cs"/>
              </a:rPr>
              <a:t> 독도가 은주에 편입된 사실 무근하다</a:t>
            </a:r>
            <a:endParaRPr lang="ko-KR" altLang="en-US" sz="2000">
              <a:latin typeface="+mn-lt"/>
              <a:ea typeface="+mn-ea"/>
              <a:cs typeface="+mn-cs"/>
            </a:endParaRPr>
          </a:p>
          <a:p>
            <a:pPr algn="ctr">
              <a:defRPr>
                <a:latin typeface="+mn-lt"/>
                <a:ea typeface="+mn-ea"/>
                <a:cs typeface="+mn-cs"/>
              </a:defRPr>
            </a:pPr>
            <a:r>
              <a:rPr lang="en-US" altLang="ko-KR" sz="2000">
                <a:latin typeface="+mn-lt"/>
                <a:ea typeface="+mn-ea"/>
                <a:cs typeface="+mn-cs"/>
              </a:rPr>
              <a:t>-</a:t>
            </a:r>
            <a:r>
              <a:rPr lang="ko-KR" altLang="en-US" sz="2000">
                <a:latin typeface="+mn-lt"/>
                <a:ea typeface="+mn-ea"/>
                <a:cs typeface="+mn-cs"/>
              </a:rPr>
              <a:t>울릉도와 독도가 일본의 은주라는 기록은 어디에도 없다</a:t>
            </a:r>
            <a:r>
              <a:rPr lang="en-US" altLang="ko-KR">
                <a:latin typeface="+mn-lt"/>
                <a:ea typeface="+mn-ea"/>
                <a:cs typeface="+mn-cs"/>
              </a:rPr>
              <a:t>.</a:t>
            </a:r>
            <a:endParaRPr lang="en-US" altLang="ko-KR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사람, 실내, 여자, 대지이(가) 표시된 사진  자동 생성된 설명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56159" y="0"/>
            <a:ext cx="4335840" cy="6858000"/>
          </a:xfrm>
          <a:prstGeom prst="rect">
            <a:avLst/>
          </a:prstGeom>
        </p:spPr>
      </p:pic>
      <p:cxnSp>
        <p:nvCxnSpPr>
          <p:cNvPr id="5" name="직선 연결선 4"/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6006" y="3101506"/>
            <a:ext cx="6644934" cy="11845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/>
              <a:t>수토정책으로 영토를 포기한 것으로 간주하여</a:t>
            </a:r>
            <a:endParaRPr lang="ko-KR" altLang="en-US" sz="2400" b="1"/>
          </a:p>
          <a:p>
            <a:pPr lvl="0">
              <a:defRPr/>
            </a:pPr>
            <a:r>
              <a:rPr lang="ko-KR" altLang="en-US" sz="2400" b="1"/>
              <a:t>한국의 실효적 지배를 부정하고, 일본이 울릉도를</a:t>
            </a:r>
            <a:endParaRPr lang="ko-KR" altLang="en-US" sz="2400" b="1"/>
          </a:p>
          <a:p>
            <a:pPr lvl="0">
              <a:defRPr/>
            </a:pPr>
            <a:r>
              <a:rPr lang="ko-KR" altLang="en-US" sz="2400" b="1"/>
              <a:t>실효적으로 지배했다</a:t>
            </a:r>
            <a:endParaRPr lang="ko-KR" altLang="en-US" sz="2400" b="1"/>
          </a:p>
        </p:txBody>
      </p:sp>
      <p:sp>
        <p:nvSpPr>
          <p:cNvPr id="18" name=""/>
          <p:cNvSpPr/>
          <p:nvPr/>
        </p:nvSpPr>
        <p:spPr>
          <a:xfrm>
            <a:off x="7856902" y="2085731"/>
            <a:ext cx="4335097" cy="659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grpSp>
        <p:nvGrpSpPr>
          <p:cNvPr id="26" name="그룹 8"/>
          <p:cNvGrpSpPr/>
          <p:nvPr/>
        </p:nvGrpSpPr>
        <p:grpSpPr>
          <a:xfrm rot="0">
            <a:off x="554267" y="253040"/>
            <a:ext cx="4000932" cy="756243"/>
            <a:chOff x="569498" y="1597887"/>
            <a:chExt cx="3827750" cy="728434"/>
          </a:xfrm>
        </p:grpSpPr>
        <p:sp>
          <p:nvSpPr>
            <p:cNvPr id="27" name="직사각형 6"/>
            <p:cNvSpPr/>
            <p:nvPr/>
          </p:nvSpPr>
          <p:spPr>
            <a:xfrm>
              <a:off x="569498" y="1644842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kumimoji="1" lang="en-US" altLang="ko-KR" b="1"/>
                <a:t>3</a:t>
              </a:r>
              <a:endParaRPr kumimoji="1" lang="en-US" altLang="ko-KR" b="1"/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332643" y="1597887"/>
              <a:ext cx="3064604" cy="728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4400"/>
                <a:t>일본의 주장</a:t>
              </a:r>
              <a:endParaRPr lang="ko-KR" altLang="en-US" sz="4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1560</ep:Words>
  <ep:PresentationFormat>와이드스크린</ep:PresentationFormat>
  <ep:Paragraphs>194</ep:Paragraphs>
  <ep:Slides>15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ep:HeadingPairs>
  <ep:TitlesOfParts>
    <vt:vector size="16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2019-08-12T05:10:14.000</dcterms:created>
  <dc:creator>Saebyeol Yu</dc:creator>
  <cp:lastModifiedBy>user</cp:lastModifiedBy>
  <dcterms:modified xsi:type="dcterms:W3CDTF">2019-09-29T11:08:36.408</dcterms:modified>
  <cp:revision>88</cp:revision>
  <dc:title>PowerPoint 프레젠테이션</dc:title>
  <cp:version>1000.0000.01</cp:version>
</cp:coreProperties>
</file>