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3" r:id="rId5"/>
    <p:sldId id="304" r:id="rId6"/>
    <p:sldId id="289" r:id="rId7"/>
    <p:sldId id="294" r:id="rId8"/>
    <p:sldId id="295" r:id="rId9"/>
    <p:sldId id="306" r:id="rId10"/>
    <p:sldId id="296" r:id="rId11"/>
    <p:sldId id="307" r:id="rId12"/>
    <p:sldId id="297" r:id="rId13"/>
    <p:sldId id="308" r:id="rId14"/>
    <p:sldId id="298" r:id="rId15"/>
    <p:sldId id="299" r:id="rId16"/>
    <p:sldId id="300" r:id="rId17"/>
    <p:sldId id="301" r:id="rId18"/>
    <p:sldId id="303" r:id="rId19"/>
    <p:sldId id="266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BE3"/>
    <a:srgbClr val="2F6DA0"/>
    <a:srgbClr val="000000"/>
    <a:srgbClr val="0F3363"/>
    <a:srgbClr val="1498EB"/>
    <a:srgbClr val="8CC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142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0A28D-025A-4E4A-A249-A9ECFB263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3D7E27-3FEC-4439-AE4F-D13878471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DCFB7-DCB6-48E3-B399-6E485B4B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EBD413-CC7C-448A-9112-F6B141F1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27FD5C-6940-40E8-9C11-CA9AE3EA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69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055964-8B30-476E-9C68-F46E2041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9716B7-73ED-4E74-A667-F0F82C34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0106A-C14D-4CF2-863E-20E9BCCD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CDCAD7-DEBF-40DE-ADAA-8BB4703E0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75E0DD-DFB2-4E7D-89A0-9605AC53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BF16A1E-1729-4847-9C9D-E6C69622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913C66D-BBCB-4AA4-A940-9FFD1EBC3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E6E9AF-68E2-4E9C-B05A-A4686420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C40FF-58CF-4B8C-A009-BBE89D3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84E403-DA80-41CC-8C60-13BAE44D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77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DC5A5D-512D-46B3-931E-8CFCEC02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2F168F-4E9C-4E82-840C-D0EBF6CC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B3EDCE-D1D5-4FAA-AF12-FA86D7D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6C482F-07A9-4734-8C50-323F963E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80B223-DBBE-4C90-B1BD-A8F09A04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0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C867C4-4800-4C45-A6DF-9747762D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9785D9-2171-4205-89C9-8ABD3C8D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48D2C5-1B87-4174-86B7-14502D45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955FF6-4C68-46EB-925D-7B3BC4ED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B3E7AE-38F4-4AFF-B5E2-8606B66B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258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E39B83-017E-4412-A2FD-5527F8E0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6DC56-A466-4D7F-9BA7-3A87C1A8D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F22ED73-979B-44D9-8236-5A430D76B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E20A17-9AF6-45A3-8E36-94C12128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CB2BDD-E651-4355-A6CF-7A614B4D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F64AA9-EDFF-4751-8AA4-B4659114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76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131FA2-42A9-457A-B287-E06CC14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C594C4-433B-4507-8DFE-6E553673B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B75F5C-EBC4-41E0-82FD-F34F9BD1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774DB35-9B94-4A5E-BED3-8A162D81D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A32257-BBDE-46EC-8C63-124BF8F04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853BEA-DAC0-419F-B44E-0BC7EEC0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BC410-299E-41F1-A4F8-BBD0D6D2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F3425BB-D564-43A8-8CC6-C293068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88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7AE138-3FA8-48AB-BADD-32C1410A3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4A7BCDC-3E8B-427D-9FD8-CF5ED307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05A7270-5834-429A-9C1A-9EED1150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2275CAA-3D97-42B3-9216-E83574D5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78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58C30C-5FD4-4964-85F5-09C7AD0B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77A99B0-1492-4BD6-8580-CA53A7CA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3A8B41-0EDE-499E-B6DF-4ABE0148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95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E648-C42C-4959-9F6E-C7BB1A34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F318E7-2B4A-4FC1-8290-334C5B881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75E603F-328C-4CD4-8630-726B85B5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FD08CF-BA50-4F56-89CF-F678D734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A50BBBB-ECDA-485F-899C-908D833E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CCD655A-4B46-4490-A28F-C7111C23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8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10907-3575-4DC7-8B6A-F9531EC1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7A97163-46E6-4070-9F27-1877D5FF1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0E8A2-595E-4D72-B01B-9D831B710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2A01FCB-7B14-46DA-BBE1-16CD58053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DAC299-1C27-4107-9AB8-95ABB26C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3D3FA7-1516-407B-8A04-213027E5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13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1AD9191-8D2E-45AD-A35D-FF170972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2B9238-EA52-40BD-BF05-90F6845F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9CE7C5-C890-4A25-9F78-A5C28D2D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5600-37E8-44BC-AA5E-F363076827E3}" type="datetimeFigureOut">
              <a:rPr lang="ko-KR" altLang="en-US" smtClean="0"/>
              <a:t>2019-09-30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CA6843-FD10-419A-A874-579C42EA1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4994C6-04C4-404E-8965-DD386CD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10F8-ABE3-4F6D-89A0-E389F3DAB0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5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955075" y="2799083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1-5</a:t>
            </a:r>
            <a:endParaRPr kumimoji="1"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C973F-6767-40D1-9421-DCF59FB67C52}"/>
              </a:ext>
            </a:extLst>
          </p:cNvPr>
          <p:cNvSpPr txBox="1"/>
          <p:nvPr/>
        </p:nvSpPr>
        <p:spPr>
          <a:xfrm>
            <a:off x="1869839" y="2673955"/>
            <a:ext cx="3869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일본 측의</a:t>
            </a:r>
            <a:endParaRPr lang="en-US" altLang="ko-KR" sz="4000" dirty="0"/>
          </a:p>
          <a:p>
            <a:r>
              <a:rPr lang="ko-KR" altLang="en-US" sz="4000" dirty="0">
                <a:highlight>
                  <a:srgbClr val="FFFF00"/>
                </a:highlight>
              </a:rPr>
              <a:t>태도변화</a:t>
            </a:r>
            <a:r>
              <a:rPr lang="ko-KR" altLang="en-US" sz="4000" dirty="0"/>
              <a:t>를 </a:t>
            </a:r>
            <a:endParaRPr lang="en-US" altLang="ko-KR" sz="4000" dirty="0"/>
          </a:p>
          <a:p>
            <a:r>
              <a:rPr lang="ko-KR" altLang="en-US" sz="4000" dirty="0"/>
              <a:t>읽을 수 있다</a:t>
            </a:r>
            <a:r>
              <a:rPr lang="en-US" altLang="ko-KR" sz="4000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01D0AB1-C951-4544-9FBB-9DE287ED3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939" y="0"/>
            <a:ext cx="5243061" cy="6781440"/>
          </a:xfrm>
          <a:prstGeom prst="rect">
            <a:avLst/>
          </a:prstGeom>
        </p:spPr>
      </p:pic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1FA0F-69E6-4764-BA73-5D26D85F815D}"/>
              </a:ext>
            </a:extLst>
          </p:cNvPr>
          <p:cNvCxnSpPr/>
          <p:nvPr/>
        </p:nvCxnSpPr>
        <p:spPr>
          <a:xfrm>
            <a:off x="10838046" y="1127760"/>
            <a:ext cx="818148" cy="1807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C8DFAB4-3C62-43F5-89CB-1FF550647235}"/>
              </a:ext>
            </a:extLst>
          </p:cNvPr>
          <p:cNvCxnSpPr>
            <a:cxnSpLocks/>
          </p:cNvCxnSpPr>
          <p:nvPr/>
        </p:nvCxnSpPr>
        <p:spPr>
          <a:xfrm flipH="1">
            <a:off x="10302240" y="2935705"/>
            <a:ext cx="1353955" cy="2030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3746455-4B61-498E-B67F-8A8051B64FA5}"/>
              </a:ext>
            </a:extLst>
          </p:cNvPr>
          <p:cNvCxnSpPr>
            <a:cxnSpLocks/>
          </p:cNvCxnSpPr>
          <p:nvPr/>
        </p:nvCxnSpPr>
        <p:spPr>
          <a:xfrm flipH="1">
            <a:off x="9952522" y="4966636"/>
            <a:ext cx="349719" cy="105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2A231956-9368-47B2-B924-5C3754D99023}"/>
              </a:ext>
            </a:extLst>
          </p:cNvPr>
          <p:cNvCxnSpPr>
            <a:cxnSpLocks/>
          </p:cNvCxnSpPr>
          <p:nvPr/>
        </p:nvCxnSpPr>
        <p:spPr>
          <a:xfrm flipH="1">
            <a:off x="8681987" y="5077327"/>
            <a:ext cx="1274504" cy="12945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액자 31">
            <a:extLst>
              <a:ext uri="{FF2B5EF4-FFF2-40B4-BE49-F238E27FC236}">
                <a16:creationId xmlns:a16="http://schemas.microsoft.com/office/drawing/2014/main" id="{D0045F6B-0F7A-433A-BA57-409E11D8926F}"/>
              </a:ext>
            </a:extLst>
          </p:cNvPr>
          <p:cNvSpPr/>
          <p:nvPr/>
        </p:nvSpPr>
        <p:spPr>
          <a:xfrm>
            <a:off x="10106526" y="3166711"/>
            <a:ext cx="1636295" cy="1039529"/>
          </a:xfrm>
          <a:prstGeom prst="frame">
            <a:avLst>
              <a:gd name="adj1" fmla="val 75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76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일본 측의 주장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36052" y="2504791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5</a:t>
            </a:r>
            <a:endParaRPr kumimoji="1" lang="ko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897F6-7278-4B6D-80F3-9452401FF783}"/>
              </a:ext>
            </a:extLst>
          </p:cNvPr>
          <p:cNvSpPr txBox="1"/>
          <p:nvPr/>
        </p:nvSpPr>
        <p:spPr>
          <a:xfrm>
            <a:off x="927185" y="2447641"/>
            <a:ext cx="6615461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o-KR" altLang="en-US" sz="4000" dirty="0"/>
              <a:t>한국의 다케시마 점거는</a:t>
            </a:r>
            <a:endParaRPr lang="en-US" altLang="ko-KR" sz="4000" dirty="0"/>
          </a:p>
          <a:p>
            <a:pPr algn="ctr"/>
            <a:r>
              <a:rPr lang="ko-KR" altLang="en-US" sz="4000" dirty="0"/>
              <a:t> </a:t>
            </a:r>
            <a:r>
              <a:rPr lang="ko-KR" altLang="en-US" sz="4000" dirty="0">
                <a:highlight>
                  <a:srgbClr val="FFFF00"/>
                </a:highlight>
              </a:rPr>
              <a:t>국제법상 아무런 근거 없이 </a:t>
            </a:r>
            <a:r>
              <a:rPr lang="ko-KR" altLang="en-US" sz="4000" dirty="0"/>
              <a:t>행해지는 것</a:t>
            </a:r>
            <a:r>
              <a:rPr lang="en-US" altLang="ko-KR" sz="4000" dirty="0"/>
              <a:t>. </a:t>
            </a:r>
            <a:r>
              <a:rPr lang="ko-KR" altLang="en-US" sz="4000" dirty="0"/>
              <a:t>이런 행위는 영유권을 둘러싼 </a:t>
            </a:r>
            <a:r>
              <a:rPr lang="ko-KR" altLang="en-US" sz="4000" dirty="0">
                <a:highlight>
                  <a:srgbClr val="FF0000"/>
                </a:highlight>
              </a:rPr>
              <a:t>일본</a:t>
            </a:r>
            <a:r>
              <a:rPr lang="ko-KR" altLang="en-US" sz="4000" dirty="0">
                <a:highlight>
                  <a:srgbClr val="FFFF00"/>
                </a:highlight>
              </a:rPr>
              <a:t>의 입장에서 용임 될 수 없음</a:t>
            </a:r>
            <a:r>
              <a:rPr lang="en-US" altLang="ko-KR" sz="4000" dirty="0">
                <a:highlight>
                  <a:srgbClr val="FFFF00"/>
                </a:highlight>
              </a:rPr>
              <a:t>.</a:t>
            </a:r>
            <a:endParaRPr lang="ko-KR" altLang="en-US" sz="4000" b="1" dirty="0">
              <a:highlight>
                <a:srgbClr val="FFFF00"/>
              </a:highlight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A6D1067-3E5B-4A21-86AE-5BDE5406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646" y="0"/>
            <a:ext cx="4649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2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85797" y="1926399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5-1</a:t>
            </a:r>
            <a:endParaRPr kumimoji="1"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E37BA-4098-4907-A54E-DCBCD795539E}"/>
              </a:ext>
            </a:extLst>
          </p:cNvPr>
          <p:cNvSpPr txBox="1"/>
          <p:nvPr/>
        </p:nvSpPr>
        <p:spPr>
          <a:xfrm>
            <a:off x="1555945" y="1843950"/>
            <a:ext cx="49244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이 문서는 </a:t>
            </a:r>
            <a:endParaRPr lang="en-US" altLang="ko-KR" sz="4000" dirty="0"/>
          </a:p>
          <a:p>
            <a:r>
              <a:rPr lang="en-US" altLang="ko-KR" sz="4000" dirty="0"/>
              <a:t>1953</a:t>
            </a:r>
            <a:r>
              <a:rPr lang="ko-KR" altLang="en-US" sz="4000" dirty="0"/>
              <a:t>년</a:t>
            </a:r>
            <a:r>
              <a:rPr lang="en-US" altLang="ko-KR" sz="4000" dirty="0"/>
              <a:t> 7</a:t>
            </a:r>
            <a:r>
              <a:rPr lang="ko-KR" altLang="en-US" sz="4000" dirty="0"/>
              <a:t>월 </a:t>
            </a:r>
            <a:r>
              <a:rPr lang="en-US" altLang="ko-KR" sz="4000" dirty="0"/>
              <a:t>13</a:t>
            </a:r>
            <a:r>
              <a:rPr lang="ko-KR" altLang="en-US" sz="4000" dirty="0"/>
              <a:t>일 </a:t>
            </a:r>
            <a:endParaRPr lang="en-US" altLang="ko-KR" sz="4000" dirty="0"/>
          </a:p>
          <a:p>
            <a:r>
              <a:rPr lang="ko-KR" altLang="en-US" sz="4000" dirty="0"/>
              <a:t>일본 정부에게 </a:t>
            </a:r>
            <a:r>
              <a:rPr lang="ko-KR" altLang="en-US" sz="4000" dirty="0">
                <a:highlight>
                  <a:srgbClr val="FFFF00"/>
                </a:highlight>
              </a:rPr>
              <a:t>처음으로</a:t>
            </a:r>
            <a:r>
              <a:rPr lang="ko-KR" altLang="en-US" sz="4000" dirty="0"/>
              <a:t> 송부된 </a:t>
            </a:r>
            <a:r>
              <a:rPr lang="ko-KR" altLang="en-US" sz="4000" dirty="0">
                <a:highlight>
                  <a:srgbClr val="00FF00"/>
                </a:highlight>
              </a:rPr>
              <a:t>한국</a:t>
            </a:r>
            <a:r>
              <a:rPr lang="ko-KR" altLang="en-US" sz="4000" dirty="0"/>
              <a:t>의 독도 영유권 주장임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64B001E-0480-4A1F-B69A-90767A5799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44301" y="721687"/>
            <a:ext cx="6858002" cy="541463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B41D6CC-49E3-4D24-9B2D-5FD37D602E39}"/>
              </a:ext>
            </a:extLst>
          </p:cNvPr>
          <p:cNvSpPr/>
          <p:nvPr/>
        </p:nvSpPr>
        <p:spPr>
          <a:xfrm>
            <a:off x="6096000" y="1127760"/>
            <a:ext cx="5977627" cy="42310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/>
              <a:t>2. ‘</a:t>
            </a:r>
            <a:r>
              <a:rPr lang="ko-KR" altLang="en-US" sz="2800" b="1" dirty="0"/>
              <a:t>국제법으로는 무주지를 발견하여 실효적으로 지배해야 그 나라의 영토가 되는데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독도는 한국 역대 정권들이 발견해서 통치해 왔기 때문에 국제법상으로도 명백히 한국의 영토다</a:t>
            </a:r>
            <a:r>
              <a:rPr lang="en-US" altLang="ko-KR" sz="2800" b="1" dirty="0"/>
              <a:t>.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1396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85797" y="1926399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5-2</a:t>
            </a:r>
            <a:endParaRPr kumimoji="1"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E37BA-4098-4907-A54E-DCBCD795539E}"/>
              </a:ext>
            </a:extLst>
          </p:cNvPr>
          <p:cNvSpPr txBox="1"/>
          <p:nvPr/>
        </p:nvSpPr>
        <p:spPr>
          <a:xfrm>
            <a:off x="1565470" y="1843950"/>
            <a:ext cx="49401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독도를 한국 영토로 표기된 </a:t>
            </a:r>
            <a:r>
              <a:rPr lang="en-US" altLang="ko-KR" sz="4000" dirty="0"/>
              <a:t>‘</a:t>
            </a:r>
            <a:r>
              <a:rPr lang="ko-KR" altLang="en-US" sz="4000" dirty="0">
                <a:highlight>
                  <a:srgbClr val="FFFF00"/>
                </a:highlight>
              </a:rPr>
              <a:t>일본영역참고도</a:t>
            </a:r>
            <a:r>
              <a:rPr lang="en-US" altLang="ko-KR" sz="4000" dirty="0"/>
              <a:t>’</a:t>
            </a:r>
            <a:r>
              <a:rPr lang="ko-KR" altLang="en-US" sz="4000" dirty="0"/>
              <a:t>가</a:t>
            </a:r>
            <a:r>
              <a:rPr lang="en-US" altLang="ko-KR" sz="4000" dirty="0"/>
              <a:t> </a:t>
            </a:r>
            <a:r>
              <a:rPr lang="ko-KR" altLang="en-US" sz="4000" dirty="0">
                <a:highlight>
                  <a:srgbClr val="00FF00"/>
                </a:highlight>
              </a:rPr>
              <a:t>국제법상 </a:t>
            </a:r>
            <a:endParaRPr lang="en-US" altLang="ko-KR" sz="4000" dirty="0">
              <a:highlight>
                <a:srgbClr val="00FF00"/>
              </a:highlight>
            </a:endParaRPr>
          </a:p>
          <a:p>
            <a:r>
              <a:rPr lang="ko-KR" altLang="en-US" sz="4000" dirty="0">
                <a:highlight>
                  <a:srgbClr val="00FF00"/>
                </a:highlight>
              </a:rPr>
              <a:t>증거로 </a:t>
            </a:r>
            <a:r>
              <a:rPr lang="ko-KR" altLang="en-US" sz="4000" dirty="0"/>
              <a:t>효력을 갖는다는 사실이 입증 됨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A69AE4F-2451-4C84-91D5-EFD52A9C3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4" y="0"/>
            <a:ext cx="5819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27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00072" y="2602674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5-3</a:t>
            </a:r>
            <a:endParaRPr kumimoji="1"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E37BA-4098-4907-A54E-DCBCD795539E}"/>
              </a:ext>
            </a:extLst>
          </p:cNvPr>
          <p:cNvSpPr txBox="1"/>
          <p:nvPr/>
        </p:nvSpPr>
        <p:spPr>
          <a:xfrm>
            <a:off x="1356054" y="2602674"/>
            <a:ext cx="4940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highlight>
                  <a:srgbClr val="FFFF00"/>
                </a:highlight>
              </a:rPr>
              <a:t>카이로 선언</a:t>
            </a:r>
            <a:r>
              <a:rPr lang="ko-KR" altLang="en-US" sz="4000" dirty="0"/>
              <a:t>에 따라 독도가 대한민국 영토로 회복되었음</a:t>
            </a:r>
            <a:r>
              <a:rPr lang="en-US" altLang="ko-KR" sz="40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5D045F7-CC7C-48C1-84BB-0EF96C0C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0"/>
            <a:ext cx="6096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34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85797" y="1926399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5-3</a:t>
            </a:r>
            <a:endParaRPr kumimoji="1"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E37BA-4098-4907-A54E-DCBCD795539E}"/>
              </a:ext>
            </a:extLst>
          </p:cNvPr>
          <p:cNvSpPr txBox="1"/>
          <p:nvPr/>
        </p:nvSpPr>
        <p:spPr>
          <a:xfrm>
            <a:off x="1517845" y="1843950"/>
            <a:ext cx="49401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1946</a:t>
            </a:r>
            <a:r>
              <a:rPr lang="ko-KR" altLang="en-US" sz="4000" dirty="0"/>
              <a:t>년 </a:t>
            </a:r>
            <a:r>
              <a:rPr lang="ko-KR" altLang="en-US" sz="4000" dirty="0">
                <a:highlight>
                  <a:srgbClr val="FFFF00"/>
                </a:highlight>
              </a:rPr>
              <a:t>연합국 </a:t>
            </a:r>
            <a:endParaRPr lang="en-US" altLang="ko-KR" sz="4000" dirty="0">
              <a:highlight>
                <a:srgbClr val="FFFF00"/>
              </a:highlight>
            </a:endParaRPr>
          </a:p>
          <a:p>
            <a:r>
              <a:rPr lang="ko-KR" altLang="en-US" sz="4000" dirty="0">
                <a:highlight>
                  <a:srgbClr val="FFFF00"/>
                </a:highlight>
              </a:rPr>
              <a:t>최고사령관 각서 </a:t>
            </a:r>
            <a:endParaRPr lang="en-US" altLang="ko-KR" sz="4000" dirty="0">
              <a:highlight>
                <a:srgbClr val="FFFF00"/>
              </a:highlight>
            </a:endParaRPr>
          </a:p>
          <a:p>
            <a:r>
              <a:rPr lang="ko-KR" altLang="en-US" sz="4000" dirty="0">
                <a:highlight>
                  <a:srgbClr val="FFFF00"/>
                </a:highlight>
              </a:rPr>
              <a:t>제</a:t>
            </a:r>
            <a:r>
              <a:rPr lang="en-US" altLang="ko-KR" sz="4000" dirty="0">
                <a:highlight>
                  <a:srgbClr val="FFFF00"/>
                </a:highlight>
              </a:rPr>
              <a:t>677</a:t>
            </a:r>
            <a:r>
              <a:rPr lang="ko-KR" altLang="en-US" sz="4000" dirty="0">
                <a:highlight>
                  <a:srgbClr val="FFFF00"/>
                </a:highlight>
              </a:rPr>
              <a:t>호</a:t>
            </a:r>
            <a:r>
              <a:rPr lang="ko-KR" altLang="en-US" sz="4000" dirty="0"/>
              <a:t>에 따라 </a:t>
            </a:r>
            <a:endParaRPr lang="en-US" altLang="ko-KR" sz="4000" dirty="0"/>
          </a:p>
          <a:p>
            <a:r>
              <a:rPr lang="ko-KR" altLang="en-US" sz="4000" dirty="0"/>
              <a:t>독도는 통치 및 </a:t>
            </a:r>
            <a:endParaRPr lang="en-US" altLang="ko-KR" sz="4000" dirty="0"/>
          </a:p>
          <a:p>
            <a:r>
              <a:rPr lang="ko-KR" altLang="en-US" sz="4000" dirty="0"/>
              <a:t>행정상 일본으로부터 분리 됨</a:t>
            </a:r>
            <a:r>
              <a:rPr lang="en-US" altLang="ko-KR" sz="40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5185D40-C505-4A79-8A95-931F24CE3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0"/>
            <a:ext cx="555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92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840433" y="2087056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5-4</a:t>
            </a:r>
            <a:endParaRPr kumimoji="1" lang="ko-KR" altLang="en-US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232BFFC-8BE5-41BB-B7E9-D7BB01A0F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64308" y="1029730"/>
            <a:ext cx="6273782" cy="5181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282D22-5AB0-448E-B258-345B9A765B51}"/>
              </a:ext>
            </a:extLst>
          </p:cNvPr>
          <p:cNvSpPr txBox="1"/>
          <p:nvPr/>
        </p:nvSpPr>
        <p:spPr>
          <a:xfrm>
            <a:off x="6972300" y="114307"/>
            <a:ext cx="451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1956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</a:t>
            </a:r>
            <a:r>
              <a:rPr lang="en-US" altLang="ko-KR" dirty="0"/>
              <a:t> – </a:t>
            </a:r>
            <a:r>
              <a:rPr lang="ko-KR" altLang="en-US" dirty="0"/>
              <a:t>참의원 내각위원회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6C98E3-B248-4BE5-8261-ECC5E299E38C}"/>
              </a:ext>
            </a:extLst>
          </p:cNvPr>
          <p:cNvSpPr txBox="1"/>
          <p:nvPr/>
        </p:nvSpPr>
        <p:spPr>
          <a:xfrm>
            <a:off x="1563089" y="1926398"/>
            <a:ext cx="5081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미국이 </a:t>
            </a:r>
            <a:r>
              <a:rPr lang="ko-KR" altLang="en-US" sz="4000" dirty="0">
                <a:highlight>
                  <a:srgbClr val="FFFF00"/>
                </a:highlight>
              </a:rPr>
              <a:t>군사적</a:t>
            </a:r>
            <a:r>
              <a:rPr lang="ko-KR" altLang="en-US" sz="4000" dirty="0"/>
              <a:t>으로 </a:t>
            </a:r>
            <a:endParaRPr lang="en-US" altLang="ko-KR" sz="4000" dirty="0"/>
          </a:p>
          <a:p>
            <a:r>
              <a:rPr lang="ko-KR" altLang="en-US" sz="4000" dirty="0">
                <a:highlight>
                  <a:srgbClr val="FFFF00"/>
                </a:highlight>
              </a:rPr>
              <a:t>개입</a:t>
            </a:r>
            <a:r>
              <a:rPr lang="ko-KR" altLang="en-US" sz="4000" dirty="0"/>
              <a:t>할 수 있는 </a:t>
            </a:r>
            <a:endParaRPr lang="en-US" altLang="ko-KR" sz="4000" dirty="0"/>
          </a:p>
          <a:p>
            <a:r>
              <a:rPr lang="ko-KR" altLang="en-US" sz="4000" dirty="0"/>
              <a:t>침략이 </a:t>
            </a:r>
            <a:r>
              <a:rPr lang="ko-KR" altLang="en-US" sz="4000" dirty="0">
                <a:highlight>
                  <a:srgbClr val="FF0000"/>
                </a:highlight>
              </a:rPr>
              <a:t>일본</a:t>
            </a:r>
            <a:r>
              <a:rPr lang="ko-KR" altLang="en-US" sz="4000" dirty="0"/>
              <a:t> 지역에 </a:t>
            </a:r>
            <a:r>
              <a:rPr lang="ko-KR" altLang="en-US" sz="4000" dirty="0">
                <a:highlight>
                  <a:srgbClr val="FFFF00"/>
                </a:highlight>
              </a:rPr>
              <a:t>일어나지 않았다</a:t>
            </a:r>
            <a:r>
              <a:rPr lang="ko-KR" altLang="en-US" sz="4000" dirty="0"/>
              <a:t>는 </a:t>
            </a:r>
            <a:endParaRPr lang="en-US" altLang="ko-KR" sz="4000" dirty="0"/>
          </a:p>
          <a:p>
            <a:r>
              <a:rPr lang="ko-KR" altLang="en-US" sz="4000" dirty="0"/>
              <a:t>견해임</a:t>
            </a:r>
            <a:r>
              <a:rPr lang="en-US" altLang="ko-KR" sz="4000" dirty="0"/>
              <a:t>.</a:t>
            </a:r>
            <a:r>
              <a:rPr lang="ko-KR" altLang="en-US" sz="4000" dirty="0"/>
              <a:t> 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EF139A5-5A90-4BB7-A4EE-07DE78777123}"/>
              </a:ext>
            </a:extLst>
          </p:cNvPr>
          <p:cNvGrpSpPr/>
          <p:nvPr/>
        </p:nvGrpSpPr>
        <p:grpSpPr>
          <a:xfrm>
            <a:off x="7010800" y="1820518"/>
            <a:ext cx="5181601" cy="1908998"/>
            <a:chOff x="7010399" y="1893061"/>
            <a:chExt cx="5181601" cy="1908998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A21A0913-949D-4995-A648-72E15AFDEA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646701" y="256759"/>
              <a:ext cx="1908998" cy="5181601"/>
            </a:xfrm>
            <a:prstGeom prst="rect">
              <a:avLst/>
            </a:prstGeom>
          </p:spPr>
        </p:pic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6F320ABD-9B80-4016-B7A1-D8728C5817DE}"/>
                </a:ext>
              </a:extLst>
            </p:cNvPr>
            <p:cNvCxnSpPr>
              <a:cxnSpLocks/>
            </p:cNvCxnSpPr>
            <p:nvPr/>
          </p:nvCxnSpPr>
          <p:spPr>
            <a:xfrm>
              <a:off x="9439275" y="2376487"/>
              <a:ext cx="24765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E5F34D47-9FB9-476F-B14D-33DD140A2A16}"/>
                </a:ext>
              </a:extLst>
            </p:cNvPr>
            <p:cNvCxnSpPr>
              <a:cxnSpLocks/>
            </p:cNvCxnSpPr>
            <p:nvPr/>
          </p:nvCxnSpPr>
          <p:spPr>
            <a:xfrm>
              <a:off x="7143749" y="2633662"/>
              <a:ext cx="158115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D8C71823-8DE1-4FC2-B54B-7D7189BCA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2875" y="3481387"/>
              <a:ext cx="4152900" cy="666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972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93304" y="1851991"/>
            <a:ext cx="10005392" cy="315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D0B2F-6FAE-45BB-9F20-D2A6E7C7C2A9}"/>
              </a:ext>
            </a:extLst>
          </p:cNvPr>
          <p:cNvSpPr txBox="1"/>
          <p:nvPr/>
        </p:nvSpPr>
        <p:spPr>
          <a:xfrm>
            <a:off x="4784584" y="3075057"/>
            <a:ext cx="262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감사합니다</a:t>
            </a:r>
            <a:r>
              <a:rPr lang="en-US" altLang="ko-KR" sz="3600" b="1" dirty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ko-KR" alt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47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A3838">
                    <a:lumMod val="75000"/>
                  </a:srgbClr>
                </a:solidFill>
                <a:effectLst/>
                <a:uLnTx/>
                <a:uFillTx/>
                <a:latin typeface="Century Gothic"/>
                <a:cs typeface="+mn-cs"/>
              </a:rPr>
              <a:t>일본 측의 주장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483022" y="2480631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cs typeface="+mn-cs"/>
              </a:rPr>
              <a:t>2</a:t>
            </a:r>
            <a:endParaRPr kumimoji="1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897F6-7278-4B6D-80F3-9452401FF783}"/>
              </a:ext>
            </a:extLst>
          </p:cNvPr>
          <p:cNvSpPr txBox="1"/>
          <p:nvPr/>
        </p:nvSpPr>
        <p:spPr>
          <a:xfrm>
            <a:off x="867555" y="2407831"/>
            <a:ext cx="6615461" cy="31700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1952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년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‘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대일평화조약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’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 후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1952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년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10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월까지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highlight>
                  <a:srgbClr val="FF0000"/>
                </a:highlight>
                <a:uLnTx/>
                <a:uFillTx/>
                <a:latin typeface="Century Gothic"/>
                <a:cs typeface="+mn-cs"/>
              </a:rPr>
              <a:t>미군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이</a:t>
            </a: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 독도를 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cs typeface="+mn-cs"/>
              </a:rPr>
              <a:t>일본 영토로 간주해 </a:t>
            </a: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highlight>
                  <a:srgbClr val="FFFF00"/>
                </a:highlight>
                <a:uLnTx/>
                <a:uFillTx/>
                <a:latin typeface="Century Gothic"/>
                <a:cs typeface="+mn-cs"/>
              </a:rPr>
              <a:t>폭격연습장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Century Gothic"/>
                <a:cs typeface="+mn-cs"/>
              </a:rPr>
              <a:t>으로 사용</a:t>
            </a: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3A3838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E674A5E-D6DE-4F7C-8EC8-BD3FA852C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104774"/>
            <a:ext cx="4781550" cy="67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73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547360" y="1634727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2-1</a:t>
            </a:r>
            <a:endParaRPr kumimoji="1"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5A273-68F9-4B6F-AA70-79AFD2B852D8}"/>
              </a:ext>
            </a:extLst>
          </p:cNvPr>
          <p:cNvSpPr txBox="1"/>
          <p:nvPr/>
        </p:nvSpPr>
        <p:spPr>
          <a:xfrm>
            <a:off x="1973179" y="1828800"/>
            <a:ext cx="6006164" cy="1674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197B53-6BFB-4FC4-BC52-B9D257D80E4E}"/>
              </a:ext>
            </a:extLst>
          </p:cNvPr>
          <p:cNvSpPr txBox="1"/>
          <p:nvPr/>
        </p:nvSpPr>
        <p:spPr>
          <a:xfrm>
            <a:off x="1248419" y="1610765"/>
            <a:ext cx="40522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독도를 </a:t>
            </a:r>
            <a:r>
              <a:rPr lang="ko-KR" altLang="en-US" sz="4000" dirty="0">
                <a:highlight>
                  <a:srgbClr val="FFFF00"/>
                </a:highlight>
              </a:rPr>
              <a:t>해상폭격연습장으로 </a:t>
            </a:r>
            <a:endParaRPr lang="en-US" altLang="ko-KR" sz="4000" dirty="0">
              <a:highlight>
                <a:srgbClr val="FFFF00"/>
              </a:highlight>
            </a:endParaRPr>
          </a:p>
          <a:p>
            <a:r>
              <a:rPr lang="ko-KR" altLang="en-US" sz="4000" dirty="0">
                <a:highlight>
                  <a:srgbClr val="FF0000"/>
                </a:highlight>
              </a:rPr>
              <a:t>결정</a:t>
            </a:r>
            <a:r>
              <a:rPr lang="ko-KR" altLang="en-US" sz="4000" dirty="0"/>
              <a:t>하는 제안이 일본으로서는 </a:t>
            </a:r>
            <a:endParaRPr lang="en-US" altLang="ko-KR" sz="4000" dirty="0"/>
          </a:p>
          <a:p>
            <a:r>
              <a:rPr lang="ko-KR" altLang="en-US" sz="4000" dirty="0">
                <a:highlight>
                  <a:srgbClr val="FFFF00"/>
                </a:highlight>
              </a:rPr>
              <a:t>환영</a:t>
            </a:r>
            <a:r>
              <a:rPr lang="ko-KR" altLang="en-US" sz="4000" dirty="0"/>
              <a:t>할 만한 일이었다는 것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0DC904A-1839-4446-99CF-8C40912AD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03" y="0"/>
            <a:ext cx="6666597" cy="6682283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028AFC1A-B619-4003-97D8-B7D03A0B4D92}"/>
              </a:ext>
            </a:extLst>
          </p:cNvPr>
          <p:cNvGrpSpPr/>
          <p:nvPr/>
        </p:nvGrpSpPr>
        <p:grpSpPr>
          <a:xfrm>
            <a:off x="5525403" y="5730240"/>
            <a:ext cx="6666597" cy="942920"/>
            <a:chOff x="-3124665" y="2436516"/>
            <a:chExt cx="6666597" cy="942920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0AAC4E4B-DAEB-4136-883E-884462262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124665" y="2436516"/>
              <a:ext cx="6666597" cy="942920"/>
            </a:xfrm>
            <a:prstGeom prst="rect">
              <a:avLst/>
            </a:prstGeom>
          </p:spPr>
        </p:pic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1A90BDAE-F8B7-407D-A243-6D8D96AE381B}"/>
                </a:ext>
              </a:extLst>
            </p:cNvPr>
            <p:cNvCxnSpPr>
              <a:cxnSpLocks/>
            </p:cNvCxnSpPr>
            <p:nvPr/>
          </p:nvCxnSpPr>
          <p:spPr>
            <a:xfrm>
              <a:off x="-1693295" y="3379436"/>
              <a:ext cx="343719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824523DE-BECD-4A00-9FCC-C79D18F2D121}"/>
                </a:ext>
              </a:extLst>
            </p:cNvPr>
            <p:cNvCxnSpPr/>
            <p:nvPr/>
          </p:nvCxnSpPr>
          <p:spPr>
            <a:xfrm>
              <a:off x="-2512108" y="3107172"/>
              <a:ext cx="27207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807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4166 -0.32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9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526812" y="1727193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2-1</a:t>
            </a:r>
            <a:endParaRPr kumimoji="1"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C5A273-68F9-4B6F-AA70-79AFD2B852D8}"/>
              </a:ext>
            </a:extLst>
          </p:cNvPr>
          <p:cNvSpPr txBox="1"/>
          <p:nvPr/>
        </p:nvSpPr>
        <p:spPr>
          <a:xfrm>
            <a:off x="1192349" y="1605228"/>
            <a:ext cx="60561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highlight>
                  <a:srgbClr val="FF0000"/>
                </a:highlight>
              </a:rPr>
              <a:t>한국</a:t>
            </a:r>
            <a:r>
              <a:rPr lang="ko-KR" altLang="en-US" sz="4000" dirty="0"/>
              <a:t>이 </a:t>
            </a:r>
            <a:r>
              <a:rPr lang="en-US" altLang="ko-KR" sz="4000" dirty="0"/>
              <a:t>1952</a:t>
            </a:r>
            <a:r>
              <a:rPr lang="ko-KR" altLang="en-US" sz="4000" dirty="0"/>
              <a:t>년 </a:t>
            </a:r>
            <a:r>
              <a:rPr lang="en-US" altLang="ko-KR" sz="4000" dirty="0"/>
              <a:t>11</a:t>
            </a:r>
            <a:r>
              <a:rPr lang="ko-KR" altLang="en-US" sz="4000" dirty="0"/>
              <a:t>월 </a:t>
            </a:r>
            <a:r>
              <a:rPr lang="en-US" altLang="ko-KR" sz="4000" dirty="0"/>
              <a:t>10</a:t>
            </a:r>
            <a:r>
              <a:rPr lang="ko-KR" altLang="en-US" sz="4000" dirty="0"/>
              <a:t>일자로 보낸 </a:t>
            </a:r>
            <a:r>
              <a:rPr lang="ko-KR" altLang="en-US" sz="4000" dirty="0">
                <a:highlight>
                  <a:srgbClr val="FFFF00"/>
                </a:highlight>
              </a:rPr>
              <a:t>항의서</a:t>
            </a:r>
            <a:r>
              <a:rPr lang="ko-KR" altLang="en-US" sz="4000" dirty="0"/>
              <a:t>에 대해 </a:t>
            </a:r>
            <a:r>
              <a:rPr lang="ko-KR" altLang="en-US" sz="4000" dirty="0">
                <a:highlight>
                  <a:srgbClr val="FF0000"/>
                </a:highlight>
              </a:rPr>
              <a:t>미국</a:t>
            </a:r>
            <a:r>
              <a:rPr lang="ko-KR" altLang="en-US" sz="4000" dirty="0"/>
              <a:t>이 </a:t>
            </a:r>
            <a:r>
              <a:rPr lang="en-US" altLang="ko-KR" sz="4000" dirty="0"/>
              <a:t>1953</a:t>
            </a:r>
            <a:r>
              <a:rPr lang="ko-KR" altLang="en-US" sz="4000" dirty="0"/>
              <a:t>년 </a:t>
            </a:r>
            <a:r>
              <a:rPr lang="en-US" altLang="ko-KR" sz="4000" dirty="0"/>
              <a:t>1</a:t>
            </a:r>
            <a:r>
              <a:rPr lang="ko-KR" altLang="en-US" sz="4000" dirty="0"/>
              <a:t>월 </a:t>
            </a:r>
            <a:r>
              <a:rPr lang="en-US" altLang="ko-KR" sz="4000" dirty="0"/>
              <a:t>20</a:t>
            </a:r>
            <a:r>
              <a:rPr lang="ko-KR" altLang="en-US" sz="4000" dirty="0"/>
              <a:t>일자 서한으로</a:t>
            </a:r>
            <a:r>
              <a:rPr lang="en-US" altLang="ko-KR" sz="4000" dirty="0"/>
              <a:t>, </a:t>
            </a:r>
            <a:r>
              <a:rPr lang="ko-KR" altLang="en-US" sz="4000" dirty="0"/>
              <a:t>앞으로 </a:t>
            </a:r>
            <a:endParaRPr lang="en-US" altLang="ko-KR" sz="4000" dirty="0"/>
          </a:p>
          <a:p>
            <a:r>
              <a:rPr lang="ko-KR" altLang="en-US" sz="4000" dirty="0">
                <a:highlight>
                  <a:srgbClr val="FFFF00"/>
                </a:highlight>
              </a:rPr>
              <a:t>독도</a:t>
            </a:r>
            <a:r>
              <a:rPr lang="ko-KR" altLang="en-US" sz="4000" dirty="0"/>
              <a:t>를 </a:t>
            </a:r>
            <a:r>
              <a:rPr lang="ko-KR" altLang="en-US" sz="4000" dirty="0">
                <a:highlight>
                  <a:srgbClr val="00FF00"/>
                </a:highlight>
              </a:rPr>
              <a:t>폭격연습장</a:t>
            </a:r>
            <a:r>
              <a:rPr lang="ko-KR" altLang="en-US" sz="4000" dirty="0"/>
              <a:t>으로 </a:t>
            </a:r>
            <a:endParaRPr lang="en-US" altLang="ko-KR" sz="4000" dirty="0"/>
          </a:p>
          <a:p>
            <a:r>
              <a:rPr lang="ko-KR" altLang="en-US" sz="4000" dirty="0">
                <a:highlight>
                  <a:srgbClr val="FFFF00"/>
                </a:highlight>
              </a:rPr>
              <a:t>사용하지 않겠다</a:t>
            </a:r>
            <a:r>
              <a:rPr lang="ko-KR" altLang="en-US" sz="4000" dirty="0"/>
              <a:t>고</a:t>
            </a:r>
            <a:endParaRPr lang="en-US" altLang="ko-KR" sz="4000" dirty="0"/>
          </a:p>
          <a:p>
            <a:r>
              <a:rPr lang="ko-KR" altLang="en-US" sz="4000" dirty="0"/>
              <a:t>한국에 통보함</a:t>
            </a:r>
            <a:r>
              <a:rPr lang="en-US" altLang="ko-KR" sz="4000" dirty="0"/>
              <a:t>.</a:t>
            </a:r>
            <a:r>
              <a:rPr lang="ko-KR" altLang="en-US" sz="4000" dirty="0"/>
              <a:t> </a:t>
            </a:r>
          </a:p>
        </p:txBody>
      </p:sp>
      <p:pic>
        <p:nvPicPr>
          <p:cNvPr id="3" name="그림 2" descr="텍스트, 화이트보드이(가) 표시된 사진&#10;&#10;자동 생성된 설명">
            <a:extLst>
              <a:ext uri="{FF2B5EF4-FFF2-40B4-BE49-F238E27FC236}">
                <a16:creationId xmlns:a16="http://schemas.microsoft.com/office/drawing/2014/main" id="{4D99C8B2-30A8-4B74-ABB4-3240B772F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47317" y="893221"/>
            <a:ext cx="6837903" cy="505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3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76378" y="2255521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2-2</a:t>
            </a:r>
            <a:endParaRPr kumimoji="1" lang="ko-KR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940B4-61C7-4A70-A1DD-4DC79C7BCA2B}"/>
              </a:ext>
            </a:extLst>
          </p:cNvPr>
          <p:cNvSpPr txBox="1"/>
          <p:nvPr/>
        </p:nvSpPr>
        <p:spPr>
          <a:xfrm>
            <a:off x="1541123" y="2239766"/>
            <a:ext cx="50514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독도가 일본 </a:t>
            </a:r>
            <a:endParaRPr lang="en-US" altLang="ko-KR" sz="4000" dirty="0"/>
          </a:p>
          <a:p>
            <a:r>
              <a:rPr lang="ko-KR" altLang="en-US" sz="4000" dirty="0"/>
              <a:t>영토였다면 자연과 </a:t>
            </a:r>
            <a:endParaRPr lang="en-US" altLang="ko-KR" sz="4000" dirty="0"/>
          </a:p>
          <a:p>
            <a:r>
              <a:rPr lang="ko-KR" altLang="en-US" sz="4000" dirty="0"/>
              <a:t>어민을 </a:t>
            </a:r>
            <a:r>
              <a:rPr lang="ko-KR" altLang="en-US" sz="4000" dirty="0">
                <a:highlight>
                  <a:srgbClr val="FFFF00"/>
                </a:highlight>
              </a:rPr>
              <a:t>보호</a:t>
            </a:r>
            <a:r>
              <a:rPr lang="ko-KR" altLang="en-US" sz="4000" dirty="0"/>
              <a:t>하기 위해 폭격훈련 장소로 사용하지 않았을 것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C2A752-81B5-465A-9EB6-E6F2C7C2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878" y="-1"/>
            <a:ext cx="5226121" cy="38528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E557F4E-692E-429F-9F4B-A4E05BB76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403" y="3824815"/>
            <a:ext cx="2770598" cy="303318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507DAE2-81DE-4B2D-9A07-D913FCADD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876" y="3824815"/>
            <a:ext cx="2455527" cy="30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47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일본 측의 주장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11619" y="2480631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3</a:t>
            </a:r>
            <a:endParaRPr kumimoji="1" lang="ko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897F6-7278-4B6D-80F3-9452401FF783}"/>
              </a:ext>
            </a:extLst>
          </p:cNvPr>
          <p:cNvSpPr txBox="1"/>
          <p:nvPr/>
        </p:nvSpPr>
        <p:spPr>
          <a:xfrm>
            <a:off x="698592" y="2427709"/>
            <a:ext cx="6615461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altLang="ko-KR" sz="4000" dirty="0"/>
              <a:t>1954</a:t>
            </a:r>
            <a:r>
              <a:rPr lang="ko-KR" altLang="en-US" sz="4000" dirty="0"/>
              <a:t>년 </a:t>
            </a:r>
            <a:r>
              <a:rPr lang="en-US" altLang="ko-KR" sz="4000" dirty="0"/>
              <a:t>8</a:t>
            </a:r>
            <a:r>
              <a:rPr lang="ko-KR" altLang="en-US" sz="4000" dirty="0"/>
              <a:t>월 다케시마 </a:t>
            </a:r>
            <a:endParaRPr lang="en-US" altLang="ko-KR" sz="4000" dirty="0"/>
          </a:p>
          <a:p>
            <a:pPr algn="ctr"/>
            <a:r>
              <a:rPr lang="ko-KR" altLang="en-US" sz="4000" dirty="0"/>
              <a:t>주변을 항해 중인 </a:t>
            </a:r>
            <a:endParaRPr lang="en-US" altLang="ko-KR" sz="4000" dirty="0"/>
          </a:p>
          <a:p>
            <a:pPr algn="ctr"/>
            <a:r>
              <a:rPr lang="ko-KR" altLang="en-US" sz="4000" dirty="0">
                <a:highlight>
                  <a:srgbClr val="FFFF00"/>
                </a:highlight>
              </a:rPr>
              <a:t>해상보안청 순시선</a:t>
            </a:r>
            <a:r>
              <a:rPr lang="ko-KR" altLang="en-US" sz="4000" dirty="0"/>
              <a:t>이</a:t>
            </a:r>
            <a:endParaRPr lang="en-US" altLang="ko-KR" sz="4000" dirty="0"/>
          </a:p>
          <a:p>
            <a:pPr algn="ctr"/>
            <a:r>
              <a:rPr lang="ko-KR" altLang="en-US" sz="4000" dirty="0"/>
              <a:t> </a:t>
            </a:r>
            <a:r>
              <a:rPr lang="ko-KR" altLang="en-US" sz="4000" dirty="0">
                <a:highlight>
                  <a:srgbClr val="FF0000"/>
                </a:highlight>
              </a:rPr>
              <a:t>한국</a:t>
            </a:r>
            <a:r>
              <a:rPr lang="ko-KR" altLang="en-US" sz="4000" dirty="0"/>
              <a:t> 연안경비대로부터</a:t>
            </a:r>
            <a:endParaRPr lang="en-US" altLang="ko-KR" sz="4000" dirty="0"/>
          </a:p>
          <a:p>
            <a:pPr algn="ctr"/>
            <a:r>
              <a:rPr lang="ko-KR" altLang="en-US" sz="4000" dirty="0"/>
              <a:t> </a:t>
            </a:r>
            <a:r>
              <a:rPr lang="ko-KR" altLang="en-US" sz="4000" dirty="0">
                <a:highlight>
                  <a:srgbClr val="FFFF00"/>
                </a:highlight>
              </a:rPr>
              <a:t>총격</a:t>
            </a:r>
            <a:r>
              <a:rPr lang="ko-KR" altLang="en-US" sz="4000" dirty="0"/>
              <a:t>을 받았음</a:t>
            </a:r>
            <a:r>
              <a:rPr lang="en-US" altLang="ko-KR" sz="4000" dirty="0"/>
              <a:t>.</a:t>
            </a:r>
          </a:p>
          <a:p>
            <a:pPr algn="ctr"/>
            <a:endParaRPr lang="ko-KR" altLang="en-US" sz="4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54A7D32-56DB-4BD3-9DFD-76AD17DF2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5" y="0"/>
            <a:ext cx="5343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72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85797" y="1926399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3-1</a:t>
            </a:r>
            <a:endParaRPr kumimoji="1"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E37BA-4098-4907-A54E-DCBCD795539E}"/>
              </a:ext>
            </a:extLst>
          </p:cNvPr>
          <p:cNvSpPr txBox="1"/>
          <p:nvPr/>
        </p:nvSpPr>
        <p:spPr>
          <a:xfrm>
            <a:off x="1641670" y="1806594"/>
            <a:ext cx="4924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대한민국은 독도 </a:t>
            </a:r>
            <a:endParaRPr lang="en-US" altLang="ko-KR" sz="4000" dirty="0"/>
          </a:p>
          <a:p>
            <a:r>
              <a:rPr lang="ko-KR" altLang="en-US" sz="4000" dirty="0"/>
              <a:t>근해에 </a:t>
            </a:r>
            <a:r>
              <a:rPr lang="ko-KR" altLang="en-US" sz="4000" dirty="0">
                <a:highlight>
                  <a:srgbClr val="FFFF00"/>
                </a:highlight>
              </a:rPr>
              <a:t>불법</a:t>
            </a:r>
            <a:r>
              <a:rPr lang="ko-KR" altLang="en-US" sz="4000" dirty="0"/>
              <a:t>으로</a:t>
            </a:r>
            <a:endParaRPr lang="en-US" altLang="ko-KR" sz="4000" dirty="0"/>
          </a:p>
          <a:p>
            <a:r>
              <a:rPr lang="ko-KR" altLang="en-US" sz="4000" dirty="0"/>
              <a:t>들어온 일본 </a:t>
            </a:r>
            <a:r>
              <a:rPr lang="ko-KR" altLang="en-US" sz="4000" dirty="0">
                <a:highlight>
                  <a:srgbClr val="FF0000"/>
                </a:highlight>
              </a:rPr>
              <a:t>해상</a:t>
            </a:r>
            <a:r>
              <a:rPr lang="ko-KR" altLang="en-US" sz="4000" dirty="0"/>
              <a:t> </a:t>
            </a:r>
            <a:endParaRPr lang="en-US" altLang="ko-KR" sz="4000" dirty="0"/>
          </a:p>
          <a:p>
            <a:r>
              <a:rPr lang="ko-KR" altLang="en-US" sz="4000" dirty="0">
                <a:highlight>
                  <a:srgbClr val="FF0000"/>
                </a:highlight>
              </a:rPr>
              <a:t>보안청</a:t>
            </a:r>
            <a:r>
              <a:rPr lang="ko-KR" altLang="en-US" sz="4000" dirty="0">
                <a:solidFill>
                  <a:srgbClr val="FF0000"/>
                </a:solidFill>
                <a:highlight>
                  <a:srgbClr val="FF0000"/>
                </a:highlight>
              </a:rPr>
              <a:t> </a:t>
            </a:r>
            <a:r>
              <a:rPr lang="ko-KR" altLang="en-US" sz="4000" dirty="0">
                <a:highlight>
                  <a:srgbClr val="FF0000"/>
                </a:highlight>
              </a:rPr>
              <a:t>순시선</a:t>
            </a:r>
            <a:r>
              <a:rPr lang="ko-KR" altLang="en-US" sz="4000" dirty="0"/>
              <a:t>에 </a:t>
            </a:r>
            <a:endParaRPr lang="en-US" altLang="ko-KR" sz="4000" dirty="0"/>
          </a:p>
          <a:p>
            <a:r>
              <a:rPr lang="ko-KR" altLang="en-US" sz="4000" dirty="0"/>
              <a:t>정당하게 주권을 </a:t>
            </a:r>
            <a:endParaRPr lang="en-US" altLang="ko-KR" sz="4000" dirty="0"/>
          </a:p>
          <a:p>
            <a:r>
              <a:rPr lang="ko-KR" altLang="en-US" sz="4000" dirty="0"/>
              <a:t>행사한 것임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0778975-12AE-4CC8-837E-4A7D749A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4" y="0"/>
            <a:ext cx="542837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73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일본 측의 주장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11619" y="2480631"/>
            <a:ext cx="629917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4</a:t>
            </a:r>
            <a:endParaRPr kumimoji="1" lang="ko-KR" alt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6897F6-7278-4B6D-80F3-9452401FF783}"/>
              </a:ext>
            </a:extLst>
          </p:cNvPr>
          <p:cNvSpPr txBox="1"/>
          <p:nvPr/>
        </p:nvSpPr>
        <p:spPr>
          <a:xfrm>
            <a:off x="716295" y="2368411"/>
            <a:ext cx="6615461" cy="25545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o-KR" altLang="en-US" sz="4000" dirty="0"/>
              <a:t>한국측은 지금까지</a:t>
            </a:r>
            <a:endParaRPr lang="en-US" altLang="ko-KR" sz="4000" dirty="0"/>
          </a:p>
          <a:p>
            <a:pPr algn="ctr"/>
            <a:r>
              <a:rPr lang="ko-KR" altLang="en-US" sz="4000" dirty="0"/>
              <a:t> 경비대원을 상주시키며 </a:t>
            </a:r>
            <a:endParaRPr lang="en-US" altLang="ko-KR" sz="4000" dirty="0"/>
          </a:p>
          <a:p>
            <a:pPr algn="ctr"/>
            <a:r>
              <a:rPr lang="ko-KR" altLang="en-US" sz="4000" dirty="0" err="1"/>
              <a:t>숙사</a:t>
            </a:r>
            <a:r>
              <a:rPr lang="ko-KR" altLang="en-US" sz="4000" dirty="0"/>
              <a:t> 및 감시소</a:t>
            </a:r>
            <a:r>
              <a:rPr lang="en-US" altLang="ko-KR" sz="4000" dirty="0"/>
              <a:t>, </a:t>
            </a:r>
            <a:r>
              <a:rPr lang="ko-KR" altLang="en-US" sz="4000" dirty="0"/>
              <a:t>등대</a:t>
            </a:r>
            <a:r>
              <a:rPr lang="en-US" altLang="ko-KR" sz="4000" dirty="0"/>
              <a:t>,</a:t>
            </a:r>
          </a:p>
          <a:p>
            <a:pPr algn="ctr"/>
            <a:r>
              <a:rPr lang="en-US" altLang="ko-KR" sz="4000" dirty="0"/>
              <a:t> </a:t>
            </a:r>
            <a:r>
              <a:rPr lang="ko-KR" altLang="en-US" sz="4000" dirty="0" err="1"/>
              <a:t>접안실</a:t>
            </a:r>
            <a:r>
              <a:rPr lang="ko-KR" altLang="en-US" sz="4000" dirty="0"/>
              <a:t> 등을 구축함</a:t>
            </a:r>
            <a:r>
              <a:rPr lang="en-US" altLang="ko-KR" sz="4000" dirty="0"/>
              <a:t>.</a:t>
            </a:r>
            <a:endParaRPr lang="ko-KR" altLang="en-US" sz="40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B7815C7-280F-49FF-8466-7DB67E6D31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124" y="1"/>
            <a:ext cx="5095875" cy="348049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0EDA37F-9DF8-4A8F-AAF3-D8CFE72B9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25" y="3480491"/>
            <a:ext cx="5095875" cy="33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1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9486CBF-0862-41E7-BEED-63AF52D9FAC1}"/>
              </a:ext>
            </a:extLst>
          </p:cNvPr>
          <p:cNvCxnSpPr/>
          <p:nvPr/>
        </p:nvCxnSpPr>
        <p:spPr>
          <a:xfrm>
            <a:off x="579120" y="1127760"/>
            <a:ext cx="70495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CF9EFFA-B98F-4DB2-B834-A96AF99687E5}"/>
              </a:ext>
            </a:extLst>
          </p:cNvPr>
          <p:cNvSpPr txBox="1"/>
          <p:nvPr/>
        </p:nvSpPr>
        <p:spPr>
          <a:xfrm>
            <a:off x="579120" y="179160"/>
            <a:ext cx="3884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b="1" dirty="0">
                <a:solidFill>
                  <a:schemeClr val="tx1">
                    <a:lumMod val="75000"/>
                  </a:schemeClr>
                </a:solidFill>
              </a:rPr>
              <a:t>한국 측의 반박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BFB7D25-2D3D-4F51-A916-8C07E8A8A826}"/>
              </a:ext>
            </a:extLst>
          </p:cNvPr>
          <p:cNvSpPr/>
          <p:nvPr/>
        </p:nvSpPr>
        <p:spPr>
          <a:xfrm>
            <a:off x="785797" y="1926399"/>
            <a:ext cx="655982" cy="629917"/>
          </a:xfrm>
          <a:prstGeom prst="rect">
            <a:avLst/>
          </a:prstGeom>
          <a:solidFill>
            <a:srgbClr val="2F6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b="1" dirty="0"/>
              <a:t>4-1</a:t>
            </a:r>
            <a:endParaRPr kumimoji="1"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E37BA-4098-4907-A54E-DCBCD795539E}"/>
              </a:ext>
            </a:extLst>
          </p:cNvPr>
          <p:cNvSpPr txBox="1"/>
          <p:nvPr/>
        </p:nvSpPr>
        <p:spPr>
          <a:xfrm>
            <a:off x="1641670" y="1806594"/>
            <a:ext cx="49244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독도는 현재 </a:t>
            </a:r>
            <a:endParaRPr lang="en-US" altLang="ko-KR" sz="4000" dirty="0"/>
          </a:p>
          <a:p>
            <a:r>
              <a:rPr lang="ko-KR" altLang="en-US" sz="4000" dirty="0"/>
              <a:t>우리나라 </a:t>
            </a:r>
            <a:r>
              <a:rPr lang="ko-KR" altLang="en-US" sz="4000" dirty="0">
                <a:highlight>
                  <a:srgbClr val="FFFF00"/>
                </a:highlight>
              </a:rPr>
              <a:t>경찰</a:t>
            </a:r>
            <a:r>
              <a:rPr lang="ko-KR" altLang="en-US" sz="4000" dirty="0"/>
              <a:t>이 </a:t>
            </a:r>
            <a:endParaRPr lang="en-US" altLang="ko-KR" sz="4000" dirty="0"/>
          </a:p>
          <a:p>
            <a:r>
              <a:rPr lang="ko-KR" altLang="en-US" sz="4000" dirty="0"/>
              <a:t>점검하고 있으며</a:t>
            </a:r>
            <a:r>
              <a:rPr lang="en-US" altLang="ko-KR" sz="4000" dirty="0"/>
              <a:t>, </a:t>
            </a:r>
          </a:p>
          <a:p>
            <a:r>
              <a:rPr lang="ko-KR" altLang="en-US" sz="4000" dirty="0">
                <a:highlight>
                  <a:srgbClr val="FFFF00"/>
                </a:highlight>
              </a:rPr>
              <a:t>거주자</a:t>
            </a:r>
            <a:r>
              <a:rPr lang="ko-KR" altLang="en-US" sz="4000" dirty="0"/>
              <a:t>도 있음</a:t>
            </a:r>
            <a:r>
              <a:rPr lang="en-US" altLang="ko-KR" sz="4000" dirty="0"/>
              <a:t>. </a:t>
            </a:r>
            <a:r>
              <a:rPr lang="ko-KR" altLang="en-US" sz="4000" dirty="0"/>
              <a:t>또한 국기도 </a:t>
            </a:r>
            <a:r>
              <a:rPr lang="ko-KR" altLang="en-US" sz="4000" dirty="0">
                <a:highlight>
                  <a:srgbClr val="FFFF00"/>
                </a:highlight>
              </a:rPr>
              <a:t>태극기</a:t>
            </a:r>
            <a:r>
              <a:rPr lang="ko-KR" altLang="en-US" sz="4000" dirty="0"/>
              <a:t>를 </a:t>
            </a:r>
            <a:endParaRPr lang="en-US" altLang="ko-KR" sz="4000" dirty="0"/>
          </a:p>
          <a:p>
            <a:r>
              <a:rPr lang="ko-KR" altLang="en-US" sz="4000" dirty="0"/>
              <a:t>게양하고 있음</a:t>
            </a:r>
            <a:r>
              <a:rPr lang="en-US" altLang="ko-KR" sz="4000" dirty="0"/>
              <a:t>.</a:t>
            </a:r>
            <a:endParaRPr lang="ko-KR" altLang="en-US" sz="40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C77FC3F-E2D7-4914-B19B-1F8A85B68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202" y="0"/>
            <a:ext cx="5618798" cy="240982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04B9AC63-CA04-4698-9B9A-48109C2C4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20" y="2427313"/>
            <a:ext cx="5618798" cy="25442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3D0BDFA-70EF-4873-99D6-460DDEB12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202" y="4838701"/>
            <a:ext cx="5618798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38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사용자 지정 8">
      <a:dk1>
        <a:srgbClr val="3A3838"/>
      </a:dk1>
      <a:lt1>
        <a:srgbClr val="FFFFFF"/>
      </a:lt1>
      <a:dk2>
        <a:srgbClr val="8A8686"/>
      </a:dk2>
      <a:lt2>
        <a:srgbClr val="F2F2F2"/>
      </a:lt2>
      <a:accent1>
        <a:srgbClr val="7CBAC9"/>
      </a:accent1>
      <a:accent2>
        <a:srgbClr val="01A6BC"/>
      </a:accent2>
      <a:accent3>
        <a:srgbClr val="006583"/>
      </a:accent3>
      <a:accent4>
        <a:srgbClr val="E8E4D9"/>
      </a:accent4>
      <a:accent5>
        <a:srgbClr val="B3A197"/>
      </a:accent5>
      <a:accent6>
        <a:srgbClr val="8A8686"/>
      </a:accent6>
      <a:hlink>
        <a:srgbClr val="3C3C3C"/>
      </a:hlink>
      <a:folHlink>
        <a:srgbClr val="3C3C3C"/>
      </a:folHlink>
    </a:clrScheme>
    <a:fontScheme name="Century Gothic">
      <a:majorFont>
        <a:latin typeface="Century Gothic"/>
        <a:ea typeface="나눔스퀘어 Bold"/>
        <a:cs typeface=""/>
      </a:majorFont>
      <a:minorFont>
        <a:latin typeface="Century Gothic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3C4D93555038E4692EF51FDD7884A58" ma:contentTypeVersion="2" ma:contentTypeDescription="새 문서를 만듭니다." ma:contentTypeScope="" ma:versionID="8f603d5e8792674a787f79328809d068">
  <xsd:schema xmlns:xsd="http://www.w3.org/2001/XMLSchema" xmlns:xs="http://www.w3.org/2001/XMLSchema" xmlns:p="http://schemas.microsoft.com/office/2006/metadata/properties" xmlns:ns3="4d7f7ae4-a5b6-4e3c-86cf-afe691822f13" targetNamespace="http://schemas.microsoft.com/office/2006/metadata/properties" ma:root="true" ma:fieldsID="1da8fb45972caaa690bd72c783023a57" ns3:_="">
    <xsd:import namespace="4d7f7ae4-a5b6-4e3c-86cf-afe691822f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f7ae4-a5b6-4e3c-86cf-afe691822f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A929A3-2DBC-4093-8CA8-BDFE64471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B5FDE-6EBF-4125-B357-21A37C158C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7f7ae4-a5b6-4e3c-86cf-afe691822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66A8B-450A-4875-9090-BA37F0351576}">
  <ds:schemaRefs>
    <ds:schemaRef ds:uri="4d7f7ae4-a5b6-4e3c-86cf-afe691822f13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</Template>
  <TotalTime>675</TotalTime>
  <Words>327</Words>
  <Application>Microsoft Office PowerPoint</Application>
  <PresentationFormat>와이드스크린</PresentationFormat>
  <Paragraphs>87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최재훈</cp:lastModifiedBy>
  <cp:revision>20</cp:revision>
  <dcterms:created xsi:type="dcterms:W3CDTF">2019-08-12T05:10:14Z</dcterms:created>
  <dcterms:modified xsi:type="dcterms:W3CDTF">2019-09-30T10:55:28Z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0x010100F3C4D93555038E4692EF51FDD7884A58</vt:lpwstr>
  </property>
</Properties>
</file>