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68" r:id="rId4"/>
    <p:sldId id="290" r:id="rId5"/>
    <p:sldId id="271" r:id="rId6"/>
    <p:sldId id="282" r:id="rId7"/>
    <p:sldId id="281" r:id="rId8"/>
    <p:sldId id="292" r:id="rId9"/>
    <p:sldId id="291" r:id="rId10"/>
    <p:sldId id="288" r:id="rId11"/>
    <p:sldId id="303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11</a:t>
          </a:r>
          <a:r>
            <a: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세기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831701CF-77C7-46C0-A913-8CC39517BAB8}">
      <dgm:prSet phldrT="[Text]" custT="1"/>
      <dgm:spPr/>
      <dgm:t>
        <a:bodyPr/>
        <a:lstStyle/>
        <a:p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울릉도 발견</a:t>
          </a:r>
          <a:endParaRPr lang="en-US" altLang="ko-KR" sz="20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일본 사서</a:t>
          </a:r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i="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공임집</a:t>
          </a:r>
          <a:r>
            <a:rPr lang="en-US" altLang="ko-KR" sz="2000" i="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(</a:t>
          </a:r>
          <a:r>
            <a:rPr lang="ko-KR" altLang="en-US" sz="2000" i="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公任集</a:t>
          </a:r>
          <a:r>
            <a:rPr lang="en-US" altLang="ko-KR" sz="2000" i="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)</a:t>
          </a:r>
          <a:r>
            <a:rPr lang="ko-KR" altLang="en-US" sz="2000" i="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에</a:t>
          </a:r>
          <a:r>
            <a:rPr lang="en-US" altLang="ko-KR" sz="2000" i="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</a:t>
          </a:r>
          <a:r>
            <a:rPr lang="ko-KR" altLang="en-US" sz="20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우루마도</a:t>
          </a:r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(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宇流麻島</a:t>
          </a:r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)’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로 등장</a:t>
          </a:r>
          <a:endParaRPr lang="en-US" altLang="ko-KR" sz="20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r>
            <a:rPr lang="en-US" altLang="ko-KR" sz="2000" b="1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en-US" altLang="ko-KR" sz="2000" b="1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</a:t>
          </a:r>
          <a:r>
            <a:rPr lang="ko-KR" altLang="en-US" sz="2000" b="1" dirty="0" err="1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기죽도</a:t>
          </a:r>
          <a:r>
            <a:rPr lang="ko-KR" altLang="en-US" sz="2000" b="1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’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라 불림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/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/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17</a:t>
          </a:r>
          <a:r>
            <a: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세기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/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/>
        </a:p>
      </dgm:t>
    </dgm:pt>
    <dgm:pt modelId="{92921081-529B-4D1C-83A4-C416BB4C5224}">
      <dgm:prSet custT="1"/>
      <dgm:spPr/>
      <dgm:t>
        <a:bodyPr/>
        <a:lstStyle/>
        <a:p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호우키국의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요나고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초우 항해</a:t>
          </a:r>
          <a:endParaRPr lang="en-US" altLang="ko-KR" sz="20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r>
            <a: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b="1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‘죽도’</a:t>
          </a:r>
          <a:r>
            <a: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라 불림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/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/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그 후</a:t>
          </a:r>
          <a:endParaRPr lang="en-US" sz="28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/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/>
        </a:p>
      </dgm:t>
    </dgm:pt>
    <dgm:pt modelId="{2AEE5C11-34AE-4EB7-8907-9BED418EA471}">
      <dgm:prSet custT="1"/>
      <dgm:spPr/>
      <dgm:t>
        <a:bodyPr/>
        <a:lstStyle/>
        <a:p>
          <a:r>
            <a:rPr lang="en-US" altLang="ko-KR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독도 발견</a:t>
          </a:r>
          <a:r>
            <a:rPr lang="en-US" altLang="ko-KR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, ‘</a:t>
          </a:r>
          <a:r>
            <a:rPr lang="ko-KR" alt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송도</a:t>
          </a:r>
          <a:r>
            <a:rPr lang="en-US" altLang="ko-KR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’</a:t>
          </a:r>
          <a:r>
            <a:rPr lang="ko-KR" alt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로 불림</a:t>
          </a:r>
          <a:endParaRPr lang="en-US" altLang="ko-KR" sz="20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r>
            <a:rPr 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관계자 외에 알려지지 않음</a:t>
          </a:r>
          <a:endParaRPr lang="en-US" sz="20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/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/>
        </a:p>
      </dgm:t>
    </dgm:pt>
    <dgm:pt modelId="{A2560FD2-F12F-4A06-A96F-B86674952111}">
      <dgm:prSet custT="1"/>
      <dgm:spPr/>
      <dgm:t>
        <a:bodyPr/>
        <a:lstStyle/>
        <a:p>
          <a:pPr>
            <a:defRPr b="1"/>
          </a:pPr>
          <a:r>
            <a:rPr lang="ko-KR" altLang="en-US" sz="2800" b="0" i="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죽도도항금지령</a:t>
          </a:r>
          <a:endParaRPr lang="en-US" sz="2800" b="0" i="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/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/>
        </a:p>
      </dgm:t>
    </dgm:pt>
    <dgm:pt modelId="{1E529C6E-C939-479A-A075-9E9B02837B50}">
      <dgm:prSet custT="1"/>
      <dgm:spPr/>
      <dgm:t>
        <a:bodyPr anchor="b"/>
        <a:lstStyle/>
        <a:p>
          <a:r>
            <a:rPr 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- 1696</a:t>
          </a:r>
          <a:r>
            <a:rPr lang="ko-KR" alt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년</a:t>
          </a:r>
          <a:endParaRPr lang="en-US" sz="20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r>
            <a:rPr lang="en-US" sz="20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b="1" i="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일본 당국의 독도 인지</a:t>
          </a:r>
          <a:endParaRPr lang="en-US" sz="2000" b="1" i="0" dirty="0">
            <a:solidFill>
              <a:schemeClr val="accent2">
                <a:lumMod val="7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/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BD204284-1F7C-4D58-BC79-8C2DEE7E9FAF}" type="pres">
      <dgm:prSet presAssocID="{63085546-7C7C-4B3E-ABEB-2669F1A65FB2}" presName="divider" presStyleLbl="fgAcc1" presStyleIdx="0" presStyleCnt="5" custSzY="428624"/>
      <dgm:spPr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4"/>
      <dgm:spPr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4" custLinFactNeighborX="1422" custLinFactNeighborY="-55032"/>
      <dgm:spPr>
        <a:ln>
          <a:noFill/>
        </a:ln>
      </dgm:spPr>
    </dgm:pt>
    <dgm:pt modelId="{846B4BA4-33F0-43CE-A60E-B95E195AD5A9}" type="pres">
      <dgm:prSet presAssocID="{9DCEA5FC-4640-45AF-B712-7A4FD94AEF0D}" presName="Ellipse" presStyleLbl="fgAcc1" presStyleIdx="1" presStyleCnt="5"/>
      <dgm:spPr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</dgm:pt>
    <dgm:pt modelId="{A782CF5D-A585-4990-846A-5EDBD19A9BDB}" type="pres">
      <dgm:prSet presAssocID="{9DCEA5FC-4640-45AF-B712-7A4FD94AEF0D}" presName="L2TextContainer" presStyleLbl="revTx" presStyleIdx="0" presStyleCnt="8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8" custLinFactNeighborX="419" custLinFactNeighborY="-42995">
        <dgm:presLayoutVars>
          <dgm:chMax val="1"/>
          <dgm:chPref val="1"/>
          <dgm:bulletEnabled val="1"/>
        </dgm:presLayoutVars>
      </dgm:prSet>
      <dgm:spPr/>
    </dgm:pt>
    <dgm:pt modelId="{4F322B1B-F357-4BCD-BF34-8A0D705A1CE7}" type="pres">
      <dgm:prSet presAssocID="{9DCEA5FC-4640-45AF-B712-7A4FD94AEF0D}" presName="ConnectLine" presStyleLbl="sibTrans1D1" presStyleIdx="0" presStyleCnt="4" custScaleX="146410" custScaleY="133100" custLinFactNeighborY="0"/>
      <dgm:spPr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4" custLinFactNeighborX="1719" custLinFactNeighborY="55032"/>
      <dgm:spPr>
        <a:ln>
          <a:noFill/>
        </a:ln>
      </dgm:spPr>
    </dgm:pt>
    <dgm:pt modelId="{032E0966-F86B-4BBD-BE80-8FAB861AF0E8}" type="pres">
      <dgm:prSet presAssocID="{096A9AF0-0DAE-4EB3-B448-4501DA034F4A}" presName="Ellipse" presStyleLbl="fgAcc1" presStyleIdx="2" presStyleCnt="5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08C5A1-CE9E-4410-9F2F-F714CC6AB069}" type="pres">
      <dgm:prSet presAssocID="{096A9AF0-0DAE-4EB3-B448-4501DA034F4A}" presName="L2TextContainer" presStyleLbl="revTx" presStyleIdx="2" presStyleCnt="8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8" custLinFactNeighborX="0" custLinFactNeighborY="51592">
        <dgm:presLayoutVars>
          <dgm:chMax val="1"/>
          <dgm:chPref val="1"/>
          <dgm:bulletEnabled val="1"/>
        </dgm:presLayoutVars>
      </dgm:prSet>
      <dgm:spPr/>
    </dgm:pt>
    <dgm:pt modelId="{33168228-1414-4AAF-B7E5-C08A80BBB2F1}" type="pres">
      <dgm:prSet presAssocID="{096A9AF0-0DAE-4EB3-B448-4501DA034F4A}" presName="ConnectLine" presStyleLbl="sibTrans1D1" presStyleIdx="1" presStyleCnt="4" custScaleX="133100" custScaleY="133101" custLinFactNeighborX="0"/>
      <dgm:spPr>
        <a:xfrm>
          <a:off x="1843314" y="2690813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2" presStyleCnt="4" custLinFactNeighborY="-49880"/>
      <dgm:spPr>
        <a:ln>
          <a:noFill/>
        </a:ln>
      </dgm:spPr>
    </dgm:pt>
    <dgm:pt modelId="{48CA82DA-B677-461B-A08D-337683480059}" type="pres">
      <dgm:prSet presAssocID="{212ADAAB-D5CB-4BBC-8DAF-7340FD334994}" presName="Ellipse" presStyleLbl="fgAcc1" presStyleIdx="3" presStyleCnt="5"/>
      <dgm:spPr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646913-A3FA-4470-A3E9-C64B0A13A62A}" type="pres">
      <dgm:prSet presAssocID="{212ADAAB-D5CB-4BBC-8DAF-7340FD334994}" presName="L2TextContainer" presStyleLbl="revTx" presStyleIdx="4" presStyleCnt="8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5" presStyleCnt="8" custLinFactNeighborX="2115" custLinFactNeighborY="-37834">
        <dgm:presLayoutVars>
          <dgm:chMax val="1"/>
          <dgm:chPref val="1"/>
          <dgm:bulletEnabled val="1"/>
        </dgm:presLayoutVars>
      </dgm:prSet>
      <dgm:spPr/>
    </dgm:pt>
    <dgm:pt modelId="{4F41BF23-550C-4E7F-977E-3D22E3AF7B51}" type="pres">
      <dgm:prSet presAssocID="{212ADAAB-D5CB-4BBC-8DAF-7340FD334994}" presName="ConnectLine" presStyleLbl="sibTrans1D1" presStyleIdx="2" presStyleCnt="4" custScaleX="133100" custScaleY="133100"/>
      <dgm:spPr>
        <a:xfrm>
          <a:off x="6519360" y="1097851"/>
          <a:ext cx="0" cy="159296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3" presStyleCnt="4"/>
      <dgm:spPr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3" presStyleCnt="4" custLinFactNeighborY="43000"/>
      <dgm:spPr>
        <a:prstGeom prst="ellipse">
          <a:avLst/>
        </a:prstGeom>
        <a:solidFill>
          <a:schemeClr val="accent3"/>
        </a:solidFill>
        <a:ln>
          <a:noFill/>
        </a:ln>
      </dgm:spPr>
    </dgm:pt>
    <dgm:pt modelId="{26BE64BD-02BC-4C6F-AC50-F9617E59754D}" type="pres">
      <dgm:prSet presAssocID="{A2560FD2-F12F-4A06-A96F-B86674952111}" presName="Ellipse" presStyleLbl="fgAcc1" presStyleIdx="4" presStyleCnt="5"/>
      <dgm:spPr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C5070CD-E29E-4F50-9A43-342A2DE968FF}" type="pres">
      <dgm:prSet presAssocID="{A2560FD2-F12F-4A06-A96F-B86674952111}" presName="L2TextContainer" presStyleLbl="revTx" presStyleIdx="6" presStyleCnt="8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7" presStyleCnt="8" custLinFactNeighborX="1357" custLinFactNeighborY="49877">
        <dgm:presLayoutVars>
          <dgm:chMax val="1"/>
          <dgm:chPref val="1"/>
          <dgm:bulletEnabled val="1"/>
        </dgm:presLayoutVars>
      </dgm:prSet>
      <dgm:spPr/>
    </dgm:pt>
    <dgm:pt modelId="{54DE4918-169B-4E9C-B946-44A9D45AEC94}" type="pres">
      <dgm:prSet presAssocID="{A2560FD2-F12F-4A06-A96F-B86674952111}" presName="ConnectLine" presStyleLbl="sibTrans1D1" presStyleIdx="3" presStyleCnt="4" custScaleX="133100" custScaleY="121001" custLinFactNeighborX="0"/>
      <dgm:spPr>
        <a:xfrm>
          <a:off x="8078042" y="2690813"/>
          <a:ext cx="0" cy="1592961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2FC11007-01BB-470D-9422-1671E01275CE}" type="presOf" srcId="{A2560FD2-F12F-4A06-A96F-B86674952111}" destId="{6FED4196-A0D3-4E5C-83DA-99291A8FFFC3}" srcOrd="0" destOrd="0" presId="urn:microsoft.com/office/officeart/2017/3/layout/DropPinTimeline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E4469D45-E897-415B-A682-716414212B34}" type="presOf" srcId="{1E529C6E-C939-479A-A075-9E9B02837B50}" destId="{5C5070CD-E29E-4F50-9A43-342A2DE968FF}" srcOrd="0" destOrd="0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8C7266C-2A0C-476A-85B3-F12BE2521F4C}" srcId="{63085546-7C7C-4B3E-ABEB-2669F1A65FB2}" destId="{212ADAAB-D5CB-4BBC-8DAF-7340FD334994}" srcOrd="2" destOrd="0" parTransId="{45F6D312-A686-491E-95E3-EFB9640CC472}" sibTransId="{AB2787E4-2A8B-428D-A4AE-2B14DCFFC4E7}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F9D8B584-9399-4A2B-8ADC-F71293A4822C}" srcId="{63085546-7C7C-4B3E-ABEB-2669F1A65FB2}" destId="{A2560FD2-F12F-4A06-A96F-B86674952111}" srcOrd="3" destOrd="0" parTransId="{96173659-138A-4A00-AE0B-9063EA9393A6}" sibTransId="{D3C3BC3F-2256-4FBC-AFA5-0D035E3EACD7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2E35C8AB-C54E-4DE6-98F2-126D8B12CA35}" type="presParOf" srcId="{46A6B157-7198-41C4-9D25-C4F8885F1B6F}" destId="{A1AE2BC4-A99C-4DD3-A84D-EB3461D18287}" srcOrd="4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39DED560-FDC7-4A20-BA37-B726CE3DBE1E}" type="presParOf" srcId="{46A6B157-7198-41C4-9D25-C4F8885F1B6F}" destId="{61EA613E-57A8-485F-A4A9-29037092E83A}" srcOrd="5" destOrd="0" presId="urn:microsoft.com/office/officeart/2017/3/layout/DropPinTimeline"/>
    <dgm:cxn modelId="{54E41EA0-9E87-40EF-B950-CD0D02632A5E}" type="presParOf" srcId="{46A6B157-7198-41C4-9D25-C4F8885F1B6F}" destId="{0F3B3032-C16A-44EB-AE28-CB7C1D797D2B}" srcOrd="6" destOrd="0" presId="urn:microsoft.com/office/officeart/2017/3/layout/DropPinTimeline"/>
    <dgm:cxn modelId="{1942FCC2-B760-454F-8ED4-284B5F0D173F}" type="presParOf" srcId="{0F3B3032-C16A-44EB-AE28-CB7C1D797D2B}" destId="{A64C6D16-2F77-439A-848A-F1081C5E5CBE}" srcOrd="0" destOrd="0" presId="urn:microsoft.com/office/officeart/2017/3/layout/DropPinTimeline"/>
    <dgm:cxn modelId="{AC143F48-BF04-4D0E-89BA-960F2ABBD0BF}" type="presParOf" srcId="{0F3B3032-C16A-44EB-AE28-CB7C1D797D2B}" destId="{8EFC6EAF-71E5-48C3-9F69-6FB96640B14F}" srcOrd="1" destOrd="0" presId="urn:microsoft.com/office/officeart/2017/3/layout/DropPinTimeline"/>
    <dgm:cxn modelId="{9D150C9C-5EFC-4A02-8C37-075CE44C91E1}" type="presParOf" srcId="{8EFC6EAF-71E5-48C3-9F69-6FB96640B14F}" destId="{73F98938-B973-410F-B6E0-43437FA146E6}" srcOrd="0" destOrd="0" presId="urn:microsoft.com/office/officeart/2017/3/layout/DropPinTimeline"/>
    <dgm:cxn modelId="{64F7D1CF-1C75-4E99-9650-834BFE5A5694}" type="presParOf" srcId="{8EFC6EAF-71E5-48C3-9F69-6FB96640B14F}" destId="{26BE64BD-02BC-4C6F-AC50-F9617E59754D}" srcOrd="1" destOrd="0" presId="urn:microsoft.com/office/officeart/2017/3/layout/DropPinTimeline"/>
    <dgm:cxn modelId="{C16907F7-D721-4CDC-AE06-6F5EE47FD277}" type="presParOf" srcId="{0F3B3032-C16A-44EB-AE28-CB7C1D797D2B}" destId="{5C5070CD-E29E-4F50-9A43-342A2DE968FF}" srcOrd="2" destOrd="0" presId="urn:microsoft.com/office/officeart/2017/3/layout/DropPinTimeline"/>
    <dgm:cxn modelId="{CA8AB878-D5FF-4555-BB9A-8E6D1CC53290}" type="presParOf" srcId="{0F3B3032-C16A-44EB-AE28-CB7C1D797D2B}" destId="{6FED4196-A0D3-4E5C-83DA-99291A8FFFC3}" srcOrd="3" destOrd="0" presId="urn:microsoft.com/office/officeart/2017/3/layout/DropPinTimeline"/>
    <dgm:cxn modelId="{55A40688-F4F2-41AC-A466-706C7C2D4FCF}" type="presParOf" srcId="{0F3B3032-C16A-44EB-AE28-CB7C1D797D2B}" destId="{54DE4918-169B-4E9C-B946-44A9D45AEC94}" srcOrd="4" destOrd="0" presId="urn:microsoft.com/office/officeart/2017/3/layout/DropPinTimeline"/>
    <dgm:cxn modelId="{506414DA-3D19-4555-9698-F2128A0EF183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200000" scaled="0"/>
        </a:gradFill>
        <a:ln w="12700" cap="flat" cmpd="sng" algn="ctr">
          <a:noFill/>
          <a:prstDash val="solid"/>
          <a:miter lim="800000"/>
          <a:tailEnd type="arrow" w="sm" len="sm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91593" y="312119"/>
          <a:ext cx="395759" cy="39575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35559" y="356084"/>
          <a:ext cx="307829" cy="307829"/>
        </a:xfrm>
        <a:prstGeom prst="donu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76614" y="857213"/>
          <a:ext cx="3640898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울릉도 발견</a:t>
          </a:r>
          <a:endParaRPr lang="en-US" altLang="ko-KR" sz="2000" kern="12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일본 사서</a:t>
          </a: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i="0" kern="12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공임집</a:t>
          </a:r>
          <a:r>
            <a:rPr lang="en-US" altLang="ko-KR" sz="2000" i="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(</a:t>
          </a:r>
          <a:r>
            <a:rPr lang="ko-KR" altLang="en-US" sz="2000" i="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公任集</a:t>
          </a:r>
          <a:r>
            <a:rPr lang="en-US" altLang="ko-KR" sz="2000" i="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)</a:t>
          </a:r>
          <a:r>
            <a:rPr lang="ko-KR" altLang="en-US" sz="2000" i="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에</a:t>
          </a:r>
          <a:r>
            <a:rPr lang="en-US" altLang="ko-KR" sz="2000" i="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</a:t>
          </a:r>
          <a:r>
            <a:rPr lang="ko-KR" altLang="en-US" sz="2000" kern="12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우루마도</a:t>
          </a: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(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宇流麻島</a:t>
          </a: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)’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로 등장</a:t>
          </a:r>
          <a:endParaRPr lang="en-US" altLang="ko-KR" sz="2000" kern="12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en-US" altLang="ko-KR" sz="2000" b="1" kern="12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</a:t>
          </a:r>
          <a:r>
            <a:rPr lang="ko-KR" altLang="en-US" sz="2000" b="1" kern="1200" dirty="0" err="1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기죽도</a:t>
          </a:r>
          <a:r>
            <a:rPr lang="ko-KR" altLang="en-US" sz="2000" b="1" kern="12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’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라 불림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sp:txBody>
      <dsp:txXfrm>
        <a:off x="576614" y="857213"/>
        <a:ext cx="3640898" cy="1592961"/>
      </dsp:txXfrm>
    </dsp:sp>
    <dsp:sp modelId="{85C50C56-6DC8-4C47-8DBC-4FD6B1554AA4}">
      <dsp:nvSpPr>
        <dsp:cNvPr id="0" name=""/>
        <dsp:cNvSpPr/>
      </dsp:nvSpPr>
      <dsp:spPr>
        <a:xfrm>
          <a:off x="576614" y="297524"/>
          <a:ext cx="3640898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11</a:t>
          </a:r>
          <a:r>
            <a:rPr lang="ko-KR" alt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세기</a:t>
          </a:r>
          <a:endParaRPr lang="en-US" sz="2800" kern="12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sp:txBody>
      <dsp:txXfrm>
        <a:off x="576614" y="297524"/>
        <a:ext cx="3640898" cy="559689"/>
      </dsp:txXfrm>
    </dsp:sp>
    <dsp:sp modelId="{4F322B1B-F357-4BCD-BF34-8A0D705A1CE7}">
      <dsp:nvSpPr>
        <dsp:cNvPr id="0" name=""/>
        <dsp:cNvSpPr/>
      </dsp:nvSpPr>
      <dsp:spPr>
        <a:xfrm>
          <a:off x="281514" y="834216"/>
          <a:ext cx="0" cy="2120231"/>
        </a:xfrm>
        <a:prstGeom prst="line">
          <a:avLst/>
        </a:prstGeom>
        <a:noFill/>
        <a:ln w="317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07765" y="2623767"/>
          <a:ext cx="147499" cy="134090"/>
        </a:xfrm>
        <a:prstGeom prst="ellipse">
          <a:avLst/>
        </a:prstGeom>
        <a:solidFill>
          <a:schemeClr val="accent1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2276469" y="4673746"/>
          <a:ext cx="395759" cy="39575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2320434" y="4717712"/>
          <a:ext cx="307829" cy="307829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744572" y="2979567"/>
          <a:ext cx="3640898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kern="12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호우키국의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</a:t>
          </a:r>
          <a:r>
            <a:rPr lang="ko-KR" altLang="en-US" sz="2000" kern="1200" dirty="0" err="1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요나고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 초우 항해</a:t>
          </a:r>
          <a:endParaRPr lang="en-US" altLang="ko-KR" sz="2000" kern="1200" dirty="0"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b="1" kern="12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‘죽도’</a:t>
          </a:r>
          <a:r>
            <a:rPr lang="ko-KR" altLang="en-US" sz="2000" kern="1200" dirty="0"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라 불림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sp:txBody>
      <dsp:txXfrm>
        <a:off x="2744572" y="2979567"/>
        <a:ext cx="3640898" cy="1592961"/>
      </dsp:txXfrm>
    </dsp:sp>
    <dsp:sp modelId="{C1E34084-406C-48D5-88FE-7226282DBC49}">
      <dsp:nvSpPr>
        <dsp:cNvPr id="0" name=""/>
        <dsp:cNvSpPr/>
      </dsp:nvSpPr>
      <dsp:spPr>
        <a:xfrm>
          <a:off x="2744572" y="4572529"/>
          <a:ext cx="3640898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17</a:t>
          </a:r>
          <a:r>
            <a:rPr lang="ko-KR" altLang="en-US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세기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sp:txBody>
      <dsp:txXfrm>
        <a:off x="2744572" y="4572529"/>
        <a:ext cx="3640898" cy="559689"/>
      </dsp:txXfrm>
    </dsp:sp>
    <dsp:sp modelId="{33168228-1414-4AAF-B7E5-C08A80BBB2F1}">
      <dsp:nvSpPr>
        <dsp:cNvPr id="0" name=""/>
        <dsp:cNvSpPr/>
      </dsp:nvSpPr>
      <dsp:spPr>
        <a:xfrm>
          <a:off x="2464728" y="2427169"/>
          <a:ext cx="0" cy="2120247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2397682" y="2623767"/>
          <a:ext cx="134090" cy="134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4450061" y="340954"/>
          <a:ext cx="395759" cy="39575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4494026" y="384919"/>
          <a:ext cx="307829" cy="307829"/>
        </a:xfrm>
        <a:prstGeom prst="donu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5004790" y="886098"/>
          <a:ext cx="3640898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kern="12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독도 발견</a:t>
          </a:r>
          <a:r>
            <a:rPr lang="en-US" altLang="ko-KR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, ‘</a:t>
          </a:r>
          <a:r>
            <a:rPr lang="ko-KR" alt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송도</a:t>
          </a:r>
          <a:r>
            <a:rPr lang="en-US" altLang="ko-KR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’</a:t>
          </a:r>
          <a:r>
            <a:rPr lang="ko-KR" alt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로 불림</a:t>
          </a:r>
          <a:endParaRPr lang="en-US" altLang="ko-KR" sz="2000" kern="12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관계자 외에 알려지지 않음</a:t>
          </a:r>
          <a:endParaRPr lang="en-US" sz="2000" kern="12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sp:txBody>
      <dsp:txXfrm>
        <a:off x="5004790" y="886098"/>
        <a:ext cx="3640898" cy="1592961"/>
      </dsp:txXfrm>
    </dsp:sp>
    <dsp:sp modelId="{6EC2FC68-E1B8-4274-8090-C2C96A4CD82C}">
      <dsp:nvSpPr>
        <dsp:cNvPr id="0" name=""/>
        <dsp:cNvSpPr/>
      </dsp:nvSpPr>
      <dsp:spPr>
        <a:xfrm>
          <a:off x="5004790" y="326409"/>
          <a:ext cx="3640898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그 후</a:t>
          </a:r>
          <a:endParaRPr lang="en-US" sz="2800" kern="12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sp:txBody>
      <dsp:txXfrm>
        <a:off x="5004790" y="326409"/>
        <a:ext cx="3640898" cy="559689"/>
      </dsp:txXfrm>
    </dsp:sp>
    <dsp:sp modelId="{4F41BF23-550C-4E7F-977E-3D22E3AF7B51}">
      <dsp:nvSpPr>
        <dsp:cNvPr id="0" name=""/>
        <dsp:cNvSpPr/>
      </dsp:nvSpPr>
      <dsp:spPr>
        <a:xfrm>
          <a:off x="4647941" y="834216"/>
          <a:ext cx="0" cy="2120231"/>
        </a:xfrm>
        <a:prstGeom prst="line">
          <a:avLst/>
        </a:prstGeom>
        <a:noFill/>
        <a:ln w="3175" cap="flat" cmpd="sng" algn="ctr">
          <a:solidFill>
            <a:prstClr val="white">
              <a:lumMod val="85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4580896" y="2623767"/>
          <a:ext cx="134090" cy="134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6633274" y="4606405"/>
          <a:ext cx="395759" cy="395759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6677239" y="4650370"/>
          <a:ext cx="307829" cy="307829"/>
        </a:xfrm>
        <a:prstGeom prst="star12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7160405" y="2969969"/>
          <a:ext cx="3640898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0" rIns="0" bIns="1270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- 1696</a:t>
          </a:r>
          <a:r>
            <a:rPr lang="ko-KR" alt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년</a:t>
          </a:r>
          <a:endParaRPr lang="en-US" sz="2000" kern="1200" dirty="0">
            <a:solidFill>
              <a:schemeClr val="tx1"/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- </a:t>
          </a:r>
          <a:r>
            <a:rPr lang="ko-KR" altLang="en-US" sz="2000" b="1" i="0" kern="1200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rPr>
            <a:t>일본 당국의 독도 인지</a:t>
          </a:r>
          <a:endParaRPr lang="en-US" sz="2000" b="1" i="0" kern="1200" dirty="0">
            <a:solidFill>
              <a:schemeClr val="accent2">
                <a:lumMod val="75000"/>
              </a:schemeClr>
            </a:solidFill>
            <a:latin typeface="나눔스퀘어_ac Bold" panose="020B0600000101010101" pitchFamily="50" charset="-127"/>
            <a:ea typeface="나눔스퀘어_ac Bold" panose="020B0600000101010101" pitchFamily="50" charset="-127"/>
          </a:endParaRPr>
        </a:p>
      </dsp:txBody>
      <dsp:txXfrm>
        <a:off x="7160405" y="2969969"/>
        <a:ext cx="3640898" cy="1592961"/>
      </dsp:txXfrm>
    </dsp:sp>
    <dsp:sp modelId="{6FED4196-A0D3-4E5C-83DA-99291A8FFFC3}">
      <dsp:nvSpPr>
        <dsp:cNvPr id="0" name=""/>
        <dsp:cNvSpPr/>
      </dsp:nvSpPr>
      <dsp:spPr>
        <a:xfrm>
          <a:off x="7160405" y="4562930"/>
          <a:ext cx="3640898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ko-KR" altLang="en-US" sz="28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rPr>
            <a:t>죽도도항금지령</a:t>
          </a:r>
          <a:endParaRPr lang="en-US" sz="2800" b="0" i="0" kern="1200" dirty="0">
            <a:solidFill>
              <a:schemeClr val="tx1">
                <a:lumMod val="65000"/>
                <a:lumOff val="35000"/>
              </a:schemeClr>
            </a:solidFill>
            <a:latin typeface="나눔스퀘어_ac ExtraBold" panose="020B0600000101010101" pitchFamily="50" charset="-127"/>
            <a:ea typeface="나눔스퀘어_ac ExtraBold" panose="020B0600000101010101" pitchFamily="50" charset="-127"/>
          </a:endParaRPr>
        </a:p>
      </dsp:txBody>
      <dsp:txXfrm>
        <a:off x="7160405" y="4562930"/>
        <a:ext cx="3640898" cy="559689"/>
      </dsp:txXfrm>
    </dsp:sp>
    <dsp:sp modelId="{54DE4918-169B-4E9C-B946-44A9D45AEC94}">
      <dsp:nvSpPr>
        <dsp:cNvPr id="0" name=""/>
        <dsp:cNvSpPr/>
      </dsp:nvSpPr>
      <dsp:spPr>
        <a:xfrm>
          <a:off x="6831154" y="2523544"/>
          <a:ext cx="0" cy="1927499"/>
        </a:xfrm>
        <a:prstGeom prst="line">
          <a:avLst/>
        </a:prstGeom>
        <a:noFill/>
        <a:ln w="114300" cap="rnd" cmpd="sng" algn="ctr">
          <a:solidFill>
            <a:prstClr val="white">
              <a:lumMod val="95000"/>
            </a:prstClr>
          </a:solidFill>
          <a:prstDash val="sysDot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6764109" y="2629862"/>
          <a:ext cx="134090" cy="121901"/>
        </a:xfrm>
        <a:prstGeom prst="ellipse">
          <a:avLst/>
        </a:prstGeom>
        <a:solidFill>
          <a:schemeClr val="accent3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1674F4-D212-481C-8DA2-C9EE35CD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5494A0-4F28-44FC-8341-E58892A92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324B5C-849D-407F-A4F2-BDC7BECB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1EF5A1-D121-4B83-AD07-A51CB711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46E3D4-1A14-462B-9A06-BBD36ADD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4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37294C-8176-42A7-A590-05EE2E6D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71A716-B29E-49AE-8254-244244EFA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0504A1-DA39-49F1-BF6F-6822BE27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A23473-2155-47C6-A379-E29A2B2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0A5157-D226-4860-8089-84762627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27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EC68A3-D954-423C-A68F-B412A7E60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BF1306-E9A7-4FF7-A073-30BC3ABBC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755074-1FFE-4624-AC37-92D7D457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0CCD0A-5722-4B63-B464-9745B4C6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1A9D24-5A40-4F6D-92C8-CA0D9F1A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30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9417C-6638-4157-BE20-6DF19152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E1D5CE-35BC-4E65-9055-D924630FB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48049D-266D-458C-838A-D04D09C3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89C432-44F1-4493-8850-7B141908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978E79-EEA5-4AEB-95B8-7B421CFE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7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89D5D-B1F0-4C51-A402-244D7326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84EA50-EDA0-4ECE-88ED-7D2CDB39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636C3C-EA80-478F-B763-B5C4F7A6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8F8EC9-37A2-4823-B431-E5CE0A65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69ABF8-38D0-4C13-AA0B-7F4FFE40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84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69F6B5-B880-43F3-8474-551F8853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46381B-B54E-4E04-B972-DD408ADF6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B15D2A-FABB-423B-9DDD-B1125646E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B8884D-D36E-48BB-A0CD-ED23C3B0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8F5A8F-1B25-408C-B226-C5BFB20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74D3F8-81AC-46D6-B226-FA139B66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8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3532D-8011-4945-9A39-C39E86C4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6C1F4E-90D4-4E34-BD5F-A9F7BA7D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78F886-40EF-4E7D-BCC1-836D2118B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A41ECE-0664-49D4-8C09-3D19B9A0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6BAC95-BB18-4A7E-AD4F-0136896DD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D22B1E-B54A-4112-9A14-9EF4F281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9CECB5-69F8-40AF-82BD-5BD3E38E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B40816-74B0-4A1B-8789-1EAC2C8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38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2ED47-BA1A-427A-9885-58780AAF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E8A6AD7-9915-4162-B2B1-DCF32500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599738-491B-4F18-9483-C6F3E7C8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E8D3F8-782C-4530-8256-040C055B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19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7C83D0-114D-418F-8683-466331C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9A7323-60D2-4B05-8D4E-6D2F9D20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AE4A51-113E-4F0E-9FE3-0E90A690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1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8BF8A-F673-4616-AFC3-29D7EB17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6B5555-E290-4BEA-9CFB-E4A9624A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054E70-3ED9-4891-A712-F83B07C36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D80093-1343-4408-9F35-7CA52498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D76A8B-7144-40CD-ABED-5C8CED3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A308D2-0667-4A0A-B1F5-73F93831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74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F5681-9548-4F67-BD2A-ED288B0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704195-188D-43C7-A587-7568F4FCD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FA96D8-4EA1-4227-A650-C3227B84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A9CEEB-B1FC-4B67-82CD-B265822A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8C8B88-EDF7-4E7C-B53C-EF48394F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7E0B41-19E6-4DC2-AE73-1FD80CAD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95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6DC64F-C18A-4A25-A363-2704063B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2A74CC-BDB7-4BAE-8A5F-CB7BD89D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19693D-A754-4798-9BD9-87ED8ED81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F5B9-27FC-4A33-A3E1-FE3FA17AC3B9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1C5EB3-CF7B-4DDF-BCE0-8D457392A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39E2B4-0F34-4870-A226-5C7BCFF59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A504-EBD9-41A5-A586-D9EC934C3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b.history.go.kr/item/level.do;jsessionid=2D0CC92222979325E84B8FB32EF980D9?levelId=sg_044_0050_00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b.history.go.kr/item/level.do;jsessionid=2D0CC92222979325E84B8FB32EF980D9?levelId=sg_044_0050_00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okdo.mofa.go.kr/kor/dokdo/faq.jsp?q=2#q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g_ninchi.htm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1615447" y="2661404"/>
            <a:ext cx="896110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spc="600" dirty="0">
                <a:solidFill>
                  <a:schemeClr val="bg2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예부터 독도의 존재를 인식하고 있었고</a:t>
            </a:r>
            <a:r>
              <a:rPr lang="en-US" altLang="ko-KR" sz="2400" b="1" spc="600" dirty="0">
                <a:solidFill>
                  <a:schemeClr val="bg2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,</a:t>
            </a:r>
          </a:p>
          <a:p>
            <a:pPr algn="ctr"/>
            <a:r>
              <a:rPr lang="ko-KR" altLang="en-US" sz="2400" b="1" spc="600" dirty="0">
                <a:solidFill>
                  <a:schemeClr val="bg2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한국이 예부터 독도를 인식하고 있었다는 근거가 없다는</a:t>
            </a:r>
            <a:endParaRPr lang="en-US" altLang="ko-KR" sz="2400" b="1" spc="600" dirty="0">
              <a:solidFill>
                <a:schemeClr val="bg2">
                  <a:lumMod val="5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r>
              <a:rPr lang="ko-KR" altLang="en-US" sz="3200" b="1" spc="6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일본의 주장은 틀렸다</a:t>
            </a:r>
            <a:endParaRPr lang="en-US" altLang="ko-KR" sz="3200" b="1" spc="6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endParaRPr lang="en-US" altLang="ko-KR" sz="4800" b="1" spc="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1405" y="5282922"/>
            <a:ext cx="1733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일본어일본학과</a:t>
            </a:r>
          </a:p>
          <a:p>
            <a:pPr algn="r"/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21901815</a:t>
            </a:r>
          </a:p>
          <a:p>
            <a:pPr algn="r"/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정미정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53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삼국사기의 기록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5084433" y="10843887"/>
            <a:ext cx="37974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http://db.history.go.kr/item/level.do;jsessionid=2D0CC92222979325E84B8FB32EF980D9?levelId=sg_044_0050_0030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193533"/>
            <a:ext cx="3340314" cy="526293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</p:pic>
      <p:sp>
        <p:nvSpPr>
          <p:cNvPr id="1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태극기, 한국, 국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87" y="4296724"/>
            <a:ext cx="3174300" cy="2116200"/>
          </a:xfrm>
          <a:prstGeom prst="rect">
            <a:avLst/>
          </a:prstGeom>
          <a:noFill/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3617" y="5862068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삼국사기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4434688" y="1367236"/>
            <a:ext cx="7604258" cy="2647104"/>
            <a:chOff x="4434688" y="1367236"/>
            <a:chExt cx="7604258" cy="2647104"/>
          </a:xfrm>
        </p:grpSpPr>
        <p:pic>
          <p:nvPicPr>
            <p:cNvPr id="8" name="Picture 2" descr="Japan, Japanese, Map, Flag, Red, Outline, Borde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688" y="1367236"/>
              <a:ext cx="3844507" cy="2647104"/>
            </a:xfrm>
            <a:prstGeom prst="rect">
              <a:avLst/>
            </a:prstGeom>
            <a:noFill/>
            <a:effectLst>
              <a:outerShdw blurRad="101600" dist="50800" dir="54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모서리가 둥근 사각형 설명선 8"/>
            <p:cNvSpPr/>
            <p:nvPr/>
          </p:nvSpPr>
          <p:spPr>
            <a:xfrm>
              <a:off x="8565187" y="1367236"/>
              <a:ext cx="3473759" cy="1690289"/>
            </a:xfrm>
            <a:prstGeom prst="wedgeRoundRectCallout">
              <a:avLst>
                <a:gd name="adj1" fmla="val -41809"/>
                <a:gd name="adj2" fmla="val 70107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r>
                <a:rPr lang="ko-KR" altLang="en-US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“</a:t>
              </a:r>
              <a:r>
                <a:rPr lang="ko-KR" altLang="en-US" sz="2000" dirty="0" err="1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삼국사기”에</a:t>
              </a:r>
              <a:r>
                <a:rPr lang="ko-KR" altLang="en-US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</a:t>
              </a:r>
              <a:r>
                <a:rPr lang="en-US" altLang="ko-KR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‘</a:t>
              </a:r>
              <a:r>
                <a:rPr lang="ko-KR" altLang="en-US" sz="2000" dirty="0" err="1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우산도’에</a:t>
              </a:r>
              <a:r>
                <a:rPr lang="ko-KR" altLang="en-US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관한 기록은 없다</a:t>
              </a:r>
              <a:r>
                <a:rPr lang="en-US" altLang="ko-KR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! </a:t>
              </a:r>
              <a:r>
                <a:rPr lang="ko-KR" altLang="en-US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오늘날의 독도는 우산국에 속해있지 않았다</a:t>
              </a:r>
              <a:r>
                <a:rPr lang="en-US" altLang="ko-KR" sz="2000" dirty="0">
                  <a:solidFill>
                    <a:schemeClr val="tx1">
                      <a:lumMod val="50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!</a:t>
              </a:r>
              <a:endParaRPr lang="ko-KR" altLang="en-US" sz="2000" dirty="0">
                <a:solidFill>
                  <a:schemeClr val="tx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sp>
        <p:nvSpPr>
          <p:cNvPr id="6" name="모서리가 둥근 사각형 설명선 5"/>
          <p:cNvSpPr/>
          <p:nvPr/>
        </p:nvSpPr>
        <p:spPr>
          <a:xfrm>
            <a:off x="6500191" y="3289679"/>
            <a:ext cx="1857675" cy="1746776"/>
          </a:xfrm>
          <a:prstGeom prst="wedgeRoundRectCallout">
            <a:avLst>
              <a:gd name="adj1" fmla="val 36680"/>
              <a:gd name="adj2" fmla="val 65255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  <a:endParaRPr lang="ko-KR" altLang="en-US" sz="6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08382" y="1184498"/>
            <a:ext cx="3340314" cy="526234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“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신라의 이사부가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우산국을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정벌하였다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.”</a:t>
            </a:r>
            <a:endParaRPr lang="ko-KR" altLang="en-US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3082972" y="1798757"/>
            <a:ext cx="6026056" cy="3288308"/>
          </a:xfrm>
          <a:prstGeom prst="wedgeRoundRectCallout">
            <a:avLst>
              <a:gd name="adj1" fmla="val 39863"/>
              <a:gd name="adj2" fmla="val 642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언급이 없다고 해서</a:t>
            </a:r>
            <a:endParaRPr lang="en-US" altLang="ko-KR" sz="36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</a:t>
            </a:r>
            <a:r>
              <a:rPr lang="en-US" altLang="ko-KR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 </a:t>
            </a:r>
            <a:r>
              <a:rPr lang="en-US" altLang="ko-KR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우산국</a:t>
            </a:r>
            <a:r>
              <a:rPr lang="en-US" altLang="ko-KR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속해 있지 않았다고 단언할 수 없다</a:t>
            </a:r>
            <a:r>
              <a:rPr lang="en-US" altLang="ko-KR" sz="3600" dirty="0">
                <a:solidFill>
                  <a:schemeClr val="tx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1086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http://db.history.go.kr/item/level.do;jsessionid=2D0CC92222979325E84B8FB32EF980D9?levelId=sg_044_0050_0030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6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6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1086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2"/>
              </a:rPr>
              <a:t>http://db.history.go.kr/item/level.do;jsessionid=2D0CC92222979325E84B8FB32EF980D9?levelId=sg_044_0050_0030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8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3"/>
          <p:cNvSpPr txBox="1"/>
          <p:nvPr/>
        </p:nvSpPr>
        <p:spPr>
          <a:xfrm>
            <a:off x="689113" y="348967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여지지에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기록된 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일도이명설</a:t>
            </a:r>
            <a:endParaRPr lang="ko-KR" altLang="en-US" sz="20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68275" y="1088600"/>
            <a:ext cx="11613653" cy="5685044"/>
            <a:chOff x="90525" y="1060175"/>
            <a:chExt cx="11613653" cy="5685044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74" y="1690789"/>
              <a:ext cx="3823625" cy="4056772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4" y="1113700"/>
              <a:ext cx="6258171" cy="5631519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90525" y="1060175"/>
              <a:ext cx="11613653" cy="564160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90293" y="3003083"/>
              <a:ext cx="3988592" cy="1862048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sz="11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14300">
                      <a:schemeClr val="tx1">
                        <a:alpha val="89000"/>
                      </a:schemeClr>
                    </a:glo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우산도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8245" y="3003083"/>
              <a:ext cx="4220907" cy="1862048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1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14300">
                      <a:schemeClr val="tx1">
                        <a:alpha val="89000"/>
                      </a:schemeClr>
                    </a:glow>
                  </a:effectLst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울릉도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54612" y="3003479"/>
            <a:ext cx="1732165" cy="186204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chemeClr val="tx1">
                      <a:alpha val="89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=</a:t>
            </a:r>
            <a:endParaRPr lang="ko-KR" alt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14300">
                  <a:schemeClr val="tx1">
                    <a:alpha val="89000"/>
                  </a:schemeClr>
                </a:glo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778772" y="1024451"/>
            <a:ext cx="28838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C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3478" y="1698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一島二名</a:t>
            </a:r>
          </a:p>
        </p:txBody>
      </p:sp>
    </p:spTree>
    <p:extLst>
      <p:ext uri="{BB962C8B-B14F-4D97-AF65-F5344CB8AC3E}">
        <p14:creationId xmlns:p14="http://schemas.microsoft.com/office/powerpoint/2010/main" val="36248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사람, 실내, 여자, 대지이(가) 표시된 사진&#10;&#10;자동 생성된 설명">
            <a:extLst>
              <a:ext uri="{FF2B5EF4-FFF2-40B4-BE49-F238E27FC236}">
                <a16:creationId xmlns:a16="http://schemas.microsoft.com/office/drawing/2014/main" id="{7CFC3E1A-6EFA-4D35-858B-48E77324F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46" y="0"/>
            <a:ext cx="4563354" cy="6858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444233"/>
            <a:ext cx="106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chemeClr val="tx1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68626-073E-4FB5-A781-C9EF5FF51BD4}"/>
              </a:ext>
            </a:extLst>
          </p:cNvPr>
          <p:cNvSpPr txBox="1"/>
          <p:nvPr/>
        </p:nvSpPr>
        <p:spPr>
          <a:xfrm>
            <a:off x="1553557" y="2083379"/>
            <a:ext cx="517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죽도 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– </a:t>
            </a:r>
            <a:r>
              <a:rPr lang="ko-KR" altLang="en-US" sz="20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죽도문제를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이해하기 위한 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  <a:r>
              <a: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포인트</a:t>
            </a:r>
            <a:r>
              <a:rPr lang="en-US" altLang="ko-KR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』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7" name="六角形 2"/>
          <p:cNvSpPr>
            <a:spLocks noChangeAspect="1"/>
          </p:cNvSpPr>
          <p:nvPr/>
        </p:nvSpPr>
        <p:spPr>
          <a:xfrm>
            <a:off x="498414" y="2992587"/>
            <a:ext cx="768093" cy="687783"/>
          </a:xfrm>
          <a:prstGeom prst="hexagon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01</a:t>
            </a:r>
            <a:endParaRPr kumimoji="1" lang="ko-KR" altLang="en-US" b="1" dirty="0"/>
          </a:p>
        </p:txBody>
      </p:sp>
      <p:sp>
        <p:nvSpPr>
          <p:cNvPr id="18" name="六角形 2"/>
          <p:cNvSpPr>
            <a:spLocks noChangeAspect="1"/>
          </p:cNvSpPr>
          <p:nvPr/>
        </p:nvSpPr>
        <p:spPr>
          <a:xfrm>
            <a:off x="497914" y="4073545"/>
            <a:ext cx="768093" cy="687783"/>
          </a:xfrm>
          <a:prstGeom prst="hexagon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02</a:t>
            </a:r>
            <a:endParaRPr kumimoji="1" lang="ko-KR" altLang="en-US" b="1" dirty="0"/>
          </a:p>
        </p:txBody>
      </p:sp>
      <p:sp>
        <p:nvSpPr>
          <p:cNvPr id="19" name="六角形 2"/>
          <p:cNvSpPr>
            <a:spLocks noChangeAspect="1"/>
          </p:cNvSpPr>
          <p:nvPr/>
        </p:nvSpPr>
        <p:spPr>
          <a:xfrm>
            <a:off x="497914" y="5154501"/>
            <a:ext cx="768093" cy="687783"/>
          </a:xfrm>
          <a:prstGeom prst="hexagon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03</a:t>
            </a:r>
            <a:endParaRPr kumimoji="1" lang="ko-KR" altLang="en-US" b="1" dirty="0"/>
          </a:p>
        </p:txBody>
      </p:sp>
      <p:sp>
        <p:nvSpPr>
          <p:cNvPr id="20" name="六角形 2"/>
          <p:cNvSpPr>
            <a:spLocks noChangeAspect="1"/>
          </p:cNvSpPr>
          <p:nvPr/>
        </p:nvSpPr>
        <p:spPr>
          <a:xfrm>
            <a:off x="497917" y="1911629"/>
            <a:ext cx="768093" cy="687783"/>
          </a:xfrm>
          <a:prstGeom prst="hexagon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3557" y="3054820"/>
            <a:ext cx="5796779" cy="50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일본은 정말로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예부터 독도의 존재를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인식하고 있었는가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20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3557" y="4135778"/>
            <a:ext cx="4911922" cy="50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한국은 정말로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정확한 증거를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제시할 수 없는가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2000" dirty="0">
              <a:ln w="19050">
                <a:noFill/>
              </a:ln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3557" y="5216736"/>
            <a:ext cx="5290231" cy="50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울릉도와 독도의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명칭이 혼란스럽게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기록된 이유는</a:t>
            </a:r>
            <a:r>
              <a:rPr lang="en-US" altLang="ko-KR" sz="2000" dirty="0">
                <a:ln w="19050">
                  <a:noFill/>
                </a:ln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</a:p>
        </p:txBody>
      </p:sp>
      <p:pic>
        <p:nvPicPr>
          <p:cNvPr id="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-809" r="32500" b="-134"/>
          <a:stretch/>
        </p:blipFill>
        <p:spPr bwMode="auto">
          <a:xfrm>
            <a:off x="7620000" y="-64655"/>
            <a:ext cx="4572000" cy="69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7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321767" y="1127760"/>
            <a:ext cx="116273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321767" y="290943"/>
            <a:ext cx="1139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죽도 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– 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죽도문제를 이해하기 위한 </a:t>
            </a:r>
            <a:r>
              <a:rPr lang="en-US" altLang="ko-KR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10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의 포인트</a:t>
            </a:r>
            <a:r>
              <a:rPr lang="en-US" altLang="ko-KR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』_</a:t>
            </a:r>
            <a:r>
              <a:rPr lang="ko-KR" altLang="en-US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외무성의 팸플릿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19" y="1688512"/>
            <a:ext cx="8483605" cy="629917"/>
            <a:chOff x="579119" y="1571244"/>
            <a:chExt cx="8483605" cy="629917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19" y="1571244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19" y="1593814"/>
              <a:ext cx="75184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일본은 예부터 죽도의 존재를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인식하고 있었다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  <a:endPara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64464" y="4079734"/>
            <a:ext cx="10789260" cy="629917"/>
            <a:chOff x="579119" y="1811922"/>
            <a:chExt cx="10789260" cy="62991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19" y="181192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28826" y="1834492"/>
              <a:ext cx="9839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한국이 예부터 독도의 존재를 인식하고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있었다는 근거가 없다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  <a:endPara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7168626-073E-4FB5-A781-C9EF5FF51BD4}"/>
              </a:ext>
            </a:extLst>
          </p:cNvPr>
          <p:cNvSpPr txBox="1"/>
          <p:nvPr/>
        </p:nvSpPr>
        <p:spPr>
          <a:xfrm>
            <a:off x="1544319" y="3126605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죽도가 표시된 일본 고지도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&amp;</a:t>
            </a:r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고문헌은 다수</a:t>
            </a:r>
            <a:endParaRPr lang="en-US" altLang="ko-KR" sz="24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68626-073E-4FB5-A781-C9EF5FF51BD4}"/>
              </a:ext>
            </a:extLst>
          </p:cNvPr>
          <p:cNvSpPr txBox="1"/>
          <p:nvPr/>
        </p:nvSpPr>
        <p:spPr>
          <a:xfrm>
            <a:off x="1514171" y="2475403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죽도와 울릉도의 명칭에 대한 혼란 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But</a:t>
            </a:r>
            <a:endParaRPr lang="en-US" altLang="ko-KR" sz="2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168626-073E-4FB5-A781-C9EF5FF51BD4}"/>
              </a:ext>
            </a:extLst>
          </p:cNvPr>
          <p:cNvSpPr txBox="1"/>
          <p:nvPr/>
        </p:nvSpPr>
        <p:spPr>
          <a:xfrm>
            <a:off x="1529666" y="4944096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각종 고문헌의 기술을 통한 비판</a:t>
            </a:r>
            <a:endParaRPr lang="en-US" altLang="ko-KR" sz="24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68626-073E-4FB5-A781-C9EF5FF51BD4}"/>
              </a:ext>
            </a:extLst>
          </p:cNvPr>
          <p:cNvSpPr txBox="1"/>
          <p:nvPr/>
        </p:nvSpPr>
        <p:spPr>
          <a:xfrm>
            <a:off x="1529666" y="5621482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sz="2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지도에 정확하게 표시되지 않은 죽도</a:t>
            </a:r>
            <a:endParaRPr lang="en-US" altLang="ko-KR" sz="2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六角形 2"/>
          <p:cNvSpPr/>
          <p:nvPr/>
        </p:nvSpPr>
        <p:spPr>
          <a:xfrm rot="5400000">
            <a:off x="2987723" y="645716"/>
            <a:ext cx="6216553" cy="5566565"/>
          </a:xfrm>
          <a:prstGeom prst="hexagon">
            <a:avLst/>
          </a:prstGeom>
          <a:solidFill>
            <a:schemeClr val="tx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91709" y="1997837"/>
            <a:ext cx="44085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Q1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일본은 정말로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예부터 독도의 존재를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인식하고 있었는가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7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Diagram 2" descr="Placeholder Timeline&#10;">
            <a:extLst>
              <a:ext uri="{FF2B5EF4-FFF2-40B4-BE49-F238E27FC236}">
                <a16:creationId xmlns:a16="http://schemas.microsoft.com/office/drawing/2014/main" id="{2961E42A-1E51-455E-89B6-7C2866DFEA9F}"/>
              </a:ext>
            </a:extLst>
          </p:cNvPr>
          <p:cNvGraphicFramePr/>
          <p:nvPr/>
        </p:nvGraphicFramePr>
        <p:xfrm>
          <a:off x="869040" y="1269062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3"/>
          <p:cNvSpPr txBox="1"/>
          <p:nvPr/>
        </p:nvSpPr>
        <p:spPr>
          <a:xfrm>
            <a:off x="790363" y="308029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일본의 독도 인지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1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2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0363" y="6333579"/>
            <a:ext cx="5383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</a:t>
            </a:r>
            <a:r>
              <a:rPr lang="en-US" altLang="ko-KR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© </a:t>
            </a:r>
            <a:r>
              <a:rPr lang="en-US" altLang="ko-KR" sz="1400" dirty="0">
                <a:latin typeface="나눔스퀘어_ac" panose="020B0600000101010101" pitchFamily="50" charset="-127"/>
                <a:ea typeface="나눔스퀘어_ac" panose="020B0600000101010101" pitchFamily="50" charset="-127"/>
                <a:hlinkClick r:id="rId2"/>
              </a:rPr>
              <a:t>http://dokdo.mofa.go.kr/kor/dokdo/faq.jsp?q=2#q2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9617" y="2669639"/>
            <a:ext cx="467902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번역문</a:t>
            </a:r>
            <a:endParaRPr lang="en-US" altLang="ko-KR" sz="2800" b="1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endParaRPr lang="en-US" altLang="ko-KR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두 섬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독도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은 사람이 살지 않는 땅으로 고려를 보는 것이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운슈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雲州 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현재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시마네현의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동부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에서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온슈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隱州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오키섬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 보는 것과 같다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그러므로 일본의</a:t>
            </a:r>
            <a:b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서북쪽 경계는 이 주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此州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2800" dirty="0" err="1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오키섬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 한계로 한다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テキスト ボックス 3"/>
          <p:cNvSpPr txBox="1"/>
          <p:nvPr/>
        </p:nvSpPr>
        <p:spPr>
          <a:xfrm>
            <a:off x="790363" y="308029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문헌에 기록된 영토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7172" name="Picture 4" descr="질문답변 대표 이미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" y="1218044"/>
            <a:ext cx="5946158" cy="45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9113" y="5762794"/>
            <a:ext cx="687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bg2">
                    <a:lumMod val="2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3000" dirty="0" err="1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은주시청합기</a:t>
            </a:r>
            <a:r>
              <a:rPr lang="en-US" altLang="zh-TW" sz="3200" dirty="0"/>
              <a:t>(</a:t>
            </a:r>
            <a:r>
              <a:rPr lang="zh-TW" altLang="en-US" sz="3200" dirty="0"/>
              <a:t>隱州視聽合記</a:t>
            </a:r>
            <a:r>
              <a:rPr lang="en-US" altLang="zh-TW" sz="3200" dirty="0"/>
              <a:t>)</a:t>
            </a:r>
            <a:r>
              <a:rPr lang="en-US" altLang="ko-KR" sz="3000" dirty="0">
                <a:solidFill>
                  <a:schemeClr val="bg2">
                    <a:lumMod val="2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98775" y="1410549"/>
            <a:ext cx="4540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- 1667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사이토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도요노부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斎藤豊宣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46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308029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지도에 표현된 독도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291904"/>
            <a:ext cx="6203048" cy="49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9113" y="6333579"/>
            <a:ext cx="620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  <a:hlinkClick r:id="rId3"/>
              </a:rPr>
              <a:t>https://www.kr.emb-japan.go.jp/territory/takeshima/g_ninchi.html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113" y="4980053"/>
            <a:ext cx="467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en-US" altLang="ko-KR" sz="3000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3000" dirty="0" err="1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개정일본여지로정전도</a:t>
            </a:r>
            <a:endParaRPr lang="en-US" altLang="ko-KR" sz="3000" dirty="0">
              <a:solidFill>
                <a:schemeClr val="accent3">
                  <a:lumMod val="50000"/>
                </a:schemeClr>
              </a:solidFill>
              <a:effectLst>
                <a:glow rad="177800">
                  <a:schemeClr val="bg1">
                    <a:alpha val="70000"/>
                  </a:schemeClr>
                </a:glo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zh-TW" sz="30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 </a:t>
            </a:r>
            <a:r>
              <a:rPr lang="zh-TW" altLang="en-US" sz="30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</a:rPr>
              <a:t>改正日本輿地路程全図</a:t>
            </a:r>
            <a:r>
              <a:rPr lang="en-US" altLang="ko-KR" sz="3000" dirty="0"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</a:p>
        </p:txBody>
      </p:sp>
      <p:pic>
        <p:nvPicPr>
          <p:cNvPr id="8196" name="Picture 4" descr="http://www.hmhtimes.com/news/photo/201901/3427_3823_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484428"/>
            <a:ext cx="7342984" cy="31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24570" y="2567308"/>
            <a:ext cx="3886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→ 채색되어</a:t>
            </a:r>
            <a:r>
              <a:rPr lang="en-US" altLang="ko-KR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있지 않음</a:t>
            </a:r>
          </a:p>
        </p:txBody>
      </p:sp>
      <p:pic>
        <p:nvPicPr>
          <p:cNvPr id="17" name="Picture 6" descr="http://dokdo.yu.ac.kr/uploads/bbs/bbs_11/580313738609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1" y="1281619"/>
            <a:ext cx="6975107" cy="62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4320" y="6333735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영남대학교 독도연구소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4320" y="5706979"/>
            <a:ext cx="775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800" dirty="0" err="1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삼국접양도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800" dirty="0" err="1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三國接壤図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7928" y="4820639"/>
            <a:ext cx="464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독도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대마도가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조선의 영토로 표시되어 있음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74320" y="6333735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4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영남대학교 독도연구소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0704" y="1340925"/>
            <a:ext cx="4701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『</a:t>
            </a:r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관판실측일본지도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官板實測日本地図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effectLst>
                  <a:glow rad="177800">
                    <a:schemeClr val="bg1">
                      <a:alpha val="70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』</a:t>
            </a:r>
          </a:p>
          <a:p>
            <a:endParaRPr lang="en-US" altLang="ko-KR" sz="800" dirty="0">
              <a:solidFill>
                <a:schemeClr val="accent3">
                  <a:lumMod val="5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r>
              <a:rPr lang="en-US" altLang="ko-KR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(1867</a:t>
            </a:r>
            <a:r>
              <a:rPr lang="ko-KR" altLang="en-US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en-US" altLang="ko-KR" sz="2400" dirty="0">
              <a:effectLst>
                <a:glow rad="177800">
                  <a:schemeClr val="bg1">
                    <a:alpha val="70000"/>
                  </a:schemeClr>
                </a:glo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7" name="Picture 2" descr="https://post-phinf.pstatic.net/MjAxNzA0MTBfOTIg/MDAxNDkxODE0NDk0Nzc4.XRc5PbjCnktDzZGrXvbchjc7a1NJM4Jvl1nemh16uQQg.FQlCUS9F_1ILEJtUdXajYM5B-IThSFtc2LKQMvC83DYg.PNG/image.png?type=w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299411"/>
            <a:ext cx="3012858" cy="479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post-phinf.pstatic.net/MjAxNzA0MTBfMTgz/MDAxNDkxODE0NTAwNTQy.LoUih_fGUmdtmv5pkpOCBFouOyRXrQPjmI0O_mWeaLIg.baWi2wT8zFkXRY7DMceiqPsH1_qA5oRwKOqiiYFYTFAg.PNG/image.png?type=w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84" y="1340925"/>
            <a:ext cx="3409588" cy="47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7430704" y="3053691"/>
            <a:ext cx="44438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이노우</a:t>
            </a: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 </a:t>
            </a:r>
            <a:r>
              <a:rPr lang="ko-KR" altLang="en-US" sz="2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다다타카</a:t>
            </a: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 </a:t>
            </a:r>
            <a:r>
              <a: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伊能忠敬</a:t>
            </a:r>
            <a:r>
              <a: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에도 시대 유일한 </a:t>
            </a:r>
            <a:r>
              <a:rPr lang="ko-KR" altLang="en-US" sz="2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관찬지도</a:t>
            </a:r>
            <a:endParaRPr lang="en-US" altLang="ko-KR" sz="2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울릉도와 독도가 기재되어 있지 않음</a:t>
            </a:r>
          </a:p>
        </p:txBody>
      </p:sp>
    </p:spTree>
    <p:extLst>
      <p:ext uri="{BB962C8B-B14F-4D97-AF65-F5344CB8AC3E}">
        <p14:creationId xmlns:p14="http://schemas.microsoft.com/office/powerpoint/2010/main" val="31825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1" grpId="1"/>
      <p:bldP spid="18" grpId="0"/>
      <p:bldP spid="18" grpId="1"/>
      <p:bldP spid="19" grpId="0"/>
      <p:bldP spid="19" grpId="1"/>
      <p:bldP spid="20" grpId="0"/>
      <p:bldP spid="20" grpId="1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308029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외무성 주장의 진위 여부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3" y="1905802"/>
            <a:ext cx="3410930" cy="341093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249443" y="24772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울릉도와 죽도를 한반도와</a:t>
            </a:r>
            <a:endParaRPr lang="en-US" altLang="ko-KR" sz="3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36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오키</a:t>
            </a:r>
            <a:r>
              <a:rPr lang="ko-KR" altLang="en-US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섬 사이에 정확히 기재하고 있는 지도는 다수 존재합니다</a:t>
            </a:r>
            <a:r>
              <a:rPr lang="en-US" altLang="ko-KR" sz="3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5016543" y="1636295"/>
            <a:ext cx="6561801" cy="3436219"/>
          </a:xfrm>
          <a:prstGeom prst="wedgeRoundRectCallout">
            <a:avLst>
              <a:gd name="adj1" fmla="val -42249"/>
              <a:gd name="adj2" fmla="val 67262"/>
              <a:gd name="adj3" fmla="val 16667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23115" y="55042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외무성</a:t>
            </a:r>
          </a:p>
        </p:txBody>
      </p:sp>
      <p:sp>
        <p:nvSpPr>
          <p:cNvPr id="18" name="타원 17"/>
          <p:cNvSpPr/>
          <p:nvPr/>
        </p:nvSpPr>
        <p:spPr>
          <a:xfrm>
            <a:off x="2354473" y="2298827"/>
            <a:ext cx="1025090" cy="10250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85" y="114387"/>
            <a:ext cx="10058400" cy="5904281"/>
          </a:xfrm>
          <a:prstGeom prst="rect">
            <a:avLst/>
          </a:prstGeom>
          <a:noFill/>
          <a:ln w="53975">
            <a:noFill/>
          </a:ln>
          <a:effectLst>
            <a:glow rad="127000">
              <a:schemeClr val="bg1">
                <a:alpha val="9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2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六角形 2"/>
          <p:cNvSpPr/>
          <p:nvPr/>
        </p:nvSpPr>
        <p:spPr>
          <a:xfrm rot="5400000">
            <a:off x="2987723" y="645716"/>
            <a:ext cx="6216553" cy="5566565"/>
          </a:xfrm>
          <a:prstGeom prst="hexagon">
            <a:avLst/>
          </a:prstGeom>
          <a:solidFill>
            <a:schemeClr val="tx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36167" y="1997837"/>
            <a:ext cx="39196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Q2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한국은 정말로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정확한 증거를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제시할 수 없는가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0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와이드스크린</PresentationFormat>
  <Paragraphs>97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Adobe 고딕 Std B</vt:lpstr>
      <vt:lpstr>맑은 고딕</vt:lpstr>
      <vt:lpstr>Arial</vt:lpstr>
      <vt:lpstr>나눔스퀘어_ac</vt:lpstr>
      <vt:lpstr>나눔스퀘어_ac Bold</vt:lpstr>
      <vt:lpstr>나눔스퀘어_ac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최재훈</dc:creator>
  <cp:lastModifiedBy>최재훈</cp:lastModifiedBy>
  <cp:revision>1</cp:revision>
  <dcterms:created xsi:type="dcterms:W3CDTF">2019-09-30T11:12:20Z</dcterms:created>
  <dcterms:modified xsi:type="dcterms:W3CDTF">2019-09-30T11:12:34Z</dcterms:modified>
</cp:coreProperties>
</file>