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8" r:id="rId5"/>
    <p:sldId id="269" r:id="rId6"/>
    <p:sldId id="270" r:id="rId7"/>
    <p:sldId id="274" r:id="rId8"/>
    <p:sldId id="275" r:id="rId9"/>
    <p:sldId id="271" r:id="rId10"/>
    <p:sldId id="276" r:id="rId11"/>
    <p:sldId id="277" r:id="rId12"/>
    <p:sldId id="272" r:id="rId13"/>
    <p:sldId id="278" r:id="rId14"/>
    <p:sldId id="279" r:id="rId15"/>
    <p:sldId id="267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128"/>
    <a:srgbClr val="FFEBE2"/>
    <a:srgbClr val="7FC6E6"/>
    <a:srgbClr val="E1EBE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65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2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BC4B5A23-C81F-4AF5-A748-1D1EE9350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26F8B85E-9692-4475-9B5C-3E3DB5D88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BC005B73-604A-4AB5-8137-DDC71FB7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657B5ED-EDEA-4726-A63A-ABCD88DD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E561B83-F1A6-46DA-BD34-3B375CB3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0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9E36BD6-A4CF-4B25-AB1E-5125329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8749623F-E56B-4F2D-8C1B-7FE5A6708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638878DC-1F89-454E-8C22-21927454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9C32D40-FC59-4599-8DB0-4EDB5515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C4BECE70-0B94-4918-8A6B-CE318F78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74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1CC509A6-106F-4F30-B678-2B05478C0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4728D6E4-1D89-4B38-BBBD-0F0516981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5C995D7F-87F4-4EAE-B067-A371E5D3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B56F322D-4B78-410F-883C-30640F0A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8A676F9-DE6E-4CF9-8A5F-C636669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2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2AFF599-F9A5-411F-BFB9-C4FB2A3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193CECED-CCAF-4DDD-B539-F3AF15540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731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B24B900-D8B5-4B2F-9A9B-DAFD4392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46D0AAEF-5449-4C97-B530-902BE63F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598CE2F0-2D83-432D-AAAB-53B7BDAD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14A1FD5-451B-4844-91B8-CAAD1300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C4FCB56-5F29-4966-828B-6F12C89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93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7A8BCA9-CCD6-4662-A75A-29683674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DB64179-D214-4078-BA5F-DFCB5B7AB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1779CDF-61C0-406A-811C-6499DEFD4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AE2950D3-3FB5-4335-966B-7606E354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6EA6937B-7D55-49EA-B7A1-89529F5A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BB794612-C908-4F25-B9A3-09427AE3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5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F3C1362-BBA7-4D01-B788-14FDB950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65AC57B0-4E1F-4D85-8918-3867A4BE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5E57D204-8AC0-4D04-AEF3-91D21120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695EB064-60AB-4FE5-AF06-C9FE48BB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79DB6808-33C3-4B13-8365-0D85B8DDB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9C2640C7-3844-4222-AC6F-AB4902A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61889AA5-8486-41FD-8413-A1012296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72CBBB2D-B216-4BCD-8B81-731C681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34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6649871-FAAA-407D-9245-5C61A8E3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3A38A7DA-9D13-4BB7-ADE4-F35E84E3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43FEE6E1-89D7-49AE-A816-C7B25C1D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516B1AE1-FDC9-44CA-9C12-53013C0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14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275ACA46-7E3A-4F54-B5C7-2D501C80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3A6C4713-7972-4FE4-B6C4-CD4F252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7D64F96C-A2F1-409B-B68C-BE3C8992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552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113D69A-09A1-4C99-B3A6-6FFAF00F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EA0AD2F4-8A1D-4D48-B8E0-B0A9F378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1F2D0DD9-6BA7-496D-AB88-10339921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EE604958-49B0-4000-9AE8-1A82649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5A224506-57FE-4AE4-915B-1BCF662C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106D5D81-A0DA-465B-9DDB-DA44E7CF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2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BD983AA-0F4A-45E5-9631-DE95D374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4E327D0E-1174-49F8-B6E6-ED9C4C24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909C250D-0505-42BE-A5E8-7419DF44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1BEAFD8E-9839-4C72-8762-8562A916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9BFA4037-6B16-4DCF-B42A-04CA1505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F41A69A5-76C9-4317-9EA8-5195D125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E67ADECC-9799-4216-9862-AA5ADA4C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247C8BE3-DBC3-496D-978E-EEAF27B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EA01D7B-4D81-4C57-A818-0D2B635A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5504206-C714-4A83-8AB2-390F6A4DB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C61C595-D0A5-4894-99F9-5A8A1E00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677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YIIZqSfF3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3521334" y="4190765"/>
            <a:ext cx="865059" cy="364391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>
              <a:solidFill>
                <a:prstClr val="white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93964" y="193964"/>
            <a:ext cx="11790218" cy="6470072"/>
          </a:xfrm>
          <a:prstGeom prst="rect">
            <a:avLst/>
          </a:prstGeom>
          <a:solidFill>
            <a:srgbClr val="FFEBE2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4" name="그룹 23"/>
          <p:cNvGrpSpPr/>
          <p:nvPr/>
        </p:nvGrpSpPr>
        <p:grpSpPr>
          <a:xfrm>
            <a:off x="1421879" y="1801098"/>
            <a:ext cx="9382539" cy="2055807"/>
            <a:chOff x="1421879" y="1593273"/>
            <a:chExt cx="9382539" cy="2055807"/>
          </a:xfrm>
        </p:grpSpPr>
        <p:sp>
          <p:nvSpPr>
            <p:cNvPr id="17" name="모서리가 둥근 직사각형 16"/>
            <p:cNvSpPr/>
            <p:nvPr/>
          </p:nvSpPr>
          <p:spPr>
            <a:xfrm>
              <a:off x="1421879" y="1593273"/>
              <a:ext cx="9382539" cy="2055807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9745" y="1745669"/>
              <a:ext cx="7952510" cy="1655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300" dirty="0" smtClean="0">
                  <a:latin typeface="+mj-ea"/>
                  <a:ea typeface="+mj-ea"/>
                </a:rPr>
                <a:t>근세 일본의 정치와 경제</a:t>
              </a:r>
              <a:endParaRPr lang="en-US" altLang="ko-KR" sz="4000" b="1" spc="-300" dirty="0" smtClean="0">
                <a:latin typeface="+mj-ea"/>
                <a:ea typeface="+mj-ea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3200" b="1" spc="-300" dirty="0" smtClean="0">
                  <a:latin typeface="+mj-ea"/>
                  <a:ea typeface="+mj-ea"/>
                </a:rPr>
                <a:t>정치</a:t>
              </a:r>
              <a:r>
                <a:rPr lang="en-US" altLang="ko-KR" sz="3200" b="1" spc="-300" dirty="0" smtClean="0">
                  <a:latin typeface="+mj-ea"/>
                  <a:ea typeface="+mj-ea"/>
                </a:rPr>
                <a:t>: </a:t>
              </a:r>
              <a:r>
                <a:rPr lang="ko-KR" altLang="en-US" sz="3200" b="1" spc="-300" dirty="0" smtClean="0">
                  <a:latin typeface="+mj-ea"/>
                  <a:ea typeface="+mj-ea"/>
                </a:rPr>
                <a:t>막부와 막번 체제 </a:t>
              </a:r>
              <a:endParaRPr lang="ko-KR" altLang="en-US" sz="3200" b="1" spc="-300" dirty="0">
                <a:latin typeface="+mj-ea"/>
                <a:ea typeface="+mj-ea"/>
              </a:endParaRPr>
            </a:p>
          </p:txBody>
        </p:sp>
      </p:grpSp>
      <p:grpSp>
        <p:nvGrpSpPr>
          <p:cNvPr id="20" name="그룹 19"/>
          <p:cNvGrpSpPr/>
          <p:nvPr/>
        </p:nvGrpSpPr>
        <p:grpSpPr>
          <a:xfrm>
            <a:off x="7439892" y="4258531"/>
            <a:ext cx="3131127" cy="701399"/>
            <a:chOff x="501535" y="914400"/>
            <a:chExt cx="2984085" cy="596900"/>
          </a:xfrm>
        </p:grpSpPr>
        <p:sp>
          <p:nvSpPr>
            <p:cNvPr id="21" name="모서리가 둥근 직사각형 20"/>
            <p:cNvSpPr/>
            <p:nvPr/>
          </p:nvSpPr>
          <p:spPr>
            <a:xfrm>
              <a:off x="501535" y="914400"/>
              <a:ext cx="2984085" cy="596900"/>
            </a:xfrm>
            <a:prstGeom prst="roundRect">
              <a:avLst>
                <a:gd name="adj" fmla="val 50000"/>
              </a:avLst>
            </a:prstGeom>
            <a:solidFill>
              <a:srgbClr val="7FC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tx1"/>
                  </a:solidFill>
                  <a:latin typeface="+mn-ea"/>
                </a:rPr>
                <a:t>2**01**7  </a:t>
              </a:r>
              <a:r>
                <a:rPr lang="ko-KR" altLang="en-US" sz="2000" b="1" dirty="0" smtClean="0">
                  <a:solidFill>
                    <a:schemeClr val="tx1"/>
                  </a:solidFill>
                  <a:latin typeface="+mn-ea"/>
                </a:rPr>
                <a:t>전</a:t>
              </a:r>
              <a:r>
                <a:rPr lang="en-US" altLang="ko-KR" sz="2000" b="1" dirty="0" smtClean="0">
                  <a:solidFill>
                    <a:schemeClr val="tx1"/>
                  </a:solidFill>
                  <a:latin typeface="+mn-ea"/>
                </a:rPr>
                <a:t>*</a:t>
              </a:r>
              <a:r>
                <a:rPr lang="ko-KR" altLang="en-US" sz="2000" b="1" dirty="0" smtClean="0">
                  <a:solidFill>
                    <a:schemeClr val="tx1"/>
                  </a:solidFill>
                  <a:latin typeface="+mn-ea"/>
                </a:rPr>
                <a:t>진</a:t>
              </a:r>
              <a:endParaRPr lang="en-US" altLang="ko-KR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581324" y="992521"/>
              <a:ext cx="2792592" cy="423737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0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6137570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산킨코타이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参勤交代</a:t>
            </a:r>
            <a:r>
              <a:rPr lang="en-US" altLang="ko-KR" sz="3200" b="1" dirty="0" smtClean="0">
                <a:latin typeface="+mn-ea"/>
              </a:rPr>
              <a:t>, </a:t>
            </a:r>
            <a:r>
              <a:rPr lang="ko-KR" altLang="en-US" sz="3200" b="1" dirty="0" smtClean="0">
                <a:latin typeface="+mn-ea"/>
              </a:rPr>
              <a:t>참근교대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3721" y="2362564"/>
            <a:ext cx="54171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번을 재정적으로 파탄시키지는 </a:t>
            </a:r>
            <a:r>
              <a:rPr lang="en-US" altLang="ko-KR" sz="2400" b="1" dirty="0" smtClean="0"/>
              <a:t>X</a:t>
            </a:r>
          </a:p>
          <a:p>
            <a:endParaRPr lang="en-US" altLang="ko-KR" sz="2400" b="1" dirty="0" smtClean="0"/>
          </a:p>
          <a:p>
            <a:r>
              <a:rPr lang="ko-KR" altLang="en-US" sz="2400" b="1" dirty="0" smtClean="0"/>
              <a:t>에도를 오고 가는 비용은 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다이묘 사비</a:t>
            </a:r>
            <a:endParaRPr lang="en-US" altLang="ko-KR" sz="2400" b="1" dirty="0" smtClean="0">
              <a:solidFill>
                <a:srgbClr val="F46128"/>
              </a:solidFill>
            </a:endParaRPr>
          </a:p>
          <a:p>
            <a:endParaRPr lang="en-US" altLang="ko-KR" sz="2400" b="1" dirty="0" smtClean="0"/>
          </a:p>
          <a:p>
            <a:r>
              <a:rPr lang="ko-KR" altLang="en-US" sz="2400" b="1" dirty="0" smtClean="0"/>
              <a:t>다이묘의 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정실부인</a:t>
            </a:r>
            <a:r>
              <a:rPr lang="ko-KR" altLang="en-US" sz="2400" b="1" dirty="0" smtClean="0"/>
              <a:t>과 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아들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에도 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거주</a:t>
            </a:r>
            <a:endParaRPr lang="en-US" altLang="ko-KR" sz="2400" b="1" dirty="0" smtClean="0">
              <a:solidFill>
                <a:srgbClr val="F46128"/>
              </a:solidFill>
            </a:endParaRPr>
          </a:p>
          <a:p>
            <a:endParaRPr lang="en-US" altLang="ko-KR" sz="2400" b="1" dirty="0" smtClean="0">
              <a:solidFill>
                <a:srgbClr val="F46128"/>
              </a:solidFill>
            </a:endParaRPr>
          </a:p>
          <a:p>
            <a:r>
              <a:rPr lang="ko-KR" altLang="en-US" sz="2400" b="1" dirty="0" smtClean="0"/>
              <a:t>다이묘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위엄 과시 위해 화려한 행렬</a:t>
            </a:r>
            <a:endParaRPr lang="en-US" altLang="ko-KR" sz="2400" b="1" dirty="0" smtClean="0"/>
          </a:p>
        </p:txBody>
      </p:sp>
      <p:pic>
        <p:nvPicPr>
          <p:cNvPr id="24" name="그림 23" descr="하네코 다이묘 행렬 재현 행사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056" y="1584613"/>
            <a:ext cx="5973906" cy="398260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858000" y="5652658"/>
            <a:ext cx="396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100" b="1" dirty="0" smtClean="0">
                <a:latin typeface="+mn-ea"/>
              </a:rPr>
              <a:t>하네코 다이묘 행렬 재현 행사</a:t>
            </a:r>
            <a:endParaRPr lang="ko-KR" altLang="en-US" sz="21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6137570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산킨코타이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参勤交代</a:t>
            </a:r>
            <a:r>
              <a:rPr lang="en-US" altLang="ko-KR" sz="3200" b="1" dirty="0" smtClean="0">
                <a:latin typeface="+mn-ea"/>
              </a:rPr>
              <a:t>, </a:t>
            </a:r>
            <a:r>
              <a:rPr lang="ko-KR" altLang="en-US" sz="3200" b="1" dirty="0" smtClean="0">
                <a:latin typeface="+mn-ea"/>
              </a:rPr>
              <a:t>참근교대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3238006" y="1465606"/>
            <a:ext cx="8606970" cy="1800000"/>
            <a:chOff x="217715" y="3626914"/>
            <a:chExt cx="8606970" cy="1800000"/>
          </a:xfrm>
        </p:grpSpPr>
        <p:grpSp>
          <p:nvGrpSpPr>
            <p:cNvPr id="2" name="그룹 21"/>
            <p:cNvGrpSpPr/>
            <p:nvPr/>
          </p:nvGrpSpPr>
          <p:grpSpPr>
            <a:xfrm>
              <a:off x="217715" y="3626914"/>
              <a:ext cx="6705598" cy="1800000"/>
              <a:chOff x="217715" y="3626914"/>
              <a:chExt cx="6705598" cy="1800000"/>
            </a:xfrm>
          </p:grpSpPr>
          <p:grpSp>
            <p:nvGrpSpPr>
              <p:cNvPr id="3" name="그룹 8"/>
              <p:cNvGrpSpPr/>
              <p:nvPr/>
            </p:nvGrpSpPr>
            <p:grpSpPr>
              <a:xfrm>
                <a:off x="2334263" y="3626914"/>
                <a:ext cx="1800000" cy="1800000"/>
                <a:chOff x="282473" y="2888005"/>
                <a:chExt cx="1800000" cy="1800000"/>
              </a:xfrm>
            </p:grpSpPr>
            <p:sp>
              <p:nvSpPr>
                <p:cNvPr id="10" name="타원 9"/>
                <p:cNvSpPr/>
                <p:nvPr/>
              </p:nvSpPr>
              <p:spPr>
                <a:xfrm>
                  <a:off x="282473" y="2888005"/>
                  <a:ext cx="1800000" cy="180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3EA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400" b="1" dirty="0">
                    <a:solidFill>
                      <a:srgbClr val="3A3A3A"/>
                    </a:solidFill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360218" y="3560682"/>
                  <a:ext cx="164869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o-KR" altLang="en-US" sz="2400" b="1" dirty="0" smtClean="0">
                      <a:latin typeface="+mn-ea"/>
                    </a:rPr>
                    <a:t>번</a:t>
                  </a:r>
                  <a:r>
                    <a:rPr lang="en-US" altLang="ko-KR" sz="2400" b="1" dirty="0" smtClean="0">
                      <a:latin typeface="+mn-ea"/>
                    </a:rPr>
                    <a:t>(</a:t>
                  </a:r>
                  <a:r>
                    <a:rPr lang="ko-KR" altLang="en-US" sz="2400" b="1" dirty="0" smtClean="0">
                      <a:latin typeface="+mn-ea"/>
                    </a:rPr>
                    <a:t>藩</a:t>
                  </a:r>
                  <a:r>
                    <a:rPr lang="en-US" altLang="ko-KR" sz="2400" b="1" dirty="0" smtClean="0">
                      <a:latin typeface="+mn-ea"/>
                    </a:rPr>
                    <a:t>)</a:t>
                  </a:r>
                  <a:endParaRPr lang="ko-KR" altLang="en-US" sz="2400" b="1" dirty="0">
                    <a:latin typeface="+mn-ea"/>
                  </a:endParaRPr>
                </a:p>
              </p:txBody>
            </p:sp>
          </p:grpSp>
          <p:sp>
            <p:nvSpPr>
              <p:cNvPr id="15" name="오른쪽 화살표 14"/>
              <p:cNvSpPr/>
              <p:nvPr/>
            </p:nvSpPr>
            <p:spPr>
              <a:xfrm>
                <a:off x="362857" y="4692725"/>
                <a:ext cx="1865743" cy="512618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rgbClr val="F461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17715" y="4397817"/>
                <a:ext cx="197394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100" b="1" dirty="0" smtClean="0"/>
                  <a:t>재정적 부담</a:t>
                </a:r>
                <a:endParaRPr lang="ko-KR" altLang="en-US" sz="2100" b="1" dirty="0"/>
              </a:p>
            </p:txBody>
          </p:sp>
          <p:sp>
            <p:nvSpPr>
              <p:cNvPr id="19" name="오른쪽 화살표 18"/>
              <p:cNvSpPr/>
              <p:nvPr/>
            </p:nvSpPr>
            <p:spPr>
              <a:xfrm rot="10800000">
                <a:off x="4216400" y="3959758"/>
                <a:ext cx="2706913" cy="512618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rgbClr val="F461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499428" y="4368800"/>
              <a:ext cx="432525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/>
                <a:t>볼모로 잡힌 가족들</a:t>
              </a:r>
              <a:endParaRPr lang="ko-KR" altLang="en-US" sz="2100" b="1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316175" y="3685312"/>
            <a:ext cx="962890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100" b="1" dirty="0" smtClean="0">
                <a:latin typeface="+mn-ea"/>
              </a:rPr>
              <a:t>각 번</a:t>
            </a:r>
            <a:r>
              <a:rPr lang="en-US" altLang="ko-KR" sz="2100" b="1" dirty="0" smtClean="0">
                <a:latin typeface="+mn-ea"/>
              </a:rPr>
              <a:t>, </a:t>
            </a:r>
            <a:r>
              <a:rPr lang="ko-KR" altLang="en-US" sz="2100" b="1" dirty="0" smtClean="0">
                <a:latin typeface="+mn-ea"/>
              </a:rPr>
              <a:t>도쿠가와 가문에 반기 들기 어려워 짐</a:t>
            </a:r>
            <a:endParaRPr lang="en-US" altLang="ko-KR" sz="2100" b="1" dirty="0" smtClean="0">
              <a:latin typeface="+mn-ea"/>
            </a:endParaRPr>
          </a:p>
          <a:p>
            <a:pPr algn="ctr"/>
            <a:endParaRPr lang="en-US" altLang="ko-KR" sz="2400" b="1" dirty="0" smtClean="0"/>
          </a:p>
          <a:p>
            <a:pPr algn="ctr"/>
            <a:r>
              <a:rPr lang="en-US" altLang="ko-KR" sz="2400" b="1" dirty="0" smtClean="0"/>
              <a:t> = </a:t>
            </a:r>
            <a:r>
              <a:rPr lang="ko-KR" altLang="en-US" sz="2400" b="1" dirty="0" smtClean="0"/>
              <a:t>도쿠가와 가문이 근세 시대 동안 번영을 누린 요인</a:t>
            </a:r>
            <a:endParaRPr lang="ko-KR" alt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704109" y="5514105"/>
            <a:ext cx="875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막부 말기</a:t>
            </a:r>
            <a:r>
              <a:rPr lang="en-US" altLang="ko-KR" sz="2400" b="1" dirty="0" smtClean="0"/>
              <a:t>, </a:t>
            </a:r>
            <a:r>
              <a:rPr lang="en-US" altLang="ko-KR" sz="2400" b="1" dirty="0" smtClean="0">
                <a:solidFill>
                  <a:srgbClr val="F46128"/>
                </a:solidFill>
              </a:rPr>
              <a:t>3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년에 </a:t>
            </a:r>
            <a:r>
              <a:rPr lang="en-US" altLang="ko-KR" sz="2400" b="1" dirty="0" smtClean="0">
                <a:solidFill>
                  <a:srgbClr val="F46128"/>
                </a:solidFill>
              </a:rPr>
              <a:t>1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번</a:t>
            </a:r>
            <a:r>
              <a:rPr lang="en-US" altLang="ko-KR" sz="2400" b="1" dirty="0" smtClean="0">
                <a:solidFill>
                  <a:srgbClr val="F46128"/>
                </a:solidFill>
              </a:rPr>
              <a:t>, 100</a:t>
            </a:r>
            <a:r>
              <a:rPr lang="ko-KR" altLang="en-US" sz="2400" b="1" dirty="0" smtClean="0">
                <a:solidFill>
                  <a:srgbClr val="F46128"/>
                </a:solidFill>
              </a:rPr>
              <a:t>일 동안 출사</a:t>
            </a:r>
            <a:r>
              <a:rPr lang="ko-KR" altLang="en-US" sz="2400" b="1" dirty="0" smtClean="0"/>
              <a:t>로 완화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82842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smtClean="0">
                <a:latin typeface="+mn-ea"/>
              </a:rPr>
              <a:t>에도 막부의 개항과 멸망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360212" y="1202370"/>
            <a:ext cx="2202873" cy="2160000"/>
            <a:chOff x="5333999" y="1465606"/>
            <a:chExt cx="2202873" cy="2160000"/>
          </a:xfrm>
        </p:grpSpPr>
        <p:sp>
          <p:nvSpPr>
            <p:cNvPr id="5" name="타원 4"/>
            <p:cNvSpPr/>
            <p:nvPr/>
          </p:nvSpPr>
          <p:spPr>
            <a:xfrm>
              <a:off x="5354554" y="1465606"/>
              <a:ext cx="2160000" cy="21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EA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b="1" dirty="0">
                <a:solidFill>
                  <a:srgbClr val="3A3A3A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3999" y="2179845"/>
              <a:ext cx="22028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쿠로후</a:t>
              </a:r>
              <a:r>
                <a:rPr lang="ko-KR" altLang="en-US" sz="2400" b="1" dirty="0" smtClean="0">
                  <a:latin typeface="+mn-ea"/>
                </a:rPr>
                <a:t>네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黑船</a:t>
              </a:r>
              <a:r>
                <a:rPr lang="en-US" altLang="ko-KR" sz="2400" b="1" dirty="0" smtClean="0">
                  <a:latin typeface="+mn-ea"/>
                </a:rPr>
                <a:t>)</a:t>
              </a:r>
            </a:p>
            <a:p>
              <a:pPr algn="ctr"/>
              <a:r>
                <a:rPr lang="ko-KR" altLang="en-US" sz="2400" b="1" dirty="0" smtClean="0">
                  <a:latin typeface="+mn-ea"/>
                </a:rPr>
                <a:t>내항 사건</a:t>
              </a:r>
              <a:endParaRPr lang="ko-KR" altLang="en-US" sz="2400" b="1" dirty="0">
                <a:latin typeface="+mn-ea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604655" y="1565573"/>
            <a:ext cx="9351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1853</a:t>
            </a:r>
            <a:r>
              <a:rPr lang="ko-KR" altLang="en-US" sz="2400" b="1" dirty="0" smtClean="0">
                <a:latin typeface="+mn-ea"/>
              </a:rPr>
              <a:t>년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미국 제독 페리가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일본 개국</a:t>
            </a:r>
            <a:r>
              <a:rPr lang="ko-KR" altLang="en-US" sz="2400" b="1" dirty="0" smtClean="0">
                <a:latin typeface="+mn-ea"/>
              </a:rPr>
              <a:t> 위해 함선 </a:t>
            </a:r>
            <a:r>
              <a:rPr lang="en-US" altLang="ko-KR" sz="2400" b="1" dirty="0" smtClean="0">
                <a:latin typeface="+mn-ea"/>
              </a:rPr>
              <a:t>4</a:t>
            </a:r>
            <a:r>
              <a:rPr lang="ko-KR" altLang="en-US" sz="2400" b="1" dirty="0" smtClean="0">
                <a:latin typeface="+mn-ea"/>
              </a:rPr>
              <a:t>척 끌고 일본 내항</a:t>
            </a:r>
            <a:endParaRPr lang="en-US" altLang="ko-KR" sz="2400" b="1" dirty="0" smtClean="0"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4650" y="2313738"/>
            <a:ext cx="9351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1854</a:t>
            </a:r>
            <a:r>
              <a:rPr lang="ko-KR" altLang="en-US" sz="2400" b="1" dirty="0" smtClean="0">
                <a:latin typeface="+mn-ea"/>
              </a:rPr>
              <a:t>년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다시 내항해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강제 개국 </a:t>
            </a:r>
            <a:r>
              <a:rPr lang="ko-KR" altLang="en-US" sz="2400" b="1" dirty="0" smtClean="0">
                <a:latin typeface="+mn-ea"/>
              </a:rPr>
              <a:t>시키고 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400" b="1" dirty="0" smtClean="0">
                <a:latin typeface="+mn-ea"/>
              </a:rPr>
              <a:t>&lt;</a:t>
            </a:r>
            <a:r>
              <a:rPr lang="ko-KR" altLang="en-US" sz="2400" b="1" dirty="0" smtClean="0">
                <a:latin typeface="+mn-ea"/>
              </a:rPr>
              <a:t>미일화친조약</a:t>
            </a:r>
            <a:r>
              <a:rPr lang="en-US" altLang="ko-KR" sz="2400" b="1" dirty="0" smtClean="0">
                <a:latin typeface="+mn-ea"/>
              </a:rPr>
              <a:t>&gt;, &lt;</a:t>
            </a:r>
            <a:r>
              <a:rPr lang="ko-KR" altLang="en-US" sz="2400" b="1" dirty="0" smtClean="0">
                <a:latin typeface="+mn-ea"/>
              </a:rPr>
              <a:t>카나가와 조약</a:t>
            </a:r>
            <a:r>
              <a:rPr lang="en-US" altLang="ko-KR" sz="2400" b="1" dirty="0" smtClean="0">
                <a:latin typeface="+mn-ea"/>
              </a:rPr>
              <a:t>&gt; </a:t>
            </a:r>
            <a:r>
              <a:rPr lang="ko-KR" altLang="en-US" sz="2400" b="1" dirty="0" smtClean="0">
                <a:latin typeface="+mn-ea"/>
              </a:rPr>
              <a:t>등</a:t>
            </a: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불평등 조약 체결</a:t>
            </a:r>
            <a:endParaRPr lang="en-US" altLang="ko-KR" sz="2400" b="1" dirty="0" smtClean="0">
              <a:solidFill>
                <a:srgbClr val="F46128"/>
              </a:solidFill>
              <a:latin typeface="+mn-ea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395287" y="3538970"/>
            <a:ext cx="11270240" cy="2986383"/>
            <a:chOff x="395287" y="3538970"/>
            <a:chExt cx="11270240" cy="2986383"/>
          </a:xfrm>
        </p:grpSpPr>
        <p:pic>
          <p:nvPicPr>
            <p:cNvPr id="10" name="그림 9" descr="우라가에 내항한 흑선들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5287" y="3538970"/>
              <a:ext cx="8402349" cy="295948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880763" y="6109855"/>
              <a:ext cx="278476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/>
                <a:t>우라가에 내항한 흑선</a:t>
              </a:r>
              <a:endParaRPr lang="ko-KR" altLang="en-US" sz="2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82842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smtClean="0">
                <a:latin typeface="+mn-ea"/>
              </a:rPr>
              <a:t>에도 막부의 개항과 멸망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4234296" y="1908963"/>
            <a:ext cx="1800000" cy="1800000"/>
            <a:chOff x="5354554" y="1465606"/>
            <a:chExt cx="1800000" cy="1800000"/>
          </a:xfrm>
        </p:grpSpPr>
        <p:sp>
          <p:nvSpPr>
            <p:cNvPr id="16" name="타원 15"/>
            <p:cNvSpPr/>
            <p:nvPr/>
          </p:nvSpPr>
          <p:spPr>
            <a:xfrm>
              <a:off x="5354554" y="1465606"/>
              <a:ext cx="1800000" cy="180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EA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b="1" dirty="0">
                <a:solidFill>
                  <a:srgbClr val="3A3A3A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32958" y="1791919"/>
              <a:ext cx="164869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하급 </a:t>
              </a:r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사무라이 계층</a:t>
              </a:r>
              <a:endParaRPr lang="ko-KR" altLang="en-US" sz="2400" b="1" dirty="0">
                <a:latin typeface="+mn-ea"/>
              </a:endParaRP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1312423" y="2462829"/>
            <a:ext cx="2756177" cy="791299"/>
            <a:chOff x="2591688" y="1454730"/>
            <a:chExt cx="2756177" cy="791299"/>
          </a:xfrm>
        </p:grpSpPr>
        <p:sp>
          <p:nvSpPr>
            <p:cNvPr id="20" name="오른쪽 화살표 19"/>
            <p:cNvSpPr/>
            <p:nvPr/>
          </p:nvSpPr>
          <p:spPr>
            <a:xfrm>
              <a:off x="2591688" y="1733411"/>
              <a:ext cx="2756177" cy="51261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F46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04647" y="1454730"/>
              <a:ext cx="263236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/>
                <a:t>쇼군의 무력함 확인</a:t>
              </a:r>
              <a:endParaRPr lang="ko-KR" altLang="en-US" sz="2100" b="1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125014" y="2247088"/>
            <a:ext cx="6226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사쓰마 번</a:t>
            </a:r>
            <a:r>
              <a:rPr lang="ko-KR" altLang="en-US" sz="2400" b="1" dirty="0" smtClean="0">
                <a:latin typeface="+mn-ea"/>
              </a:rPr>
              <a:t>과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 조슈 번</a:t>
            </a:r>
            <a:r>
              <a:rPr lang="ko-KR" altLang="en-US" sz="2400" b="1" dirty="0" smtClean="0">
                <a:latin typeface="+mn-ea"/>
              </a:rPr>
              <a:t>이 중심이 되어</a:t>
            </a:r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존왕양이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/>
              <a:t>尊王攘夷</a:t>
            </a:r>
            <a:r>
              <a:rPr lang="en-US" altLang="ko-KR" sz="2400" b="1" dirty="0" smtClean="0">
                <a:latin typeface="+mn-ea"/>
              </a:rPr>
              <a:t>)</a:t>
            </a:r>
            <a:r>
              <a:rPr lang="ko-KR" altLang="en-US" sz="2400" b="1" dirty="0" smtClean="0">
                <a:latin typeface="+mn-ea"/>
              </a:rPr>
              <a:t>를 내세우며 </a:t>
            </a:r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latin typeface="+mn-ea"/>
              </a:rPr>
              <a:t>테러 형태로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서양 세력에 저항</a:t>
            </a:r>
            <a:endParaRPr lang="ko-KR" altLang="en-US" sz="2400" b="1" dirty="0">
              <a:solidFill>
                <a:srgbClr val="F46128"/>
              </a:solidFill>
              <a:latin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" y="4590490"/>
            <a:ext cx="115408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latin typeface="+mn-ea"/>
              </a:rPr>
              <a:t>막부와 조정</a:t>
            </a: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의견 일치 </a:t>
            </a:r>
            <a:r>
              <a:rPr lang="en-US" altLang="ko-KR" sz="2400" b="1" dirty="0" smtClean="0">
                <a:latin typeface="+mn-ea"/>
              </a:rPr>
              <a:t>X, </a:t>
            </a:r>
            <a:r>
              <a:rPr lang="ko-KR" altLang="en-US" sz="2400" b="1" dirty="0" smtClean="0">
                <a:latin typeface="+mn-ea"/>
              </a:rPr>
              <a:t>막부의 정통성 위협</a:t>
            </a:r>
            <a:endParaRPr lang="en-US" altLang="ko-KR" sz="2400" b="1" dirty="0" smtClean="0">
              <a:latin typeface="+mn-ea"/>
            </a:endParaRPr>
          </a:p>
          <a:p>
            <a:pPr algn="ctr"/>
            <a:endParaRPr lang="en-US" altLang="ko-KR" sz="2400" b="1" dirty="0" smtClean="0">
              <a:latin typeface="+mn-ea"/>
            </a:endParaRPr>
          </a:p>
          <a:p>
            <a:pPr algn="ctr"/>
            <a:r>
              <a:rPr lang="en-US" altLang="ko-KR" sz="2800" b="1" dirty="0" smtClean="0">
                <a:latin typeface="+mn-ea"/>
              </a:rPr>
              <a:t>1867</a:t>
            </a:r>
            <a:r>
              <a:rPr lang="ko-KR" altLang="en-US" sz="2800" b="1" dirty="0" smtClean="0">
                <a:latin typeface="+mn-ea"/>
              </a:rPr>
              <a:t>년 사쓰마 번과 조슈 번</a:t>
            </a:r>
            <a:r>
              <a:rPr lang="en-US" altLang="ko-KR" sz="2800" b="1" dirty="0" smtClean="0"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F46128"/>
                </a:solidFill>
                <a:latin typeface="+mn-ea"/>
              </a:rPr>
              <a:t>막부 타도</a:t>
            </a:r>
            <a:r>
              <a:rPr lang="ko-KR" altLang="en-US" sz="2800" b="1" dirty="0" smtClean="0">
                <a:latin typeface="+mn-ea"/>
              </a:rPr>
              <a:t> 위해 </a:t>
            </a:r>
            <a:r>
              <a:rPr lang="ko-KR" altLang="en-US" sz="2800" b="1" dirty="0" smtClean="0">
                <a:solidFill>
                  <a:srgbClr val="F46128"/>
                </a:solidFill>
                <a:latin typeface="+mn-ea"/>
              </a:rPr>
              <a:t>삿초</a:t>
            </a:r>
            <a:r>
              <a:rPr lang="en-US" altLang="ko-KR" sz="2800" b="1" dirty="0" smtClean="0">
                <a:latin typeface="+mn-ea"/>
              </a:rPr>
              <a:t>(</a:t>
            </a:r>
            <a:r>
              <a:rPr lang="ko-KR" altLang="en-US" sz="2800" b="1" dirty="0" smtClean="0"/>
              <a:t>薩長</a:t>
            </a:r>
            <a:r>
              <a:rPr lang="en-US" altLang="ko-KR" sz="2800" b="1" dirty="0" smtClean="0"/>
              <a:t>)</a:t>
            </a:r>
            <a:r>
              <a:rPr lang="ko-KR" altLang="en-US" sz="2800" b="1" dirty="0" smtClean="0">
                <a:solidFill>
                  <a:srgbClr val="F46128"/>
                </a:solidFill>
                <a:latin typeface="+mn-ea"/>
              </a:rPr>
              <a:t> 동맹</a:t>
            </a:r>
            <a:r>
              <a:rPr lang="en-US" altLang="ko-KR" sz="2800" b="1" dirty="0" smtClean="0">
                <a:solidFill>
                  <a:srgbClr val="F46128"/>
                </a:solidFill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F46128"/>
                </a:solidFill>
                <a:latin typeface="+mn-ea"/>
              </a:rPr>
              <a:t>결성</a:t>
            </a:r>
            <a:endParaRPr lang="ko-KR" altLang="en-US" sz="2800" b="1" dirty="0" smtClean="0">
              <a:solidFill>
                <a:srgbClr val="F46128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82842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smtClean="0">
                <a:latin typeface="+mn-ea"/>
              </a:rPr>
              <a:t>에도 막부의 개항과 멸망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7247578" y="1103395"/>
            <a:ext cx="4501077" cy="5449669"/>
            <a:chOff x="7247578" y="1103395"/>
            <a:chExt cx="4501077" cy="5449669"/>
          </a:xfrm>
        </p:grpSpPr>
        <p:pic>
          <p:nvPicPr>
            <p:cNvPr id="25" name="그림 24" descr="대정봉환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47578" y="1103395"/>
              <a:ext cx="4501077" cy="4937197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8977745" y="6137566"/>
              <a:ext cx="263236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>
                  <a:latin typeface="+mn-ea"/>
                </a:rPr>
                <a:t>대정봉환</a:t>
              </a:r>
              <a:endParaRPr lang="ko-KR" altLang="en-US" sz="2100" b="1" dirty="0">
                <a:latin typeface="+mn-ea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7200" y="1385461"/>
            <a:ext cx="670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1867</a:t>
            </a:r>
            <a:r>
              <a:rPr lang="ko-KR" altLang="en-US" sz="2400" b="1" dirty="0" smtClean="0">
                <a:latin typeface="+mn-ea"/>
              </a:rPr>
              <a:t>년 </a:t>
            </a:r>
            <a:r>
              <a:rPr lang="en-US" altLang="ko-KR" sz="2400" b="1" dirty="0" smtClean="0">
                <a:latin typeface="+mn-ea"/>
              </a:rPr>
              <a:t>11</a:t>
            </a:r>
            <a:r>
              <a:rPr lang="ko-KR" altLang="en-US" sz="2400" b="1" dirty="0" smtClean="0">
                <a:latin typeface="+mn-ea"/>
              </a:rPr>
              <a:t>월</a:t>
            </a:r>
            <a:r>
              <a:rPr lang="en-US" altLang="ko-KR" sz="2400" b="1" dirty="0" smtClean="0">
                <a:latin typeface="+mn-ea"/>
              </a:rPr>
              <a:t>, 15</a:t>
            </a:r>
            <a:r>
              <a:rPr lang="ko-KR" altLang="en-US" sz="2400" b="1" dirty="0" smtClean="0">
                <a:latin typeface="+mn-ea"/>
              </a:rPr>
              <a:t>대 쇼군 요시노부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천황에게 </a:t>
            </a:r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국가 통치권 반환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대정봉환</a:t>
            </a:r>
            <a:r>
              <a:rPr lang="en-US" altLang="ko-KR" sz="2400" b="1" dirty="0" smtClean="0">
                <a:latin typeface="+mn-ea"/>
              </a:rPr>
              <a:t>,</a:t>
            </a:r>
            <a:r>
              <a:rPr lang="ko-KR" altLang="en-US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大政奉還</a:t>
            </a:r>
            <a:r>
              <a:rPr lang="en-US" altLang="ko-KR" sz="2400" b="1" dirty="0" smtClean="0">
                <a:latin typeface="+mn-ea"/>
              </a:rPr>
              <a:t>)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199" y="3283562"/>
            <a:ext cx="6262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1868</a:t>
            </a:r>
            <a:r>
              <a:rPr lang="ko-KR" altLang="en-US" sz="2400" b="1" dirty="0" smtClean="0">
                <a:latin typeface="+mn-ea"/>
              </a:rPr>
              <a:t>년</a:t>
            </a:r>
            <a:r>
              <a:rPr lang="en-US" altLang="ko-KR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1</a:t>
            </a:r>
            <a:r>
              <a:rPr lang="ko-KR" altLang="en-US" sz="2400" b="1" dirty="0" smtClean="0">
                <a:latin typeface="+mn-ea"/>
              </a:rPr>
              <a:t>월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반막부 체제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왕정복고와 </a:t>
            </a:r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latin typeface="+mn-ea"/>
              </a:rPr>
              <a:t>일본 제국 수립 대호령 선언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194" y="5195547"/>
            <a:ext cx="6262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1868~1869</a:t>
            </a:r>
            <a:r>
              <a:rPr lang="ko-KR" altLang="en-US" sz="2400" b="1" dirty="0" smtClean="0">
                <a:latin typeface="+mn-ea"/>
              </a:rPr>
              <a:t>년 사이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친막부파 </a:t>
            </a:r>
            <a:r>
              <a:rPr lang="en-US" altLang="ko-KR" sz="2400" b="1" dirty="0" smtClean="0">
                <a:latin typeface="+mn-ea"/>
              </a:rPr>
              <a:t>vs </a:t>
            </a:r>
            <a:r>
              <a:rPr lang="ko-KR" altLang="en-US" sz="2400" b="1" dirty="0" smtClean="0">
                <a:latin typeface="+mn-ea"/>
              </a:rPr>
              <a:t>반막부파</a:t>
            </a:r>
            <a:r>
              <a:rPr lang="en-US" altLang="ko-KR" sz="2400" b="1" dirty="0" smtClean="0">
                <a:latin typeface="+mn-ea"/>
              </a:rPr>
              <a:t>,</a:t>
            </a:r>
          </a:p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보신 전쟁</a:t>
            </a:r>
            <a:endParaRPr lang="en-US" altLang="ko-KR" sz="2400" b="1" dirty="0" smtClean="0">
              <a:solidFill>
                <a:srgbClr val="F46128"/>
              </a:solidFill>
              <a:latin typeface="+mn-ea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471055" y="1233056"/>
            <a:ext cx="6317672" cy="5098472"/>
            <a:chOff x="3810000" y="1233056"/>
            <a:chExt cx="6317672" cy="5098472"/>
          </a:xfrm>
        </p:grpSpPr>
        <p:sp>
          <p:nvSpPr>
            <p:cNvPr id="32" name="직사각형 31"/>
            <p:cNvSpPr/>
            <p:nvPr/>
          </p:nvSpPr>
          <p:spPr>
            <a:xfrm>
              <a:off x="3810000" y="1233056"/>
              <a:ext cx="6317672" cy="50984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59392" y="3311227"/>
              <a:ext cx="583276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800" b="1" dirty="0" smtClean="0">
                  <a:latin typeface="+mn-ea"/>
                </a:rPr>
                <a:t>보신 전쟁에서 </a:t>
              </a:r>
              <a:r>
                <a:rPr lang="ko-KR" altLang="en-US" sz="2800" b="1" dirty="0" smtClean="0">
                  <a:solidFill>
                    <a:srgbClr val="F46128"/>
                  </a:solidFill>
                  <a:latin typeface="+mn-ea"/>
                </a:rPr>
                <a:t>친막부파</a:t>
              </a:r>
              <a:r>
                <a:rPr lang="ko-KR" altLang="en-US" sz="2800" b="1" dirty="0" smtClean="0">
                  <a:latin typeface="+mn-ea"/>
                </a:rPr>
                <a:t>가 </a:t>
              </a:r>
              <a:r>
                <a:rPr lang="ko-KR" altLang="en-US" sz="2800" b="1" dirty="0" smtClean="0">
                  <a:solidFill>
                    <a:srgbClr val="F46128"/>
                  </a:solidFill>
                  <a:latin typeface="+mn-ea"/>
                </a:rPr>
                <a:t>패배</a:t>
              </a:r>
              <a:endParaRPr lang="en-US" altLang="ko-KR" sz="2800" b="1" dirty="0" smtClean="0">
                <a:solidFill>
                  <a:srgbClr val="F46128"/>
                </a:solidFill>
                <a:latin typeface="+mn-ea"/>
              </a:endParaRPr>
            </a:p>
            <a:p>
              <a:pPr algn="ctr"/>
              <a:r>
                <a:rPr lang="ko-KR" altLang="en-US" sz="2800" b="1" dirty="0" smtClean="0">
                  <a:solidFill>
                    <a:srgbClr val="F46128"/>
                  </a:solidFill>
                  <a:latin typeface="+mn-ea"/>
                </a:rPr>
                <a:t>에도 막부</a:t>
              </a:r>
              <a:r>
                <a:rPr lang="en-US" altLang="ko-KR" sz="2800" b="1" dirty="0" smtClean="0">
                  <a:solidFill>
                    <a:srgbClr val="F46128"/>
                  </a:solidFill>
                  <a:latin typeface="+mn-ea"/>
                </a:rPr>
                <a:t>, </a:t>
              </a:r>
              <a:r>
                <a:rPr lang="ko-KR" altLang="en-US" sz="2800" b="1" dirty="0" smtClean="0">
                  <a:solidFill>
                    <a:srgbClr val="F46128"/>
                  </a:solidFill>
                  <a:latin typeface="+mn-ea"/>
                </a:rPr>
                <a:t>막을 내림</a:t>
              </a:r>
              <a:endParaRPr lang="ko-KR" altLang="en-US" sz="2800" b="1" dirty="0">
                <a:solidFill>
                  <a:srgbClr val="F46128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6" y="457198"/>
            <a:ext cx="10584877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에도 막부의 개항과 멸망 </a:t>
            </a:r>
            <a:r>
              <a:rPr lang="en-US" altLang="ko-KR" sz="3200" b="1" dirty="0" smtClean="0"/>
              <a:t>- </a:t>
            </a:r>
            <a:r>
              <a:rPr lang="ko-KR" altLang="en-US" sz="3200" b="1" dirty="0" smtClean="0"/>
              <a:t>왕정 복고와 에도 막부의 멸망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103418" y="2729345"/>
            <a:ext cx="4849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7818" y="3422077"/>
            <a:ext cx="11776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hlinkClick r:id="rId2"/>
              </a:rPr>
              <a:t>https://www.youtube.com/watch?v=aYIIZqSfF3M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6" y="457198"/>
            <a:ext cx="997527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목차</a:t>
            </a:r>
            <a:endParaRPr lang="ko-KR" altLang="en-US" sz="3200" b="1" dirty="0">
              <a:latin typeface="+mn-ea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40327" y="1052952"/>
            <a:ext cx="10321637" cy="5287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ko-KR" altLang="en-US" sz="2800" b="1" dirty="0" smtClean="0">
                <a:latin typeface="+mn-ea"/>
              </a:rPr>
              <a:t>근세</a:t>
            </a:r>
            <a:r>
              <a:rPr lang="en-US" altLang="ko-KR" sz="2800" b="1" dirty="0" smtClean="0">
                <a:latin typeface="+mn-ea"/>
              </a:rPr>
              <a:t>, </a:t>
            </a:r>
            <a:r>
              <a:rPr lang="ko-KR" altLang="en-US" sz="2800" b="1" dirty="0" smtClean="0">
                <a:latin typeface="+mn-ea"/>
              </a:rPr>
              <a:t>에도 시대</a:t>
            </a:r>
            <a:endParaRPr lang="en-US" altLang="ko-KR" sz="2800" b="1" dirty="0" smtClean="0">
              <a:latin typeface="+mn-ea"/>
            </a:endParaRP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n-US" altLang="ko-KR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latin typeface="+mn-ea"/>
              </a:rPr>
              <a:t>막부와 막번 체제</a:t>
            </a:r>
            <a:endParaRPr lang="en-US" altLang="ko-KR" sz="2800" b="1" dirty="0" smtClean="0">
              <a:latin typeface="+mn-ea"/>
            </a:endParaRP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n-US" altLang="ko-KR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latin typeface="+mn-ea"/>
              </a:rPr>
              <a:t>무가제법도</a:t>
            </a:r>
            <a:endParaRPr lang="en-US" altLang="ko-KR" sz="2800" b="1" dirty="0" smtClean="0">
              <a:latin typeface="+mn-ea"/>
            </a:endParaRP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n-US" altLang="ko-KR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latin typeface="+mn-ea"/>
              </a:rPr>
              <a:t>산킨코타이</a:t>
            </a:r>
            <a:endParaRPr lang="en-US" altLang="ko-KR" sz="2800" b="1" dirty="0" smtClean="0">
              <a:latin typeface="+mn-ea"/>
            </a:endParaRP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n-US" altLang="ko-KR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latin typeface="+mn-ea"/>
              </a:rPr>
              <a:t>에도 막부의 개항과 멸망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2400" y="15240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3075711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근세</a:t>
            </a:r>
            <a:r>
              <a:rPr lang="en-US" altLang="ko-KR" sz="3200" b="1" dirty="0" smtClean="0">
                <a:latin typeface="+mn-ea"/>
              </a:rPr>
              <a:t>, </a:t>
            </a:r>
            <a:r>
              <a:rPr lang="ko-KR" altLang="en-US" sz="3200" b="1" dirty="0" smtClean="0">
                <a:latin typeface="+mn-ea"/>
              </a:rPr>
              <a:t>에도 시대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290945" y="1258150"/>
            <a:ext cx="4516582" cy="5322624"/>
            <a:chOff x="290945" y="1258150"/>
            <a:chExt cx="4516582" cy="5322624"/>
          </a:xfrm>
        </p:grpSpPr>
        <p:pic>
          <p:nvPicPr>
            <p:cNvPr id="6" name="그림 5" descr="도쿠가와 이에야스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6722" y="1258150"/>
              <a:ext cx="4214842" cy="4805283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90945" y="6165276"/>
              <a:ext cx="451658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100" b="1" dirty="0" smtClean="0">
                  <a:latin typeface="+mn-ea"/>
                </a:rPr>
                <a:t>1</a:t>
              </a:r>
              <a:r>
                <a:rPr lang="ko-KR" altLang="en-US" sz="2100" b="1" dirty="0" smtClean="0">
                  <a:latin typeface="+mn-ea"/>
                </a:rPr>
                <a:t>대 쇼군</a:t>
              </a:r>
              <a:r>
                <a:rPr lang="en-US" altLang="ko-KR" sz="2100" b="1" dirty="0" smtClean="0">
                  <a:latin typeface="+mn-ea"/>
                </a:rPr>
                <a:t>(</a:t>
              </a:r>
              <a:r>
                <a:rPr lang="ko-KR" altLang="en-US" sz="2100" b="1" dirty="0" smtClean="0">
                  <a:latin typeface="+mn-ea"/>
                </a:rPr>
                <a:t>將軍</a:t>
              </a:r>
              <a:r>
                <a:rPr lang="en-US" altLang="ko-KR" sz="2100" b="1" dirty="0" smtClean="0">
                  <a:latin typeface="+mn-ea"/>
                </a:rPr>
                <a:t>)</a:t>
              </a:r>
              <a:r>
                <a:rPr lang="ko-KR" altLang="en-US" sz="2100" b="1" dirty="0" smtClean="0">
                  <a:latin typeface="+mn-ea"/>
                </a:rPr>
                <a:t> 도쿠가와 이에야스</a:t>
              </a:r>
              <a:endParaRPr lang="ko-KR" altLang="en-US" sz="2100" b="1" dirty="0">
                <a:latin typeface="+mn-ea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070768" y="1731831"/>
            <a:ext cx="6511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1603</a:t>
            </a:r>
            <a:r>
              <a:rPr lang="ko-KR" altLang="en-US" sz="2400" b="1" dirty="0" smtClean="0">
                <a:latin typeface="+mn-ea"/>
              </a:rPr>
              <a:t>년 에도 막부 수립</a:t>
            </a:r>
            <a:endParaRPr lang="en-US" altLang="ko-KR" sz="2400" b="1" dirty="0" smtClean="0">
              <a:latin typeface="+mn-ea"/>
            </a:endParaRPr>
          </a:p>
          <a:p>
            <a:endParaRPr lang="en-US" altLang="ko-KR" sz="2400" b="1" dirty="0" smtClean="0">
              <a:latin typeface="+mn-ea"/>
            </a:endParaRPr>
          </a:p>
          <a:p>
            <a:pPr algn="r"/>
            <a:r>
              <a:rPr lang="ko-KR" altLang="en-US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~ 1868</a:t>
            </a:r>
            <a:r>
              <a:rPr lang="ko-KR" altLang="en-US" sz="2400" b="1" dirty="0" smtClean="0">
                <a:latin typeface="+mn-ea"/>
              </a:rPr>
              <a:t>년 메이지 군에 의해 함락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66509" y="3034143"/>
            <a:ext cx="5320146" cy="1474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200" b="1" dirty="0" smtClean="0">
                <a:latin typeface="+mn-ea"/>
              </a:rPr>
              <a:t>II</a:t>
            </a:r>
          </a:p>
          <a:p>
            <a:pPr algn="ctr">
              <a:lnSpc>
                <a:spcPct val="150000"/>
              </a:lnSpc>
            </a:pPr>
            <a:r>
              <a:rPr lang="ko-KR" altLang="en-US" sz="3200" b="1" dirty="0" smtClean="0">
                <a:latin typeface="+mn-ea"/>
              </a:rPr>
              <a:t>총 </a:t>
            </a:r>
            <a:r>
              <a:rPr lang="en-US" altLang="ko-KR" sz="3200" b="1" dirty="0" smtClean="0">
                <a:latin typeface="+mn-ea"/>
              </a:rPr>
              <a:t>265</a:t>
            </a:r>
            <a:r>
              <a:rPr lang="ko-KR" altLang="en-US" sz="3200" b="1" dirty="0" smtClean="0">
                <a:latin typeface="+mn-ea"/>
              </a:rPr>
              <a:t>년간 지속된 시대 </a:t>
            </a:r>
            <a:endParaRPr lang="ko-KR" altLang="en-US" sz="3200" b="1" dirty="0"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53889" y="5167746"/>
            <a:ext cx="6345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rgbClr val="F46128"/>
                </a:solidFill>
                <a:latin typeface="+mn-ea"/>
              </a:rPr>
              <a:t>에도 시대</a:t>
            </a:r>
            <a:r>
              <a:rPr lang="en-US" altLang="ko-KR" sz="4000" b="1" dirty="0" smtClean="0">
                <a:solidFill>
                  <a:srgbClr val="F46128"/>
                </a:solidFill>
                <a:latin typeface="+mn-ea"/>
              </a:rPr>
              <a:t>, </a:t>
            </a:r>
            <a:r>
              <a:rPr lang="ko-KR" altLang="en-US" sz="4000" b="1" dirty="0" smtClean="0">
                <a:solidFill>
                  <a:srgbClr val="F46128"/>
                </a:solidFill>
                <a:latin typeface="+mn-ea"/>
              </a:rPr>
              <a:t>도쿠가와 시대</a:t>
            </a:r>
            <a:endParaRPr lang="ko-KR" altLang="en-US" sz="4000" b="1" dirty="0">
              <a:solidFill>
                <a:srgbClr val="F46128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3325096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막부와 막번 체제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3477502" y="1835070"/>
            <a:ext cx="5209307" cy="1226816"/>
            <a:chOff x="526474" y="1280877"/>
            <a:chExt cx="5209307" cy="1226816"/>
          </a:xfrm>
        </p:grpSpPr>
        <p:sp>
          <p:nvSpPr>
            <p:cNvPr id="6" name="타원 5"/>
            <p:cNvSpPr/>
            <p:nvPr/>
          </p:nvSpPr>
          <p:spPr>
            <a:xfrm>
              <a:off x="573420" y="1280877"/>
              <a:ext cx="1226814" cy="122681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EA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b="1" dirty="0">
                <a:solidFill>
                  <a:srgbClr val="3A3A3A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6474" y="1496292"/>
              <a:ext cx="131618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막부</a:t>
              </a:r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幕府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81200" y="1427009"/>
              <a:ext cx="37545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/>
                <a:t>쇼군 중심 사무라이 정권</a:t>
              </a:r>
              <a:endParaRPr lang="ko-KR" altLang="en-US" sz="24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918371" y="2479975"/>
            <a:ext cx="4807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에도 막부</a:t>
            </a:r>
            <a:r>
              <a:rPr lang="en-US" altLang="ko-KR" sz="2400" b="1" dirty="0" smtClean="0">
                <a:solidFill>
                  <a:srgbClr val="F46128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도쿠가와 막부</a:t>
            </a:r>
            <a:endParaRPr lang="ko-KR" altLang="en-US" sz="2400" b="1" dirty="0">
              <a:solidFill>
                <a:srgbClr val="F46128"/>
              </a:solidFill>
              <a:latin typeface="+mn-ea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2235966" y="3733140"/>
            <a:ext cx="8030255" cy="1800000"/>
            <a:chOff x="2235966" y="3511460"/>
            <a:chExt cx="8030255" cy="1800000"/>
          </a:xfrm>
        </p:grpSpPr>
        <p:grpSp>
          <p:nvGrpSpPr>
            <p:cNvPr id="17" name="그룹 16"/>
            <p:cNvGrpSpPr/>
            <p:nvPr/>
          </p:nvGrpSpPr>
          <p:grpSpPr>
            <a:xfrm>
              <a:off x="2235966" y="3511460"/>
              <a:ext cx="1800000" cy="1800000"/>
              <a:chOff x="282473" y="2888005"/>
              <a:chExt cx="1800000" cy="1800000"/>
            </a:xfrm>
          </p:grpSpPr>
          <p:sp>
            <p:nvSpPr>
              <p:cNvPr id="12" name="타원 11"/>
              <p:cNvSpPr/>
              <p:nvPr/>
            </p:nvSpPr>
            <p:spPr>
              <a:xfrm>
                <a:off x="282473" y="2888005"/>
                <a:ext cx="1800000" cy="18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3EAA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b="1" dirty="0">
                  <a:solidFill>
                    <a:srgbClr val="3A3A3A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60218" y="3394422"/>
                <a:ext cx="16486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dirty="0" smtClean="0">
                    <a:latin typeface="+mn-ea"/>
                  </a:rPr>
                  <a:t>막번 체제</a:t>
                </a:r>
                <a:endParaRPr lang="en-US" altLang="ko-KR" sz="2400" b="1" dirty="0" smtClean="0">
                  <a:latin typeface="+mn-ea"/>
                </a:endParaRPr>
              </a:p>
              <a:p>
                <a:pPr algn="ctr"/>
                <a:r>
                  <a:rPr lang="en-US" altLang="ko-KR" sz="2400" b="1" dirty="0" smtClean="0">
                    <a:latin typeface="+mn-ea"/>
                  </a:rPr>
                  <a:t>(</a:t>
                </a:r>
                <a:r>
                  <a:rPr lang="ko-KR" altLang="en-US" sz="2400" b="1" dirty="0" smtClean="0">
                    <a:latin typeface="+mn-ea"/>
                  </a:rPr>
                  <a:t>幕藩体制</a:t>
                </a:r>
                <a:r>
                  <a:rPr lang="en-US" altLang="ko-KR" sz="2400" b="1" dirty="0" smtClean="0">
                    <a:latin typeface="+mn-ea"/>
                  </a:rPr>
                  <a:t>)</a:t>
                </a:r>
                <a:endParaRPr lang="ko-KR" altLang="en-US" sz="2400" b="1" dirty="0">
                  <a:latin typeface="+mn-ea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156367" y="4197928"/>
              <a:ext cx="61098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>
                  <a:latin typeface="+mn-ea"/>
                </a:rPr>
                <a:t>쇼군 통치 기구 막부 </a:t>
              </a:r>
              <a:r>
                <a:rPr lang="en-US" altLang="ko-KR" sz="2400" b="1" dirty="0" smtClean="0">
                  <a:latin typeface="+mn-ea"/>
                </a:rPr>
                <a:t>+ </a:t>
              </a:r>
              <a:r>
                <a:rPr lang="ko-KR" altLang="en-US" sz="2400" b="1" dirty="0" smtClean="0">
                  <a:latin typeface="+mn-ea"/>
                </a:rPr>
                <a:t>다이묘의 영지 번</a:t>
              </a:r>
              <a:endParaRPr lang="ko-KR" altLang="en-US" sz="2400" b="1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3325096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smtClean="0">
                <a:latin typeface="+mn-ea"/>
              </a:rPr>
              <a:t>막부와 막번 체제</a:t>
            </a:r>
            <a:endParaRPr lang="ko-KR" altLang="en-US" sz="3200" b="1" dirty="0">
              <a:latin typeface="+mn-ea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642679" y="2832591"/>
            <a:ext cx="1620000" cy="1620000"/>
            <a:chOff x="573420" y="1280877"/>
            <a:chExt cx="1620000" cy="1620000"/>
          </a:xfrm>
        </p:grpSpPr>
        <p:sp>
          <p:nvSpPr>
            <p:cNvPr id="6" name="타원 5"/>
            <p:cNvSpPr/>
            <p:nvPr/>
          </p:nvSpPr>
          <p:spPr>
            <a:xfrm>
              <a:off x="573420" y="1280877"/>
              <a:ext cx="1620000" cy="162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EA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b="1" dirty="0">
                <a:solidFill>
                  <a:srgbClr val="3A3A3A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9606" y="1870374"/>
              <a:ext cx="15378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에도 막부</a:t>
              </a:r>
              <a:endParaRPr lang="en-US" altLang="ko-KR" sz="2400" b="1" dirty="0" smtClean="0">
                <a:latin typeface="+mn-ea"/>
              </a:endParaRP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2397714" y="2743202"/>
            <a:ext cx="2894712" cy="805154"/>
            <a:chOff x="2591689" y="1440875"/>
            <a:chExt cx="2894712" cy="805154"/>
          </a:xfrm>
        </p:grpSpPr>
        <p:sp>
          <p:nvSpPr>
            <p:cNvPr id="9" name="오른쪽 화살표 8"/>
            <p:cNvSpPr/>
            <p:nvPr/>
          </p:nvSpPr>
          <p:spPr>
            <a:xfrm rot="10800000">
              <a:off x="2591689" y="1733411"/>
              <a:ext cx="2499710" cy="51261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F46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54037" y="1440875"/>
              <a:ext cx="263236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/>
                <a:t>막강한 힘과 재력</a:t>
              </a:r>
              <a:endParaRPr lang="ko-KR" altLang="en-US" sz="2100" b="1" dirty="0"/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2391693" y="3683539"/>
            <a:ext cx="3358229" cy="1130841"/>
            <a:chOff x="2696505" y="4293139"/>
            <a:chExt cx="3358229" cy="1130841"/>
          </a:xfrm>
        </p:grpSpPr>
        <p:sp>
          <p:nvSpPr>
            <p:cNvPr id="11" name="오른쪽 화살표 10"/>
            <p:cNvSpPr/>
            <p:nvPr/>
          </p:nvSpPr>
          <p:spPr>
            <a:xfrm rot="10800000">
              <a:off x="2696505" y="4293139"/>
              <a:ext cx="3302513" cy="51261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F46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64904" y="4685316"/>
              <a:ext cx="308983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100" b="1" dirty="0" smtClean="0">
                  <a:latin typeface="+mn-ea"/>
                </a:rPr>
                <a:t>번과 비교 </a:t>
              </a:r>
              <a:r>
                <a:rPr lang="en-US" altLang="ko-KR" sz="2100" b="1" dirty="0" smtClean="0">
                  <a:latin typeface="+mn-ea"/>
                </a:rPr>
                <a:t>X, </a:t>
              </a:r>
            </a:p>
            <a:p>
              <a:pPr algn="ctr"/>
              <a:r>
                <a:rPr lang="ko-KR" altLang="en-US" sz="2100" b="1" dirty="0" smtClean="0">
                  <a:latin typeface="+mn-ea"/>
                </a:rPr>
                <a:t>넓은 직할령 덴료</a:t>
              </a:r>
              <a:r>
                <a:rPr lang="en-US" altLang="ko-KR" sz="2100" b="1" dirty="0" smtClean="0">
                  <a:latin typeface="+mn-ea"/>
                </a:rPr>
                <a:t>(</a:t>
              </a:r>
              <a:r>
                <a:rPr lang="ko-KR" altLang="en-US" sz="2100" b="1" dirty="0" smtClean="0">
                  <a:latin typeface="+mn-ea"/>
                </a:rPr>
                <a:t>天領</a:t>
              </a:r>
              <a:r>
                <a:rPr lang="en-US" altLang="ko-KR" sz="2100" b="1" dirty="0" smtClean="0">
                  <a:latin typeface="+mn-ea"/>
                </a:rPr>
                <a:t>)</a:t>
              </a:r>
              <a:endParaRPr lang="ko-KR" altLang="en-US" sz="2100" b="1" dirty="0">
                <a:latin typeface="+mn-ea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511632" y="1260760"/>
            <a:ext cx="514003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100" b="1" dirty="0" smtClean="0">
                <a:latin typeface="+mn-ea"/>
              </a:rPr>
              <a:t>국제 교역 창구 나가사키 지배</a:t>
            </a:r>
            <a:endParaRPr lang="en-US" altLang="ko-KR" sz="2100" b="1" dirty="0" smtClean="0">
              <a:latin typeface="+mn-ea"/>
            </a:endParaRPr>
          </a:p>
          <a:p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= </a:t>
            </a:r>
            <a:r>
              <a:rPr lang="ko-KR" altLang="en-US" sz="2400" b="1" dirty="0" smtClean="0">
                <a:latin typeface="+mn-ea"/>
              </a:rPr>
              <a:t>네덜란드</a:t>
            </a:r>
            <a:r>
              <a:rPr lang="en-US" altLang="ko-KR" sz="2400" b="1" dirty="0" smtClean="0">
                <a:latin typeface="+mn-ea"/>
              </a:rPr>
              <a:t>, </a:t>
            </a:r>
            <a:r>
              <a:rPr lang="ko-KR" altLang="en-US" sz="2400" b="1" dirty="0" smtClean="0">
                <a:latin typeface="+mn-ea"/>
              </a:rPr>
              <a:t>청나라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무역 이익 독점</a:t>
            </a:r>
            <a:endParaRPr lang="en-US" altLang="ko-KR" sz="2400" b="1" dirty="0" smtClean="0">
              <a:solidFill>
                <a:srgbClr val="F46128"/>
              </a:solidFill>
              <a:latin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1627" y="3034195"/>
            <a:ext cx="514003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100" b="1" dirty="0" smtClean="0">
                <a:latin typeface="+mn-ea"/>
              </a:rPr>
              <a:t>전국 주요 광산 차지</a:t>
            </a:r>
            <a:endParaRPr lang="en-US" altLang="ko-KR" sz="2100" b="1" dirty="0" smtClean="0">
              <a:latin typeface="+mn-ea"/>
            </a:endParaRPr>
          </a:p>
          <a:p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=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 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화폐 주조권 독점</a:t>
            </a:r>
            <a:endParaRPr lang="en-US" altLang="ko-KR" sz="2400" b="1" dirty="0" smtClean="0">
              <a:solidFill>
                <a:srgbClr val="F46128"/>
              </a:solidFill>
              <a:latin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1622" y="4710645"/>
            <a:ext cx="51400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100" b="1" dirty="0" smtClean="0">
                <a:latin typeface="+mn-ea"/>
              </a:rPr>
              <a:t>오사카</a:t>
            </a:r>
            <a:r>
              <a:rPr lang="en-US" altLang="ko-KR" sz="2100" b="1" dirty="0" smtClean="0">
                <a:latin typeface="+mn-ea"/>
              </a:rPr>
              <a:t>, </a:t>
            </a:r>
            <a:r>
              <a:rPr lang="ko-KR" altLang="en-US" sz="2100" b="1" dirty="0" smtClean="0">
                <a:latin typeface="+mn-ea"/>
              </a:rPr>
              <a:t>교토 등 상공업 도시 직접 통치</a:t>
            </a:r>
            <a:endParaRPr lang="en-US" altLang="ko-KR" sz="2100" b="1" dirty="0" smtClean="0">
              <a:latin typeface="+mn-ea"/>
            </a:endParaRPr>
          </a:p>
          <a:p>
            <a:endParaRPr lang="en-US" altLang="ko-KR" sz="2100" b="1" dirty="0" smtClean="0">
              <a:latin typeface="+mn-ea"/>
            </a:endParaRPr>
          </a:p>
          <a:p>
            <a:r>
              <a:rPr lang="ko-KR" altLang="en-US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=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상인들에게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 상납금 챙김</a:t>
            </a:r>
            <a:endParaRPr lang="en-US" altLang="ko-KR" sz="2400" b="1" dirty="0" smtClean="0">
              <a:solidFill>
                <a:srgbClr val="F46128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27424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무가제법도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武家諸法度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438150" y="1375935"/>
            <a:ext cx="5524500" cy="5080146"/>
            <a:chOff x="438150" y="1375935"/>
            <a:chExt cx="5524500" cy="5080146"/>
          </a:xfrm>
        </p:grpSpPr>
        <p:pic>
          <p:nvPicPr>
            <p:cNvPr id="5" name="그림 4" descr="사무라이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8150" y="1375935"/>
              <a:ext cx="5524500" cy="443865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775860" y="6040583"/>
              <a:ext cx="475210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100" b="1" dirty="0" smtClean="0"/>
                <a:t>사무라이</a:t>
              </a:r>
              <a:endParaRPr lang="ko-KR" altLang="en-US" sz="2100" b="1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068291" y="2729346"/>
            <a:ext cx="5818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막부가 사무라이 통제 위해 제정한 법령</a:t>
            </a:r>
            <a:endParaRPr lang="en-US" altLang="ko-KR" sz="2400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802582" y="3796149"/>
            <a:ext cx="4378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공포 </a:t>
            </a:r>
            <a:r>
              <a:rPr lang="ko-KR" altLang="en-US" sz="2400" b="1" dirty="0" smtClean="0"/>
              <a:t>시의 </a:t>
            </a:r>
            <a:r>
              <a:rPr lang="ko-KR" altLang="en-US" sz="2400" b="1" dirty="0" smtClean="0"/>
              <a:t>쇼군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/>
              <a:t>조</a:t>
            </a:r>
            <a:r>
              <a:rPr lang="ko-KR" altLang="en-US" sz="2400" b="1" dirty="0" smtClean="0"/>
              <a:t>항</a:t>
            </a:r>
            <a:r>
              <a:rPr lang="ko-KR" altLang="en-US" sz="2400" b="1" dirty="0" smtClean="0"/>
              <a:t>에 </a:t>
            </a:r>
            <a:r>
              <a:rPr lang="ko-KR" altLang="en-US" sz="2400" b="1" dirty="0" smtClean="0"/>
              <a:t>따라 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smtClean="0"/>
              <a:t>법령 이름 다름 </a:t>
            </a:r>
          </a:p>
        </p:txBody>
      </p: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noFill/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27424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무가제법도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武家諸法度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71051" y="1676411"/>
          <a:ext cx="11236035" cy="432262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576945"/>
                <a:gridCol w="4017819"/>
                <a:gridCol w="4641271"/>
              </a:tblGrid>
              <a:tr h="5541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>
                          <a:solidFill>
                            <a:schemeClr val="bg1"/>
                          </a:solidFill>
                        </a:rPr>
                        <a:t>법령</a:t>
                      </a:r>
                      <a:endParaRPr lang="ko-KR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쇼군</a:t>
                      </a:r>
                      <a:endParaRPr lang="ko-KR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특이 사항</a:t>
                      </a:r>
                      <a:endParaRPr lang="ko-KR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053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1546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154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7" name="그룹 16"/>
          <p:cNvGrpSpPr/>
          <p:nvPr/>
        </p:nvGrpSpPr>
        <p:grpSpPr>
          <a:xfrm>
            <a:off x="471051" y="2258305"/>
            <a:ext cx="11319166" cy="1200329"/>
            <a:chOff x="581891" y="1842655"/>
            <a:chExt cx="11319166" cy="1200329"/>
          </a:xfrm>
        </p:grpSpPr>
        <p:sp>
          <p:nvSpPr>
            <p:cNvPr id="11" name="TextBox 10"/>
            <p:cNvSpPr txBox="1"/>
            <p:nvPr/>
          </p:nvSpPr>
          <p:spPr>
            <a:xfrm>
              <a:off x="581891" y="1856509"/>
              <a:ext cx="25769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겐나령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元和令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 smtClean="0">
                <a:latin typeface="+mn-ea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17272" y="2216725"/>
              <a:ext cx="4128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smtClean="0">
                  <a:latin typeface="+mn-ea"/>
                </a:rPr>
                <a:t>2</a:t>
              </a:r>
              <a:r>
                <a:rPr lang="ko-KR" altLang="en-US" sz="2400" b="1" dirty="0" smtClean="0">
                  <a:latin typeface="+mn-ea"/>
                </a:rPr>
                <a:t>대 도쿠가와 히데타다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59785" y="1842655"/>
              <a:ext cx="46412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>
                  <a:latin typeface="+mn-ea"/>
                </a:rPr>
                <a:t>무가에게 받은 서약서 </a:t>
              </a:r>
              <a:r>
                <a:rPr lang="en-US" altLang="ko-KR" sz="2400" b="1" dirty="0" smtClean="0">
                  <a:latin typeface="+mn-ea"/>
                </a:rPr>
                <a:t>3</a:t>
              </a:r>
              <a:r>
                <a:rPr lang="ko-KR" altLang="en-US" sz="2400" b="1" dirty="0" smtClean="0">
                  <a:latin typeface="+mn-ea"/>
                </a:rPr>
                <a:t>개 조항</a:t>
              </a:r>
              <a:endParaRPr lang="en-US" altLang="ko-KR" sz="2400" b="1" dirty="0" smtClean="0">
                <a:latin typeface="+mn-ea"/>
              </a:endParaRPr>
            </a:p>
            <a:p>
              <a:r>
                <a:rPr lang="en-US" altLang="ko-KR" sz="2400" b="1" dirty="0" smtClean="0">
                  <a:latin typeface="+mn-ea"/>
                </a:rPr>
                <a:t> + </a:t>
              </a:r>
              <a:r>
                <a:rPr lang="ko-KR" altLang="en-US" sz="2400" b="1" dirty="0" smtClean="0">
                  <a:latin typeface="+mn-ea"/>
                </a:rPr>
                <a:t>승려 곤치인 스덴 </a:t>
              </a:r>
              <a:r>
                <a:rPr lang="en-US" altLang="ko-KR" sz="2400" b="1" dirty="0" smtClean="0">
                  <a:latin typeface="+mn-ea"/>
                </a:rPr>
                <a:t>10</a:t>
              </a:r>
              <a:r>
                <a:rPr lang="ko-KR" altLang="en-US" sz="2400" b="1" dirty="0" smtClean="0">
                  <a:latin typeface="+mn-ea"/>
                </a:rPr>
                <a:t>개 조항</a:t>
              </a:r>
              <a:endParaRPr lang="en-US" altLang="ko-KR" sz="2400" b="1" dirty="0" smtClean="0">
                <a:latin typeface="+mn-ea"/>
              </a:endParaRPr>
            </a:p>
            <a:p>
              <a:r>
                <a:rPr lang="en-US" altLang="ko-KR" sz="2400" b="1" dirty="0" smtClean="0">
                  <a:latin typeface="+mn-ea"/>
                </a:rPr>
                <a:t> </a:t>
              </a:r>
              <a:r>
                <a:rPr lang="en-US" altLang="ko-KR" sz="2400" b="1" dirty="0" smtClean="0">
                  <a:latin typeface="+mn-ea"/>
                </a:rPr>
                <a:t>= 13</a:t>
              </a:r>
              <a:r>
                <a:rPr lang="ko-KR" altLang="en-US" sz="2400" b="1" dirty="0" smtClean="0">
                  <a:latin typeface="+mn-ea"/>
                </a:rPr>
                <a:t>개 조항</a:t>
              </a:r>
              <a:endParaRPr lang="ko-KR" altLang="en-US" sz="2400" b="1" dirty="0">
                <a:latin typeface="+mn-ea"/>
              </a:endParaRP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484901" y="3505249"/>
            <a:ext cx="11222186" cy="997258"/>
            <a:chOff x="595741" y="3089599"/>
            <a:chExt cx="11222186" cy="997258"/>
          </a:xfrm>
        </p:grpSpPr>
        <p:sp>
          <p:nvSpPr>
            <p:cNvPr id="15" name="TextBox 14"/>
            <p:cNvSpPr txBox="1"/>
            <p:nvPr/>
          </p:nvSpPr>
          <p:spPr>
            <a:xfrm>
              <a:off x="595741" y="3089599"/>
              <a:ext cx="2563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간에이령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寛永令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 smtClean="0">
                <a:latin typeface="+mn-ea"/>
              </a:endParaRPr>
            </a:p>
          </p:txBody>
        </p:sp>
        <p:grpSp>
          <p:nvGrpSpPr>
            <p:cNvPr id="21" name="그룹 20"/>
            <p:cNvGrpSpPr/>
            <p:nvPr/>
          </p:nvGrpSpPr>
          <p:grpSpPr>
            <a:xfrm>
              <a:off x="3103412" y="3255860"/>
              <a:ext cx="8714515" cy="830997"/>
              <a:chOff x="3103412" y="3255860"/>
              <a:chExt cx="8714515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3103412" y="3463670"/>
                <a:ext cx="41286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400" b="1" dirty="0" smtClean="0">
                    <a:latin typeface="+mn-ea"/>
                  </a:rPr>
                  <a:t>3</a:t>
                </a:r>
                <a:r>
                  <a:rPr lang="ko-KR" altLang="en-US" sz="2400" b="1" dirty="0" smtClean="0">
                    <a:latin typeface="+mn-ea"/>
                  </a:rPr>
                  <a:t>대 도쿠가와 이에미쓰</a:t>
                </a:r>
                <a:endParaRPr lang="ko-KR" altLang="en-US" sz="2400" b="1" dirty="0">
                  <a:latin typeface="+mn-ea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176655" y="3255860"/>
                <a:ext cx="46412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dirty="0" smtClean="0">
                    <a:solidFill>
                      <a:srgbClr val="F46128"/>
                    </a:solidFill>
                    <a:latin typeface="+mn-ea"/>
                  </a:rPr>
                  <a:t>산킨코타이</a:t>
                </a:r>
                <a:r>
                  <a:rPr lang="en-US" altLang="ko-KR" sz="2400" b="1" dirty="0" smtClean="0">
                    <a:solidFill>
                      <a:srgbClr val="F46128"/>
                    </a:solidFill>
                    <a:latin typeface="+mn-ea"/>
                  </a:rPr>
                  <a:t>(</a:t>
                </a:r>
                <a:r>
                  <a:rPr lang="ko-KR" altLang="en-US" sz="2400" b="1" dirty="0" smtClean="0">
                    <a:solidFill>
                      <a:srgbClr val="F46128"/>
                    </a:solidFill>
                    <a:latin typeface="+mn-ea"/>
                  </a:rPr>
                  <a:t>参勤交代</a:t>
                </a:r>
                <a:r>
                  <a:rPr lang="en-US" altLang="ko-KR" sz="2400" b="1" dirty="0" smtClean="0">
                    <a:solidFill>
                      <a:srgbClr val="F46128"/>
                    </a:solidFill>
                    <a:latin typeface="+mn-ea"/>
                  </a:rPr>
                  <a:t>)</a:t>
                </a:r>
                <a:r>
                  <a:rPr lang="ko-KR" altLang="en-US" sz="2400" b="1" dirty="0" smtClean="0">
                    <a:solidFill>
                      <a:srgbClr val="F46128"/>
                    </a:solidFill>
                    <a:latin typeface="+mn-ea"/>
                  </a:rPr>
                  <a:t> 제도화</a:t>
                </a:r>
                <a:endParaRPr lang="en-US" altLang="ko-KR" sz="2400" b="1" dirty="0" smtClean="0">
                  <a:solidFill>
                    <a:srgbClr val="F46128"/>
                  </a:solidFill>
                  <a:latin typeface="+mn-ea"/>
                </a:endParaRPr>
              </a:p>
              <a:p>
                <a:pPr algn="ctr"/>
                <a:r>
                  <a:rPr lang="en-US" altLang="ko-KR" sz="2400" b="1" dirty="0" smtClean="0">
                    <a:latin typeface="+mn-ea"/>
                  </a:rPr>
                  <a:t>500</a:t>
                </a:r>
                <a:r>
                  <a:rPr lang="ko-KR" altLang="en-US" sz="2400" b="1" dirty="0" smtClean="0">
                    <a:latin typeface="+mn-ea"/>
                  </a:rPr>
                  <a:t>석 이상의 대선 건조 금지</a:t>
                </a:r>
                <a:endParaRPr lang="ko-KR" altLang="en-US" sz="2400" b="1" dirty="0" smtClean="0">
                  <a:latin typeface="+mn-ea"/>
                </a:endParaRPr>
              </a:p>
            </p:txBody>
          </p:sp>
        </p:grpSp>
      </p:grpSp>
      <p:grpSp>
        <p:nvGrpSpPr>
          <p:cNvPr id="27" name="그룹 26"/>
          <p:cNvGrpSpPr/>
          <p:nvPr/>
        </p:nvGrpSpPr>
        <p:grpSpPr>
          <a:xfrm>
            <a:off x="484896" y="4793759"/>
            <a:ext cx="11236041" cy="830997"/>
            <a:chOff x="595736" y="4378109"/>
            <a:chExt cx="11236041" cy="830997"/>
          </a:xfrm>
        </p:grpSpPr>
        <p:sp>
          <p:nvSpPr>
            <p:cNvPr id="22" name="TextBox 21"/>
            <p:cNvSpPr txBox="1"/>
            <p:nvPr/>
          </p:nvSpPr>
          <p:spPr>
            <a:xfrm>
              <a:off x="595736" y="4378109"/>
              <a:ext cx="2563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간분령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寛文令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 smtClean="0">
                <a:latin typeface="+mn-ea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03407" y="4738325"/>
              <a:ext cx="4128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smtClean="0">
                  <a:latin typeface="+mn-ea"/>
                </a:rPr>
                <a:t>4</a:t>
              </a:r>
              <a:r>
                <a:rPr lang="ko-KR" altLang="en-US" sz="2400" b="1" dirty="0" smtClean="0">
                  <a:latin typeface="+mn-ea"/>
                </a:rPr>
                <a:t>대 도쿠가와 이에쓰나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90505" y="4738340"/>
              <a:ext cx="46412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smtClean="0">
                  <a:latin typeface="+mn-ea"/>
                </a:rPr>
                <a:t>기독교 금지</a:t>
              </a:r>
              <a:endParaRPr lang="ko-KR" altLang="en-US" sz="2400" b="1" dirty="0" smtClean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4627424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무가제법도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武家諸法度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71051" y="1676411"/>
          <a:ext cx="11236035" cy="432262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576945"/>
                <a:gridCol w="4017819"/>
                <a:gridCol w="4641271"/>
              </a:tblGrid>
              <a:tr h="5541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>
                          <a:solidFill>
                            <a:schemeClr val="bg1"/>
                          </a:solidFill>
                        </a:rPr>
                        <a:t>법령</a:t>
                      </a:r>
                      <a:endParaRPr lang="ko-KR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쇼군</a:t>
                      </a:r>
                      <a:endParaRPr lang="ko-KR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특이 사항</a:t>
                      </a:r>
                      <a:endParaRPr lang="ko-KR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053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1546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154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그룹 16"/>
          <p:cNvGrpSpPr/>
          <p:nvPr/>
        </p:nvGrpSpPr>
        <p:grpSpPr>
          <a:xfrm>
            <a:off x="471051" y="2272159"/>
            <a:ext cx="11236036" cy="849606"/>
            <a:chOff x="581891" y="1856509"/>
            <a:chExt cx="11236036" cy="849606"/>
          </a:xfrm>
        </p:grpSpPr>
        <p:sp>
          <p:nvSpPr>
            <p:cNvPr id="11" name="TextBox 10"/>
            <p:cNvSpPr txBox="1"/>
            <p:nvPr/>
          </p:nvSpPr>
          <p:spPr>
            <a:xfrm>
              <a:off x="581891" y="1856509"/>
              <a:ext cx="25769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 fontAlgn="base"/>
              <a:r>
                <a:rPr lang="ko-KR" altLang="en-US" sz="2400" b="1" dirty="0" smtClean="0">
                  <a:latin typeface="+mn-ea"/>
                </a:rPr>
                <a:t>덴나령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天和令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17272" y="2216725"/>
              <a:ext cx="4128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smtClean="0">
                  <a:latin typeface="+mn-ea"/>
                </a:rPr>
                <a:t>5</a:t>
              </a:r>
              <a:r>
                <a:rPr lang="ko-KR" altLang="en-US" sz="2400" b="1" dirty="0" smtClean="0">
                  <a:latin typeface="+mn-ea"/>
                </a:rPr>
                <a:t>대 도쿠가와 쓰나요시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76655" y="2244450"/>
              <a:ext cx="46412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순사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>
                  <a:latin typeface="+mn-ea"/>
                </a:rPr>
                <a:t>殉死</a:t>
              </a:r>
              <a:r>
                <a:rPr lang="en-US" altLang="ko-KR" sz="2400" b="1" dirty="0" smtClean="0">
                  <a:latin typeface="+mn-ea"/>
                </a:rPr>
                <a:t>, </a:t>
              </a:r>
              <a:r>
                <a:rPr lang="ko-KR" altLang="en-US" sz="2400" b="1" dirty="0" smtClean="0">
                  <a:latin typeface="+mn-ea"/>
                </a:rPr>
                <a:t>순장</a:t>
              </a:r>
              <a:r>
                <a:rPr lang="en-US" altLang="ko-KR" sz="2400" b="1" dirty="0" smtClean="0">
                  <a:latin typeface="+mn-ea"/>
                </a:rPr>
                <a:t>) </a:t>
              </a:r>
              <a:r>
                <a:rPr lang="ko-KR" altLang="en-US" sz="2400" b="1" dirty="0" smtClean="0">
                  <a:latin typeface="+mn-ea"/>
                </a:rPr>
                <a:t>금지</a:t>
              </a:r>
              <a:endParaRPr lang="ko-KR" altLang="en-US" sz="2400" b="1" dirty="0" smtClean="0">
                <a:latin typeface="+mn-ea"/>
              </a:endParaRPr>
            </a:p>
          </p:txBody>
        </p:sp>
      </p:grpSp>
      <p:grpSp>
        <p:nvGrpSpPr>
          <p:cNvPr id="3" name="그룹 23"/>
          <p:cNvGrpSpPr/>
          <p:nvPr/>
        </p:nvGrpSpPr>
        <p:grpSpPr>
          <a:xfrm>
            <a:off x="484901" y="3505249"/>
            <a:ext cx="11222186" cy="849606"/>
            <a:chOff x="595741" y="3089599"/>
            <a:chExt cx="11222186" cy="849606"/>
          </a:xfrm>
        </p:grpSpPr>
        <p:sp>
          <p:nvSpPr>
            <p:cNvPr id="15" name="TextBox 14"/>
            <p:cNvSpPr txBox="1"/>
            <p:nvPr/>
          </p:nvSpPr>
          <p:spPr>
            <a:xfrm>
              <a:off x="595741" y="3089599"/>
              <a:ext cx="2563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쇼토쿠령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/>
                <a:t>正徳令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 smtClean="0">
                <a:latin typeface="+mn-ea"/>
              </a:endParaRPr>
            </a:p>
          </p:txBody>
        </p:sp>
        <p:grpSp>
          <p:nvGrpSpPr>
            <p:cNvPr id="4" name="그룹 20"/>
            <p:cNvGrpSpPr/>
            <p:nvPr/>
          </p:nvGrpSpPr>
          <p:grpSpPr>
            <a:xfrm>
              <a:off x="3103412" y="3463670"/>
              <a:ext cx="8714515" cy="475535"/>
              <a:chOff x="3103412" y="3463670"/>
              <a:chExt cx="8714515" cy="475535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3103412" y="3463670"/>
                <a:ext cx="41286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400" b="1" dirty="0" smtClean="0">
                    <a:latin typeface="+mn-ea"/>
                  </a:rPr>
                  <a:t>6</a:t>
                </a:r>
                <a:r>
                  <a:rPr lang="ko-KR" altLang="en-US" sz="2400" b="1" dirty="0" smtClean="0">
                    <a:latin typeface="+mn-ea"/>
                  </a:rPr>
                  <a:t>대 도쿠가와 이에노부</a:t>
                </a:r>
                <a:endParaRPr lang="ko-KR" altLang="en-US" sz="2400" b="1" dirty="0">
                  <a:latin typeface="+mn-ea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176655" y="3477540"/>
                <a:ext cx="46412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smtClean="0">
                    <a:latin typeface="+mn-ea"/>
                  </a:rPr>
                  <a:t>무가가 준수해야 할 사항 구체화</a:t>
                </a:r>
                <a:endParaRPr lang="ko-KR" altLang="en-US" sz="2400" b="1" dirty="0" smtClean="0">
                  <a:latin typeface="+mn-ea"/>
                </a:endParaRPr>
              </a:p>
            </p:txBody>
          </p:sp>
        </p:grpSp>
      </p:grpSp>
      <p:grpSp>
        <p:nvGrpSpPr>
          <p:cNvPr id="5" name="그룹 26"/>
          <p:cNvGrpSpPr/>
          <p:nvPr/>
        </p:nvGrpSpPr>
        <p:grpSpPr>
          <a:xfrm>
            <a:off x="484896" y="4793759"/>
            <a:ext cx="11236041" cy="830997"/>
            <a:chOff x="595736" y="4378109"/>
            <a:chExt cx="11236041" cy="830997"/>
          </a:xfrm>
        </p:grpSpPr>
        <p:sp>
          <p:nvSpPr>
            <p:cNvPr id="22" name="TextBox 21"/>
            <p:cNvSpPr txBox="1"/>
            <p:nvPr/>
          </p:nvSpPr>
          <p:spPr>
            <a:xfrm>
              <a:off x="595736" y="4378109"/>
              <a:ext cx="2563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2400" b="1" dirty="0" smtClean="0">
                <a:latin typeface="+mn-ea"/>
              </a:endParaRPr>
            </a:p>
            <a:p>
              <a:pPr algn="ctr"/>
              <a:r>
                <a:rPr lang="ko-KR" altLang="en-US" sz="2400" b="1" dirty="0" smtClean="0">
                  <a:latin typeface="+mn-ea"/>
                </a:rPr>
                <a:t>교호령</a:t>
              </a:r>
              <a:r>
                <a:rPr lang="en-US" altLang="ko-KR" sz="2400" b="1" dirty="0" smtClean="0">
                  <a:latin typeface="+mn-ea"/>
                </a:rPr>
                <a:t>(</a:t>
              </a:r>
              <a:r>
                <a:rPr lang="ko-KR" altLang="en-US" sz="2400" b="1" dirty="0" smtClean="0"/>
                <a:t>享保令</a:t>
              </a:r>
              <a:r>
                <a:rPr lang="en-US" altLang="ko-KR" sz="2400" b="1" dirty="0" smtClean="0">
                  <a:latin typeface="+mn-ea"/>
                </a:rPr>
                <a:t>)</a:t>
              </a:r>
              <a:endParaRPr lang="ko-KR" altLang="en-US" sz="2400" b="1" dirty="0" smtClean="0">
                <a:latin typeface="+mn-ea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03407" y="4738325"/>
              <a:ext cx="4128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smtClean="0">
                  <a:latin typeface="+mn-ea"/>
                </a:rPr>
                <a:t>8</a:t>
              </a:r>
              <a:r>
                <a:rPr lang="ko-KR" altLang="en-US" sz="2400" b="1" dirty="0" smtClean="0">
                  <a:latin typeface="+mn-ea"/>
                </a:rPr>
                <a:t>대 도쿠가와 요시무네</a:t>
              </a:r>
              <a:endParaRPr lang="ko-KR" altLang="en-US" sz="2400" b="1" dirty="0">
                <a:latin typeface="+mn-ea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90505" y="4738340"/>
              <a:ext cx="46412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+mn-ea"/>
                </a:rPr>
                <a:t>덴나령을 그대로 좇음</a:t>
              </a:r>
              <a:endParaRPr lang="ko-KR" altLang="en-US" sz="2400" b="1" dirty="0" smtClean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93304" y="198583"/>
            <a:ext cx="11790218" cy="6470072"/>
          </a:xfrm>
          <a:prstGeom prst="rect">
            <a:avLst/>
          </a:pr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5" y="457198"/>
            <a:ext cx="6137570" cy="584775"/>
          </a:xfrm>
          <a:prstGeom prst="rect">
            <a:avLst/>
          </a:prstGeom>
          <a:solidFill>
            <a:srgbClr val="7FC6E6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latin typeface="+mn-ea"/>
              </a:rPr>
              <a:t>산킨코타이</a:t>
            </a:r>
            <a:r>
              <a:rPr lang="ko-KR" altLang="en-US" sz="32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(</a:t>
            </a:r>
            <a:r>
              <a:rPr lang="ko-KR" altLang="en-US" sz="3200" b="1" dirty="0" smtClean="0">
                <a:latin typeface="+mn-ea"/>
              </a:rPr>
              <a:t>参勤交代</a:t>
            </a:r>
            <a:r>
              <a:rPr lang="en-US" altLang="ko-KR" sz="3200" b="1" dirty="0" smtClean="0">
                <a:latin typeface="+mn-ea"/>
              </a:rPr>
              <a:t>, </a:t>
            </a:r>
            <a:r>
              <a:rPr lang="ko-KR" altLang="en-US" sz="3200" b="1" dirty="0" smtClean="0">
                <a:latin typeface="+mn-ea"/>
              </a:rPr>
              <a:t>참근교대</a:t>
            </a:r>
            <a:r>
              <a:rPr lang="en-US" altLang="ko-KR" sz="3200" b="1" dirty="0" smtClean="0">
                <a:latin typeface="+mn-ea"/>
              </a:rPr>
              <a:t>)</a:t>
            </a:r>
            <a:endParaRPr lang="ko-KR" altLang="en-US" sz="3200" b="1" dirty="0" smtClean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344" y="1330042"/>
            <a:ext cx="9850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+mn-ea"/>
              </a:rPr>
              <a:t>3</a:t>
            </a:r>
            <a:r>
              <a:rPr lang="ko-KR" altLang="en-US" sz="2400" b="1" dirty="0" smtClean="0">
                <a:latin typeface="+mn-ea"/>
              </a:rPr>
              <a:t>대 쇼군 이에미쓰가 무가제법도에 추가한 정책</a:t>
            </a:r>
            <a:r>
              <a:rPr lang="en-US" altLang="ko-KR" sz="2400" b="1" dirty="0" smtClean="0">
                <a:latin typeface="+mn-ea"/>
              </a:rPr>
              <a:t>.</a:t>
            </a:r>
          </a:p>
          <a:p>
            <a:endParaRPr lang="en-US" altLang="ko-KR" sz="2400" b="1" dirty="0" smtClean="0">
              <a:latin typeface="+mn-ea"/>
            </a:endParaRPr>
          </a:p>
          <a:p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군역 봉사</a:t>
            </a:r>
            <a:r>
              <a:rPr lang="ko-KR" altLang="en-US" sz="2400" b="1" dirty="0" smtClean="0">
                <a:latin typeface="+mn-ea"/>
              </a:rPr>
              <a:t>를 위해 다이묘들을 </a:t>
            </a:r>
            <a:r>
              <a:rPr lang="en-US" altLang="ko-KR" sz="2400" b="1" dirty="0" smtClean="0">
                <a:solidFill>
                  <a:srgbClr val="F46128"/>
                </a:solidFill>
                <a:latin typeface="+mn-ea"/>
              </a:rPr>
              <a:t>1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년에 </a:t>
            </a:r>
            <a:r>
              <a:rPr lang="en-US" altLang="ko-KR" sz="2400" b="1" dirty="0" smtClean="0">
                <a:solidFill>
                  <a:srgbClr val="F46128"/>
                </a:solidFill>
                <a:latin typeface="+mn-ea"/>
              </a:rPr>
              <a:t>1</a:t>
            </a:r>
            <a:r>
              <a:rPr lang="ko-KR" altLang="en-US" sz="2400" b="1" dirty="0" smtClean="0">
                <a:solidFill>
                  <a:srgbClr val="F46128"/>
                </a:solidFill>
                <a:latin typeface="+mn-ea"/>
              </a:rPr>
              <a:t>번 정기적</a:t>
            </a:r>
            <a:r>
              <a:rPr lang="ko-KR" altLang="en-US" sz="2400" b="1" dirty="0" smtClean="0">
                <a:latin typeface="+mn-ea"/>
              </a:rPr>
              <a:t>으로 에도로 오게 함</a:t>
            </a:r>
            <a:r>
              <a:rPr lang="en-US" altLang="ko-KR" sz="2400" b="1" dirty="0" smtClean="0">
                <a:latin typeface="+mn-ea"/>
              </a:rPr>
              <a:t>.</a:t>
            </a:r>
            <a:endParaRPr lang="ko-KR" altLang="en-US" sz="2400" b="1" dirty="0">
              <a:latin typeface="+mn-ea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401781" y="2874035"/>
            <a:ext cx="10099965" cy="3637465"/>
            <a:chOff x="401781" y="2874035"/>
            <a:chExt cx="10099965" cy="3637465"/>
          </a:xfrm>
        </p:grpSpPr>
        <p:pic>
          <p:nvPicPr>
            <p:cNvPr id="5" name="그림 4" descr="다이묘 행렬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1781" y="2874035"/>
              <a:ext cx="7647709" cy="360137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118764" y="6096002"/>
              <a:ext cx="238298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100" b="1" dirty="0" smtClean="0">
                  <a:latin typeface="+mn-ea"/>
                </a:rPr>
                <a:t>다이묘 행렬</a:t>
              </a:r>
              <a:endParaRPr lang="ko-KR" altLang="en-US" sz="2100" b="1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347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564</Words>
  <Application>Microsoft Office PowerPoint</Application>
  <PresentationFormat>사용자 지정</PresentationFormat>
  <Paragraphs>130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1_Office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전세진</cp:lastModifiedBy>
  <cp:revision>69</cp:revision>
  <dcterms:created xsi:type="dcterms:W3CDTF">2019-09-18T04:17:56Z</dcterms:created>
  <dcterms:modified xsi:type="dcterms:W3CDTF">2019-09-30T12:47:36Z</dcterms:modified>
</cp:coreProperties>
</file>