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22" r:id="rId3"/>
    <p:sldId id="323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7EAC"/>
    <a:srgbClr val="D62ABD"/>
    <a:srgbClr val="21C5FF"/>
    <a:srgbClr val="FA8006"/>
    <a:srgbClr val="DA46C5"/>
    <a:srgbClr val="F5F58B"/>
    <a:srgbClr val="5DD5FF"/>
    <a:srgbClr val="F4669C"/>
    <a:srgbClr val="FF00FF"/>
    <a:srgbClr val="F791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652" autoAdjust="0"/>
  </p:normalViewPr>
  <p:slideViewPr>
    <p:cSldViewPr>
      <p:cViewPr varScale="1">
        <p:scale>
          <a:sx n="109" d="100"/>
          <a:sy n="109" d="100"/>
        </p:scale>
        <p:origin x="168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3143248"/>
            <a:ext cx="9144000" cy="1643074"/>
          </a:xfrm>
        </p:spPr>
        <p:txBody>
          <a:bodyPr>
            <a:normAutofit fontScale="90000"/>
          </a:bodyPr>
          <a:lstStyle/>
          <a:p>
            <a:r>
              <a:rPr lang="ko-KR" altLang="en-US" sz="88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쇼와시대</a:t>
            </a:r>
            <a:r>
              <a:rPr lang="en-US" altLang="ko-KR" sz="8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/>
            </a:r>
            <a:br>
              <a:rPr lang="en-US" altLang="ko-KR" sz="8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</a:br>
            <a:r>
              <a:rPr lang="ko-KR" altLang="en-US" sz="8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사회와 문화</a:t>
            </a:r>
            <a:r>
              <a:rPr lang="en-US" altLang="ko-KR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en-US" altLang="ko-KR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1926~1989)</a:t>
            </a:r>
            <a:endParaRPr lang="ko-KR" altLang="en-US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438400" y="4143380"/>
            <a:ext cx="6705600" cy="2378143"/>
          </a:xfrm>
        </p:spPr>
        <p:txBody>
          <a:bodyPr>
            <a:normAutofit/>
          </a:bodyPr>
          <a:lstStyle/>
          <a:p>
            <a:pPr algn="r"/>
            <a:r>
              <a:rPr lang="en-US" altLang="ko-KR" sz="2500" dirty="0" smtClean="0">
                <a:latin typeface="HY목각파임B" pitchFamily="18" charset="-127"/>
                <a:ea typeface="HY목각파임B" pitchFamily="18" charset="-127"/>
              </a:rPr>
              <a:t>                        </a:t>
            </a:r>
            <a:r>
              <a:rPr lang="en-US" altLang="ko-KR" sz="2500" dirty="0" smtClean="0">
                <a:latin typeface="HY엽서M" pitchFamily="18" charset="-127"/>
                <a:ea typeface="HY엽서M" pitchFamily="18" charset="-127"/>
              </a:rPr>
              <a:t>                                                           </a:t>
            </a:r>
            <a:endParaRPr lang="ko-KR" altLang="en-US" sz="2500" dirty="0">
              <a:latin typeface="HY엽서M" pitchFamily="18" charset="-127"/>
              <a:ea typeface="HY엽서M" pitchFamily="18" charset="-127"/>
            </a:endParaRPr>
          </a:p>
        </p:txBody>
      </p:sp>
      <p:pic>
        <p:nvPicPr>
          <p:cNvPr id="4" name="그림 3" descr="쇼와천황-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-214338"/>
            <a:ext cx="4214842" cy="42148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214282" y="0"/>
            <a:ext cx="8701118" cy="617220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altLang="ko-KR" b="1" dirty="0" smtClean="0">
                <a:ln w="50800"/>
                <a:solidFill>
                  <a:srgbClr val="0070C0"/>
                </a:solidFill>
              </a:rPr>
              <a:t>   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[2]</a:t>
            </a:r>
            <a:r>
              <a:rPr lang="ko-KR" altLang="en-US" sz="3600" b="1" cap="all" dirty="0" err="1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장작림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3600" b="1" cap="all" dirty="0" err="1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張作霖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폭사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사건 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(1928)</a:t>
            </a:r>
            <a:r>
              <a:rPr lang="en-US" altLang="ko-KR" b="1" dirty="0" smtClean="0">
                <a:ln w="50800"/>
                <a:solidFill>
                  <a:srgbClr val="0070C0"/>
                </a:solidFill>
              </a:rPr>
              <a:t> </a:t>
            </a:r>
            <a:endParaRPr lang="en-US" altLang="ko-KR" sz="3600" b="1" dirty="0" smtClean="0">
              <a:ln w="9000" cmpd="sng">
                <a:noFill/>
                <a:prstDash val="solid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HY엽서M" pitchFamily="18" charset="-127"/>
              <a:ea typeface="HY엽서M" pitchFamily="18" charset="-127"/>
            </a:endParaRPr>
          </a:p>
          <a:p>
            <a:endParaRPr lang="en-US" altLang="ko-KR" sz="3600" b="1" dirty="0" smtClean="0">
              <a:ln w="50800"/>
              <a:solidFill>
                <a:schemeClr val="accent2">
                  <a:lumMod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1928 6</a:t>
            </a:r>
            <a:r>
              <a:rPr lang="ko-KR" altLang="en-U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 </a:t>
            </a:r>
            <a:r>
              <a:rPr lang="en-US" altLang="ko-KR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3</a:t>
            </a:r>
            <a:r>
              <a:rPr lang="ko-KR" altLang="en-U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 장작림을 태운 특별 열차가 봉천역에 </a:t>
            </a:r>
            <a:r>
              <a:rPr lang="ko-KR" altLang="en-US" sz="2400" b="1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도착하</a:t>
            </a:r>
            <a:r>
              <a:rPr lang="ko-KR" altLang="en-U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</a:t>
            </a:r>
            <a:endParaRPr lang="en-US" altLang="ko-KR" sz="2400" b="1" dirty="0" smtClean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기 직전 </a:t>
            </a:r>
            <a:r>
              <a:rPr lang="en-US" altLang="ko-KR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5</a:t>
            </a:r>
            <a:r>
              <a:rPr lang="ko-KR" altLang="en-U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 오전 </a:t>
            </a:r>
            <a:r>
              <a:rPr lang="en-US" altLang="ko-KR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5</a:t>
            </a:r>
            <a:r>
              <a:rPr lang="ko-KR" altLang="en-U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시 </a:t>
            </a:r>
            <a:r>
              <a:rPr lang="ko-KR" altLang="en-US" sz="2400" b="1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만철선</a:t>
            </a:r>
            <a:r>
              <a:rPr lang="ko-KR" altLang="en-U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교차 지점에 도착하는 순간 열차  </a:t>
            </a:r>
            <a:endParaRPr lang="en-US" altLang="ko-KR" sz="2400" b="1" dirty="0" smtClean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폭파 하면서 </a:t>
            </a:r>
            <a:r>
              <a:rPr lang="ko-KR" altLang="en-US" sz="2400" b="1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장작림</a:t>
            </a:r>
            <a:r>
              <a:rPr lang="ko-KR" altLang="en-U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폭사 </a:t>
            </a:r>
          </a:p>
          <a:p>
            <a:r>
              <a:rPr lang="ko-KR" altLang="en-US" sz="36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3600" b="1" dirty="0" smtClean="0">
              <a:ln w="50800"/>
              <a:solidFill>
                <a:schemeClr val="bg1">
                  <a:shade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200" b="1" dirty="0" smtClean="0">
                <a:ln w="50800"/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다나카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내각과 일본 군부의 음모에 의해 연출된 연극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다나카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내각은 중국 본토를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장제스에게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맡기고 만주를 중국 본토에   </a:t>
            </a: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서 분리시켜 장작림을 조종하여 일본의 지배권을 확립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r>
              <a:rPr lang="ko-KR" altLang="en-US" sz="22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 </a:t>
            </a:r>
            <a:endParaRPr lang="ko-KR" altLang="en-US" b="1" dirty="0" smtClean="0">
              <a:ln w="50800"/>
              <a:solidFill>
                <a:schemeClr val="bg1">
                  <a:shade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전전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戰前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시기</a:t>
            </a:r>
            <a:endParaRPr lang="ko-KR" altLang="en-US" sz="6000" dirty="0"/>
          </a:p>
        </p:txBody>
      </p:sp>
      <p:sp>
        <p:nvSpPr>
          <p:cNvPr id="5" name="아래쪽 화살표 4"/>
          <p:cNvSpPr/>
          <p:nvPr/>
        </p:nvSpPr>
        <p:spPr>
          <a:xfrm>
            <a:off x="3214678" y="2643182"/>
            <a:ext cx="1571636" cy="571504"/>
          </a:xfrm>
          <a:prstGeom prst="down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36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장작림</a:t>
            </a:r>
            <a:r>
              <a:rPr lang="en-US" altLang="ko-KR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36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張作霖</a:t>
            </a:r>
            <a:r>
              <a:rPr lang="en-US" altLang="ko-KR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폭사</a:t>
            </a:r>
            <a:r>
              <a:rPr lang="en-US" altLang="ko-KR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사건 </a:t>
            </a:r>
            <a:r>
              <a:rPr lang="en-US" altLang="ko-KR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(1928)</a:t>
            </a:r>
            <a:endParaRPr lang="ko-KR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6" name="그림 개체 틀 3"/>
          <p:cNvSpPr>
            <a:spLocks noGrp="1"/>
          </p:cNvSpPr>
          <p:nvPr>
            <p:ph type="body" sz="half" idx="2"/>
          </p:nvPr>
        </p:nvSpPr>
        <p:spPr>
          <a:xfrm>
            <a:off x="285750" y="428625"/>
            <a:ext cx="8858250" cy="4357697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장작림은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일본 군부에 넘어가지 않음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이에 일본 군부는 </a:t>
            </a: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장작림을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제거 후 </a:t>
            </a: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장작림의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아들 </a:t>
            </a: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장학량을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4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조종하여 그를 국민 정부군과 결별토록 할 계획을 세움</a:t>
            </a:r>
            <a:endParaRPr lang="en-US" altLang="ko-KR" sz="24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400" b="1" dirty="0" smtClean="0"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                                                                </a:t>
            </a:r>
            <a:r>
              <a:rPr lang="ko-KR" altLang="en-US" sz="28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→ 실패 </a:t>
            </a:r>
            <a:endParaRPr lang="ko-KR" altLang="en-US" sz="2400" b="1" dirty="0" smtClean="0">
              <a:solidFill>
                <a:srgbClr val="FF0000"/>
              </a:solidFill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endParaRPr lang="en-US" altLang="ko-KR" sz="2400" b="1" dirty="0" smtClean="0">
              <a:solidFill>
                <a:schemeClr val="accent2">
                  <a:lumMod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다나카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수상은 이 사건의 진상 발표와 관련자에 대한 </a:t>
            </a:r>
            <a:endParaRPr lang="en-US" altLang="ko-KR" sz="24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처벌을 얼버무림으로써 천황으로부터의 신임을 잃고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</a:t>
            </a:r>
            <a:endParaRPr lang="en-US" altLang="ko-KR" sz="24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내각이 총사직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4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</p:txBody>
      </p:sp>
      <p:pic>
        <p:nvPicPr>
          <p:cNvPr id="7" name="그림 6" descr="장작림-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214290"/>
            <a:ext cx="4140567" cy="286654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285720" y="0"/>
            <a:ext cx="8858280" cy="6172200"/>
          </a:xfrm>
        </p:spPr>
        <p:txBody>
          <a:bodyPr>
            <a:normAutofit/>
          </a:bodyPr>
          <a:lstStyle/>
          <a:p>
            <a:r>
              <a:rPr lang="en-US" altLang="ko-KR" sz="3600" b="1" dirty="0" smtClean="0">
                <a:ln w="1905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      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[3]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 세계 경제 대공황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(1929)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 </a:t>
            </a:r>
            <a:endParaRPr lang="en-US" altLang="ko-KR" sz="3600" b="1" cap="all" dirty="0" smtClean="0">
              <a:ln w="9000" cmpd="sng">
                <a:noFill/>
                <a:prstDash val="solid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HY엽서M" pitchFamily="18" charset="-127"/>
              <a:ea typeface="HY엽서M" pitchFamily="18" charset="-127"/>
            </a:endParaRPr>
          </a:p>
          <a:p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입헌민정당의 하마구치 오사치가 내각을 조직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뉴욕에서 일기 시작한 주식 대공황은 전세계에 파급되어  </a:t>
            </a: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1929~33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년까지 세계 경제 공황이 계속됨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pPr>
              <a:buFont typeface="Wingdings" pitchFamily="2" charset="2"/>
              <a:buChar char="ü"/>
            </a:pP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4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일본 </a:t>
            </a:r>
            <a:endParaRPr lang="en-US" altLang="ko-KR" sz="2400" b="1" dirty="0" smtClean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수출 부진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무역 저조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국내 물가는 떨어짐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노동자실업사태 발생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1931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토호쿠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지방과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훗카이도에서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혹독한 기근 발생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ko-KR" altLang="en-US" sz="3600" b="1" dirty="0" smtClean="0">
              <a:ln w="1905"/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전전</a:t>
            </a:r>
            <a:r>
              <a:rPr lang="en-US" altLang="ko-KR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戰前</a:t>
            </a:r>
            <a:r>
              <a:rPr lang="en-US" altLang="ko-KR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시기</a:t>
            </a:r>
            <a:endParaRPr lang="ko-KR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-1" y="13855"/>
            <a:ext cx="9268691" cy="6158345"/>
          </a:xfrm>
        </p:spPr>
        <p:txBody>
          <a:bodyPr>
            <a:normAutofit/>
          </a:bodyPr>
          <a:lstStyle/>
          <a:p>
            <a:r>
              <a:rPr lang="en-US" altLang="ko-KR" sz="3600" b="1" dirty="0" smtClean="0">
                <a:ln w="1905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            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[4] 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만주사변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(1931)</a:t>
            </a:r>
            <a:endParaRPr lang="en-US" altLang="ko-KR" sz="3600" b="1" dirty="0" smtClean="0">
              <a:ln w="9000" cmpd="sng">
                <a:noFill/>
                <a:prstDash val="solid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30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1931</a:t>
            </a:r>
            <a:r>
              <a:rPr lang="ko-KR" altLang="en-US" sz="30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년</a:t>
            </a:r>
            <a:r>
              <a:rPr lang="en-US" altLang="ko-KR" sz="30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’s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16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ko-KR" altLang="en-US" sz="2200" b="1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와카쓰끼</a:t>
            </a:r>
            <a:r>
              <a:rPr lang="ko-KR" altLang="en-US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내각이 들어섰을 때 만주로 이민한 조선 농민이 </a:t>
            </a:r>
            <a:r>
              <a:rPr lang="ko-KR" altLang="en-US" sz="2200" b="1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장춘</a:t>
            </a:r>
            <a:r>
              <a:rPr lang="en-US" altLang="ko-KR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(</a:t>
            </a:r>
            <a:r>
              <a:rPr lang="ko-KR" altLang="en-US" sz="2200" b="1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長春</a:t>
            </a:r>
            <a:r>
              <a:rPr lang="en-US" altLang="ko-KR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)   </a:t>
            </a:r>
          </a:p>
          <a:p>
            <a:r>
              <a:rPr lang="en-US" altLang="ko-KR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가까이 있는 </a:t>
            </a:r>
            <a:r>
              <a:rPr lang="ko-KR" altLang="en-US" sz="2200" b="1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만보산에서</a:t>
            </a:r>
            <a:r>
              <a:rPr lang="ko-KR" altLang="en-US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농토 문제를 둘러싸고 중국인과 충돌</a:t>
            </a:r>
            <a:r>
              <a:rPr lang="en-US" altLang="ko-KR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200" b="1" dirty="0" smtClean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sz="2200" b="1" dirty="0" smtClean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200" b="1" i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sz="2200" b="1" i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9</a:t>
            </a:r>
            <a:r>
              <a:rPr lang="ko-KR" altLang="en-US" sz="2200" b="1" i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 </a:t>
            </a:r>
            <a:r>
              <a:rPr lang="en-US" altLang="ko-KR" sz="2200" b="1" i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18</a:t>
            </a:r>
            <a:r>
              <a:rPr lang="ko-KR" altLang="en-US" sz="2200" b="1" i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 중국 봉천 교외의 유조호에서 남만주 철도가 폭파</a:t>
            </a:r>
            <a:r>
              <a:rPr lang="en-US" altLang="ko-KR" sz="2200" b="1" i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200" b="1" i="1" dirty="0" smtClean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→ 일본의 관동군은 이것을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중국군의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짓이라고 덮어씌우고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기습 공격을     </a:t>
            </a: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가하여 남만주의 주요 도시점령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→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관동군 참모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이시하라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간지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이타가기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세이시로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등이 군 중앙부   </a:t>
            </a: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일부의 지지를 얻어 실행한 음모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en-US" altLang="ko-KR" sz="2400" dirty="0" smtClean="0"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1600" dirty="0" smtClean="0"/>
              <a:t/>
            </a:r>
            <a:br>
              <a:rPr lang="ko-KR" altLang="en-US" sz="1600" dirty="0" smtClean="0"/>
            </a:br>
            <a:endParaRPr lang="ko-KR" altLang="en-US" sz="1600" dirty="0" smtClean="0"/>
          </a:p>
          <a:p>
            <a:endParaRPr lang="ko-KR" altLang="en-US" sz="1600" b="1" dirty="0">
              <a:ln w="1905"/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전전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戰前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시기</a:t>
            </a:r>
            <a:endParaRPr lang="ko-KR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0" y="0"/>
            <a:ext cx="8915400" cy="5886472"/>
          </a:xfrm>
        </p:spPr>
        <p:txBody>
          <a:bodyPr/>
          <a:lstStyle/>
          <a:p>
            <a:r>
              <a:rPr lang="en-US" altLang="ko-KR" sz="30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 1932</a:t>
            </a:r>
            <a:r>
              <a:rPr lang="ko-KR" altLang="en-US" sz="30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년</a:t>
            </a:r>
            <a:r>
              <a:rPr lang="en-US" altLang="ko-KR" sz="30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’s                                                                         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2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 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하얼빈 점령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만주전역 제압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3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 </a:t>
            </a:r>
            <a:endParaRPr lang="en-US" altLang="ko-KR" sz="2000" b="1" i="1" dirty="0" smtClean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청의 마지막 황제였던 부의를 내세워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만주국을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건설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30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1933</a:t>
            </a:r>
            <a:r>
              <a:rPr lang="ko-KR" altLang="en-US" sz="30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년</a:t>
            </a:r>
            <a:r>
              <a:rPr lang="en-US" altLang="ko-KR" sz="30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’s</a:t>
            </a:r>
          </a:p>
          <a:p>
            <a:pPr>
              <a:buFont typeface="Wingdings" pitchFamily="2" charset="2"/>
              <a:buChar char="ü"/>
            </a:pPr>
            <a:r>
              <a:rPr lang="ko-KR" altLang="en-US" sz="2000" dirty="0" smtClean="0"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관동군은 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열하성을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공격하여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만주국에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병합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5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중국측과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당고에서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정전 협정을 체결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장성 이남에 비무장 지대를 설정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중국 본토와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만주국의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분리 확정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만주사변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(1931)</a:t>
            </a:r>
            <a:endParaRPr lang="ko-KR" alt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pic>
        <p:nvPicPr>
          <p:cNvPr id="5" name="그림 4" descr="선양을친략하는 일본관동군 진공중인 관동군-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934" y="214290"/>
            <a:ext cx="4714908" cy="4714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0" y="0"/>
            <a:ext cx="9144000" cy="5600696"/>
          </a:xfrm>
        </p:spPr>
        <p:txBody>
          <a:bodyPr/>
          <a:lstStyle/>
          <a:p>
            <a:endParaRPr lang="ko-KR" altLang="en-US" sz="1800" dirty="0" smtClean="0"/>
          </a:p>
          <a:p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국제 연맹은 중국의 탄원을 받아들여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릿튼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조사단을 만주에                    </a:t>
            </a: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파견하여 사태를 파악하도록 함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조사단은 일본의 침략 행위 증명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만주국도 자발적인 독립               </a:t>
            </a: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운동의 결과로 생긴 국가가 아님을 보도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1933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 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2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 국제 연맹은 이 보고서를 승인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</a:p>
          <a:p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일본군의 만주 철수와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만주국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불승인을 일본에 통고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일본은 이에 불만을 갖고 국제 연맹 탈퇴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군국주의 택하여 중일 전쟁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제 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2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차 세계 대전에 이르게 됨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ko-KR" altLang="en-US" sz="22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만주사변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(1931)</a:t>
            </a:r>
            <a:endParaRPr lang="ko-KR" alt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214282" y="1643050"/>
            <a:ext cx="714348" cy="642942"/>
          </a:xfrm>
          <a:prstGeom prst="right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214282" y="285728"/>
            <a:ext cx="714348" cy="642942"/>
          </a:xfrm>
          <a:prstGeom prst="right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214282" y="3000372"/>
            <a:ext cx="714348" cy="642942"/>
          </a:xfrm>
          <a:prstGeom prst="right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쇼와천황</a:t>
            </a:r>
            <a:r>
              <a:rPr lang="ko-KR" altLang="en-US" dirty="0" smtClean="0"/>
              <a:t> 약력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43042" y="0"/>
            <a:ext cx="72152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1901, 4 </a:t>
            </a:r>
          </a:p>
          <a:p>
            <a:r>
              <a:rPr lang="ko-KR" altLang="en-US" dirty="0" err="1" smtClean="0"/>
              <a:t>다이쇼</a:t>
            </a:r>
            <a:r>
              <a:rPr lang="ko-KR" altLang="en-US" dirty="0" smtClean="0"/>
              <a:t> 천황 </a:t>
            </a:r>
            <a:r>
              <a:rPr lang="en-US" altLang="ko-KR" dirty="0" smtClean="0"/>
              <a:t>(</a:t>
            </a:r>
            <a:r>
              <a:rPr lang="ko-KR" altLang="en-US" dirty="0" smtClean="0"/>
              <a:t>大正天皇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요시히토</a:t>
            </a:r>
            <a:r>
              <a:rPr lang="en-US" altLang="ko-KR" dirty="0" smtClean="0"/>
              <a:t>(</a:t>
            </a:r>
            <a:r>
              <a:rPr lang="ko-KR" altLang="en-US" dirty="0" smtClean="0"/>
              <a:t>嘉仁</a:t>
            </a:r>
            <a:r>
              <a:rPr lang="en-US" altLang="ko-KR" dirty="0" smtClean="0"/>
              <a:t>) </a:t>
            </a:r>
            <a:r>
              <a:rPr lang="ko-KR" altLang="en-US" dirty="0" smtClean="0"/>
              <a:t>♡ </a:t>
            </a:r>
            <a:r>
              <a:rPr lang="ko-KR" altLang="en-US" dirty="0" err="1" smtClean="0"/>
              <a:t>데이메이</a:t>
            </a:r>
            <a:r>
              <a:rPr lang="ko-KR" altLang="en-US" dirty="0" smtClean="0"/>
              <a:t> 황후</a:t>
            </a:r>
            <a:r>
              <a:rPr lang="en-US" altLang="ko-KR" dirty="0" smtClean="0"/>
              <a:t>(</a:t>
            </a:r>
            <a:r>
              <a:rPr lang="ko-KR" altLang="en-US" dirty="0" smtClean="0"/>
              <a:t>貞明天后</a:t>
            </a:r>
            <a:r>
              <a:rPr lang="en-US" altLang="ko-KR" dirty="0" smtClean="0"/>
              <a:t>) </a:t>
            </a:r>
            <a:r>
              <a:rPr lang="ko-KR" altLang="en-US" dirty="0" err="1" smtClean="0"/>
              <a:t>사다코</a:t>
            </a:r>
            <a:r>
              <a:rPr lang="en-US" altLang="ko-KR" dirty="0" smtClean="0"/>
              <a:t>(</a:t>
            </a:r>
            <a:r>
              <a:rPr lang="ko-KR" altLang="en-US" dirty="0" smtClean="0"/>
              <a:t>節                     子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장남으로 출생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이름은 </a:t>
            </a:r>
            <a:r>
              <a:rPr lang="ko-KR" altLang="en-US" dirty="0" err="1" smtClean="0"/>
              <a:t>히로히토</a:t>
            </a:r>
            <a:r>
              <a:rPr lang="en-US" altLang="ko-KR" dirty="0" smtClean="0"/>
              <a:t>(</a:t>
            </a:r>
            <a:r>
              <a:rPr lang="ko-KR" altLang="en-US" dirty="0" smtClean="0"/>
              <a:t>裕仁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1916</a:t>
            </a:r>
          </a:p>
          <a:p>
            <a:r>
              <a:rPr lang="ko-KR" altLang="en-US" dirty="0" err="1" smtClean="0"/>
              <a:t>입태자례를</a:t>
            </a:r>
            <a:r>
              <a:rPr lang="ko-KR" altLang="en-US" dirty="0" smtClean="0"/>
              <a:t> 치르고 황태자에 오름</a:t>
            </a:r>
            <a:endParaRPr lang="en-US" altLang="ko-KR" dirty="0" smtClean="0"/>
          </a:p>
          <a:p>
            <a:r>
              <a:rPr lang="en-US" altLang="ko-KR" dirty="0" smtClean="0"/>
              <a:t>1921</a:t>
            </a:r>
          </a:p>
          <a:p>
            <a:r>
              <a:rPr lang="ko-KR" altLang="en-US" dirty="0" smtClean="0"/>
              <a:t>유럽 순방을 마치고 귀국하여 와병한 부친을 대신해 섭정이 되었으며</a:t>
            </a:r>
            <a:r>
              <a:rPr lang="en-US" altLang="ko-KR" dirty="0" smtClean="0"/>
              <a:t>, 1923</a:t>
            </a:r>
            <a:r>
              <a:rPr lang="ko-KR" altLang="en-US" dirty="0" smtClean="0"/>
              <a:t>년 사회주의자 난바 </a:t>
            </a:r>
            <a:r>
              <a:rPr lang="ko-KR" altLang="en-US" dirty="0" err="1" smtClean="0"/>
              <a:t>다이스케의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ko-KR" altLang="en-US" dirty="0" smtClean="0"/>
              <a:t>저격을 받았으나 목숨을 건졌다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1924</a:t>
            </a:r>
          </a:p>
          <a:p>
            <a:r>
              <a:rPr lang="ko-KR" altLang="en-US" dirty="0" smtClean="0"/>
              <a:t>방계 황족인 </a:t>
            </a:r>
            <a:r>
              <a:rPr lang="ko-KR" altLang="en-US" dirty="0" err="1" smtClean="0"/>
              <a:t>구니모니야의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나가코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良子</a:t>
            </a:r>
            <a:r>
              <a:rPr lang="en-US" altLang="ko-KR" dirty="0" smtClean="0"/>
              <a:t>) </a:t>
            </a:r>
            <a:r>
              <a:rPr lang="ko-KR" altLang="en-US" dirty="0" smtClean="0"/>
              <a:t>공주와 결혼</a:t>
            </a:r>
            <a:endParaRPr lang="en-US" altLang="ko-KR" dirty="0" smtClean="0"/>
          </a:p>
          <a:p>
            <a:r>
              <a:rPr lang="en-US" altLang="ko-KR" dirty="0" smtClean="0"/>
              <a:t>1926, 12, 25</a:t>
            </a:r>
          </a:p>
          <a:p>
            <a:r>
              <a:rPr lang="ko-KR" altLang="en-US" dirty="0" err="1" smtClean="0"/>
              <a:t>다이쇼</a:t>
            </a:r>
            <a:r>
              <a:rPr lang="ko-KR" altLang="en-US" dirty="0" smtClean="0"/>
              <a:t> 천황의 죽음으로 천황을 계승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연호를 쇼와</a:t>
            </a:r>
            <a:r>
              <a:rPr lang="en-US" altLang="ko-KR" dirty="0" smtClean="0"/>
              <a:t>(</a:t>
            </a:r>
            <a:r>
              <a:rPr lang="ko-KR" altLang="en-US" dirty="0" smtClean="0"/>
              <a:t>昭和</a:t>
            </a:r>
            <a:r>
              <a:rPr lang="en-US" altLang="ko-KR" dirty="0" smtClean="0"/>
              <a:t>)</a:t>
            </a:r>
            <a:r>
              <a:rPr lang="ko-KR" altLang="en-US" dirty="0" smtClean="0"/>
              <a:t>라 하였다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1945, 8, 15</a:t>
            </a:r>
          </a:p>
          <a:p>
            <a:r>
              <a:rPr lang="ko-KR" altLang="en-US" dirty="0" smtClean="0"/>
              <a:t>라디오 방송에서 일본의 무조건 항복을 요구하는 포츠담 선언을 무조건 수락하는 연설</a:t>
            </a:r>
            <a:r>
              <a:rPr lang="en-US" altLang="ko-KR" dirty="0" smtClean="0"/>
              <a:t>.</a:t>
            </a:r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714480" y="142852"/>
            <a:ext cx="721523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1946</a:t>
            </a:r>
          </a:p>
          <a:p>
            <a:r>
              <a:rPr lang="ko-KR" altLang="en-US" dirty="0" smtClean="0"/>
              <a:t>라디오 방송을 통해 천황의 </a:t>
            </a:r>
            <a:r>
              <a:rPr lang="ko-KR" altLang="en-US" dirty="0" err="1" smtClean="0"/>
              <a:t>신격성을</a:t>
            </a:r>
            <a:r>
              <a:rPr lang="ko-KR" altLang="en-US" dirty="0" smtClean="0"/>
              <a:t>  부인</a:t>
            </a:r>
            <a:r>
              <a:rPr lang="en-US" altLang="ko-KR" dirty="0" smtClean="0"/>
              <a:t>(</a:t>
            </a:r>
            <a:r>
              <a:rPr lang="ko-KR" altLang="en-US" dirty="0" smtClean="0"/>
              <a:t>인간선언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1978</a:t>
            </a:r>
          </a:p>
          <a:p>
            <a:r>
              <a:rPr lang="en-US" altLang="ko-KR" dirty="0" smtClean="0"/>
              <a:t>A</a:t>
            </a:r>
            <a:r>
              <a:rPr lang="ko-KR" altLang="en-US" dirty="0" smtClean="0"/>
              <a:t>급 전범들이 </a:t>
            </a:r>
            <a:r>
              <a:rPr lang="ko-KR" altLang="en-US" dirty="0" err="1" smtClean="0"/>
              <a:t>야스쿠니</a:t>
            </a:r>
            <a:r>
              <a:rPr lang="ko-KR" altLang="en-US" dirty="0" smtClean="0"/>
              <a:t> 신사</a:t>
            </a:r>
            <a:r>
              <a:rPr lang="en-US" altLang="ko-KR" dirty="0" smtClean="0"/>
              <a:t>(</a:t>
            </a:r>
            <a:r>
              <a:rPr lang="ko-KR" altLang="en-US" dirty="0" smtClean="0"/>
              <a:t>靖國神社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 합사되자 강한 반감을 드러내며 당시까지 거행해오던</a:t>
            </a:r>
            <a:endParaRPr lang="en-US" altLang="ko-KR" dirty="0" smtClean="0"/>
          </a:p>
          <a:p>
            <a:r>
              <a:rPr lang="ko-KR" altLang="en-US" dirty="0" smtClean="0"/>
              <a:t>참배를 거부했다고 전한다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1989, 1, 7 </a:t>
            </a:r>
          </a:p>
          <a:p>
            <a:r>
              <a:rPr lang="ko-KR" altLang="en-US" dirty="0" smtClean="0"/>
              <a:t>제</a:t>
            </a:r>
            <a:r>
              <a:rPr lang="en-US" altLang="ko-KR" dirty="0" smtClean="0"/>
              <a:t>124</a:t>
            </a:r>
            <a:r>
              <a:rPr lang="ko-KR" altLang="en-US" dirty="0" smtClean="0"/>
              <a:t>대  쇼와 천황 </a:t>
            </a:r>
            <a:r>
              <a:rPr lang="en-US" altLang="ko-KR" dirty="0" smtClean="0"/>
              <a:t>88</a:t>
            </a:r>
            <a:r>
              <a:rPr lang="ko-KR" altLang="en-US" dirty="0" smtClean="0"/>
              <a:t>세로 별세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신헌법</a:t>
            </a:r>
            <a:r>
              <a:rPr lang="ko-KR" altLang="en-US" dirty="0" smtClean="0"/>
              <a:t> 이후 천황을 국정에 관한 권능을 가지지 않는 국민 통합의 상징으로 축소</a:t>
            </a:r>
            <a:endParaRPr lang="en-US" altLang="ko-KR" dirty="0" smtClean="0"/>
          </a:p>
          <a:p>
            <a:r>
              <a:rPr lang="ko-KR" altLang="en-US" dirty="0" smtClean="0"/>
              <a:t>→가톨릭 학교를 졸업한 평민인 쇼다 </a:t>
            </a:r>
            <a:r>
              <a:rPr lang="ko-KR" altLang="en-US" dirty="0" err="1" smtClean="0"/>
              <a:t>미치코</a:t>
            </a:r>
            <a:r>
              <a:rPr lang="en-US" altLang="ko-KR" dirty="0" smtClean="0"/>
              <a:t>(</a:t>
            </a:r>
            <a:r>
              <a:rPr lang="ko-KR" altLang="en-US" dirty="0" smtClean="0"/>
              <a:t>正田美智子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맏아들인 황태자 </a:t>
            </a:r>
            <a:r>
              <a:rPr lang="ko-KR" altLang="en-US" dirty="0" err="1" smtClean="0"/>
              <a:t>아키히토</a:t>
            </a:r>
            <a:r>
              <a:rPr lang="en-US" altLang="ko-KR" dirty="0" smtClean="0"/>
              <a:t>(</a:t>
            </a:r>
            <a:r>
              <a:rPr lang="ko-KR" altLang="en-US" dirty="0" smtClean="0"/>
              <a:t>明仁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</a:t>
            </a:r>
            <a:endParaRPr lang="en-US" altLang="ko-KR" dirty="0" smtClean="0"/>
          </a:p>
          <a:p>
            <a:r>
              <a:rPr lang="ko-KR" altLang="en-US" dirty="0" smtClean="0"/>
              <a:t>    배우자로 인정하는 등 보다 열린 황실을 지향</a:t>
            </a:r>
            <a:endParaRPr lang="en-US" altLang="ko-KR" dirty="0" smtClean="0"/>
          </a:p>
          <a:p>
            <a:r>
              <a:rPr lang="ko-KR" altLang="en-US" dirty="0" smtClean="0"/>
              <a:t>→생물학자로 식물 및 해양 생물의 연국에 힘을 쏟았다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    </a:t>
            </a:r>
            <a:r>
              <a:rPr lang="ko-KR" altLang="en-US" dirty="0" smtClean="0"/>
              <a:t>저서로는</a:t>
            </a:r>
            <a:r>
              <a:rPr lang="en-US" altLang="ko-KR" dirty="0" smtClean="0"/>
              <a:t> &lt;</a:t>
            </a:r>
            <a:r>
              <a:rPr lang="ko-KR" altLang="en-US" dirty="0" err="1" smtClean="0"/>
              <a:t>아마쿠사</a:t>
            </a:r>
            <a:r>
              <a:rPr lang="ko-KR" altLang="en-US" dirty="0" smtClean="0"/>
              <a:t> 제도의 </a:t>
            </a:r>
            <a:r>
              <a:rPr lang="ko-KR" altLang="en-US" dirty="0" err="1" smtClean="0"/>
              <a:t>히드로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충류</a:t>
            </a:r>
            <a:r>
              <a:rPr lang="en-US" altLang="ko-KR" dirty="0" smtClean="0"/>
              <a:t>&gt;, &lt;</a:t>
            </a:r>
            <a:r>
              <a:rPr lang="ko-KR" altLang="en-US" dirty="0" err="1" smtClean="0"/>
              <a:t>나스의식물</a:t>
            </a:r>
            <a:r>
              <a:rPr lang="en-US" altLang="ko-KR" dirty="0" smtClean="0"/>
              <a:t>&gt;, &lt;</a:t>
            </a:r>
            <a:r>
              <a:rPr lang="ko-KR" altLang="en-US" dirty="0" err="1" smtClean="0"/>
              <a:t>황거의</a:t>
            </a:r>
            <a:r>
              <a:rPr lang="ko-KR" altLang="en-US" dirty="0" smtClean="0"/>
              <a:t> 식물</a:t>
            </a:r>
            <a:r>
              <a:rPr lang="en-US" altLang="ko-KR" dirty="0" smtClean="0"/>
              <a:t>&gt; </a:t>
            </a:r>
            <a:r>
              <a:rPr lang="ko-KR" altLang="en-US" dirty="0" smtClean="0"/>
              <a:t>등이 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쇼와시대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  <a:endParaRPr lang="ko-KR" alt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500166" y="214290"/>
            <a:ext cx="8001056" cy="437042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endParaRPr lang="en-US" altLang="ko-KR" sz="2600" b="1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 </a:t>
            </a:r>
            <a:r>
              <a:rPr lang="ko-KR" altLang="en-US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쇼와 천황의 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재위기간</a:t>
            </a:r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(1926~1989</a:t>
            </a:r>
            <a:r>
              <a:rPr lang="en-US" altLang="ko-KR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)</a:t>
            </a:r>
          </a:p>
          <a:p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= </a:t>
            </a:r>
            <a:r>
              <a:rPr lang="ko-KR" altLang="en-US" sz="2600" b="1" dirty="0" err="1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쇼와시대</a:t>
            </a:r>
            <a:r>
              <a:rPr lang="ko-KR" altLang="en-US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     </a:t>
            </a:r>
            <a:endParaRPr lang="en-US" altLang="ko-KR" sz="2600" b="1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600" b="1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태평양 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전쟁의 패배를 경계로   </a:t>
            </a:r>
          </a:p>
          <a:p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 </a:t>
            </a:r>
            <a:r>
              <a:rPr lang="ko-KR" altLang="en-US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전전</a:t>
            </a:r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(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戰前</a:t>
            </a:r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)-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전후</a:t>
            </a:r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(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戰後</a:t>
            </a:r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) </a:t>
            </a:r>
          </a:p>
          <a:p>
            <a:endParaRPr lang="en-US" altLang="ko-KR" sz="2600" b="1" dirty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1926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년 </a:t>
            </a:r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12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월 </a:t>
            </a:r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25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일 다이쇼 천황이 죽자 섭정 </a:t>
            </a:r>
            <a:endParaRPr lang="en-US" altLang="ko-KR" sz="2600" b="1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 </a:t>
            </a:r>
            <a:r>
              <a:rPr lang="ko-KR" altLang="en-US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600" b="1" dirty="0" err="1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히로히토가</a:t>
            </a:r>
            <a:r>
              <a:rPr lang="ko-KR" altLang="en-US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천황으로 즉위</a:t>
            </a:r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r>
              <a:rPr lang="en-US" altLang="ko-KR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‘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연호’              </a:t>
            </a:r>
            <a:r>
              <a:rPr lang="en-US" altLang="ko-KR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‘</a:t>
            </a:r>
            <a:r>
              <a:rPr lang="ko-KR" altLang="en-US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쇼와</a:t>
            </a:r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(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昭和</a:t>
            </a:r>
            <a:r>
              <a:rPr lang="en-US" altLang="ko-KR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)’</a:t>
            </a:r>
            <a:r>
              <a:rPr lang="ko-KR" altLang="en-US" sz="26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로 </a:t>
            </a:r>
            <a:r>
              <a:rPr lang="ko-KR" altLang="en-US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개원</a:t>
            </a:r>
            <a:r>
              <a:rPr lang="en-US" altLang="ko-KR" sz="2600" b="1" dirty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endParaRPr lang="en-US" altLang="ko-KR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3000364" y="3786190"/>
            <a:ext cx="1500198" cy="571504"/>
          </a:xfrm>
          <a:prstGeom prst="right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1643042" y="714356"/>
            <a:ext cx="7329518" cy="6500834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Font typeface="Wingdings" pitchFamily="2" charset="2"/>
              <a:buChar char="§"/>
            </a:pPr>
            <a:r>
              <a:rPr lang="ko-KR" altLang="en-US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쇼와 </a:t>
            </a:r>
            <a:r>
              <a:rPr lang="en-US" altLang="ko-KR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- '</a:t>
            </a:r>
            <a:r>
              <a:rPr lang="ko-KR" altLang="en-US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밝은 평화</a:t>
            </a:r>
            <a:r>
              <a:rPr lang="en-US" altLang="ko-KR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'</a:t>
            </a:r>
            <a:r>
              <a:rPr lang="ko-KR" altLang="en-US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라는 뜻</a:t>
            </a:r>
            <a:r>
              <a:rPr lang="en-US" altLang="ko-KR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r>
              <a:rPr lang="en-US" altLang="ko-KR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           </a:t>
            </a:r>
            <a:r>
              <a:rPr lang="ko-KR" altLang="en-US" sz="2800" b="1" dirty="0" err="1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히로히토의</a:t>
            </a:r>
            <a:r>
              <a:rPr lang="ko-KR" altLang="en-US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연호에서 따온 것 </a:t>
            </a:r>
          </a:p>
          <a:p>
            <a:r>
              <a:rPr lang="ko-KR" altLang="en-US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/>
            </a:r>
            <a:br>
              <a:rPr lang="ko-KR" altLang="en-US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</a:br>
            <a:endParaRPr lang="ko-KR" altLang="en-US" sz="2800" b="1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어원 </a:t>
            </a:r>
            <a:r>
              <a:rPr lang="en-US" altLang="ko-KR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- </a:t>
            </a:r>
            <a:r>
              <a:rPr lang="ko-KR" altLang="en-US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중국고전 서경에서 따온 것</a:t>
            </a:r>
            <a:r>
              <a:rPr lang="en-US" altLang="ko-KR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</a:p>
          <a:p>
            <a:r>
              <a:rPr lang="en-US" altLang="ko-KR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           </a:t>
            </a:r>
            <a:r>
              <a:rPr lang="ko-KR" altLang="en-US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천황의 지배하에 세상이 평화롭고 </a:t>
            </a:r>
          </a:p>
          <a:p>
            <a:r>
              <a:rPr lang="ko-KR" altLang="en-US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           세계가 온화하다는 것을 의미</a:t>
            </a:r>
            <a:r>
              <a:rPr lang="en-US" altLang="ko-KR" sz="2800" b="1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endParaRPr lang="en-US" altLang="ko-KR" sz="2400" b="1" dirty="0" smtClean="0">
              <a:ln w="50800"/>
              <a:solidFill>
                <a:schemeClr val="bg1">
                  <a:shade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ko-KR" altLang="en-US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571604" y="4714884"/>
            <a:ext cx="7315200" cy="685800"/>
          </a:xfrm>
        </p:spPr>
        <p:txBody>
          <a:bodyPr>
            <a:noAutofit/>
          </a:bodyPr>
          <a:lstStyle/>
          <a:p>
            <a:r>
              <a:rPr lang="ko-KR" altLang="en-US" sz="6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쇼와시대</a:t>
            </a:r>
            <a:endParaRPr lang="ko-KR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1600200" y="0"/>
            <a:ext cx="7315200" cy="685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ko-KR" altLang="en-US" sz="28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1920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년대 </a:t>
            </a:r>
            <a:endParaRPr lang="en-US" altLang="ko-KR" sz="2500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정당 </a:t>
            </a:r>
            <a:r>
              <a:rPr lang="ko-KR" altLang="en-US" sz="2500" dirty="0" err="1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내각하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대외적으로 협조 노선을 견지</a:t>
            </a: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500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500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1930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년대 </a:t>
            </a:r>
            <a:endParaRPr lang="en-US" altLang="ko-KR" sz="2500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 군부 주도하에 대외적으로 만주사변</a:t>
            </a: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중일</a:t>
            </a: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·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태   </a:t>
            </a:r>
            <a:endParaRPr lang="en-US" altLang="ko-KR" sz="2500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   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평양전쟁 등 침략전쟁을 감행</a:t>
            </a: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 국내적으로 파시즘 체제하 국민의 자유</a:t>
            </a: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인권     </a:t>
            </a: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억압</a:t>
            </a: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,1945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년 </a:t>
            </a: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8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월</a:t>
            </a: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15</a:t>
            </a:r>
            <a:r>
              <a:rPr lang="ko-KR" altLang="en-US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일 패망</a:t>
            </a:r>
            <a:r>
              <a:rPr lang="en-US" altLang="ko-KR" sz="25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.</a:t>
            </a:r>
            <a:endParaRPr lang="ko-KR" altLang="en-US" sz="2500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600200" y="4703618"/>
            <a:ext cx="7315200" cy="685800"/>
          </a:xfrm>
        </p:spPr>
        <p:txBody>
          <a:bodyPr>
            <a:noAutofit/>
          </a:bodyPr>
          <a:lstStyle/>
          <a:p>
            <a:r>
              <a:rPr lang="ko-KR" altLang="en-US" sz="6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쇼와시대</a:t>
            </a:r>
            <a:endParaRPr lang="ko-KR" altLang="en-US" sz="6000" dirty="0"/>
          </a:p>
        </p:txBody>
      </p:sp>
      <p:sp>
        <p:nvSpPr>
          <p:cNvPr id="5" name="아래쪽 화살표 4"/>
          <p:cNvSpPr/>
          <p:nvPr/>
        </p:nvSpPr>
        <p:spPr>
          <a:xfrm>
            <a:off x="4000496" y="1071546"/>
            <a:ext cx="1500198" cy="857256"/>
          </a:xfrm>
          <a:prstGeom prst="down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442882" y="214290"/>
            <a:ext cx="8701118" cy="6429396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342900" indent="-342900"/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    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[1] 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경제의 혼란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금융공황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, 1927)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 </a:t>
            </a:r>
          </a:p>
          <a:p>
            <a:endParaRPr lang="ko-KR" altLang="en-US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ko-KR" altLang="en-US" sz="28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제</a:t>
            </a:r>
            <a:r>
              <a:rPr lang="en-US" altLang="ko-KR" sz="28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1</a:t>
            </a:r>
            <a:r>
              <a:rPr lang="ko-KR" altLang="en-US" sz="2800" dirty="0" err="1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차세계대전</a:t>
            </a:r>
            <a:r>
              <a:rPr lang="ko-KR" altLang="en-US" sz="28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뒤 지나친 생산 확대</a:t>
            </a:r>
            <a:endParaRPr lang="en-US" altLang="ko-KR" sz="2800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8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                      +</a:t>
            </a:r>
          </a:p>
          <a:p>
            <a:r>
              <a:rPr lang="en-US" altLang="ko-KR" sz="28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 1923</a:t>
            </a:r>
            <a:r>
              <a:rPr lang="ko-KR" altLang="en-US" sz="28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Y목각파임B" pitchFamily="18" charset="-127"/>
                <a:ea typeface="HY목각파임B" pitchFamily="18" charset="-127"/>
              </a:rPr>
              <a:t>년 관동 대진재의 피해 </a:t>
            </a:r>
            <a:endParaRPr lang="en-US" altLang="ko-KR" sz="2800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32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HY목각파임B" pitchFamily="18" charset="-127"/>
                <a:ea typeface="HY목각파임B" pitchFamily="18" charset="-127"/>
              </a:rPr>
              <a:t>                                     = </a:t>
            </a:r>
            <a:r>
              <a:rPr lang="ko-KR" altLang="en-US" sz="32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HY목각파임B" pitchFamily="18" charset="-127"/>
                <a:ea typeface="HY목각파임B" pitchFamily="18" charset="-127"/>
              </a:rPr>
              <a:t>경제불황</a:t>
            </a:r>
            <a:endParaRPr lang="en-US" altLang="ko-KR" sz="3200" dirty="0" smtClean="0">
              <a:ln w="12700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C00000"/>
              </a:solidFill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3200" b="1" dirty="0" smtClean="0"/>
              <a:t> </a:t>
            </a:r>
            <a:r>
              <a:rPr lang="ko-KR" altLang="en-US" sz="3200" dirty="0" smtClean="0"/>
              <a:t> </a:t>
            </a:r>
            <a:endParaRPr lang="en-US" altLang="ko-KR" sz="3200" dirty="0" smtClean="0"/>
          </a:p>
          <a:p>
            <a:r>
              <a:rPr lang="ko-KR" altLang="en-US" sz="2800" b="1" dirty="0" smtClean="0"/>
              <a:t>이러한 상황으로  은행에서도 대출금이 회수되지 않아 은행 경영이 어렵게 됨</a:t>
            </a:r>
            <a:r>
              <a:rPr lang="en-US" altLang="ko-KR" sz="2800" b="1" dirty="0" smtClean="0"/>
              <a:t>.</a:t>
            </a:r>
            <a:r>
              <a:rPr lang="ko-KR" altLang="en-US" sz="2800" dirty="0" smtClean="0"/>
              <a:t> </a:t>
            </a:r>
          </a:p>
          <a:p>
            <a:r>
              <a:rPr lang="ko-KR" altLang="en-US" sz="3200" dirty="0" smtClean="0">
                <a:ln w="12700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ko-KR" altLang="en-US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643042" y="5072074"/>
            <a:ext cx="7315200" cy="685800"/>
          </a:xfrm>
        </p:spPr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전전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戰前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시기 </a:t>
            </a:r>
            <a:r>
              <a:rPr lang="ko-KR" altLang="en-US" sz="6000" dirty="0" smtClean="0">
                <a:latin typeface="HY엽서M" pitchFamily="18" charset="-127"/>
                <a:ea typeface="HY엽서M" pitchFamily="18" charset="-127"/>
              </a:rPr>
              <a:t/>
            </a:r>
            <a:br>
              <a:rPr lang="ko-KR" altLang="en-US" sz="6000" dirty="0" smtClean="0">
                <a:latin typeface="HY엽서M" pitchFamily="18" charset="-127"/>
                <a:ea typeface="HY엽서M" pitchFamily="18" charset="-127"/>
              </a:rPr>
            </a:br>
            <a:endParaRPr lang="ko-KR" altLang="en-US" sz="6000" dirty="0">
              <a:latin typeface="HY엽서M" pitchFamily="18" charset="-127"/>
              <a:ea typeface="HY엽서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285720" y="428604"/>
            <a:ext cx="8629680" cy="5743596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경제의 혼란</a:t>
            </a:r>
            <a:r>
              <a:rPr lang="en-US" altLang="ko-KR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금융공황</a:t>
            </a:r>
            <a:r>
              <a:rPr lang="en-US" altLang="ko-KR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, 1927)</a:t>
            </a:r>
            <a:endParaRPr lang="ko-KR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8" name="톱니 모양의 오른쪽 화살표 7"/>
          <p:cNvSpPr/>
          <p:nvPr/>
        </p:nvSpPr>
        <p:spPr>
          <a:xfrm>
            <a:off x="0" y="0"/>
            <a:ext cx="4786314" cy="2571744"/>
          </a:xfrm>
          <a:prstGeom prst="notchedRightArrow">
            <a:avLst>
              <a:gd name="adj1" fmla="val 48923"/>
              <a:gd name="adj2" fmla="val 39226"/>
            </a:avLst>
          </a:prstGeom>
          <a:solidFill>
            <a:srgbClr val="DA46C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당시 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와카쓰끼</a:t>
            </a:r>
            <a:r>
              <a:rPr lang="ko-KR" altLang="en-US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 내각의 대장대신</a:t>
            </a:r>
            <a:r>
              <a:rPr lang="en-US" altLang="ko-KR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재무재관</a:t>
            </a:r>
            <a:r>
              <a:rPr lang="en-US" altLang="ko-KR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2000" b="1" dirty="0" err="1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가타오카</a:t>
            </a:r>
            <a:r>
              <a:rPr lang="ko-KR" altLang="en-US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 </a:t>
            </a:r>
            <a:r>
              <a:rPr lang="en-US" altLang="ko-KR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1927</a:t>
            </a:r>
            <a:r>
              <a:rPr lang="ko-KR" altLang="en-US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년 </a:t>
            </a:r>
            <a:r>
              <a:rPr lang="en-US" altLang="ko-KR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3</a:t>
            </a:r>
            <a:r>
              <a:rPr lang="ko-KR" altLang="en-US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월 회의에서 경영난에 봉착한 은행들을 밝힘 </a:t>
            </a:r>
            <a:r>
              <a:rPr lang="en-US" altLang="ko-KR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.</a:t>
            </a:r>
          </a:p>
        </p:txBody>
      </p:sp>
      <p:sp>
        <p:nvSpPr>
          <p:cNvPr id="10" name="톱니 모양의 오른쪽 화살표 9"/>
          <p:cNvSpPr/>
          <p:nvPr/>
        </p:nvSpPr>
        <p:spPr>
          <a:xfrm>
            <a:off x="2357422" y="1142984"/>
            <a:ext cx="4572000" cy="2428892"/>
          </a:xfrm>
          <a:prstGeom prst="notchedRightArrow">
            <a:avLst>
              <a:gd name="adj1" fmla="val 50000"/>
              <a:gd name="adj2" fmla="val 33515"/>
            </a:avLst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2000" b="1" dirty="0" smtClean="0">
              <a:solidFill>
                <a:schemeClr val="bg1"/>
              </a:solidFill>
              <a:latin typeface="HY엽서M" pitchFamily="18" charset="-127"/>
              <a:ea typeface="HY엽서M" pitchFamily="18" charset="-127"/>
            </a:endParaRPr>
          </a:p>
          <a:p>
            <a:r>
              <a:rPr lang="ko-KR" altLang="en-US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대장대신의 </a:t>
            </a:r>
            <a:r>
              <a:rPr lang="ko-KR" altLang="en-US" sz="2000" b="1" dirty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발언에 놀란 예금주들 일제히 은행에 몰려와 예금의 전액 환불 청부 </a:t>
            </a:r>
            <a:r>
              <a:rPr lang="en-US" altLang="ko-KR" sz="2000" b="1" dirty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. </a:t>
            </a:r>
            <a:endParaRPr lang="ko-KR" altLang="en-US" sz="2000" dirty="0">
              <a:solidFill>
                <a:schemeClr val="bg1"/>
              </a:solidFill>
              <a:latin typeface="HY엽서M" pitchFamily="18" charset="-127"/>
              <a:ea typeface="HY엽서M" pitchFamily="18" charset="-127"/>
            </a:endParaRPr>
          </a:p>
          <a:p>
            <a:pPr lvl="0"/>
            <a:endParaRPr lang="ko-KR" altLang="en-US" sz="2000" dirty="0"/>
          </a:p>
        </p:txBody>
      </p:sp>
      <p:sp>
        <p:nvSpPr>
          <p:cNvPr id="11" name="톱니 모양의 오른쪽 화살표 10"/>
          <p:cNvSpPr/>
          <p:nvPr/>
        </p:nvSpPr>
        <p:spPr>
          <a:xfrm>
            <a:off x="3357522" y="2071678"/>
            <a:ext cx="5786478" cy="3000396"/>
          </a:xfrm>
          <a:prstGeom prst="notchedRightArrow">
            <a:avLst>
              <a:gd name="adj1" fmla="val 50000"/>
              <a:gd name="adj2" fmla="val 35686"/>
            </a:avLst>
          </a:prstGeom>
          <a:solidFill>
            <a:srgbClr val="FA80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ko-KR" altLang="en-US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이 같은 사태 벌어지자 중소 은행의 예금주들 또한 예금의 전액 환불을 청구하는 사태가 벌어져 은행은 문을 닫음</a:t>
            </a:r>
            <a:r>
              <a:rPr lang="en-US" altLang="ko-KR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.</a:t>
            </a:r>
            <a:r>
              <a:rPr lang="ko-KR" altLang="en-US" sz="2000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  </a:t>
            </a:r>
            <a:endParaRPr lang="en-US" altLang="ko-KR" sz="2000" dirty="0" smtClean="0">
              <a:solidFill>
                <a:schemeClr val="bg1"/>
              </a:solidFill>
              <a:latin typeface="HY엽서M" pitchFamily="18" charset="-127"/>
              <a:ea typeface="HY엽서M" pitchFamily="18" charset="-127"/>
            </a:endParaRPr>
          </a:p>
          <a:p>
            <a:pPr lvl="0"/>
            <a:r>
              <a:rPr lang="en-US" altLang="ko-KR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[</a:t>
            </a:r>
            <a:r>
              <a:rPr lang="ko-KR" altLang="en-US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금융 공황이 시작</a:t>
            </a:r>
            <a:r>
              <a:rPr lang="en-US" altLang="ko-KR" sz="2000" b="1" dirty="0" smtClean="0">
                <a:solidFill>
                  <a:schemeClr val="bg1"/>
                </a:solidFill>
                <a:latin typeface="HY엽서M" pitchFamily="18" charset="-127"/>
                <a:ea typeface="HY엽서M" pitchFamily="18" charset="-127"/>
              </a:rPr>
              <a:t>] </a:t>
            </a:r>
            <a:endParaRPr lang="ko-KR" altLang="en-US" sz="2000" dirty="0">
              <a:solidFill>
                <a:schemeClr val="bg1"/>
              </a:solidFill>
              <a:latin typeface="HY엽서M" pitchFamily="18" charset="-127"/>
              <a:ea typeface="HY엽서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경제의 혼란</a:t>
            </a:r>
            <a:r>
              <a:rPr lang="en-US" altLang="ko-KR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금융공황</a:t>
            </a:r>
            <a:r>
              <a:rPr lang="en-US" altLang="ko-KR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, 1927)</a:t>
            </a:r>
            <a:endParaRPr lang="ko-KR" altLang="en-US" sz="3600" dirty="0"/>
          </a:p>
        </p:txBody>
      </p:sp>
      <p:sp>
        <p:nvSpPr>
          <p:cNvPr id="8" name="톱니 모양의 오른쪽 화살표 7"/>
          <p:cNvSpPr/>
          <p:nvPr/>
        </p:nvSpPr>
        <p:spPr>
          <a:xfrm>
            <a:off x="0" y="0"/>
            <a:ext cx="4857784" cy="2500306"/>
          </a:xfrm>
          <a:prstGeom prst="notchedRightArrow">
            <a:avLst>
              <a:gd name="adj1" fmla="val 50000"/>
              <a:gd name="adj2" fmla="val 37071"/>
            </a:avLst>
          </a:prstGeom>
          <a:solidFill>
            <a:srgbClr val="DA46C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정부</a:t>
            </a:r>
            <a:r>
              <a:rPr lang="en-US" altLang="ko-KR" sz="2000" b="1" dirty="0">
                <a:latin typeface="HY엽서M" pitchFamily="18" charset="-127"/>
                <a:ea typeface="HY엽서M" pitchFamily="18" charset="-127"/>
              </a:rPr>
              <a:t>-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긴급칙령으로 타이완 은행을 구제하려 했으나 추밀원이 </a:t>
            </a:r>
            <a:r>
              <a:rPr lang="ko-KR" altLang="en-US" sz="2000" b="1" dirty="0" err="1">
                <a:latin typeface="HY엽서M" pitchFamily="18" charset="-127"/>
                <a:ea typeface="HY엽서M" pitchFamily="18" charset="-127"/>
              </a:rPr>
              <a:t>칙령안을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 부결시켜 </a:t>
            </a:r>
            <a:r>
              <a:rPr lang="ko-KR" altLang="en-US" sz="2000" b="1" dirty="0" err="1">
                <a:latin typeface="HY엽서M" pitchFamily="18" charset="-127"/>
                <a:ea typeface="HY엽서M" pitchFamily="18" charset="-127"/>
              </a:rPr>
              <a:t>와카쓰끼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2000" b="1" dirty="0" smtClean="0">
                <a:latin typeface="HY엽서M" pitchFamily="18" charset="-127"/>
                <a:ea typeface="HY엽서M" pitchFamily="18" charset="-127"/>
              </a:rPr>
              <a:t> 내각총사직</a:t>
            </a:r>
            <a:r>
              <a:rPr lang="en-US" altLang="ko-KR" sz="2000" b="1" dirty="0">
                <a:latin typeface="HY엽서M" pitchFamily="18" charset="-127"/>
                <a:ea typeface="HY엽서M" pitchFamily="18" charset="-127"/>
              </a:rPr>
              <a:t>.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 </a:t>
            </a:r>
          </a:p>
        </p:txBody>
      </p:sp>
      <p:sp>
        <p:nvSpPr>
          <p:cNvPr id="9" name="텍스트 개체 틀 8"/>
          <p:cNvSpPr>
            <a:spLocks noGrp="1"/>
          </p:cNvSpPr>
          <p:nvPr>
            <p:ph type="body" sz="half" idx="2"/>
          </p:nvPr>
        </p:nvSpPr>
        <p:spPr>
          <a:xfrm>
            <a:off x="1571604" y="857232"/>
            <a:ext cx="6000792" cy="3500462"/>
          </a:xfrm>
          <a:prstGeom prst="notchedRightArrow">
            <a:avLst>
              <a:gd name="adj1" fmla="val 50000"/>
              <a:gd name="adj2" fmla="val 23237"/>
            </a:avLst>
          </a:prstGeom>
          <a:solidFill>
            <a:srgbClr val="21C5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endParaRPr lang="en-US" altLang="ko-KR" sz="1800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ko-KR" altLang="en-US" sz="5000" b="1" dirty="0" err="1" smtClean="0">
                <a:latin typeface="HY엽서M" pitchFamily="18" charset="-127"/>
                <a:ea typeface="HY엽서M" pitchFamily="18" charset="-127"/>
              </a:rPr>
              <a:t>정우회의</a:t>
            </a:r>
            <a:r>
              <a:rPr lang="ko-KR" altLang="en-US" sz="5000" b="1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5000" b="1" dirty="0" err="1" smtClean="0">
                <a:latin typeface="HY엽서M" pitchFamily="18" charset="-127"/>
                <a:ea typeface="HY엽서M" pitchFamily="18" charset="-127"/>
              </a:rPr>
              <a:t>다나카</a:t>
            </a:r>
            <a:r>
              <a:rPr lang="ko-KR" altLang="en-US" sz="5000" b="1" dirty="0" smtClean="0">
                <a:latin typeface="HY엽서M" pitchFamily="18" charset="-127"/>
                <a:ea typeface="HY엽서M" pitchFamily="18" charset="-127"/>
              </a:rPr>
              <a:t> 기이치 내각은 전국 은행을 </a:t>
            </a:r>
            <a:r>
              <a:rPr lang="en-US" altLang="ko-KR" sz="5000" b="1" dirty="0" smtClean="0">
                <a:latin typeface="HY엽서M" pitchFamily="18" charset="-127"/>
                <a:ea typeface="HY엽서M" pitchFamily="18" charset="-127"/>
              </a:rPr>
              <a:t>2</a:t>
            </a:r>
            <a:r>
              <a:rPr lang="ko-KR" altLang="en-US" sz="5000" b="1" dirty="0" smtClean="0">
                <a:latin typeface="HY엽서M" pitchFamily="18" charset="-127"/>
                <a:ea typeface="HY엽서M" pitchFamily="18" charset="-127"/>
              </a:rPr>
              <a:t>일 동안 휴업시킴</a:t>
            </a:r>
            <a:r>
              <a:rPr lang="en-US" altLang="ko-KR" sz="5000" b="1" dirty="0" smtClean="0">
                <a:latin typeface="HY엽서M" pitchFamily="18" charset="-127"/>
                <a:ea typeface="HY엽서M" pitchFamily="18" charset="-127"/>
              </a:rPr>
              <a:t>, 21</a:t>
            </a:r>
            <a:r>
              <a:rPr lang="ko-KR" altLang="en-US" sz="5000" b="1" dirty="0" smtClean="0">
                <a:latin typeface="HY엽서M" pitchFamily="18" charset="-127"/>
                <a:ea typeface="HY엽서M" pitchFamily="18" charset="-127"/>
              </a:rPr>
              <a:t>일 동안의 모라토리엄</a:t>
            </a:r>
            <a:r>
              <a:rPr lang="en-US" altLang="ko-KR" sz="5000" b="1" dirty="0" smtClean="0"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5000" b="1" dirty="0" smtClean="0">
                <a:latin typeface="HY엽서M" pitchFamily="18" charset="-127"/>
                <a:ea typeface="HY엽서M" pitchFamily="18" charset="-127"/>
              </a:rPr>
              <a:t>지불유예</a:t>
            </a:r>
            <a:r>
              <a:rPr lang="en-US" altLang="ko-KR" sz="5000" b="1" dirty="0" smtClean="0">
                <a:latin typeface="HY엽서M" pitchFamily="18" charset="-127"/>
                <a:ea typeface="HY엽서M" pitchFamily="18" charset="-127"/>
              </a:rPr>
              <a:t>)</a:t>
            </a:r>
            <a:r>
              <a:rPr lang="ko-KR" altLang="en-US" sz="5000" b="1" dirty="0" smtClean="0">
                <a:latin typeface="HY엽서M" pitchFamily="18" charset="-127"/>
                <a:ea typeface="HY엽서M" pitchFamily="18" charset="-127"/>
              </a:rPr>
              <a:t>을 명한 뒤</a:t>
            </a:r>
            <a:r>
              <a:rPr lang="en-US" altLang="ko-KR" sz="5000" b="1" dirty="0" smtClean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5000" b="1" dirty="0" smtClean="0">
                <a:latin typeface="HY엽서M" pitchFamily="18" charset="-127"/>
                <a:ea typeface="HY엽서M" pitchFamily="18" charset="-127"/>
              </a:rPr>
              <a:t>일본 은행에 서 약 </a:t>
            </a:r>
            <a:r>
              <a:rPr lang="en-US" altLang="ko-KR" sz="5000" b="1" dirty="0" smtClean="0">
                <a:latin typeface="HY엽서M" pitchFamily="18" charset="-127"/>
                <a:ea typeface="HY엽서M" pitchFamily="18" charset="-127"/>
              </a:rPr>
              <a:t>20</a:t>
            </a:r>
            <a:r>
              <a:rPr lang="ko-KR" altLang="en-US" sz="5000" b="1" dirty="0" err="1" smtClean="0">
                <a:latin typeface="HY엽서M" pitchFamily="18" charset="-127"/>
                <a:ea typeface="HY엽서M" pitchFamily="18" charset="-127"/>
              </a:rPr>
              <a:t>억엔의</a:t>
            </a:r>
            <a:r>
              <a:rPr lang="ko-KR" altLang="en-US" sz="5000" b="1" dirty="0" smtClean="0">
                <a:latin typeface="HY엽서M" pitchFamily="18" charset="-127"/>
                <a:ea typeface="HY엽서M" pitchFamily="18" charset="-127"/>
              </a:rPr>
              <a:t> 비상 대출을 받아 사태 수습</a:t>
            </a:r>
            <a:r>
              <a:rPr lang="en-US" altLang="ko-KR" sz="5000" b="1" dirty="0" smtClean="0">
                <a:latin typeface="HY엽서M" pitchFamily="18" charset="-127"/>
                <a:ea typeface="HY엽서M" pitchFamily="18" charset="-127"/>
              </a:rPr>
              <a:t>. </a:t>
            </a:r>
            <a:endParaRPr lang="ko-KR" altLang="en-US" sz="5000" dirty="0" smtClean="0">
              <a:latin typeface="HY엽서M" pitchFamily="18" charset="-127"/>
              <a:ea typeface="HY엽서M" pitchFamily="18" charset="-127"/>
            </a:endParaRPr>
          </a:p>
          <a:p>
            <a:endParaRPr lang="ko-KR" altLang="en-US" sz="5000" dirty="0"/>
          </a:p>
        </p:txBody>
      </p:sp>
      <p:sp>
        <p:nvSpPr>
          <p:cNvPr id="10" name="톱니 모양의 오른쪽 화살표 9"/>
          <p:cNvSpPr/>
          <p:nvPr/>
        </p:nvSpPr>
        <p:spPr>
          <a:xfrm>
            <a:off x="3214646" y="2428868"/>
            <a:ext cx="5929354" cy="3000396"/>
          </a:xfrm>
          <a:prstGeom prst="notchedRightArrow">
            <a:avLst>
              <a:gd name="adj1" fmla="val 50000"/>
              <a:gd name="adj2" fmla="val 26446"/>
            </a:avLst>
          </a:prstGeom>
          <a:solidFill>
            <a:srgbClr val="FA80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2000" b="1" dirty="0" smtClean="0">
              <a:latin typeface="HY엽서M" pitchFamily="18" charset="-127"/>
              <a:ea typeface="HY엽서M" pitchFamily="18" charset="-127"/>
            </a:endParaRPr>
          </a:p>
          <a:p>
            <a:endParaRPr lang="en-US" altLang="ko-KR" sz="2000" b="1" dirty="0">
              <a:latin typeface="HY엽서M" pitchFamily="18" charset="-127"/>
              <a:ea typeface="HY엽서M" pitchFamily="18" charset="-127"/>
            </a:endParaRPr>
          </a:p>
          <a:p>
            <a:endParaRPr lang="en-US" altLang="ko-KR" sz="2000" b="1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ko-KR" altLang="en-US" sz="2000" b="1" dirty="0" smtClean="0">
                <a:latin typeface="HY엽서M" pitchFamily="18" charset="-127"/>
                <a:ea typeface="HY엽서M" pitchFamily="18" charset="-127"/>
              </a:rPr>
              <a:t>정부</a:t>
            </a:r>
            <a:r>
              <a:rPr lang="en-US" altLang="ko-KR" sz="2000" b="1" dirty="0" smtClean="0">
                <a:latin typeface="HY엽서M" pitchFamily="18" charset="-127"/>
                <a:ea typeface="HY엽서M" pitchFamily="18" charset="-127"/>
              </a:rPr>
              <a:t>-</a:t>
            </a:r>
            <a:r>
              <a:rPr lang="ko-KR" altLang="en-US" sz="2000" b="1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2000" b="1" dirty="0" err="1">
                <a:latin typeface="HY엽서M" pitchFamily="18" charset="-127"/>
                <a:ea typeface="HY엽서M" pitchFamily="18" charset="-127"/>
              </a:rPr>
              <a:t>대은행에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 자본을 </a:t>
            </a:r>
            <a:r>
              <a:rPr lang="ko-KR" altLang="en-US" sz="2000" b="1" dirty="0" smtClean="0">
                <a:latin typeface="HY엽서M" pitchFamily="18" charset="-127"/>
                <a:ea typeface="HY엽서M" pitchFamily="18" charset="-127"/>
              </a:rPr>
              <a:t>부어 중소 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은행의 예금주가 </a:t>
            </a:r>
            <a:r>
              <a:rPr lang="ko-KR" altLang="en-US" sz="2000" b="1" dirty="0" err="1">
                <a:latin typeface="HY엽서M" pitchFamily="18" charset="-127"/>
                <a:ea typeface="HY엽서M" pitchFamily="18" charset="-127"/>
              </a:rPr>
              <a:t>대은행으로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 예금을 옮기게 </a:t>
            </a:r>
            <a:r>
              <a:rPr lang="ko-KR" altLang="en-US" sz="2000" b="1" dirty="0" smtClean="0">
                <a:latin typeface="HY엽서M" pitchFamily="18" charset="-127"/>
                <a:ea typeface="HY엽서M" pitchFamily="18" charset="-127"/>
              </a:rPr>
              <a:t>됨</a:t>
            </a:r>
            <a:r>
              <a:rPr lang="en-US" altLang="ko-KR" sz="2000" b="1" dirty="0" smtClean="0">
                <a:latin typeface="HY엽서M" pitchFamily="18" charset="-127"/>
                <a:ea typeface="HY엽서M" pitchFamily="18" charset="-127"/>
              </a:rPr>
              <a:t>.</a:t>
            </a:r>
          </a:p>
          <a:p>
            <a:r>
              <a:rPr lang="en-US" altLang="ko-KR" sz="2000" b="1" dirty="0" smtClean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2000" b="1" dirty="0" err="1">
                <a:latin typeface="HY엽서M" pitchFamily="18" charset="-127"/>
                <a:ea typeface="HY엽서M" pitchFamily="18" charset="-127"/>
              </a:rPr>
              <a:t>미쓰이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2000" b="1" u="sng" dirty="0" err="1">
                <a:latin typeface="HY엽서M" pitchFamily="18" charset="-127"/>
                <a:ea typeface="HY엽서M" pitchFamily="18" charset="-127"/>
              </a:rPr>
              <a:t>미쓰비시</a:t>
            </a:r>
            <a:r>
              <a:rPr lang="en-US" altLang="ko-KR" sz="2000" b="1" u="sng" dirty="0">
                <a:latin typeface="HY엽서M" pitchFamily="18" charset="-127"/>
                <a:ea typeface="HY엽서M" pitchFamily="18" charset="-127"/>
              </a:rPr>
              <a:t>.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2000" b="1" u="sng" dirty="0" err="1">
                <a:latin typeface="HY엽서M" pitchFamily="18" charset="-127"/>
                <a:ea typeface="HY엽서M" pitchFamily="18" charset="-127"/>
              </a:rPr>
              <a:t>스미토모</a:t>
            </a:r>
            <a:r>
              <a:rPr lang="en-US" altLang="ko-KR" sz="2000" b="1" u="sng" dirty="0">
                <a:latin typeface="HY엽서M" pitchFamily="18" charset="-127"/>
                <a:ea typeface="HY엽서M" pitchFamily="18" charset="-127"/>
              </a:rPr>
              <a:t>.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2000" b="1" u="sng" dirty="0" err="1">
                <a:latin typeface="HY엽서M" pitchFamily="18" charset="-127"/>
                <a:ea typeface="HY엽서M" pitchFamily="18" charset="-127"/>
              </a:rPr>
              <a:t>야스다</a:t>
            </a:r>
            <a:r>
              <a:rPr lang="en-US" altLang="ko-KR" sz="2000" b="1" u="sng" dirty="0">
                <a:latin typeface="HY엽서M" pitchFamily="18" charset="-127"/>
                <a:ea typeface="HY엽서M" pitchFamily="18" charset="-127"/>
              </a:rPr>
              <a:t>.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2000" b="1" u="sng" dirty="0" err="1">
                <a:latin typeface="HY엽서M" pitchFamily="18" charset="-127"/>
                <a:ea typeface="HY엽서M" pitchFamily="18" charset="-127"/>
              </a:rPr>
              <a:t>다이이치의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 </a:t>
            </a:r>
            <a:r>
              <a:rPr lang="en-US" altLang="ko-KR" sz="2000" b="1" dirty="0">
                <a:latin typeface="HY엽서M" pitchFamily="18" charset="-127"/>
                <a:ea typeface="HY엽서M" pitchFamily="18" charset="-127"/>
              </a:rPr>
              <a:t>5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대 </a:t>
            </a:r>
            <a:r>
              <a:rPr lang="ko-KR" altLang="en-US" sz="2000" b="1" dirty="0" smtClean="0">
                <a:latin typeface="HY엽서M" pitchFamily="18" charset="-127"/>
                <a:ea typeface="HY엽서M" pitchFamily="18" charset="-127"/>
              </a:rPr>
              <a:t>은행 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강화</a:t>
            </a:r>
            <a:r>
              <a:rPr lang="en-US" altLang="ko-KR" sz="2000" b="1" dirty="0"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000" b="1" dirty="0">
                <a:latin typeface="HY엽서M" pitchFamily="18" charset="-127"/>
                <a:ea typeface="HY엽서M" pitchFamily="18" charset="-127"/>
              </a:rPr>
              <a:t>금융계의 지주로 </a:t>
            </a:r>
            <a:r>
              <a:rPr lang="ko-KR" altLang="en-US" sz="2000" b="1" dirty="0" smtClean="0">
                <a:latin typeface="HY엽서M" pitchFamily="18" charset="-127"/>
                <a:ea typeface="HY엽서M" pitchFamily="18" charset="-127"/>
              </a:rPr>
              <a:t>군림</a:t>
            </a:r>
            <a:r>
              <a:rPr lang="en-US" altLang="ko-KR" sz="2000" b="1" dirty="0" smtClean="0">
                <a:latin typeface="HY엽서M" pitchFamily="18" charset="-127"/>
                <a:ea typeface="HY엽서M" pitchFamily="18" charset="-127"/>
              </a:rPr>
              <a:t>.</a:t>
            </a:r>
            <a:endParaRPr lang="ko-KR" altLang="en-US" sz="2000" dirty="0">
              <a:latin typeface="HY엽서M" pitchFamily="18" charset="-127"/>
              <a:ea typeface="HY엽서M" pitchFamily="18" charset="-127"/>
            </a:endParaRPr>
          </a:p>
          <a:p>
            <a:r>
              <a:rPr lang="ko-KR" altLang="en-US" sz="2000" dirty="0"/>
              <a:t/>
            </a:r>
            <a:br>
              <a:rPr lang="ko-KR" altLang="en-US" sz="2000" dirty="0"/>
            </a:br>
            <a:endParaRPr lang="ko-KR" altLang="en-US" sz="2000" dirty="0"/>
          </a:p>
          <a:p>
            <a:endParaRPr lang="ko-KR" altLang="en-US" sz="2000" dirty="0">
              <a:latin typeface="HY엽서M" pitchFamily="18" charset="-127"/>
              <a:ea typeface="HY엽서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build="p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1820</TotalTime>
  <Words>882</Words>
  <Application>Microsoft Office PowerPoint</Application>
  <PresentationFormat>화면 슬라이드 쇼(4:3)</PresentationFormat>
  <Paragraphs>156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2" baseType="lpstr">
      <vt:lpstr>HY목각파임B</vt:lpstr>
      <vt:lpstr>HY얕은샘물M</vt:lpstr>
      <vt:lpstr>HY엽서M</vt:lpstr>
      <vt:lpstr>Tw Cen MT</vt:lpstr>
      <vt:lpstr>Wingdings</vt:lpstr>
      <vt:lpstr>Wingdings 2</vt:lpstr>
      <vt:lpstr>가을</vt:lpstr>
      <vt:lpstr>쇼와시대 사회와 문화(1926~1989)</vt:lpstr>
      <vt:lpstr>쇼와천황 약력</vt:lpstr>
      <vt:lpstr>PowerPoint 프레젠테이션</vt:lpstr>
      <vt:lpstr>쇼와시대 </vt:lpstr>
      <vt:lpstr>쇼와시대</vt:lpstr>
      <vt:lpstr>쇼와시대</vt:lpstr>
      <vt:lpstr>전전(戰前) 시기  </vt:lpstr>
      <vt:lpstr>경제의 혼란(금융공황, 1927)</vt:lpstr>
      <vt:lpstr>경제의 혼란(금융공황, 1927)</vt:lpstr>
      <vt:lpstr>전전(戰前) 시기</vt:lpstr>
      <vt:lpstr>장작림(張作霖) 폭사 사건 (1928)</vt:lpstr>
      <vt:lpstr>전전(戰前) 시기</vt:lpstr>
      <vt:lpstr>전전(戰前) 시기</vt:lpstr>
      <vt:lpstr>만주사변(1931)</vt:lpstr>
      <vt:lpstr>만주사변(1931)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쇼와시대(1926~1989)</dc:title>
  <dc:creator>SEC</dc:creator>
  <cp:lastModifiedBy>Smanager</cp:lastModifiedBy>
  <cp:revision>177</cp:revision>
  <dcterms:created xsi:type="dcterms:W3CDTF">2008-11-23T14:51:01Z</dcterms:created>
  <dcterms:modified xsi:type="dcterms:W3CDTF">2019-09-30T04:00:34Z</dcterms:modified>
</cp:coreProperties>
</file>