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61" r:id="rId4"/>
    <p:sldId id="265" r:id="rId5"/>
    <p:sldId id="269" r:id="rId6"/>
    <p:sldId id="270" r:id="rId7"/>
    <p:sldId id="268" r:id="rId8"/>
    <p:sldId id="267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3854CE-B186-45C2-BF6B-32DA26CA8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AE5307F-B3FB-4D6F-A475-AEB72DF1AA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89A33A6-18CF-4F8C-B6F9-23E2C8777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03274B-1326-4AEA-BDF7-CCAB105C0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5095672-EA9B-4D8D-B047-0FD7CFD37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453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7AA340-B15A-4EC2-842D-ED4F70602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3A4402E-5CBF-42EA-B4BB-ED000BD83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A813A51-FDA3-46DA-8F3D-11E8AAFB6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8532C6A-0849-4737-B6B4-03A6EE58E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3014CA-803B-45A7-AE16-7821B0151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790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4BD1A29-5ED7-4C49-9E2C-E68AA12ED7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0E7C0A6-0F17-4E82-995B-864DC5968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7FB63D7-4480-46B8-80C7-42E98975E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090D767-6DA8-48C0-B7DE-7D641BC0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EB623B3-5A6E-45DE-A758-5710232D3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11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BE8C364-77A3-4416-B332-07EE124CC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FFB5E98-2B06-497E-9DBB-0F8908B1D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D54B56-0B20-4640-9EAE-835381842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B33F210-682C-454A-B4C5-4F3EE9CA1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E28B81-F432-4241-9AC4-5FED8F22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301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3D3F96-2C19-40FA-95C9-5071E05C6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C5F7F0F-B7BF-4100-B43F-B909BE020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027FB5-A5AB-4AAD-9EF0-7918E9C5B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61F8923-AE11-4039-866B-2F4804FA2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7CE19B9-71F8-454D-8B93-C017F7B94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398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ECBC8D-597B-4A46-9349-B110A4FD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9798DBB-A1F6-4A04-806C-89D5A81D0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93D819B-F05F-432A-BAC7-2364AD5E8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AFF07AA-68FD-4342-914A-FA7477948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4097879-AB31-48A9-B4F3-5D93C98E1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7E006A1-94C0-416E-923C-6F989758D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103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BF3B3B-3B6B-4270-871A-59F0CDAB3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648C5D9-1B6C-418F-8C64-45A3CA22C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FB31F77-5861-4E3B-AC8F-E3EDE3370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CFBC604-F91E-4431-91CD-AD23D09CC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EA3F723-B68F-4DA8-B584-26A85380C9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34E309D-D091-46F7-B9E0-DBDE75BD7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4235A26-7044-4617-A322-EA046693C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8392C25-9127-480D-9241-421CDDAC4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680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2B8D3A-B610-4452-BC4D-C801E6C9A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D09DEB6-5A54-4D86-8E65-7E9C2DEDF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E8344D8-8090-478D-9C22-FA6855995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C37645F-D089-4092-B028-3D141330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2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3965F21-8C28-4413-8C0C-D353FD250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76388B8-6B61-48B5-A432-B975D8CC4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5E80819-0165-497F-8DCE-392F0485F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679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BDD817F-1D85-48F0-8205-6E09A317C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DFF7418-7D66-41FC-9016-C6CCF49CD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F595C2F-B037-4D4D-8A3B-62FA0947B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E7F93C5-397F-46B0-961B-CB5818494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E936A1B-75D3-4B54-B6C0-261E4C50B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6476D17-2FD8-4339-BFD9-0FF9284D2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59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E8AF32-AAEC-4D32-BB46-01F398AEF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3CD9CC7-DD8B-407F-88C3-9323CF1959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D01127F-8A31-48FE-B0CA-8C158FBF2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630BECE-1183-4E25-968B-FD81D798A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75FADC1-7B87-4FE2-B8AA-3B5F3A6F2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028D82-95C8-413B-9EB1-75E8192E5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59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CE7F599-041A-4C58-93D4-741109A95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5139D45-E476-4E60-B2A9-80565526B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A68E4B7-9453-4048-AE30-8215163677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1BE8B-E0D6-4995-865D-DF163273485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97C4AA4-5BC1-4832-AD56-98478FDC04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1649BE-ADE8-4021-86A5-0CA24F3098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50914-7F36-467C-9C00-F28999598DC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90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d8iJr80B7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wLDKou6Y9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09CE5959-0D78-46D2-9860-E5C7A4D34A72}"/>
              </a:ext>
            </a:extLst>
          </p:cNvPr>
          <p:cNvSpPr/>
          <p:nvPr/>
        </p:nvSpPr>
        <p:spPr>
          <a:xfrm>
            <a:off x="1396238" y="3587955"/>
            <a:ext cx="1514475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47000"/>
            </a:schemeClr>
          </a:solidFill>
          <a:ln w="19050">
            <a:solidFill>
              <a:srgbClr val="8FC6D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</a:rPr>
              <a:t>소속</a:t>
            </a: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E0EB1664-FDFE-4923-9888-CB17C72720CE}"/>
              </a:ext>
            </a:extLst>
          </p:cNvPr>
          <p:cNvSpPr/>
          <p:nvPr/>
        </p:nvSpPr>
        <p:spPr>
          <a:xfrm>
            <a:off x="2500533" y="3587955"/>
            <a:ext cx="2469212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14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일</a:t>
            </a:r>
            <a:r>
              <a:rPr lang="en-US" altLang="ko-KR" sz="1400" b="1" dirty="0">
                <a:solidFill>
                  <a:prstClr val="white"/>
                </a:solidFill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****</a:t>
            </a:r>
            <a:r>
              <a:rPr lang="ko-KR" altLang="en-US" sz="1400" b="1" dirty="0">
                <a:solidFill>
                  <a:prstClr val="white"/>
                </a:solidFill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학과</a:t>
            </a: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3070285" y="1259495"/>
            <a:ext cx="5518159" cy="2010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4400" kern="0" dirty="0">
                <a:solidFill>
                  <a:prstClr val="white">
                    <a:lumMod val="95000"/>
                  </a:prstClr>
                </a:solidFill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전후 일본의 경제</a:t>
            </a:r>
            <a:endParaRPr lang="en-US" altLang="ko-KR" sz="4400" kern="0" dirty="0">
              <a:solidFill>
                <a:prstClr val="white">
                  <a:lumMod val="95000"/>
                </a:prstClr>
              </a:solidFill>
              <a:latin typeface="이순신 돋움체 L" panose="02020603020101020101" pitchFamily="18" charset="-127"/>
              <a:ea typeface="이순신 돋움체 L" panose="02020603020101020101" pitchFamily="18" charset="-127"/>
            </a:endParaRPr>
          </a:p>
          <a:p>
            <a:pPr algn="ctr" latinLnBrk="0">
              <a:lnSpc>
                <a:spcPct val="150000"/>
              </a:lnSpc>
              <a:defRPr/>
            </a:pPr>
            <a:r>
              <a:rPr lang="ko-KR" altLang="en-US" sz="4400" kern="0" dirty="0">
                <a:solidFill>
                  <a:prstClr val="white">
                    <a:lumMod val="95000"/>
                  </a:prstClr>
                </a:solidFill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경제 불황기</a:t>
            </a:r>
            <a:r>
              <a:rPr lang="en-US" altLang="ko-KR" sz="4400" kern="0" dirty="0">
                <a:solidFill>
                  <a:prstClr val="white">
                    <a:lumMod val="95000"/>
                  </a:prstClr>
                </a:solidFill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 - </a:t>
            </a:r>
            <a:r>
              <a:rPr lang="ko-KR" altLang="en-US" sz="4400" kern="0" dirty="0">
                <a:solidFill>
                  <a:prstClr val="white">
                    <a:lumMod val="95000"/>
                  </a:prstClr>
                </a:solidFill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버블붕괴</a:t>
            </a:r>
            <a:endParaRPr lang="en-US" altLang="ko-KR" sz="4400" kern="0" dirty="0">
              <a:solidFill>
                <a:prstClr val="white">
                  <a:lumMod val="95000"/>
                </a:prstClr>
              </a:solidFill>
              <a:latin typeface="이순신 돋움체 L" panose="02020603020101020101" pitchFamily="18" charset="-127"/>
              <a:ea typeface="이순신 돋움체 L" panose="02020603020101020101" pitchFamily="18" charset="-127"/>
            </a:endParaRPr>
          </a:p>
        </p:txBody>
      </p:sp>
      <p:sp>
        <p:nvSpPr>
          <p:cNvPr id="34" name="사각형: 둥근 모서리 4">
            <a:extLst>
              <a:ext uri="{FF2B5EF4-FFF2-40B4-BE49-F238E27FC236}">
                <a16:creationId xmlns:a16="http://schemas.microsoft.com/office/drawing/2014/main" id="{09CE5959-0D78-46D2-9860-E5C7A4D34A72}"/>
              </a:ext>
            </a:extLst>
          </p:cNvPr>
          <p:cNvSpPr/>
          <p:nvPr/>
        </p:nvSpPr>
        <p:spPr>
          <a:xfrm>
            <a:off x="4559962" y="3587955"/>
            <a:ext cx="1717400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47000"/>
            </a:schemeClr>
          </a:solidFill>
          <a:ln w="19050">
            <a:solidFill>
              <a:srgbClr val="8FC6D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학번</a:t>
            </a:r>
          </a:p>
        </p:txBody>
      </p:sp>
      <p:sp>
        <p:nvSpPr>
          <p:cNvPr id="35" name="사각형: 둥근 모서리 5">
            <a:extLst>
              <a:ext uri="{FF2B5EF4-FFF2-40B4-BE49-F238E27FC236}">
                <a16:creationId xmlns:a16="http://schemas.microsoft.com/office/drawing/2014/main" id="{E0EB1664-FDFE-4923-9888-CB17C72720CE}"/>
              </a:ext>
            </a:extLst>
          </p:cNvPr>
          <p:cNvSpPr/>
          <p:nvPr/>
        </p:nvSpPr>
        <p:spPr>
          <a:xfrm>
            <a:off x="5829365" y="3578936"/>
            <a:ext cx="2054801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14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>
                <a:solidFill>
                  <a:prstClr val="white"/>
                </a:solidFill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21*01*74</a:t>
            </a:r>
            <a:endParaRPr lang="ko-KR" altLang="en-US" sz="1400" b="1" dirty="0">
              <a:solidFill>
                <a:prstClr val="white"/>
              </a:solidFill>
              <a:latin typeface="이순신 돋움체 L" panose="02020603020101020101" pitchFamily="18" charset="-127"/>
              <a:ea typeface="이순신 돋움체 L" panose="02020603020101020101" pitchFamily="18" charset="-127"/>
            </a:endParaRPr>
          </a:p>
        </p:txBody>
      </p:sp>
      <p:sp>
        <p:nvSpPr>
          <p:cNvPr id="36" name="사각형: 둥근 모서리 4">
            <a:extLst>
              <a:ext uri="{FF2B5EF4-FFF2-40B4-BE49-F238E27FC236}">
                <a16:creationId xmlns:a16="http://schemas.microsoft.com/office/drawing/2014/main" id="{09CE5959-0D78-46D2-9860-E5C7A4D34A72}"/>
              </a:ext>
            </a:extLst>
          </p:cNvPr>
          <p:cNvSpPr/>
          <p:nvPr/>
        </p:nvSpPr>
        <p:spPr>
          <a:xfrm>
            <a:off x="7546765" y="3587955"/>
            <a:ext cx="1514475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47000"/>
            </a:schemeClr>
          </a:solidFill>
          <a:ln w="19050">
            <a:solidFill>
              <a:srgbClr val="8FC6D9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이름</a:t>
            </a:r>
          </a:p>
        </p:txBody>
      </p:sp>
      <p:sp>
        <p:nvSpPr>
          <p:cNvPr id="37" name="사각형: 둥근 모서리 5">
            <a:extLst>
              <a:ext uri="{FF2B5EF4-FFF2-40B4-BE49-F238E27FC236}">
                <a16:creationId xmlns:a16="http://schemas.microsoft.com/office/drawing/2014/main" id="{E0EB1664-FDFE-4923-9888-CB17C72720CE}"/>
              </a:ext>
            </a:extLst>
          </p:cNvPr>
          <p:cNvSpPr/>
          <p:nvPr/>
        </p:nvSpPr>
        <p:spPr>
          <a:xfrm>
            <a:off x="8704047" y="3587955"/>
            <a:ext cx="2015815" cy="447674"/>
          </a:xfrm>
          <a:prstGeom prst="roundRect">
            <a:avLst>
              <a:gd name="adj" fmla="val 50000"/>
            </a:avLst>
          </a:prstGeom>
          <a:solidFill>
            <a:schemeClr val="tx1">
              <a:alpha val="14000"/>
            </a:schemeClr>
          </a:soli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white"/>
                </a:solidFill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윤</a:t>
            </a:r>
            <a:r>
              <a:rPr lang="en-US" altLang="ko-KR" sz="1400" b="1" dirty="0">
                <a:solidFill>
                  <a:prstClr val="white"/>
                </a:solidFill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*</a:t>
            </a:r>
            <a:r>
              <a:rPr lang="ko-KR" altLang="en-US" sz="1400" b="1" dirty="0">
                <a:solidFill>
                  <a:prstClr val="white"/>
                </a:solidFill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섭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D9A5C5FE-E399-487C-A243-9E92444FD9F1}"/>
              </a:ext>
            </a:extLst>
          </p:cNvPr>
          <p:cNvSpPr/>
          <p:nvPr/>
        </p:nvSpPr>
        <p:spPr>
          <a:xfrm>
            <a:off x="-1" y="0"/>
            <a:ext cx="604007" cy="5620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11148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타원 30">
            <a:extLst>
              <a:ext uri="{FF2B5EF4-FFF2-40B4-BE49-F238E27FC236}">
                <a16:creationId xmlns:a16="http://schemas.microsoft.com/office/drawing/2014/main" id="{EC6B0017-C428-4253-87A3-D745F2AE0EBD}"/>
              </a:ext>
            </a:extLst>
          </p:cNvPr>
          <p:cNvSpPr/>
          <p:nvPr/>
        </p:nvSpPr>
        <p:spPr>
          <a:xfrm>
            <a:off x="761072" y="3139274"/>
            <a:ext cx="3098830" cy="309883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34" name="자유형: 도형 6">
            <a:extLst>
              <a:ext uri="{FF2B5EF4-FFF2-40B4-BE49-F238E27FC236}">
                <a16:creationId xmlns:a16="http://schemas.microsoft.com/office/drawing/2014/main" id="{7404E370-AB59-454D-BF99-33AAD5C92955}"/>
              </a:ext>
            </a:extLst>
          </p:cNvPr>
          <p:cNvSpPr/>
          <p:nvPr/>
        </p:nvSpPr>
        <p:spPr>
          <a:xfrm>
            <a:off x="952521" y="1990281"/>
            <a:ext cx="2715930" cy="4238067"/>
          </a:xfrm>
          <a:custGeom>
            <a:avLst/>
            <a:gdLst>
              <a:gd name="connsiteX0" fmla="*/ 244495 w 2905126"/>
              <a:gd name="connsiteY0" fmla="*/ 0 h 4533298"/>
              <a:gd name="connsiteX1" fmla="*/ 2660631 w 2905126"/>
              <a:gd name="connsiteY1" fmla="*/ 0 h 4533298"/>
              <a:gd name="connsiteX2" fmla="*/ 2905126 w 2905126"/>
              <a:gd name="connsiteY2" fmla="*/ 244495 h 4533298"/>
              <a:gd name="connsiteX3" fmla="*/ 2905126 w 2905126"/>
              <a:gd name="connsiteY3" fmla="*/ 3662219 h 4533298"/>
              <a:gd name="connsiteX4" fmla="*/ 2900703 w 2905126"/>
              <a:gd name="connsiteY4" fmla="*/ 3671402 h 4533298"/>
              <a:gd name="connsiteX5" fmla="*/ 1452563 w 2905126"/>
              <a:gd name="connsiteY5" fmla="*/ 4533298 h 4533298"/>
              <a:gd name="connsiteX6" fmla="*/ 4424 w 2905126"/>
              <a:gd name="connsiteY6" fmla="*/ 3671402 h 4533298"/>
              <a:gd name="connsiteX7" fmla="*/ 0 w 2905126"/>
              <a:gd name="connsiteY7" fmla="*/ 3662219 h 4533298"/>
              <a:gd name="connsiteX8" fmla="*/ 0 w 2905126"/>
              <a:gd name="connsiteY8" fmla="*/ 244495 h 4533298"/>
              <a:gd name="connsiteX9" fmla="*/ 244495 w 2905126"/>
              <a:gd name="connsiteY9" fmla="*/ 0 h 4533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05126" h="4533298">
                <a:moveTo>
                  <a:pt x="244495" y="0"/>
                </a:moveTo>
                <a:lnTo>
                  <a:pt x="2660631" y="0"/>
                </a:lnTo>
                <a:cubicBezTo>
                  <a:pt x="2795662" y="0"/>
                  <a:pt x="2905126" y="109464"/>
                  <a:pt x="2905126" y="244495"/>
                </a:cubicBezTo>
                <a:lnTo>
                  <a:pt x="2905126" y="3662219"/>
                </a:lnTo>
                <a:lnTo>
                  <a:pt x="2900703" y="3671402"/>
                </a:lnTo>
                <a:cubicBezTo>
                  <a:pt x="2621815" y="4184786"/>
                  <a:pt x="2077889" y="4533298"/>
                  <a:pt x="1452563" y="4533298"/>
                </a:cubicBezTo>
                <a:cubicBezTo>
                  <a:pt x="827237" y="4533298"/>
                  <a:pt x="283311" y="4184786"/>
                  <a:pt x="4424" y="3671402"/>
                </a:cubicBezTo>
                <a:lnTo>
                  <a:pt x="0" y="3662219"/>
                </a:lnTo>
                <a:lnTo>
                  <a:pt x="0" y="244495"/>
                </a:lnTo>
                <a:cubicBezTo>
                  <a:pt x="0" y="109464"/>
                  <a:pt x="109464" y="0"/>
                  <a:pt x="24449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A0EC9EEB-D56C-4F4D-B560-9A09E6861CBD}"/>
              </a:ext>
            </a:extLst>
          </p:cNvPr>
          <p:cNvSpPr/>
          <p:nvPr/>
        </p:nvSpPr>
        <p:spPr>
          <a:xfrm>
            <a:off x="1112775" y="4688689"/>
            <a:ext cx="2395423" cy="896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900" dirty="0">
                <a:solidFill>
                  <a:prstClr val="black">
                    <a:lumMod val="65000"/>
                    <a:lumOff val="35000"/>
                  </a:prstClr>
                </a:solidFill>
              </a:rPr>
              <a:t>1989</a:t>
            </a:r>
            <a:r>
              <a:rPr lang="ko-KR" altLang="en-US" sz="900" dirty="0">
                <a:solidFill>
                  <a:prstClr val="black">
                    <a:lumMod val="65000"/>
                    <a:lumOff val="35000"/>
                  </a:prstClr>
                </a:solidFill>
              </a:rPr>
              <a:t>년 말 주가가 최고점을 찍은 것을 신호로 </a:t>
            </a:r>
            <a:r>
              <a:rPr lang="en-US" altLang="ko-KR" sz="900" dirty="0">
                <a:solidFill>
                  <a:prstClr val="black">
                    <a:lumMod val="65000"/>
                    <a:lumOff val="35000"/>
                  </a:prstClr>
                </a:solidFill>
              </a:rPr>
              <a:t>1990</a:t>
            </a:r>
            <a:r>
              <a:rPr lang="ko-KR" altLang="en-US" sz="900" dirty="0">
                <a:solidFill>
                  <a:prstClr val="black">
                    <a:lumMod val="65000"/>
                    <a:lumOff val="35000"/>
                  </a:prstClr>
                </a:solidFill>
              </a:rPr>
              <a:t>년 새해가 시작 </a:t>
            </a:r>
            <a:r>
              <a:rPr lang="ko-KR" altLang="en-US" sz="90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하자마자</a:t>
            </a:r>
            <a:r>
              <a:rPr lang="ko-KR" altLang="en-US" sz="900" dirty="0">
                <a:solidFill>
                  <a:prstClr val="black">
                    <a:lumMod val="65000"/>
                    <a:lumOff val="35000"/>
                  </a:prstClr>
                </a:solidFill>
              </a:rPr>
              <a:t> 대장성의 출자총액제한제도로 인해 주가와 부동산이 폭락하였다</a:t>
            </a:r>
            <a:r>
              <a:rPr lang="en-US" altLang="ko-KR" sz="900" dirty="0">
                <a:solidFill>
                  <a:prstClr val="black">
                    <a:lumMod val="65000"/>
                    <a:lumOff val="35000"/>
                  </a:prstClr>
                </a:solidFill>
              </a:rPr>
              <a:t>.</a:t>
            </a:r>
            <a:endParaRPr lang="ko-KR" altLang="en-US" sz="9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F3DE4BCF-15EB-415E-8490-921105537252}"/>
              </a:ext>
            </a:extLst>
          </p:cNvPr>
          <p:cNvSpPr/>
          <p:nvPr/>
        </p:nvSpPr>
        <p:spPr>
          <a:xfrm>
            <a:off x="4661213" y="3149031"/>
            <a:ext cx="3098830" cy="309883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4852662" y="1990281"/>
            <a:ext cx="2715930" cy="4247823"/>
            <a:chOff x="4852662" y="1990281"/>
            <a:chExt cx="2715930" cy="4247823"/>
          </a:xfrm>
        </p:grpSpPr>
        <p:sp>
          <p:nvSpPr>
            <p:cNvPr id="37" name="자유형: 도형 10">
              <a:extLst>
                <a:ext uri="{FF2B5EF4-FFF2-40B4-BE49-F238E27FC236}">
                  <a16:creationId xmlns:a16="http://schemas.microsoft.com/office/drawing/2014/main" id="{DE2C4B6C-71E7-4893-9648-497ADADB4FD7}"/>
                </a:ext>
              </a:extLst>
            </p:cNvPr>
            <p:cNvSpPr/>
            <p:nvPr/>
          </p:nvSpPr>
          <p:spPr>
            <a:xfrm>
              <a:off x="4852662" y="2000037"/>
              <a:ext cx="2715930" cy="4238067"/>
            </a:xfrm>
            <a:custGeom>
              <a:avLst/>
              <a:gdLst>
                <a:gd name="connsiteX0" fmla="*/ 244495 w 2905126"/>
                <a:gd name="connsiteY0" fmla="*/ 0 h 4533298"/>
                <a:gd name="connsiteX1" fmla="*/ 2660631 w 2905126"/>
                <a:gd name="connsiteY1" fmla="*/ 0 h 4533298"/>
                <a:gd name="connsiteX2" fmla="*/ 2905126 w 2905126"/>
                <a:gd name="connsiteY2" fmla="*/ 244495 h 4533298"/>
                <a:gd name="connsiteX3" fmla="*/ 2905126 w 2905126"/>
                <a:gd name="connsiteY3" fmla="*/ 3662219 h 4533298"/>
                <a:gd name="connsiteX4" fmla="*/ 2900703 w 2905126"/>
                <a:gd name="connsiteY4" fmla="*/ 3671402 h 4533298"/>
                <a:gd name="connsiteX5" fmla="*/ 1452563 w 2905126"/>
                <a:gd name="connsiteY5" fmla="*/ 4533298 h 4533298"/>
                <a:gd name="connsiteX6" fmla="*/ 4424 w 2905126"/>
                <a:gd name="connsiteY6" fmla="*/ 3671402 h 4533298"/>
                <a:gd name="connsiteX7" fmla="*/ 0 w 2905126"/>
                <a:gd name="connsiteY7" fmla="*/ 3662219 h 4533298"/>
                <a:gd name="connsiteX8" fmla="*/ 0 w 2905126"/>
                <a:gd name="connsiteY8" fmla="*/ 244495 h 4533298"/>
                <a:gd name="connsiteX9" fmla="*/ 244495 w 2905126"/>
                <a:gd name="connsiteY9" fmla="*/ 0 h 4533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05126" h="4533298">
                  <a:moveTo>
                    <a:pt x="244495" y="0"/>
                  </a:moveTo>
                  <a:lnTo>
                    <a:pt x="2660631" y="0"/>
                  </a:lnTo>
                  <a:cubicBezTo>
                    <a:pt x="2795662" y="0"/>
                    <a:pt x="2905126" y="109464"/>
                    <a:pt x="2905126" y="244495"/>
                  </a:cubicBezTo>
                  <a:lnTo>
                    <a:pt x="2905126" y="3662219"/>
                  </a:lnTo>
                  <a:lnTo>
                    <a:pt x="2900703" y="3671402"/>
                  </a:lnTo>
                  <a:cubicBezTo>
                    <a:pt x="2621815" y="4184786"/>
                    <a:pt x="2077889" y="4533298"/>
                    <a:pt x="1452563" y="4533298"/>
                  </a:cubicBezTo>
                  <a:cubicBezTo>
                    <a:pt x="827237" y="4533298"/>
                    <a:pt x="283311" y="4184786"/>
                    <a:pt x="4424" y="3671402"/>
                  </a:cubicBezTo>
                  <a:lnTo>
                    <a:pt x="0" y="3662219"/>
                  </a:lnTo>
                  <a:lnTo>
                    <a:pt x="0" y="244495"/>
                  </a:lnTo>
                  <a:cubicBezTo>
                    <a:pt x="0" y="109464"/>
                    <a:pt x="109464" y="0"/>
                    <a:pt x="24449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38" name="직사각형 37">
              <a:extLst>
                <a:ext uri="{FF2B5EF4-FFF2-40B4-BE49-F238E27FC236}">
                  <a16:creationId xmlns:a16="http://schemas.microsoft.com/office/drawing/2014/main" id="{6A8FAF6B-6D53-4014-8EF6-9CEE1BA72A49}"/>
                </a:ext>
              </a:extLst>
            </p:cNvPr>
            <p:cNvSpPr/>
            <p:nvPr/>
          </p:nvSpPr>
          <p:spPr>
            <a:xfrm>
              <a:off x="5012915" y="4698446"/>
              <a:ext cx="2395423" cy="273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900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역대 최악의</a:t>
              </a:r>
            </a:p>
          </p:txBody>
        </p:sp>
        <p:sp>
          <p:nvSpPr>
            <p:cNvPr id="40" name="사각형: 둥근 위쪽 모서리 1">
              <a:extLst>
                <a:ext uri="{FF2B5EF4-FFF2-40B4-BE49-F238E27FC236}">
                  <a16:creationId xmlns:a16="http://schemas.microsoft.com/office/drawing/2014/main" id="{65EADCED-D8EA-4C4F-BDEA-0350CDE3CB20}"/>
                </a:ext>
              </a:extLst>
            </p:cNvPr>
            <p:cNvSpPr/>
            <p:nvPr/>
          </p:nvSpPr>
          <p:spPr>
            <a:xfrm>
              <a:off x="4852662" y="1990281"/>
              <a:ext cx="2715930" cy="2485818"/>
            </a:xfrm>
            <a:prstGeom prst="round2SameRect">
              <a:avLst>
                <a:gd name="adj1" fmla="val 8929"/>
                <a:gd name="adj2" fmla="val 0"/>
              </a:avLst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>
                  <a:solidFill>
                    <a:prstClr val="white"/>
                  </a:solidFill>
                </a:rPr>
                <a:t>잃어버린 </a:t>
              </a:r>
              <a:r>
                <a:rPr lang="en-US" altLang="ko-KR" dirty="0">
                  <a:solidFill>
                    <a:prstClr val="white"/>
                  </a:solidFill>
                </a:rPr>
                <a:t>10</a:t>
              </a:r>
              <a:r>
                <a:rPr lang="ko-KR" altLang="en-US" dirty="0">
                  <a:solidFill>
                    <a:prstClr val="white"/>
                  </a:solidFill>
                </a:rPr>
                <a:t>년</a:t>
              </a:r>
            </a:p>
          </p:txBody>
        </p:sp>
      </p:grpSp>
      <p:sp>
        <p:nvSpPr>
          <p:cNvPr id="41" name="타원 40">
            <a:extLst>
              <a:ext uri="{FF2B5EF4-FFF2-40B4-BE49-F238E27FC236}">
                <a16:creationId xmlns:a16="http://schemas.microsoft.com/office/drawing/2014/main" id="{F3DE4BCF-15EB-415E-8490-921105537252}"/>
              </a:ext>
            </a:extLst>
          </p:cNvPr>
          <p:cNvSpPr/>
          <p:nvPr/>
        </p:nvSpPr>
        <p:spPr>
          <a:xfrm>
            <a:off x="8369903" y="3158787"/>
            <a:ext cx="3098830" cy="309883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2" name="자유형: 도형 10">
            <a:extLst>
              <a:ext uri="{FF2B5EF4-FFF2-40B4-BE49-F238E27FC236}">
                <a16:creationId xmlns:a16="http://schemas.microsoft.com/office/drawing/2014/main" id="{DE2C4B6C-71E7-4893-9648-497ADADB4FD7}"/>
              </a:ext>
            </a:extLst>
          </p:cNvPr>
          <p:cNvSpPr/>
          <p:nvPr/>
        </p:nvSpPr>
        <p:spPr>
          <a:xfrm>
            <a:off x="8561352" y="2009793"/>
            <a:ext cx="2715930" cy="4238067"/>
          </a:xfrm>
          <a:custGeom>
            <a:avLst/>
            <a:gdLst>
              <a:gd name="connsiteX0" fmla="*/ 244495 w 2905126"/>
              <a:gd name="connsiteY0" fmla="*/ 0 h 4533298"/>
              <a:gd name="connsiteX1" fmla="*/ 2660631 w 2905126"/>
              <a:gd name="connsiteY1" fmla="*/ 0 h 4533298"/>
              <a:gd name="connsiteX2" fmla="*/ 2905126 w 2905126"/>
              <a:gd name="connsiteY2" fmla="*/ 244495 h 4533298"/>
              <a:gd name="connsiteX3" fmla="*/ 2905126 w 2905126"/>
              <a:gd name="connsiteY3" fmla="*/ 3662219 h 4533298"/>
              <a:gd name="connsiteX4" fmla="*/ 2900703 w 2905126"/>
              <a:gd name="connsiteY4" fmla="*/ 3671402 h 4533298"/>
              <a:gd name="connsiteX5" fmla="*/ 1452563 w 2905126"/>
              <a:gd name="connsiteY5" fmla="*/ 4533298 h 4533298"/>
              <a:gd name="connsiteX6" fmla="*/ 4424 w 2905126"/>
              <a:gd name="connsiteY6" fmla="*/ 3671402 h 4533298"/>
              <a:gd name="connsiteX7" fmla="*/ 0 w 2905126"/>
              <a:gd name="connsiteY7" fmla="*/ 3662219 h 4533298"/>
              <a:gd name="connsiteX8" fmla="*/ 0 w 2905126"/>
              <a:gd name="connsiteY8" fmla="*/ 244495 h 4533298"/>
              <a:gd name="connsiteX9" fmla="*/ 244495 w 2905126"/>
              <a:gd name="connsiteY9" fmla="*/ 0 h 4533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05126" h="4533298">
                <a:moveTo>
                  <a:pt x="244495" y="0"/>
                </a:moveTo>
                <a:lnTo>
                  <a:pt x="2660631" y="0"/>
                </a:lnTo>
                <a:cubicBezTo>
                  <a:pt x="2795662" y="0"/>
                  <a:pt x="2905126" y="109464"/>
                  <a:pt x="2905126" y="244495"/>
                </a:cubicBezTo>
                <a:lnTo>
                  <a:pt x="2905126" y="3662219"/>
                </a:lnTo>
                <a:lnTo>
                  <a:pt x="2900703" y="3671402"/>
                </a:lnTo>
                <a:cubicBezTo>
                  <a:pt x="2621815" y="4184786"/>
                  <a:pt x="2077889" y="4533298"/>
                  <a:pt x="1452563" y="4533298"/>
                </a:cubicBezTo>
                <a:cubicBezTo>
                  <a:pt x="827237" y="4533298"/>
                  <a:pt x="283311" y="4184786"/>
                  <a:pt x="4424" y="3671402"/>
                </a:cubicBezTo>
                <a:lnTo>
                  <a:pt x="0" y="3662219"/>
                </a:lnTo>
                <a:lnTo>
                  <a:pt x="0" y="244495"/>
                </a:lnTo>
                <a:cubicBezTo>
                  <a:pt x="0" y="109464"/>
                  <a:pt x="109464" y="0"/>
                  <a:pt x="24449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44" name="사각형: 둥근 위쪽 모서리 1">
            <a:extLst>
              <a:ext uri="{FF2B5EF4-FFF2-40B4-BE49-F238E27FC236}">
                <a16:creationId xmlns:a16="http://schemas.microsoft.com/office/drawing/2014/main" id="{65EADCED-D8EA-4C4F-BDEA-0350CDE3CB20}"/>
              </a:ext>
            </a:extLst>
          </p:cNvPr>
          <p:cNvSpPr/>
          <p:nvPr/>
        </p:nvSpPr>
        <p:spPr>
          <a:xfrm>
            <a:off x="8561352" y="2000037"/>
            <a:ext cx="2715930" cy="2485818"/>
          </a:xfrm>
          <a:prstGeom prst="round2SameRect">
            <a:avLst>
              <a:gd name="adj1" fmla="val 8929"/>
              <a:gd name="adj2" fmla="val 0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prstClr val="white"/>
                </a:solidFill>
              </a:rPr>
              <a:t>극복 과정</a:t>
            </a:r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A7BF1F80-76BA-4599-96EB-4955435052A8}"/>
              </a:ext>
            </a:extLst>
          </p:cNvPr>
          <p:cNvSpPr/>
          <p:nvPr/>
        </p:nvSpPr>
        <p:spPr>
          <a:xfrm>
            <a:off x="3336920" y="610139"/>
            <a:ext cx="5518159" cy="896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defRPr/>
            </a:pPr>
            <a:r>
              <a:rPr lang="ko-KR" altLang="en-US" sz="4000" kern="0" dirty="0">
                <a:solidFill>
                  <a:prstClr val="white">
                    <a:lumMod val="95000"/>
                  </a:prstClr>
                </a:solidFill>
              </a:rPr>
              <a:t>일본 경제 불황기 목차</a:t>
            </a:r>
          </a:p>
        </p:txBody>
      </p:sp>
      <p:sp>
        <p:nvSpPr>
          <p:cNvPr id="16" name="사각형: 둥근 위쪽 모서리 1">
            <a:extLst>
              <a:ext uri="{FF2B5EF4-FFF2-40B4-BE49-F238E27FC236}">
                <a16:creationId xmlns:a16="http://schemas.microsoft.com/office/drawing/2014/main" id="{65EADCED-D8EA-4C4F-BDEA-0350CDE3CB20}"/>
              </a:ext>
            </a:extLst>
          </p:cNvPr>
          <p:cNvSpPr/>
          <p:nvPr/>
        </p:nvSpPr>
        <p:spPr>
          <a:xfrm>
            <a:off x="952521" y="1980525"/>
            <a:ext cx="2715930" cy="2485818"/>
          </a:xfrm>
          <a:prstGeom prst="round2SameRect">
            <a:avLst>
              <a:gd name="adj1" fmla="val 8929"/>
              <a:gd name="adj2" fmla="val 0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prstClr val="white"/>
                </a:solidFill>
              </a:rPr>
              <a:t>버블 붕괴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DC3E3E30-DEE0-402E-B035-F0C9AB05D55A}"/>
              </a:ext>
            </a:extLst>
          </p:cNvPr>
          <p:cNvSpPr/>
          <p:nvPr/>
        </p:nvSpPr>
        <p:spPr>
          <a:xfrm>
            <a:off x="-1" y="0"/>
            <a:ext cx="604007" cy="5620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2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36503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직사각형 30">
            <a:extLst>
              <a:ext uri="{FF2B5EF4-FFF2-40B4-BE49-F238E27FC236}">
                <a16:creationId xmlns:a16="http://schemas.microsoft.com/office/drawing/2014/main" id="{500DA294-67DC-4867-888C-F3D1E97B30A7}"/>
              </a:ext>
            </a:extLst>
          </p:cNvPr>
          <p:cNvSpPr/>
          <p:nvPr/>
        </p:nvSpPr>
        <p:spPr>
          <a:xfrm>
            <a:off x="-1" y="0"/>
            <a:ext cx="604007" cy="5620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3</a:t>
            </a:r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324520-5D58-4686-8F8E-3BF4CB23F4DB}"/>
              </a:ext>
            </a:extLst>
          </p:cNvPr>
          <p:cNvSpPr txBox="1"/>
          <p:nvPr/>
        </p:nvSpPr>
        <p:spPr>
          <a:xfrm>
            <a:off x="1442907" y="972907"/>
            <a:ext cx="13506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버블 붕괴</a:t>
            </a:r>
          </a:p>
        </p:txBody>
      </p:sp>
    </p:spTree>
    <p:extLst>
      <p:ext uri="{BB962C8B-B14F-4D97-AF65-F5344CB8AC3E}">
        <p14:creationId xmlns:p14="http://schemas.microsoft.com/office/powerpoint/2010/main" val="539911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직사각형 30">
            <a:extLst>
              <a:ext uri="{FF2B5EF4-FFF2-40B4-BE49-F238E27FC236}">
                <a16:creationId xmlns:a16="http://schemas.microsoft.com/office/drawing/2014/main" id="{500DA294-67DC-4867-888C-F3D1E97B30A7}"/>
              </a:ext>
            </a:extLst>
          </p:cNvPr>
          <p:cNvSpPr/>
          <p:nvPr/>
        </p:nvSpPr>
        <p:spPr>
          <a:xfrm>
            <a:off x="-1" y="0"/>
            <a:ext cx="604007" cy="5620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3</a:t>
            </a:r>
            <a:endParaRPr lang="ko-KR" altLang="en-US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208F3C56-934A-4AA6-9B1B-B33F34BC0790}"/>
              </a:ext>
            </a:extLst>
          </p:cNvPr>
          <p:cNvSpPr/>
          <p:nvPr/>
        </p:nvSpPr>
        <p:spPr>
          <a:xfrm>
            <a:off x="2877376" y="3244334"/>
            <a:ext cx="5212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hlinkClick r:id="rId2"/>
              </a:rPr>
              <a:t>https://www.youtube.com/watch?v=hd8iJr80B7g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C8A51C-8C45-4956-A65A-60478BE72B99}"/>
              </a:ext>
            </a:extLst>
          </p:cNvPr>
          <p:cNvSpPr txBox="1"/>
          <p:nvPr/>
        </p:nvSpPr>
        <p:spPr>
          <a:xfrm>
            <a:off x="604006" y="562062"/>
            <a:ext cx="41022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버블 붕괴 참고 동영상</a:t>
            </a:r>
          </a:p>
        </p:txBody>
      </p:sp>
    </p:spTree>
    <p:extLst>
      <p:ext uri="{BB962C8B-B14F-4D97-AF65-F5344CB8AC3E}">
        <p14:creationId xmlns:p14="http://schemas.microsoft.com/office/powerpoint/2010/main" val="680874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직사각형 30">
            <a:extLst>
              <a:ext uri="{FF2B5EF4-FFF2-40B4-BE49-F238E27FC236}">
                <a16:creationId xmlns:a16="http://schemas.microsoft.com/office/drawing/2014/main" id="{500DA294-67DC-4867-888C-F3D1E97B30A7}"/>
              </a:ext>
            </a:extLst>
          </p:cNvPr>
          <p:cNvSpPr/>
          <p:nvPr/>
        </p:nvSpPr>
        <p:spPr>
          <a:xfrm>
            <a:off x="-1" y="0"/>
            <a:ext cx="604007" cy="5620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3</a:t>
            </a:r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D965AB-C410-4741-A762-183183E98C09}"/>
              </a:ext>
            </a:extLst>
          </p:cNvPr>
          <p:cNvSpPr txBox="1"/>
          <p:nvPr/>
        </p:nvSpPr>
        <p:spPr>
          <a:xfrm>
            <a:off x="604005" y="562062"/>
            <a:ext cx="3590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잃어버린 </a:t>
            </a:r>
            <a:r>
              <a:rPr lang="en-US" altLang="ko-KR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10</a:t>
            </a:r>
            <a:r>
              <a:rPr lang="ko-KR" altLang="en-US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년이란</a:t>
            </a:r>
            <a:r>
              <a:rPr lang="en-US" altLang="ko-KR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?</a:t>
            </a:r>
            <a:endParaRPr lang="ko-KR" altLang="en-US" sz="3600" dirty="0">
              <a:latin typeface="이순신 돋움체 L" panose="02020603020101020101" pitchFamily="18" charset="-127"/>
              <a:ea typeface="이순신 돋움체 L" panose="0202060302010102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2AE290-3BB7-4DDC-BFC8-60220AD4C5ED}"/>
              </a:ext>
            </a:extLst>
          </p:cNvPr>
          <p:cNvSpPr txBox="1"/>
          <p:nvPr/>
        </p:nvSpPr>
        <p:spPr>
          <a:xfrm>
            <a:off x="604005" y="2258037"/>
            <a:ext cx="79611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1980</a:t>
            </a:r>
            <a:r>
              <a:rPr lang="ko-KR" altLang="en-US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년대 거품경제의 소멸 이후 </a:t>
            </a:r>
            <a:r>
              <a:rPr lang="en-US" altLang="ko-KR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1991</a:t>
            </a:r>
            <a:r>
              <a:rPr lang="ko-KR" altLang="en-US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년부터 </a:t>
            </a:r>
            <a:r>
              <a:rPr lang="en-US" altLang="ko-KR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2001</a:t>
            </a:r>
            <a:r>
              <a:rPr lang="ko-KR" altLang="en-US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년까지 이어진 일본의 극심한 장기 침체 기간을 일컫는 말이다</a:t>
            </a:r>
            <a:r>
              <a:rPr lang="en-US" altLang="ko-KR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.</a:t>
            </a:r>
            <a:endParaRPr lang="ko-KR" altLang="en-US" sz="3600" dirty="0">
              <a:latin typeface="이순신 돋움체 L" panose="02020603020101020101" pitchFamily="18" charset="-127"/>
              <a:ea typeface="이순신 돋움체 L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95625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직사각형 30">
            <a:extLst>
              <a:ext uri="{FF2B5EF4-FFF2-40B4-BE49-F238E27FC236}">
                <a16:creationId xmlns:a16="http://schemas.microsoft.com/office/drawing/2014/main" id="{500DA294-67DC-4867-888C-F3D1E97B30A7}"/>
              </a:ext>
            </a:extLst>
          </p:cNvPr>
          <p:cNvSpPr/>
          <p:nvPr/>
        </p:nvSpPr>
        <p:spPr>
          <a:xfrm>
            <a:off x="-1" y="0"/>
            <a:ext cx="604007" cy="5620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3</a:t>
            </a:r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D965AB-C410-4741-A762-183183E98C09}"/>
              </a:ext>
            </a:extLst>
          </p:cNvPr>
          <p:cNvSpPr txBox="1"/>
          <p:nvPr/>
        </p:nvSpPr>
        <p:spPr>
          <a:xfrm>
            <a:off x="604006" y="562062"/>
            <a:ext cx="2768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잃어버린 </a:t>
            </a:r>
            <a:r>
              <a:rPr lang="en-US" altLang="ko-KR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10</a:t>
            </a:r>
            <a:r>
              <a:rPr lang="ko-KR" altLang="en-US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년</a:t>
            </a:r>
          </a:p>
        </p:txBody>
      </p:sp>
    </p:spTree>
    <p:extLst>
      <p:ext uri="{BB962C8B-B14F-4D97-AF65-F5344CB8AC3E}">
        <p14:creationId xmlns:p14="http://schemas.microsoft.com/office/powerpoint/2010/main" val="885163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직사각형 30">
            <a:extLst>
              <a:ext uri="{FF2B5EF4-FFF2-40B4-BE49-F238E27FC236}">
                <a16:creationId xmlns:a16="http://schemas.microsoft.com/office/drawing/2014/main" id="{500DA294-67DC-4867-888C-F3D1E97B30A7}"/>
              </a:ext>
            </a:extLst>
          </p:cNvPr>
          <p:cNvSpPr/>
          <p:nvPr/>
        </p:nvSpPr>
        <p:spPr>
          <a:xfrm>
            <a:off x="-1" y="0"/>
            <a:ext cx="604007" cy="5620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3</a:t>
            </a:r>
            <a:endParaRPr lang="ko-KR" altLang="en-US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D58D1C1F-3891-42D9-9822-F990CEC178F5}"/>
              </a:ext>
            </a:extLst>
          </p:cNvPr>
          <p:cNvSpPr/>
          <p:nvPr/>
        </p:nvSpPr>
        <p:spPr>
          <a:xfrm>
            <a:off x="2946818" y="3429000"/>
            <a:ext cx="5526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hlinkClick r:id="rId2"/>
              </a:rPr>
              <a:t>https://www.youtube.com/watch?v=mwLDKou6Y9A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7F93E7-E669-4855-BC8F-5C5C6AA10E93}"/>
              </a:ext>
            </a:extLst>
          </p:cNvPr>
          <p:cNvSpPr txBox="1"/>
          <p:nvPr/>
        </p:nvSpPr>
        <p:spPr>
          <a:xfrm>
            <a:off x="604006" y="562062"/>
            <a:ext cx="49830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잃어버린 </a:t>
            </a:r>
            <a:r>
              <a:rPr lang="en-US" altLang="ko-KR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10</a:t>
            </a:r>
            <a:r>
              <a:rPr lang="ko-KR" altLang="en-US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년 참고 동영상</a:t>
            </a:r>
          </a:p>
        </p:txBody>
      </p:sp>
    </p:spTree>
    <p:extLst>
      <p:ext uri="{BB962C8B-B14F-4D97-AF65-F5344CB8AC3E}">
        <p14:creationId xmlns:p14="http://schemas.microsoft.com/office/powerpoint/2010/main" val="2744956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6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직사각형 30">
            <a:extLst>
              <a:ext uri="{FF2B5EF4-FFF2-40B4-BE49-F238E27FC236}">
                <a16:creationId xmlns:a16="http://schemas.microsoft.com/office/drawing/2014/main" id="{500DA294-67DC-4867-888C-F3D1E97B30A7}"/>
              </a:ext>
            </a:extLst>
          </p:cNvPr>
          <p:cNvSpPr/>
          <p:nvPr/>
        </p:nvSpPr>
        <p:spPr>
          <a:xfrm>
            <a:off x="-1" y="0"/>
            <a:ext cx="604007" cy="5620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3</a:t>
            </a:r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E66833-0A7F-4CF9-9755-BB57E0F117AC}"/>
              </a:ext>
            </a:extLst>
          </p:cNvPr>
          <p:cNvSpPr txBox="1"/>
          <p:nvPr/>
        </p:nvSpPr>
        <p:spPr>
          <a:xfrm>
            <a:off x="604006" y="562062"/>
            <a:ext cx="49830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>
                <a:latin typeface="이순신 돋움체 L" panose="02020603020101020101" pitchFamily="18" charset="-127"/>
                <a:ea typeface="이순신 돋움체 L" panose="02020603020101020101" pitchFamily="18" charset="-127"/>
              </a:rPr>
              <a:t>극복 과정</a:t>
            </a:r>
          </a:p>
        </p:txBody>
      </p:sp>
    </p:spTree>
    <p:extLst>
      <p:ext uri="{BB962C8B-B14F-4D97-AF65-F5344CB8AC3E}">
        <p14:creationId xmlns:p14="http://schemas.microsoft.com/office/powerpoint/2010/main" val="887752149"/>
      </p:ext>
    </p:extLst>
  </p:cSld>
  <p:clrMapOvr>
    <a:masterClrMapping/>
  </p:clrMapOvr>
</p:sld>
</file>

<file path=ppt/theme/theme1.xml><?xml version="1.0" encoding="utf-8"?>
<a:theme xmlns:a="http://schemas.openxmlformats.org/drawingml/2006/main" name="9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122</Words>
  <Application>Microsoft Office PowerPoint</Application>
  <PresentationFormat>와이드스크린</PresentationFormat>
  <Paragraphs>31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2" baseType="lpstr">
      <vt:lpstr>맑은 고딕</vt:lpstr>
      <vt:lpstr>이순신 돋움체 L</vt:lpstr>
      <vt:lpstr>Arial</vt:lpstr>
      <vt:lpstr>9_Office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조땡</dc:creator>
  <cp:lastModifiedBy>이 동현</cp:lastModifiedBy>
  <cp:revision>6</cp:revision>
  <dcterms:created xsi:type="dcterms:W3CDTF">2019-04-08T05:06:45Z</dcterms:created>
  <dcterms:modified xsi:type="dcterms:W3CDTF">2019-09-30T14:30:02Z</dcterms:modified>
</cp:coreProperties>
</file>