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embeddings/oleObject1.wdp" ContentType="image/vnd.ms-photo"/>
  <Override PartName="/ppt/embeddings/oleObject2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home" initials="h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9258"/>
    <p:restoredTop sz="95894"/>
  </p:normalViewPr>
  <p:slideViewPr>
    <p:cSldViewPr snapToGrid="0">
      <p:cViewPr varScale="1">
        <p:scale>
          <a:sx n="61" d="100"/>
          <a:sy n="61" d="100"/>
        </p:scale>
        <p:origin x="132" y="768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commentAuthors" Target="commentAuthor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EB68A95-DE71-49D1-8122-B012A9C1D534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B1F07ED-EF9B-4DF7-931C-BA0E410604C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microsoft.com/office/2007/relationships/hdphoto" Target="../embeddings/oleObject1.wdp"  /><Relationship Id="rId4" Type="http://schemas.openxmlformats.org/officeDocument/2006/relationships/image" Target="../media/image3.png"  /><Relationship Id="rId5" Type="http://schemas.microsoft.com/office/2007/relationships/hdphoto" Target="../embeddings/oleObject2.wdp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6.pn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6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104315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1412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 rot="0"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0"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F95A2B-14C7-4B08-9E5F-0A0594CF3B1E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 rot="0"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F61CA29-C662-4993-B300-A9DEA1322D1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7.png"  /><Relationship Id="rId14" Type="http://schemas.microsoft.com/office/2007/relationships/hdphoto" Target="../embeddings/oleObject2.wdp"  /><Relationship Id="rId15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video" Target="https://www.youtube.com/embed/tBb7xTSbaJI" TargetMode="External"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Relationship Id="rId6" Type="http://schemas.openxmlformats.org/officeDocument/2006/relationships/image" Target="../media/image13.png"  /><Relationship Id="rId7" Type="http://schemas.openxmlformats.org/officeDocument/2006/relationships/image" Target="../media/image14.png"  /><Relationship Id="rId8" Type="http://schemas.openxmlformats.org/officeDocument/2006/relationships/image" Target="../media/image1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069848" y="1436436"/>
            <a:ext cx="9966960" cy="3035808"/>
          </a:xfrm>
          <a:ln>
            <a:solidFill>
              <a:srgbClr val="e2e2e2"/>
            </a:solidFill>
          </a:ln>
        </p:spPr>
        <p:txBody>
          <a:bodyPr/>
          <a:lstStyle/>
          <a:p>
            <a:pPr algn="ctr">
              <a:defRPr lang="ko-KR" altLang="en-US"/>
            </a:pPr>
            <a:r>
              <a:rPr lang="ko-KR" altLang="en-US" sz="7000"/>
              <a:t>일본 국가의 과거와 현재</a:t>
            </a:r>
            <a:endParaRPr lang="ko-KR" altLang="en-US" sz="70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9848" y="5337997"/>
            <a:ext cx="9966960" cy="1069848"/>
          </a:xfrm>
        </p:spPr>
        <p:txBody>
          <a:bodyPr>
            <a:normAutofit fontScale="92500" lnSpcReduction="20000"/>
          </a:bodyPr>
          <a:lstStyle/>
          <a:p>
            <a:pPr algn="r">
              <a:defRPr lang="ko-KR" altLang="en-US"/>
            </a:pPr>
            <a:r>
              <a:rPr lang="en-US" altLang="ko-KR"/>
              <a:t>21XXXX42</a:t>
            </a:r>
            <a:endParaRPr lang="en-US" altLang="ko-KR"/>
          </a:p>
          <a:p>
            <a:pPr algn="r">
              <a:defRPr lang="ko-KR" altLang="en-US"/>
            </a:pPr>
            <a:r>
              <a:rPr lang="ko-KR" altLang="en-US"/>
              <a:t>일본어 일본학과</a:t>
            </a:r>
            <a:endParaRPr lang="ko-KR" altLang="en-US"/>
          </a:p>
          <a:p>
            <a:pPr algn="r">
              <a:defRPr lang="ko-KR" altLang="en-US"/>
            </a:pPr>
            <a:r>
              <a:rPr lang="ko-KR" altLang="en-US"/>
              <a:t>전</a:t>
            </a:r>
            <a:r>
              <a:rPr lang="en-US" altLang="ko-KR"/>
              <a:t>X</a:t>
            </a:r>
            <a:r>
              <a:rPr lang="ko-KR" altLang="en-US"/>
              <a:t>승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84947" y="34407"/>
            <a:ext cx="10058400" cy="1609344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2</a:t>
            </a:r>
            <a:r>
              <a:rPr lang="ko-KR" altLang="en-US"/>
              <a:t>조 </a:t>
            </a:r>
            <a:r>
              <a:rPr lang="en-US" altLang="ko-KR"/>
              <a:t>– </a:t>
            </a:r>
            <a:r>
              <a:rPr lang="ko-KR" altLang="en-US"/>
              <a:t>고대 일본의 사회와 문화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910519" y="1808508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구석기시대 </a:t>
            </a:r>
            <a:r>
              <a:rPr lang="en-US" altLang="ko-KR">
                <a:solidFill>
                  <a:schemeClr val="tx1"/>
                </a:solidFill>
              </a:rPr>
              <a:t>~ </a:t>
            </a:r>
            <a:r>
              <a:rPr lang="ko-KR" altLang="en-US">
                <a:solidFill>
                  <a:schemeClr val="tx1"/>
                </a:solidFill>
              </a:rPr>
              <a:t>야마토 시대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10519" y="3373662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ff6600">
              <a:alpha val="698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나라 시대</a:t>
            </a:r>
            <a:r>
              <a:rPr lang="en-US" altLang="ko-KR">
                <a:solidFill>
                  <a:schemeClr val="tx1"/>
                </a:solidFill>
              </a:rPr>
              <a:t> ~  </a:t>
            </a:r>
            <a:r>
              <a:rPr lang="ko-KR" altLang="en-US">
                <a:solidFill>
                  <a:schemeClr val="tx1"/>
                </a:solidFill>
              </a:rPr>
              <a:t>헤이안시대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10519" y="2559186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ffc0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야마토 시대 </a:t>
            </a:r>
            <a:r>
              <a:rPr lang="en-US" altLang="ko-KR">
                <a:solidFill>
                  <a:schemeClr val="tx1"/>
                </a:solidFill>
              </a:rPr>
              <a:t>~ </a:t>
            </a:r>
            <a:r>
              <a:rPr lang="ko-KR" altLang="en-US">
                <a:solidFill>
                  <a:schemeClr val="tx1"/>
                </a:solidFill>
              </a:rPr>
              <a:t>나라시대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10519" y="4981348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가마쿠라 시대 </a:t>
            </a:r>
            <a:r>
              <a:rPr lang="en-US" altLang="ko-KR">
                <a:solidFill>
                  <a:schemeClr val="tx1"/>
                </a:solidFill>
              </a:rPr>
              <a:t>~ </a:t>
            </a:r>
            <a:r>
              <a:rPr lang="ko-KR" altLang="en-US">
                <a:solidFill>
                  <a:schemeClr val="tx1"/>
                </a:solidFill>
              </a:rPr>
              <a:t>무로마치 시대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10519" y="5774556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무로마치 시대 </a:t>
            </a:r>
            <a:r>
              <a:rPr lang="en-US" altLang="ko-KR">
                <a:solidFill>
                  <a:schemeClr val="tx1"/>
                </a:solidFill>
              </a:rPr>
              <a:t>~ </a:t>
            </a:r>
            <a:r>
              <a:rPr lang="ko-KR" altLang="en-US">
                <a:solidFill>
                  <a:schemeClr val="tx1"/>
                </a:solidFill>
              </a:rPr>
              <a:t>아즈치모모야마시대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10519" y="4188138"/>
            <a:ext cx="4070914" cy="529151"/>
          </a:xfrm>
          <a:prstGeom prst="roundRect">
            <a:avLst>
              <a:gd name="adj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헤이안 시대 </a:t>
            </a:r>
            <a:r>
              <a:rPr lang="en-US" altLang="ko-KR">
                <a:solidFill>
                  <a:schemeClr val="tx1"/>
                </a:solidFill>
              </a:rPr>
              <a:t>~ </a:t>
            </a:r>
            <a:r>
              <a:rPr lang="ko-KR" altLang="en-US">
                <a:solidFill>
                  <a:schemeClr val="tx1"/>
                </a:solidFill>
              </a:rPr>
              <a:t>가마쿠라 시대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35227" y="1676136"/>
            <a:ext cx="3725807" cy="7932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구석기 시대</a:t>
            </a:r>
            <a:endParaRPr lang="ko-KR" altLang="en-US" sz="2000"/>
          </a:p>
          <a:p>
            <a:pPr algn="ctr"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(BC 145 ~ BC 10C)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535227" y="2975456"/>
            <a:ext cx="3725807" cy="783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죠몬 시대</a:t>
            </a:r>
            <a:endParaRPr lang="ko-KR" altLang="en-US" sz="2000"/>
          </a:p>
          <a:p>
            <a:pPr algn="ctr">
              <a:defRPr lang="ko-KR" altLang="en-US"/>
            </a:pPr>
            <a:r>
              <a:rPr lang="en-US" altLang="ko-KR" sz="2000"/>
              <a:t>(BC 10C ~ </a:t>
            </a:r>
            <a:r>
              <a:rPr lang="en-US" altLang="ko-KR" sz="2000">
                <a:solidFill>
                  <a:schemeClr val="bg1"/>
                </a:solidFill>
              </a:rPr>
              <a:t>BC 3C)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35227" y="4266148"/>
            <a:ext cx="3725807" cy="78568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야요이 시대</a:t>
            </a:r>
            <a:endParaRPr lang="ko-KR" altLang="en-US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>
                <a:solidFill>
                  <a:schemeClr val="bg1"/>
                </a:solidFill>
              </a:rPr>
              <a:t>(BC 3C ~ AD 3C)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35229" y="5556840"/>
            <a:ext cx="3725806" cy="79321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야마토 시대 </a:t>
            </a:r>
            <a:r>
              <a:rPr lang="en-US" altLang="ko-KR">
                <a:solidFill>
                  <a:schemeClr val="bg1"/>
                </a:solidFill>
              </a:rPr>
              <a:t>(</a:t>
            </a:r>
            <a:r>
              <a:rPr lang="ko-KR" altLang="en-US">
                <a:solidFill>
                  <a:schemeClr val="bg1"/>
                </a:solidFill>
              </a:rPr>
              <a:t>고훈</a:t>
            </a:r>
            <a:r>
              <a:rPr lang="en-US" altLang="ko-KR">
                <a:solidFill>
                  <a:schemeClr val="bg1"/>
                </a:solidFill>
              </a:rPr>
              <a:t>+</a:t>
            </a:r>
            <a:r>
              <a:rPr lang="ko-KR" altLang="en-US">
                <a:solidFill>
                  <a:schemeClr val="bg1"/>
                </a:solidFill>
              </a:rPr>
              <a:t>아스카시대</a:t>
            </a:r>
            <a:r>
              <a:rPr lang="en-US" altLang="ko-KR">
                <a:solidFill>
                  <a:schemeClr val="bg1"/>
                </a:solidFill>
              </a:rPr>
              <a:t>)</a:t>
            </a:r>
            <a:endParaRPr lang="en-US" altLang="ko-KR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>
                <a:solidFill>
                  <a:schemeClr val="bg1"/>
                </a:solidFill>
              </a:rPr>
              <a:t>(AD 3C ~ AD 8C)</a:t>
            </a: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25" name="꺾인 연결선 24"/>
          <p:cNvCxnSpPr/>
          <p:nvPr/>
        </p:nvCxnSpPr>
        <p:spPr>
          <a:xfrm>
            <a:off x="4981441" y="2073084"/>
            <a:ext cx="2553796" cy="129411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endCxn id="14" idx="1"/>
          </p:cNvCxnSpPr>
          <p:nvPr/>
        </p:nvCxnSpPr>
        <p:spPr>
          <a:xfrm flipV="1">
            <a:off x="4981430" y="2072741"/>
            <a:ext cx="2553797" cy="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/>
          <p:nvPr/>
        </p:nvCxnSpPr>
        <p:spPr>
          <a:xfrm>
            <a:off x="4981420" y="2078181"/>
            <a:ext cx="2553797" cy="25848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stCxn id="4" idx="3"/>
            <a:endCxn id="18" idx="1"/>
          </p:cNvCxnSpPr>
          <p:nvPr/>
        </p:nvCxnSpPr>
        <p:spPr>
          <a:xfrm>
            <a:off x="4981433" y="2073084"/>
            <a:ext cx="2553796" cy="38803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 animBg="1"/>
      <p:bldP spid="9" grpId="5" animBg="1"/>
      <p:bldP spid="5" grpId="6" animBg="1"/>
      <p:bldP spid="6" grpId="7" animBg="1"/>
      <p:bldP spid="7" grpId="8" animBg="1"/>
      <p:bldP spid="8" grpId="9" animBg="1"/>
      <p:bldP spid="9" grpId="10" animBg="1"/>
      <p:bldP spid="14" grpId="11" animBg="1"/>
      <p:bldP spid="15" grpId="12" animBg="1"/>
      <p:bldP spid="17" grpId="13" animBg="1"/>
      <p:bldP spid="18" grpId="14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-39276"/>
            <a:ext cx="12192000" cy="1609344"/>
          </a:xfrm>
        </p:spPr>
        <p:txBody>
          <a:bodyPr/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목차 </a:t>
            </a:r>
            <a:r>
              <a:rPr lang="en-US" altLang="ko-KR"/>
              <a:t>-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755013" y="2101334"/>
            <a:ext cx="25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grpSp>
        <p:nvGrpSpPr>
          <p:cNvPr id="10" name=""/>
          <p:cNvGrpSpPr/>
          <p:nvPr/>
        </p:nvGrpSpPr>
        <p:grpSpPr>
          <a:xfrm rot="0">
            <a:off x="737030" y="1155768"/>
            <a:ext cx="9979747" cy="5418667"/>
            <a:chOff x="737030" y="1155768"/>
            <a:chExt cx="9979747" cy="5418667"/>
          </a:xfrm>
        </p:grpSpPr>
        <p:sp>
          <p:nvSpPr>
            <p:cNvPr id="11" name=""/>
            <p:cNvSpPr/>
            <p:nvPr/>
          </p:nvSpPr>
          <p:spPr>
            <a:xfrm>
              <a:off x="737030" y="1461336"/>
              <a:ext cx="9979746" cy="85995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12" name=""/>
            <p:cNvSpPr txBox="1"/>
            <p:nvPr/>
          </p:nvSpPr>
          <p:spPr>
            <a:xfrm>
              <a:off x="737030" y="1461336"/>
              <a:ext cx="9979746" cy="8599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774539" tIns="291592" rIns="774539" bIns="99568" anchor="t" anchorCtr="0">
              <a:noAutofit/>
            </a:bodyPr>
            <a:lstStyle/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도왜인의 영향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도구의 변화</a:t>
              </a:r>
              <a:endParaRPr lang="ko-KR" altLang="en-US" sz="1400" kern="1200"/>
            </a:p>
          </p:txBody>
        </p:sp>
        <p:sp>
          <p:nvSpPr>
            <p:cNvPr id="13" name=""/>
            <p:cNvSpPr/>
            <p:nvPr/>
          </p:nvSpPr>
          <p:spPr>
            <a:xfrm>
              <a:off x="1236017" y="1254696"/>
              <a:ext cx="6985822" cy="4132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"/>
            <p:cNvSpPr txBox="1"/>
            <p:nvPr/>
          </p:nvSpPr>
          <p:spPr>
            <a:xfrm>
              <a:off x="1256192" y="1274871"/>
              <a:ext cx="6945472" cy="3729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64047" tIns="0" rIns="264047" bIns="0" anchor="ctr" anchorCtr="0">
              <a:noAutofit/>
            </a:bodyPr>
            <a:lstStyle/>
            <a:p>
              <a:pPr lvl="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400" kern="1200"/>
                <a:t>작지만 거대한 사회적 변화</a:t>
              </a:r>
              <a:endParaRPr lang="ko-KR" altLang="en-US" sz="1400" kern="1200"/>
            </a:p>
          </p:txBody>
        </p:sp>
        <p:sp>
          <p:nvSpPr>
            <p:cNvPr id="15" name=""/>
            <p:cNvSpPr/>
            <p:nvPr/>
          </p:nvSpPr>
          <p:spPr>
            <a:xfrm>
              <a:off x="737030" y="2603526"/>
              <a:ext cx="9979746" cy="134505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5">
                  <a:hueOff val="-7107707"/>
                  <a:satOff val="4040"/>
                  <a:lumOff val="-333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16" name=""/>
            <p:cNvSpPr txBox="1"/>
            <p:nvPr/>
          </p:nvSpPr>
          <p:spPr>
            <a:xfrm>
              <a:off x="737030" y="2603526"/>
              <a:ext cx="9979746" cy="13450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774539" tIns="291592" rIns="774539" bIns="99568" anchor="t" anchorCtr="0">
              <a:noAutofit/>
            </a:bodyPr>
            <a:lstStyle/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의상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식재료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토기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주거</a:t>
              </a:r>
              <a:endParaRPr lang="ko-KR" altLang="en-US" sz="1400" kern="1200"/>
            </a:p>
          </p:txBody>
        </p:sp>
        <p:sp>
          <p:nvSpPr>
            <p:cNvPr id="17" name=""/>
            <p:cNvSpPr/>
            <p:nvPr/>
          </p:nvSpPr>
          <p:spPr>
            <a:xfrm>
              <a:off x="1236017" y="2396886"/>
              <a:ext cx="6985822" cy="4132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-7107707"/>
                <a:satOff val="4040"/>
                <a:lumOff val="-333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"/>
            <p:cNvSpPr txBox="1"/>
            <p:nvPr/>
          </p:nvSpPr>
          <p:spPr>
            <a:xfrm>
              <a:off x="1256192" y="2417061"/>
              <a:ext cx="6945472" cy="3729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64047" tIns="0" rIns="264047" bIns="0" anchor="ctr" anchorCtr="0">
              <a:noAutofit/>
            </a:bodyPr>
            <a:lstStyle/>
            <a:p>
              <a:pPr lvl="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400" kern="1200"/>
                <a:t>의식주 문화</a:t>
              </a:r>
              <a:endParaRPr lang="ko-KR" altLang="en-US" sz="1400" kern="1200"/>
            </a:p>
          </p:txBody>
        </p:sp>
        <p:sp>
          <p:nvSpPr>
            <p:cNvPr id="19" name=""/>
            <p:cNvSpPr/>
            <p:nvPr/>
          </p:nvSpPr>
          <p:spPr>
            <a:xfrm>
              <a:off x="737030" y="4230816"/>
              <a:ext cx="9979746" cy="11025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5">
                  <a:hueOff val="-14215414"/>
                  <a:satOff val="8080"/>
                  <a:lumOff val="-667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20" name=""/>
            <p:cNvSpPr txBox="1"/>
            <p:nvPr/>
          </p:nvSpPr>
          <p:spPr>
            <a:xfrm>
              <a:off x="737030" y="4230816"/>
              <a:ext cx="9979746" cy="11025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774539" tIns="291592" rIns="774539" bIns="99568" anchor="t" anchorCtr="0">
              <a:noAutofit/>
            </a:bodyPr>
            <a:lstStyle/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종교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부장품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형태</a:t>
              </a:r>
              <a:endParaRPr lang="ko-KR" altLang="en-US" sz="1400" kern="1200"/>
            </a:p>
          </p:txBody>
        </p:sp>
        <p:sp>
          <p:nvSpPr>
            <p:cNvPr id="21" name=""/>
            <p:cNvSpPr/>
            <p:nvPr/>
          </p:nvSpPr>
          <p:spPr>
            <a:xfrm>
              <a:off x="1236017" y="4024176"/>
              <a:ext cx="6985822" cy="4132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-14215414"/>
                <a:satOff val="8080"/>
                <a:lumOff val="-667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"/>
            <p:cNvSpPr txBox="1"/>
            <p:nvPr/>
          </p:nvSpPr>
          <p:spPr>
            <a:xfrm>
              <a:off x="1256192" y="4044351"/>
              <a:ext cx="6945472" cy="3729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64047" tIns="0" rIns="264047" bIns="0" anchor="ctr" anchorCtr="0">
              <a:noAutofit/>
            </a:bodyPr>
            <a:lstStyle/>
            <a:p>
              <a:pPr lvl="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400" kern="1200"/>
                <a:t>종교</a:t>
              </a:r>
              <a:r>
                <a:rPr lang="en-US" altLang="ko-KR" sz="1400" kern="1200"/>
                <a:t>,</a:t>
              </a:r>
              <a:r>
                <a:rPr lang="ko-KR" altLang="en-US" sz="1400" kern="1200"/>
                <a:t> 무덤 문화</a:t>
              </a:r>
              <a:endParaRPr lang="ko-KR" altLang="en-US" sz="1400" kern="1200"/>
            </a:p>
          </p:txBody>
        </p:sp>
        <p:sp>
          <p:nvSpPr>
            <p:cNvPr id="23" name=""/>
            <p:cNvSpPr/>
            <p:nvPr/>
          </p:nvSpPr>
          <p:spPr>
            <a:xfrm>
              <a:off x="737030" y="5615556"/>
              <a:ext cx="9979746" cy="85995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5">
                  <a:hueOff val="-21323120"/>
                  <a:satOff val="12120"/>
                  <a:lumOff val="-1000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24" name=""/>
            <p:cNvSpPr txBox="1"/>
            <p:nvPr/>
          </p:nvSpPr>
          <p:spPr>
            <a:xfrm>
              <a:off x="737030" y="5615556"/>
              <a:ext cx="9979746" cy="8599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774539" tIns="291592" rIns="774539" bIns="99568" anchor="t" anchorCtr="0">
              <a:noAutofit/>
            </a:bodyPr>
            <a:lstStyle/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병사의 변화</a:t>
              </a:r>
              <a:endParaRPr lang="ko-KR" altLang="en-US" sz="1400" kern="1200"/>
            </a:p>
            <a:p>
              <a:pPr marL="114300" lvl="1" indent="-11430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lang="ko-KR" altLang="en-US"/>
              </a:pPr>
              <a:r>
                <a:rPr lang="ko-KR" altLang="en-US" sz="1400" kern="1200"/>
                <a:t>아스카 문화</a:t>
              </a:r>
              <a:endParaRPr lang="ko-KR" altLang="en-US" sz="1400" kern="1200"/>
            </a:p>
          </p:txBody>
        </p:sp>
        <p:sp>
          <p:nvSpPr>
            <p:cNvPr id="25" name=""/>
            <p:cNvSpPr/>
            <p:nvPr/>
          </p:nvSpPr>
          <p:spPr>
            <a:xfrm>
              <a:off x="1236017" y="5408916"/>
              <a:ext cx="6985822" cy="4132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-21323120"/>
                <a:satOff val="12120"/>
                <a:lumOff val="-1000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"/>
            <p:cNvSpPr txBox="1"/>
            <p:nvPr/>
          </p:nvSpPr>
          <p:spPr>
            <a:xfrm>
              <a:off x="1256192" y="5429091"/>
              <a:ext cx="6945472" cy="3729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264047" tIns="0" rIns="264047" bIns="0" anchor="ctr" anchorCtr="0">
              <a:noAutofit/>
            </a:bodyPr>
            <a:lstStyle/>
            <a:p>
              <a:pPr lvl="0" algn="l" defTabSz="61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lang="ko-KR" altLang="en-US"/>
              </a:pPr>
              <a:r>
                <a:rPr lang="ko-KR" altLang="en-US" sz="1400" kern="1200"/>
                <a:t>야마토 시대의 문화</a:t>
              </a:r>
              <a:endParaRPr lang="ko-KR" altLang="en-US" sz="1400" kern="12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9048578" y="2743225"/>
            <a:ext cx="2880496" cy="1167481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부족 연합 사회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39655" y="2743635"/>
            <a:ext cx="3119207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/>
              <a:t>부족 사회</a:t>
            </a:r>
            <a:endParaRPr lang="ko-KR" altLang="en-US" sz="2000"/>
          </a:p>
        </p:txBody>
      </p:sp>
      <p:sp>
        <p:nvSpPr>
          <p:cNvPr id="34" name="직사각형 33"/>
          <p:cNvSpPr/>
          <p:nvPr/>
        </p:nvSpPr>
        <p:spPr>
          <a:xfrm>
            <a:off x="141750" y="2747128"/>
            <a:ext cx="5804799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씨족 사회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946548" y="1569308"/>
            <a:ext cx="5987693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농경 사회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6" y="1569308"/>
            <a:ext cx="5804799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수렵 채집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사회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" y="0"/>
            <a:ext cx="12192000" cy="167835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거대한 사회적 변화 </a:t>
            </a:r>
            <a:r>
              <a:rPr lang="en-US" altLang="ko-KR"/>
              <a:t>-</a:t>
            </a: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5934" y="4129744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구석기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4129744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4238" y="4129744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38389" y="4129744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야마토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4717379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3C</a:t>
            </a:r>
            <a:endParaRPr lang="ko-KR" altLang="en-US" sz="2000" b="1"/>
          </a:p>
        </p:txBody>
      </p:sp>
      <p:sp>
        <p:nvSpPr>
          <p:cNvPr id="13" name="직사각형 12"/>
          <p:cNvSpPr/>
          <p:nvPr/>
        </p:nvSpPr>
        <p:spPr>
          <a:xfrm>
            <a:off x="-93112" y="4706114"/>
            <a:ext cx="1266633" cy="38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/>
          </a:p>
        </p:txBody>
      </p:sp>
      <p:cxnSp>
        <p:nvCxnSpPr>
          <p:cNvPr id="45" name="직선 연결선 44"/>
          <p:cNvCxnSpPr/>
          <p:nvPr/>
        </p:nvCxnSpPr>
        <p:spPr>
          <a:xfrm>
            <a:off x="134856" y="2730208"/>
            <a:ext cx="0" cy="1925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501413" y="4717379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10C</a:t>
            </a:r>
            <a:endParaRPr lang="ko-KR" altLang="en-US" sz="2000" b="1"/>
          </a:p>
        </p:txBody>
      </p:sp>
      <p:sp>
        <p:nvSpPr>
          <p:cNvPr id="18" name="직사각형 17"/>
          <p:cNvSpPr/>
          <p:nvPr/>
        </p:nvSpPr>
        <p:spPr>
          <a:xfrm>
            <a:off x="8607206" y="4721453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3C</a:t>
            </a:r>
            <a:endParaRPr lang="ko-KR" altLang="en-US" sz="2000" b="1"/>
          </a:p>
        </p:txBody>
      </p:sp>
      <p:sp>
        <p:nvSpPr>
          <p:cNvPr id="70" name="직사각형 69"/>
          <p:cNvSpPr/>
          <p:nvPr/>
        </p:nvSpPr>
        <p:spPr>
          <a:xfrm>
            <a:off x="11273052" y="4706114"/>
            <a:ext cx="984173" cy="38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/>
          </a:p>
        </p:txBody>
      </p:sp>
      <p:cxnSp>
        <p:nvCxnSpPr>
          <p:cNvPr id="91" name="직선 연결선 90"/>
          <p:cNvCxnSpPr/>
          <p:nvPr/>
        </p:nvCxnSpPr>
        <p:spPr>
          <a:xfrm flipH="1">
            <a:off x="5922884" y="2736125"/>
            <a:ext cx="14873" cy="1941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1934242" y="2751530"/>
            <a:ext cx="1384" cy="1897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H="1">
            <a:off x="9048730" y="2751530"/>
            <a:ext cx="1460" cy="1910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>
            <a:stCxn id="34" idx="2"/>
          </p:cNvCxnSpPr>
          <p:nvPr/>
        </p:nvCxnSpPr>
        <p:spPr>
          <a:xfrm flipH="1">
            <a:off x="3032914" y="391460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8630296" y="3026177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5577515" y="3010290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" grpId="1" animBg="1"/>
      <p:bldP spid="55" grpId="2" animBg="1"/>
      <p:bldP spid="56" grpId="3" animBg="1"/>
      <p:bldP spid="4" grpId="4" animBg="1"/>
      <p:bldP spid="55" grpId="5" animBg="1"/>
      <p:bldP spid="34" grpId="6" animBg="1"/>
      <p:bldP spid="27" grpId="7" animBg="1"/>
      <p:bldP spid="33" grpId="8" animBg="1"/>
      <p:bldP spid="34" grpId="9" animBg="1"/>
      <p:bldP spid="27" grpId="10" animBg="1"/>
      <p:bldP spid="26" grpId="11" animBg="1"/>
      <p:bldP spid="43" grpId="12" animBg="1"/>
      <p:bldP spid="33" grpId="13" animBg="1"/>
      <p:bldP spid="26" grpId="14" animBg="1"/>
      <p:bldP spid="56" grpId="15" animBg="1"/>
      <p:bldP spid="4" grpId="16" animBg="1"/>
      <p:bldP spid="55" grpId="17" animBg="1"/>
      <p:bldP spid="34" grpId="18" animBg="1"/>
      <p:bldP spid="27" grpId="19" animBg="1"/>
      <p:bldP spid="33" grpId="20" animBg="1"/>
      <p:bldP spid="26" grpId="21" animBg="1"/>
      <p:bldP spid="43" grpId="2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799463" y="-350922"/>
            <a:ext cx="4544831" cy="1609344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도왜인의 영향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*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https://youtu.be/tBb7xTSbaJI</a:t>
            </a:r>
            <a:endParaRPr lang="en-US" altLang="ko-KR"/>
          </a:p>
          <a:p>
            <a:pPr lvl="0">
              <a:defRPr lang="ko-KR" altLang="en-US"/>
            </a:pPr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0" y="4784651"/>
            <a:ext cx="3345973" cy="20733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071879" y="3429000"/>
            <a:ext cx="6139518" cy="34317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2431573" y="6596989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40020" y="6580849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023126" y="6604335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614679" y="6599243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7206232" y="6590145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797785" y="6594216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0389337" y="6579005"/>
            <a:ext cx="914400" cy="6280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47750" y="24679"/>
            <a:ext cx="1249470" cy="2176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9004003" y="0"/>
            <a:ext cx="3163876" cy="53375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Bb7xTSbaJ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3"/>
          <a:stretch>
            <a:fillRect/>
          </a:stretch>
        </p:blipFill>
        <p:spPr>
          <a:xfrm>
            <a:off x="744164" y="1233092"/>
            <a:ext cx="10703671" cy="517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키누모 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ja-JP" altLang="en-US" sz="2000"/>
              <a:t>きぬばかま</a:t>
            </a:r>
            <a:r>
              <a:rPr lang="en-US" altLang="ja-JP" sz="2000"/>
              <a:t>)</a:t>
            </a:r>
            <a:br>
              <a:rPr lang="en-US" altLang="ko-KR" sz="2000">
                <a:latin typeface="함초롬바탕"/>
                <a:ea typeface="함초롬바탕"/>
                <a:cs typeface="함초롬바탕"/>
              </a:rPr>
            </a:b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키누바카마 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ja-JP" altLang="en-US" sz="2000"/>
              <a:t>きぬも</a:t>
            </a:r>
            <a:r>
              <a:rPr lang="en-US" altLang="ja-JP" sz="2000"/>
              <a:t>)</a:t>
            </a:r>
            <a:endParaRPr lang="en-US" altLang="ja-JP" sz="2000"/>
          </a:p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시츠샤칸</a:t>
            </a:r>
            <a:r>
              <a:rPr lang="ko-KR" altLang="en-US" sz="2000"/>
              <a:t> </a:t>
            </a:r>
            <a:r>
              <a:rPr lang="en-US" altLang="ko-KR" sz="2000"/>
              <a:t>(</a:t>
            </a:r>
            <a:r>
              <a:rPr lang="ko-KR" altLang="en-US" sz="2000"/>
              <a:t>漆紗冠</a:t>
            </a:r>
            <a:r>
              <a:rPr lang="en-US" altLang="ko-KR" sz="2000"/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6" y="1569308"/>
            <a:ext cx="8909052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관두의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(</a:t>
            </a:r>
            <a:r>
              <a:rPr lang="ko-KR" altLang="en-US" sz="2000"/>
              <a:t>貫頭衣</a:t>
            </a:r>
            <a:r>
              <a:rPr lang="en-US" altLang="ko-KR" sz="2000"/>
              <a:t>)</a:t>
            </a:r>
            <a:r>
              <a:rPr lang="en-US" altLang="ko-KR" sz="2000">
                <a:latin typeface="함초롬바탕"/>
                <a:ea typeface="함초롬바탕"/>
                <a:cs typeface="함초롬바탕"/>
              </a:rPr>
              <a:t>, 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횡폭의</a:t>
            </a:r>
            <a:r>
              <a:rPr lang="en-US" altLang="ko-KR" sz="2000"/>
              <a:t>(</a:t>
            </a:r>
            <a:r>
              <a:rPr lang="ko-KR" altLang="en-US" sz="2000"/>
              <a:t>橫幅衣</a:t>
            </a:r>
            <a:r>
              <a:rPr lang="en-US" altLang="ko-KR" sz="2000"/>
              <a:t>)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en-US" altLang="ko-KR"/>
              <a:t>- </a:t>
            </a:r>
            <a:r>
              <a:rPr lang="ko-KR" altLang="en-US"/>
              <a:t>의상 문화 </a:t>
            </a:r>
            <a:r>
              <a:rPr lang="en-US" altLang="ko-KR"/>
              <a:t>-</a:t>
            </a: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구석기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죠몬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야요이 시대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야마토 문화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3C</a:t>
            </a:r>
            <a:endParaRPr lang="ko-KR" altLang="en-US" sz="2000" b="1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BC 10C</a:t>
            </a:r>
            <a:endParaRPr lang="ko-KR" altLang="en-US" sz="2000" b="1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3C</a:t>
            </a:r>
            <a:endParaRPr lang="ko-KR" altLang="en-US" sz="2000" b="1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38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46305"/>
            <a:ext cx="4822" cy="747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오른쪽 화살표 38"/>
          <p:cNvSpPr/>
          <p:nvPr/>
        </p:nvSpPr>
        <p:spPr>
          <a:xfrm>
            <a:off x="8426987" y="1848729"/>
            <a:ext cx="914400" cy="6015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 rot="0">
            <a:off x="112785" y="3776952"/>
            <a:ext cx="3181803" cy="3138630"/>
            <a:chOff x="-7511175" y="1561038"/>
            <a:chExt cx="3181803" cy="313863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7511175" y="1561038"/>
              <a:ext cx="1024345" cy="2906514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6099764" y="1589613"/>
              <a:ext cx="1770392" cy="2760138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7437585" y="433033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/>
                <a:t>횡폭의</a:t>
              </a: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-5655603" y="433033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/>
                <a:t>관두의</a:t>
              </a:r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85856" y="3791395"/>
            <a:ext cx="1903659" cy="276013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42800" y="3786112"/>
            <a:ext cx="2222521" cy="27601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40675" y="65225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/>
              <a:t>키누바카마</a:t>
            </a:r>
            <a:endParaRPr lang="en-US" altLang="ko-KR"/>
          </a:p>
        </p:txBody>
      </p:sp>
      <p:sp>
        <p:nvSpPr>
          <p:cNvPr id="19" name="직사각형 18"/>
          <p:cNvSpPr/>
          <p:nvPr/>
        </p:nvSpPr>
        <p:spPr>
          <a:xfrm>
            <a:off x="639403" y="652683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/>
              <a:t>키누모</a:t>
            </a:r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405498" y="650021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/>
              <a:t>시츠샤칸</a:t>
            </a:r>
            <a:endParaRPr lang="en-US" altLang="ko-KR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/>
          <a:srcRect r="7880"/>
          <a:stretch>
            <a:fillRect/>
          </a:stretch>
        </p:blipFill>
        <p:spPr>
          <a:xfrm>
            <a:off x="924850" y="3786112"/>
            <a:ext cx="2069295" cy="27601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665112" y="3924300"/>
            <a:ext cx="3438525" cy="29337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9069" y="4125259"/>
            <a:ext cx="6096000" cy="2283161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 lang="ko-KR" altLang="en-US"/>
            </a:pPr>
            <a:r>
              <a:rPr lang="en-US" altLang="ko-KR"/>
              <a:t>* </a:t>
            </a:r>
            <a:r>
              <a:rPr lang="ko-KR" altLang="en-US"/>
              <a:t>아스카 시대</a:t>
            </a:r>
            <a:endParaRPr lang="ko-KR" altLang="en-US"/>
          </a:p>
          <a:p>
            <a:pPr latinLnBrk="0">
              <a:defRPr lang="ko-KR" altLang="en-US"/>
            </a:pPr>
            <a:r>
              <a:rPr lang="en-US" altLang="ko-KR"/>
              <a:t>* </a:t>
            </a:r>
            <a:r>
              <a:rPr lang="ko-KR" altLang="en-US"/>
              <a:t>시츠샤칸</a:t>
            </a:r>
            <a:r>
              <a:rPr lang="en-US" altLang="ko-KR"/>
              <a:t>(</a:t>
            </a:r>
            <a:r>
              <a:rPr lang="ko-KR" altLang="en-US"/>
              <a:t>漆紗冠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– </a:t>
            </a:r>
            <a:r>
              <a:rPr lang="ko-KR" altLang="en-US"/>
              <a:t>당에서 전래된 복두</a:t>
            </a:r>
            <a:endParaRPr lang="ko-KR" altLang="en-US"/>
          </a:p>
          <a:p>
            <a:pPr latinLnBrk="0">
              <a:defRPr lang="ko-KR" altLang="en-US"/>
            </a:pPr>
            <a:r>
              <a:rPr lang="en-US" altLang="ko-KR"/>
              <a:t>* </a:t>
            </a:r>
            <a:r>
              <a:rPr lang="ko-KR" altLang="en-US"/>
              <a:t>색동 치마의 유행</a:t>
            </a:r>
            <a:endParaRPr lang="ko-KR" altLang="en-US"/>
          </a:p>
          <a:p>
            <a:pPr latinLnBrk="0">
              <a:defRPr lang="ko-KR" altLang="en-US"/>
            </a:pPr>
            <a:r>
              <a:rPr lang="en-US" altLang="ko-KR"/>
              <a:t>* </a:t>
            </a:r>
            <a:r>
              <a:rPr lang="ko-KR" altLang="en-US"/>
              <a:t>정책에 따라 위계 </a:t>
            </a:r>
            <a:r>
              <a:rPr lang="en-US" altLang="ko-KR"/>
              <a:t>12</a:t>
            </a:r>
            <a:r>
              <a:rPr lang="ko-KR" altLang="en-US"/>
              <a:t>단계에 따른 의복 색상 지정</a:t>
            </a:r>
            <a:endParaRPr lang="ko-KR" altLang="en-US"/>
          </a:p>
          <a:p>
            <a:pPr latinLnBrk="0">
              <a:defRPr lang="ko-KR" altLang="en-US"/>
            </a:pPr>
            <a:r>
              <a:rPr lang="en-US" altLang="ko-KR"/>
              <a:t>* </a:t>
            </a:r>
            <a:r>
              <a:rPr lang="ko-KR" altLang="en-US"/>
              <a:t>의복 색상과 때와 장소 경우에 따라  의상 구분</a:t>
            </a:r>
            <a:endParaRPr lang="ko-KR" altLang="en-US"/>
          </a:p>
          <a:p>
            <a:pPr latinLnBrk="0">
              <a:defRPr lang="ko-KR" altLang="en-US"/>
            </a:pPr>
            <a:r>
              <a:rPr lang="ko-KR" altLang="en-US"/>
              <a:t>예복</a:t>
            </a:r>
            <a:r>
              <a:rPr lang="en-US" altLang="ko-KR"/>
              <a:t>-</a:t>
            </a:r>
            <a:r>
              <a:rPr lang="ko-KR" altLang="en-US"/>
              <a:t>즉위식</a:t>
            </a:r>
            <a:r>
              <a:rPr lang="en-US" altLang="ko-KR"/>
              <a:t>, </a:t>
            </a:r>
            <a:r>
              <a:rPr lang="ko-KR" altLang="en-US"/>
              <a:t>중요행사</a:t>
            </a:r>
            <a:endParaRPr lang="ko-KR" altLang="en-US"/>
          </a:p>
          <a:p>
            <a:pPr latinLnBrk="0">
              <a:defRPr lang="ko-KR" altLang="en-US"/>
            </a:pPr>
            <a:r>
              <a:rPr lang="ko-KR" altLang="en-US"/>
              <a:t>조복</a:t>
            </a:r>
            <a:r>
              <a:rPr lang="en-US" altLang="ko-KR"/>
              <a:t>-</a:t>
            </a:r>
            <a:r>
              <a:rPr lang="ko-KR" altLang="en-US"/>
              <a:t>관료의 평상공무</a:t>
            </a:r>
            <a:endParaRPr lang="ko-KR" altLang="en-US"/>
          </a:p>
          <a:p>
            <a:pPr latinLnBrk="0">
              <a:defRPr lang="ko-KR" altLang="en-US"/>
            </a:pPr>
            <a:r>
              <a:rPr lang="ko-KR" altLang="en-US"/>
              <a:t>제복</a:t>
            </a:r>
            <a:r>
              <a:rPr lang="en-US" altLang="ko-KR"/>
              <a:t>-</a:t>
            </a:r>
            <a:r>
              <a:rPr lang="ko-KR" altLang="en-US"/>
              <a:t>하급관리나 일반서민의 임시공무수행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44725" y="3942427"/>
            <a:ext cx="6096000" cy="2218343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* </a:t>
            </a:r>
            <a:r>
              <a:rPr lang="ko-KR" altLang="en-US" sz="2000">
                <a:ea typeface="함초롬바탕"/>
              </a:rPr>
              <a:t>식물성 섬유와 가죽을 사용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* </a:t>
            </a:r>
            <a:r>
              <a:rPr lang="ko-KR" altLang="en-US" sz="2000">
                <a:ea typeface="함초롬바탕"/>
              </a:rPr>
              <a:t>관두의</a:t>
            </a:r>
            <a:r>
              <a:rPr lang="en-US" altLang="ko-KR" sz="2000">
                <a:ea typeface="함초롬바탕"/>
              </a:rPr>
              <a:t>, </a:t>
            </a:r>
            <a:r>
              <a:rPr lang="ko-KR" altLang="en-US" sz="2000">
                <a:ea typeface="함초롬바탕"/>
              </a:rPr>
              <a:t>횡폭의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* </a:t>
            </a:r>
            <a:r>
              <a:rPr lang="ko-KR" altLang="en-US" sz="2000">
                <a:ea typeface="함초롬바탕"/>
              </a:rPr>
              <a:t>얼굴과 전신에 문신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* </a:t>
            </a:r>
            <a:r>
              <a:rPr lang="ko-KR" altLang="en-US" sz="2000">
                <a:ea typeface="함초롬바탕"/>
              </a:rPr>
              <a:t>머리 형태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-</a:t>
            </a:r>
            <a:r>
              <a:rPr lang="ko-KR" altLang="en-US" sz="2000">
                <a:ea typeface="함초롬바탕"/>
              </a:rPr>
              <a:t>남성</a:t>
            </a:r>
            <a:r>
              <a:rPr lang="en-US" altLang="ko-KR" sz="2000">
                <a:ea typeface="함초롬바탕"/>
              </a:rPr>
              <a:t>: </a:t>
            </a:r>
            <a:r>
              <a:rPr lang="ko-KR" altLang="en-US" sz="2000">
                <a:ea typeface="함초롬바탕"/>
              </a:rPr>
              <a:t>나무의 풀솜이나 칡으로 머리를 묶음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-</a:t>
            </a:r>
            <a:r>
              <a:rPr lang="ko-KR" altLang="en-US" sz="2000">
                <a:ea typeface="함초롬바탕"/>
              </a:rPr>
              <a:t>여성</a:t>
            </a:r>
            <a:r>
              <a:rPr lang="en-US" altLang="ko-KR" sz="2000">
                <a:ea typeface="함초롬바탕"/>
              </a:rPr>
              <a:t>: </a:t>
            </a:r>
            <a:r>
              <a:rPr lang="ko-KR" altLang="en-US" sz="2000">
                <a:ea typeface="함초롬바탕"/>
              </a:rPr>
              <a:t>풀어해침</a:t>
            </a:r>
            <a:endParaRPr lang="ko-KR" altLang="en-US" sz="2000">
              <a:ea typeface="함초롬바탕"/>
            </a:endParaRPr>
          </a:p>
          <a:p>
            <a:pPr latinLnBrk="0">
              <a:defRPr lang="ko-KR" altLang="en-US"/>
            </a:pPr>
            <a:r>
              <a:rPr lang="en-US" altLang="ko-KR" sz="2000">
                <a:ea typeface="함초롬바탕"/>
              </a:rPr>
              <a:t>* </a:t>
            </a:r>
            <a:r>
              <a:rPr lang="ko-KR" altLang="en-US" sz="2000">
                <a:ea typeface="함초롬바탕"/>
              </a:rPr>
              <a:t>석제나 뼈를 깎아나 흙을 구워 액세서리 만듬</a:t>
            </a:r>
            <a:endParaRPr lang="en-US" altLang="ko-KR" sz="2000">
              <a:ea typeface="함초롬바탕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8"/>
          <a:srcRect l="12440" t="6920" r="5250" b="34750"/>
          <a:stretch>
            <a:fillRect/>
          </a:stretch>
        </p:blipFill>
        <p:spPr>
          <a:xfrm>
            <a:off x="9617325" y="3776952"/>
            <a:ext cx="2021938" cy="300493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400721" y="3923667"/>
            <a:ext cx="6096000" cy="2827653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 lang="ko-KR" altLang="en-US"/>
            </a:pPr>
            <a:r>
              <a:rPr lang="en-US" altLang="ko-KR"/>
              <a:t>*</a:t>
            </a:r>
            <a:r>
              <a:rPr lang="ko-KR" altLang="en-US"/>
              <a:t>고훈시대</a:t>
            </a:r>
            <a:endParaRPr lang="ko-KR" altLang="en-US"/>
          </a:p>
          <a:p>
            <a:pPr latinLnBrk="0">
              <a:defRPr lang="ko-KR" altLang="en-US"/>
            </a:pPr>
            <a:endParaRPr lang="en-US" altLang="ko-KR"/>
          </a:p>
          <a:p>
            <a:pPr latinLnBrk="0">
              <a:defRPr lang="ko-KR" altLang="en-US"/>
            </a:pPr>
            <a:r>
              <a:rPr lang="ko-KR" altLang="en-US"/>
              <a:t>남성</a:t>
            </a:r>
            <a:r>
              <a:rPr lang="en-US" altLang="ko-KR"/>
              <a:t>: </a:t>
            </a:r>
            <a:r>
              <a:rPr lang="ko-KR" altLang="en-US"/>
              <a:t>키누바카마라</a:t>
            </a:r>
            <a:r>
              <a:rPr lang="ja-JP" altLang="en-US"/>
              <a:t> 「きぬばかま」</a:t>
            </a:r>
            <a:endParaRPr lang="ja-JP" altLang="en-US"/>
          </a:p>
          <a:p>
            <a:pPr latinLnBrk="0">
              <a:defRPr lang="ko-KR" altLang="en-US"/>
            </a:pPr>
            <a:r>
              <a:rPr lang="en-US" altLang="ko-KR"/>
              <a:t>-</a:t>
            </a:r>
            <a:r>
              <a:rPr lang="ko-KR" altLang="en-US"/>
              <a:t>기누</a:t>
            </a:r>
            <a:r>
              <a:rPr lang="en-US" altLang="ko-KR"/>
              <a:t>(</a:t>
            </a:r>
            <a:r>
              <a:rPr lang="ja-JP" altLang="ko-KR"/>
              <a:t>絹</a:t>
            </a:r>
            <a:r>
              <a:rPr lang="en-US" altLang="ja-JP"/>
              <a:t>)</a:t>
            </a:r>
            <a:r>
              <a:rPr lang="en-US" altLang="ko-KR"/>
              <a:t>+ </a:t>
            </a:r>
            <a:r>
              <a:rPr lang="ko-KR" altLang="en-US"/>
              <a:t>하카마</a:t>
            </a:r>
            <a:r>
              <a:rPr lang="en-US" altLang="ko-KR"/>
              <a:t>(</a:t>
            </a:r>
            <a:r>
              <a:rPr lang="ja-JP" altLang="ko-KR"/>
              <a:t>袴</a:t>
            </a:r>
            <a:r>
              <a:rPr lang="en-US" altLang="ja-JP"/>
              <a:t>)</a:t>
            </a:r>
            <a:r>
              <a:rPr lang="en-US" altLang="ko-KR"/>
              <a:t>+ </a:t>
            </a:r>
            <a:r>
              <a:rPr lang="ko-KR" altLang="en-US"/>
              <a:t>미즈라</a:t>
            </a:r>
            <a:r>
              <a:rPr lang="en-US" altLang="ko-KR"/>
              <a:t>(</a:t>
            </a:r>
            <a:r>
              <a:rPr lang="ko-KR" altLang="en-US"/>
              <a:t>머리 형식</a:t>
            </a:r>
            <a:r>
              <a:rPr lang="en-US" altLang="ko-KR"/>
              <a:t>)</a:t>
            </a:r>
            <a:endParaRPr lang="en-US" altLang="ko-KR"/>
          </a:p>
          <a:p>
            <a:pPr latinLnBrk="0">
              <a:defRPr lang="ko-KR" altLang="en-US"/>
            </a:pPr>
            <a:endParaRPr lang="en-US" altLang="ko-KR"/>
          </a:p>
          <a:p>
            <a:pPr latinLnBrk="0">
              <a:defRPr lang="ko-KR" altLang="en-US"/>
            </a:pPr>
            <a:r>
              <a:rPr lang="ko-KR" altLang="en-US"/>
              <a:t>여성</a:t>
            </a:r>
            <a:r>
              <a:rPr lang="en-US" altLang="ko-KR"/>
              <a:t>: </a:t>
            </a:r>
            <a:r>
              <a:rPr lang="ko-KR" altLang="en-US"/>
              <a:t>키누모</a:t>
            </a:r>
            <a:r>
              <a:rPr lang="ja-JP" altLang="en-US"/>
              <a:t> 「きぬも」</a:t>
            </a:r>
            <a:endParaRPr lang="ja-JP" altLang="en-US"/>
          </a:p>
          <a:p>
            <a:pPr latinLnBrk="0">
              <a:defRPr lang="ko-KR" altLang="en-US"/>
            </a:pPr>
            <a:r>
              <a:rPr lang="en-US" altLang="ko-KR"/>
              <a:t>-</a:t>
            </a:r>
            <a:r>
              <a:rPr lang="ko-KR" altLang="en-US"/>
              <a:t>기누</a:t>
            </a:r>
            <a:r>
              <a:rPr lang="en-US" altLang="ko-KR"/>
              <a:t>(</a:t>
            </a:r>
            <a:r>
              <a:rPr lang="ja-JP" altLang="ko-KR"/>
              <a:t>絹</a:t>
            </a:r>
            <a:r>
              <a:rPr lang="en-US" altLang="ja-JP"/>
              <a:t>)</a:t>
            </a:r>
            <a:r>
              <a:rPr lang="en-US" altLang="ko-KR"/>
              <a:t>+ </a:t>
            </a:r>
            <a:r>
              <a:rPr lang="ko-KR" altLang="en-US"/>
              <a:t>모</a:t>
            </a:r>
            <a:r>
              <a:rPr lang="en-US" altLang="ko-KR"/>
              <a:t>(</a:t>
            </a:r>
            <a:r>
              <a:rPr lang="ja-JP" altLang="en-US"/>
              <a:t>も</a:t>
            </a:r>
            <a:r>
              <a:rPr lang="en-US" altLang="ja-JP"/>
              <a:t>)</a:t>
            </a:r>
            <a:r>
              <a:rPr lang="ko-KR" altLang="en-US"/>
              <a:t> </a:t>
            </a:r>
            <a:r>
              <a:rPr lang="en-US" altLang="ko-KR"/>
              <a:t>+ </a:t>
            </a:r>
            <a:r>
              <a:rPr lang="ko-KR" altLang="en-US"/>
              <a:t>빗이나 비녀로 고정</a:t>
            </a:r>
            <a:endParaRPr lang="ko-KR" altLang="en-US"/>
          </a:p>
          <a:p>
            <a:pPr latinLnBrk="0">
              <a:defRPr lang="ko-KR" altLang="en-US"/>
            </a:pPr>
            <a:endParaRPr lang="en-US" altLang="ko-KR"/>
          </a:p>
          <a:p>
            <a:pPr latinLnBrk="0">
              <a:defRPr lang="ko-KR" altLang="en-US"/>
            </a:pPr>
            <a:r>
              <a:rPr lang="ko-KR" altLang="en-US"/>
              <a:t>특수 종직</a:t>
            </a:r>
            <a:r>
              <a:rPr lang="en-US" altLang="ko-KR"/>
              <a:t>: </a:t>
            </a:r>
            <a:r>
              <a:rPr lang="ko-KR" altLang="en-US"/>
              <a:t>무녀</a:t>
            </a:r>
            <a:endParaRPr lang="ko-KR" altLang="en-US"/>
          </a:p>
          <a:p>
            <a:pPr latinLnBrk="0">
              <a:defRPr lang="ko-KR" altLang="en-US"/>
            </a:pPr>
            <a:r>
              <a:rPr lang="en-US" altLang="ko-KR"/>
              <a:t>-</a:t>
            </a:r>
            <a:r>
              <a:rPr lang="ko-KR" altLang="en-US"/>
              <a:t>주술적인 의상</a:t>
            </a:r>
            <a:r>
              <a:rPr lang="en-US" altLang="ko-KR"/>
              <a:t>- </a:t>
            </a:r>
            <a:r>
              <a:rPr lang="ko-KR" altLang="en-US"/>
              <a:t>오스이</a:t>
            </a:r>
            <a:r>
              <a:rPr lang="en-US" altLang="ko-KR"/>
              <a:t>(</a:t>
            </a:r>
            <a:r>
              <a:rPr lang="ja-JP" altLang="ko-KR"/>
              <a:t>おすい</a:t>
            </a:r>
            <a:r>
              <a:rPr lang="en-US" altLang="ja-JP"/>
              <a:t>)</a:t>
            </a:r>
            <a:r>
              <a:rPr lang="en-US" altLang="ko-KR"/>
              <a:t>, </a:t>
            </a:r>
            <a:r>
              <a:rPr lang="ko-KR" altLang="en-US"/>
              <a:t>다스키</a:t>
            </a:r>
            <a:r>
              <a:rPr lang="en-US" altLang="ko-KR"/>
              <a:t>(</a:t>
            </a:r>
            <a:r>
              <a:rPr lang="ko-KR" altLang="en-US"/>
              <a:t>襷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9" grpId="1" animBg="1"/>
      <p:bldP spid="55" grpId="2" animBg="1"/>
      <p:bldP spid="39" grpId="3" animBg="1"/>
      <p:bldP spid="56" grpId="4" animBg="1"/>
      <p:bldP spid="7" grpId="5" build="allAtOnce"/>
      <p:bldP spid="19" grpId="6"/>
      <p:bldP spid="16" grpId="7"/>
      <p:bldP spid="19" grpId="8"/>
      <p:bldP spid="16" grpId="9"/>
      <p:bldP spid="8" grpId="10" build="allAtOnce"/>
      <p:bldP spid="40" grpId="1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1.jpeg"  /><Relationship Id="rId3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Microsoft JhengHei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r:embed="rId2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r:embed="rId3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1842</ep:Words>
  <ep:PresentationFormat>와이드스크린</ep:PresentationFormat>
  <ep:Paragraphs>504</ep:Paragraphs>
  <ep:Slides>6</ep:Slides>
  <ep:Notes>4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목판</vt:lpstr>
      <vt:lpstr>일본 국가의 과거와 현재</vt:lpstr>
      <vt:lpstr>2조 – 고대 일본의 사회와 문화</vt:lpstr>
      <vt:lpstr>- 목차 -</vt:lpstr>
      <vt:lpstr>- 거대한 사회적 변화 -</vt:lpstr>
      <vt:lpstr>도왜인의 영향</vt:lpstr>
      <vt:lpstr>- 의상 문화 -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2019-09-23T13:37:35.000</dcterms:created>
  <dc:creator>home</dc:creator>
  <cp:lastModifiedBy>82107</cp:lastModifiedBy>
  <dcterms:modified xsi:type="dcterms:W3CDTF">2019-09-30T14:41:31.385</dcterms:modified>
  <cp:revision>190</cp:revision>
  <dc:title>PowerPoint 프레젠테이션</dc:title>
  <cp:version>0906.0100.01</cp:version>
</cp:coreProperties>
</file>