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F97C8-818F-4C4E-AC59-1DDFF697F8B0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B6360-EF64-4412-80E2-CD0EFF1ED3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31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07ED-EF9B-4DF7-931C-BA0E410604C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572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07ED-EF9B-4DF7-931C-BA0E410604C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67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20AE-CD11-48EA-A2E3-894414DFEF61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D444659-4663-4C11-8114-AA360EB98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36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20AE-CD11-48EA-A2E3-894414DFEF61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659-4663-4C11-8114-AA360EB98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73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20AE-CD11-48EA-A2E3-894414DFEF61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659-4663-4C11-8114-AA360EB98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39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20AE-CD11-48EA-A2E3-894414DFEF61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659-4663-4C11-8114-AA360EB98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99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CD520AE-CD11-48EA-A2E3-894414DFEF61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D444659-4663-4C11-8114-AA360EB98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386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20AE-CD11-48EA-A2E3-894414DFEF61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659-4663-4C11-8114-AA360EB98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10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20AE-CD11-48EA-A2E3-894414DFEF61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659-4663-4C11-8114-AA360EB98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62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20AE-CD11-48EA-A2E3-894414DFEF61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659-4663-4C11-8114-AA360EB98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80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20AE-CD11-48EA-A2E3-894414DFEF61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659-4663-4C11-8114-AA360EB98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61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20AE-CD11-48EA-A2E3-894414DFEF61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659-4663-4C11-8114-AA360EB98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55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20AE-CD11-48EA-A2E3-894414DFEF61}" type="datetimeFigureOut">
              <a:rPr lang="ko-KR" altLang="en-US" smtClean="0"/>
              <a:t>2019-10-15</a:t>
            </a:fld>
            <a:endParaRPr lang="ko-KR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4659-4663-4C11-8114-AA360EB98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324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CD520AE-CD11-48EA-A2E3-894414DFEF61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D444659-4663-4C11-8114-AA360EB983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367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26" Type="http://schemas.openxmlformats.org/officeDocument/2006/relationships/image" Target="../media/image43.png"/><Relationship Id="rId3" Type="http://schemas.openxmlformats.org/officeDocument/2006/relationships/image" Target="../media/image24.png"/><Relationship Id="rId21" Type="http://schemas.openxmlformats.org/officeDocument/2006/relationships/image" Target="../media/image38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microsoft.com/office/2007/relationships/hdphoto" Target="../media/hdphoto5.wdp"/><Relationship Id="rId25" Type="http://schemas.openxmlformats.org/officeDocument/2006/relationships/image" Target="../media/image42.png"/><Relationship Id="rId2" Type="http://schemas.openxmlformats.org/officeDocument/2006/relationships/image" Target="../media/image23.png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0.PNG"/><Relationship Id="rId24" Type="http://schemas.openxmlformats.org/officeDocument/2006/relationships/image" Target="../media/image41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23" Type="http://schemas.openxmlformats.org/officeDocument/2006/relationships/image" Target="../media/image40.png"/><Relationship Id="rId10" Type="http://schemas.openxmlformats.org/officeDocument/2006/relationships/image" Target="../media/image29.png"/><Relationship Id="rId19" Type="http://schemas.microsoft.com/office/2007/relationships/hdphoto" Target="../media/hdphoto6.wdp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3045797" y="1570137"/>
            <a:ext cx="6002933" cy="11674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애니미즘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신토</a:t>
            </a:r>
            <a:endParaRPr lang="ko-KR" altLang="en-US" sz="2000" dirty="0"/>
          </a:p>
        </p:txBody>
      </p:sp>
      <p:sp>
        <p:nvSpPr>
          <p:cNvPr id="55" name="직사각형 54"/>
          <p:cNvSpPr/>
          <p:nvPr/>
        </p:nvSpPr>
        <p:spPr>
          <a:xfrm>
            <a:off x="9048730" y="1568783"/>
            <a:ext cx="2886608" cy="1167783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불교</a:t>
            </a:r>
            <a:endParaRPr lang="ko-KR" altLang="en-US" sz="2000" dirty="0"/>
          </a:p>
        </p:txBody>
      </p:sp>
      <p:sp>
        <p:nvSpPr>
          <p:cNvPr id="56" name="직사각형 55"/>
          <p:cNvSpPr/>
          <p:nvPr/>
        </p:nvSpPr>
        <p:spPr>
          <a:xfrm>
            <a:off x="134857" y="1569308"/>
            <a:ext cx="2908030" cy="116748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원시 신앙</a:t>
            </a:r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8314" y="0"/>
            <a:ext cx="12200314" cy="1678352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-</a:t>
            </a:r>
            <a:r>
              <a:rPr lang="ko-KR" altLang="en-US" dirty="0" smtClean="0"/>
              <a:t> 종교 문화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415934" y="2969682"/>
            <a:ext cx="2300874" cy="4328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구석기 시대</a:t>
            </a:r>
            <a:endParaRPr lang="ko-KR" altLang="en-US" sz="2000" dirty="0"/>
          </a:p>
        </p:txBody>
      </p:sp>
      <p:sp>
        <p:nvSpPr>
          <p:cNvPr id="29" name="직사각형 28"/>
          <p:cNvSpPr/>
          <p:nvPr/>
        </p:nvSpPr>
        <p:spPr>
          <a:xfrm>
            <a:off x="3390086" y="2969682"/>
            <a:ext cx="2300874" cy="4328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/>
              <a:t>죠몬</a:t>
            </a:r>
            <a:r>
              <a:rPr lang="ko-KR" altLang="en-US" sz="2000" dirty="0" smtClean="0"/>
              <a:t> 시대</a:t>
            </a:r>
            <a:endParaRPr lang="ko-KR" altLang="en-US" sz="2000" dirty="0"/>
          </a:p>
        </p:txBody>
      </p:sp>
      <p:sp>
        <p:nvSpPr>
          <p:cNvPr id="30" name="직사각형 29"/>
          <p:cNvSpPr/>
          <p:nvPr/>
        </p:nvSpPr>
        <p:spPr>
          <a:xfrm>
            <a:off x="6364238" y="2969682"/>
            <a:ext cx="2300874" cy="43285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야요이</a:t>
            </a:r>
            <a:r>
              <a:rPr lang="ko-KR" altLang="en-US" dirty="0" smtClean="0"/>
              <a:t> 시대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9338389" y="2969682"/>
            <a:ext cx="2300874" cy="43285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야마토</a:t>
            </a:r>
            <a:r>
              <a:rPr lang="ko-KR" altLang="en-US" dirty="0" smtClean="0"/>
              <a:t> 문화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432105" y="3447357"/>
            <a:ext cx="96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13" name="직사각형 12"/>
          <p:cNvSpPr/>
          <p:nvPr/>
        </p:nvSpPr>
        <p:spPr>
          <a:xfrm>
            <a:off x="-93112" y="3447357"/>
            <a:ext cx="1266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145C</a:t>
            </a:r>
            <a:endParaRPr lang="ko-KR" altLang="en-US" sz="2000" b="1" dirty="0"/>
          </a:p>
        </p:txBody>
      </p:sp>
      <p:sp>
        <p:nvSpPr>
          <p:cNvPr id="17" name="직사각형 16"/>
          <p:cNvSpPr/>
          <p:nvPr/>
        </p:nvSpPr>
        <p:spPr>
          <a:xfrm>
            <a:off x="2501413" y="3447357"/>
            <a:ext cx="111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BC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10C</a:t>
            </a:r>
            <a:endParaRPr lang="ko-KR" altLang="en-US" sz="2000" b="1" dirty="0"/>
          </a:p>
        </p:txBody>
      </p:sp>
      <p:sp>
        <p:nvSpPr>
          <p:cNvPr id="18" name="직사각형 17"/>
          <p:cNvSpPr/>
          <p:nvPr/>
        </p:nvSpPr>
        <p:spPr>
          <a:xfrm>
            <a:off x="8607206" y="3447357"/>
            <a:ext cx="960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AD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70" name="직사각형 69"/>
          <p:cNvSpPr/>
          <p:nvPr/>
        </p:nvSpPr>
        <p:spPr>
          <a:xfrm>
            <a:off x="11273052" y="3447357"/>
            <a:ext cx="984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AD 8C</a:t>
            </a:r>
            <a:endParaRPr lang="ko-KR" altLang="en-US" sz="2000" b="1" dirty="0"/>
          </a:p>
        </p:txBody>
      </p:sp>
      <p:cxnSp>
        <p:nvCxnSpPr>
          <p:cNvPr id="93" name="직선 연결선 92"/>
          <p:cNvCxnSpPr/>
          <p:nvPr/>
        </p:nvCxnSpPr>
        <p:spPr>
          <a:xfrm>
            <a:off x="9043908" y="2737618"/>
            <a:ext cx="4822" cy="737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flipH="1">
            <a:off x="3026020" y="2727255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>
            <a:off x="5921620" y="2729527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1192892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12358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오른쪽 화살표 39"/>
          <p:cNvSpPr/>
          <p:nvPr/>
        </p:nvSpPr>
        <p:spPr>
          <a:xfrm>
            <a:off x="2641005" y="1856831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덧셈 기호 25"/>
          <p:cNvSpPr/>
          <p:nvPr/>
        </p:nvSpPr>
        <p:spPr>
          <a:xfrm>
            <a:off x="8586708" y="1708282"/>
            <a:ext cx="914400" cy="88247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699535" y="3704066"/>
            <a:ext cx="56388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ea typeface="함초롬바탕"/>
              </a:rPr>
              <a:t>* </a:t>
            </a:r>
            <a:r>
              <a:rPr lang="ko-KR" altLang="en-US" sz="2000" dirty="0" smtClean="0">
                <a:ea typeface="함초롬바탕"/>
              </a:rPr>
              <a:t>극히 충동적 본능적</a:t>
            </a:r>
            <a:endParaRPr lang="en-US" altLang="ko-KR" sz="2000" dirty="0" smtClean="0">
              <a:ea typeface="함초롬바탕"/>
            </a:endParaRPr>
          </a:p>
          <a:p>
            <a:endParaRPr lang="en-US" altLang="ko-KR" sz="2000" dirty="0" smtClean="0">
              <a:ea typeface="함초롬바탕"/>
            </a:endParaRPr>
          </a:p>
          <a:p>
            <a:r>
              <a:rPr lang="en-US" altLang="ko-KR" sz="2000" dirty="0" smtClean="0">
                <a:ea typeface="함초롬바탕"/>
              </a:rPr>
              <a:t>* </a:t>
            </a:r>
            <a:r>
              <a:rPr lang="ko-KR" altLang="en-US" sz="2000" dirty="0" smtClean="0">
                <a:ea typeface="함초롬바탕"/>
              </a:rPr>
              <a:t>인간의 감정에서 시작된 제사행위</a:t>
            </a:r>
            <a:endParaRPr lang="en-US" altLang="ko-KR" sz="2000" dirty="0" smtClean="0">
              <a:ea typeface="함초롬바탕"/>
            </a:endParaRPr>
          </a:p>
          <a:p>
            <a:r>
              <a:rPr lang="en-US" altLang="ko-KR" sz="2000" dirty="0" smtClean="0">
                <a:ea typeface="함초롬바탕"/>
              </a:rPr>
              <a:t>- </a:t>
            </a:r>
            <a:r>
              <a:rPr lang="ko-KR" altLang="en-US" sz="2000" dirty="0" smtClean="0">
                <a:ea typeface="함초롬바탕"/>
              </a:rPr>
              <a:t>짐승의 피로 몸을 적시기</a:t>
            </a:r>
            <a:endParaRPr lang="en-US" altLang="ko-KR" sz="2000" dirty="0" smtClean="0">
              <a:ea typeface="함초롬바탕"/>
            </a:endParaRPr>
          </a:p>
          <a:p>
            <a:r>
              <a:rPr lang="en-US" altLang="ko-KR" sz="2000" dirty="0" smtClean="0">
                <a:ea typeface="함초롬바탕"/>
              </a:rPr>
              <a:t>- </a:t>
            </a:r>
            <a:r>
              <a:rPr lang="ko-KR" altLang="en-US" sz="2000" dirty="0" smtClean="0">
                <a:ea typeface="함초롬바탕"/>
              </a:rPr>
              <a:t>동굴 벽에 칠하는 것으로 소원의 성휘 희망</a:t>
            </a:r>
            <a:endParaRPr lang="en-US" altLang="ko-KR" sz="2000" dirty="0" smtClean="0">
              <a:ea typeface="함초롬바탕"/>
            </a:endParaRPr>
          </a:p>
          <a:p>
            <a:endParaRPr lang="en-US" altLang="ko-KR" sz="2000" dirty="0" smtClean="0">
              <a:ea typeface="함초롬바탕"/>
            </a:endParaRPr>
          </a:p>
          <a:p>
            <a:r>
              <a:rPr lang="en-US" altLang="ko-KR" sz="2000" dirty="0" smtClean="0">
                <a:ea typeface="함초롬바탕"/>
              </a:rPr>
              <a:t>* </a:t>
            </a:r>
            <a:r>
              <a:rPr lang="ko-KR" altLang="en-US" sz="2000" dirty="0" smtClean="0">
                <a:ea typeface="함초롬바탕"/>
              </a:rPr>
              <a:t>교리가 존재 </a:t>
            </a:r>
            <a:r>
              <a:rPr lang="ko-KR" altLang="en-US" sz="2000" dirty="0" err="1" smtClean="0">
                <a:ea typeface="함초롬바탕"/>
              </a:rPr>
              <a:t>안함</a:t>
            </a:r>
            <a:endParaRPr lang="en-US" altLang="ko-KR" sz="2000" dirty="0" smtClean="0">
              <a:ea typeface="함초롬바탕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 smtClean="0">
                <a:ea typeface="함초롬바탕"/>
              </a:rPr>
              <a:t>전파에 부적합</a:t>
            </a:r>
            <a:endParaRPr lang="en-US" altLang="ko-KR" sz="2000" dirty="0" smtClean="0">
              <a:ea typeface="함초롬바탕"/>
            </a:endParaRPr>
          </a:p>
          <a:p>
            <a:pPr marL="342900" indent="-342900">
              <a:buFontTx/>
              <a:buChar char="-"/>
            </a:pPr>
            <a:endParaRPr lang="en-US" altLang="ko-KR" sz="2000" dirty="0">
              <a:ea typeface="함초롬바탕"/>
            </a:endParaRPr>
          </a:p>
          <a:p>
            <a:r>
              <a:rPr lang="en-US" altLang="ko-KR" sz="2000" dirty="0" smtClean="0">
                <a:ea typeface="함초롬바탕"/>
              </a:rPr>
              <a:t>*</a:t>
            </a:r>
            <a:r>
              <a:rPr lang="ko-KR" altLang="en-US" sz="2000" dirty="0" err="1" smtClean="0">
                <a:ea typeface="함초롬바탕"/>
              </a:rPr>
              <a:t>시후세계에</a:t>
            </a:r>
            <a:r>
              <a:rPr lang="ko-KR" altLang="en-US" sz="2000" dirty="0" smtClean="0">
                <a:ea typeface="함초롬바탕"/>
              </a:rPr>
              <a:t> 대해 </a:t>
            </a:r>
            <a:r>
              <a:rPr lang="ko-KR" altLang="en-US" sz="2000" dirty="0" err="1" smtClean="0">
                <a:ea typeface="함초롬바탕"/>
              </a:rPr>
              <a:t>어렴풋</a:t>
            </a:r>
            <a:r>
              <a:rPr lang="ko-KR" altLang="en-US" sz="2000" dirty="0" smtClean="0">
                <a:ea typeface="함초롬바탕"/>
              </a:rPr>
              <a:t> 인식</a:t>
            </a:r>
            <a:endParaRPr lang="ko-KR" altLang="en-US" sz="2000" dirty="0">
              <a:ea typeface="함초롬바탕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26" y="4003273"/>
            <a:ext cx="3119848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/>
          <a:stretch/>
        </p:blipFill>
        <p:spPr bwMode="auto">
          <a:xfrm>
            <a:off x="35625" y="4136452"/>
            <a:ext cx="2257425" cy="215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t="1671" r="2428" b="2436"/>
          <a:stretch/>
        </p:blipFill>
        <p:spPr bwMode="auto">
          <a:xfrm>
            <a:off x="6098544" y="5346122"/>
            <a:ext cx="1449950" cy="145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94" y="4009315"/>
            <a:ext cx="4385481" cy="227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313178" y="3979991"/>
            <a:ext cx="56388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함초롬바탕"/>
                <a:ea typeface="함초롬바탕"/>
              </a:rPr>
              <a:t>* </a:t>
            </a:r>
            <a:r>
              <a:rPr lang="ko-KR" altLang="en-US" sz="2000" dirty="0" smtClean="0">
                <a:latin typeface="함초롬바탕"/>
                <a:ea typeface="함초롬바탕"/>
              </a:rPr>
              <a:t>자연재해가 심각한 일본</a:t>
            </a:r>
            <a:endParaRPr lang="en-US" altLang="ko-KR" sz="2000" dirty="0" smtClean="0">
              <a:latin typeface="함초롬바탕"/>
              <a:ea typeface="함초롬바탕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 smtClean="0">
                <a:latin typeface="함초롬바탕"/>
                <a:ea typeface="함초롬바탕"/>
              </a:rPr>
              <a:t>애니미즘의 발달</a:t>
            </a:r>
            <a:endParaRPr lang="en-US" altLang="ko-KR" sz="2000" dirty="0">
              <a:latin typeface="함초롬바탕"/>
              <a:ea typeface="함초롬바탕"/>
            </a:endParaRPr>
          </a:p>
          <a:p>
            <a:pPr marL="342900" indent="-342900">
              <a:buFontTx/>
              <a:buChar char="-"/>
            </a:pPr>
            <a:endParaRPr lang="en-US" altLang="ko-KR" sz="2000" dirty="0" smtClean="0">
              <a:latin typeface="함초롬바탕"/>
              <a:ea typeface="함초롬바탕"/>
            </a:endParaRPr>
          </a:p>
          <a:p>
            <a:r>
              <a:rPr lang="en-US" altLang="ko-KR" sz="2000" dirty="0" smtClean="0">
                <a:latin typeface="함초롬바탕"/>
                <a:ea typeface="함초롬바탕"/>
              </a:rPr>
              <a:t>* </a:t>
            </a:r>
            <a:r>
              <a:rPr lang="ko-KR" altLang="en-US" sz="2000" dirty="0" smtClean="0">
                <a:latin typeface="함초롬바탕"/>
                <a:ea typeface="함초롬바탕"/>
              </a:rPr>
              <a:t>이후 </a:t>
            </a:r>
            <a:r>
              <a:rPr lang="ko-KR" altLang="en-US" sz="2000" dirty="0" err="1" smtClean="0">
                <a:latin typeface="함초롬바탕"/>
                <a:ea typeface="함초롬바탕"/>
              </a:rPr>
              <a:t>야마토</a:t>
            </a:r>
            <a:r>
              <a:rPr lang="ko-KR" altLang="en-US" sz="2000" dirty="0" smtClean="0">
                <a:latin typeface="함초롬바탕"/>
                <a:ea typeface="함초롬바탕"/>
              </a:rPr>
              <a:t> 문화와 불교와 대립적인 종교</a:t>
            </a:r>
            <a:endParaRPr lang="en-US" altLang="ko-KR" sz="2000" dirty="0" smtClean="0">
              <a:latin typeface="함초롬바탕"/>
              <a:ea typeface="함초롬바탕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 smtClean="0">
                <a:latin typeface="함초롬바탕"/>
                <a:ea typeface="함초롬바탕"/>
              </a:rPr>
              <a:t>‘</a:t>
            </a:r>
            <a:r>
              <a:rPr lang="ko-KR" altLang="en-US" sz="2000" dirty="0" err="1" smtClean="0">
                <a:latin typeface="함초롬바탕"/>
                <a:ea typeface="함초롬바탕"/>
              </a:rPr>
              <a:t>신토</a:t>
            </a:r>
            <a:r>
              <a:rPr lang="en-US" altLang="ko-KR" sz="2000" dirty="0" smtClean="0">
                <a:latin typeface="함초롬바탕"/>
                <a:ea typeface="함초롬바탕"/>
              </a:rPr>
              <a:t>’</a:t>
            </a:r>
            <a:r>
              <a:rPr lang="ko-KR" altLang="en-US" sz="2000" dirty="0" smtClean="0">
                <a:latin typeface="함초롬바탕"/>
                <a:ea typeface="함초롬바탕"/>
              </a:rPr>
              <a:t>라 불리기 시작</a:t>
            </a:r>
            <a:endParaRPr lang="en-US" altLang="ko-KR" sz="2000" dirty="0" smtClean="0">
              <a:latin typeface="함초롬바탕"/>
              <a:ea typeface="함초롬바탕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6" y="3988358"/>
            <a:ext cx="5157636" cy="250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877218" y="43179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dirty="0" smtClean="0"/>
              <a:t>* </a:t>
            </a:r>
            <a:r>
              <a:rPr lang="ko-KR" altLang="en-US" dirty="0" smtClean="0"/>
              <a:t>정치적 갈등으로 </a:t>
            </a:r>
            <a:r>
              <a:rPr lang="ko-KR" altLang="en-US" dirty="0" err="1" smtClean="0"/>
              <a:t>신토와</a:t>
            </a:r>
            <a:r>
              <a:rPr lang="ko-KR" altLang="en-US" dirty="0" smtClean="0"/>
              <a:t> 대립</a:t>
            </a:r>
            <a:endParaRPr lang="en-US" altLang="ko-KR" dirty="0" smtClean="0"/>
          </a:p>
          <a:p>
            <a:pPr fontAlgn="base"/>
            <a:r>
              <a:rPr lang="en-US" altLang="ko-KR" dirty="0"/>
              <a:t>-</a:t>
            </a:r>
            <a:r>
              <a:rPr lang="ko-KR" altLang="en-US" dirty="0" smtClean="0"/>
              <a:t>불교를 앞세운 씨족의 승리</a:t>
            </a:r>
            <a:endParaRPr lang="en-US" altLang="ko-KR" dirty="0" smtClean="0"/>
          </a:p>
          <a:p>
            <a:pPr fontAlgn="base"/>
            <a:r>
              <a:rPr lang="en-US" altLang="ko-KR" dirty="0" smtClean="0"/>
              <a:t>-</a:t>
            </a:r>
            <a:r>
              <a:rPr lang="ko-KR" altLang="en-US" dirty="0" smtClean="0"/>
              <a:t>불교의</a:t>
            </a:r>
            <a:r>
              <a:rPr lang="en-US" altLang="ko-KR" dirty="0"/>
              <a:t> </a:t>
            </a:r>
            <a:r>
              <a:rPr lang="ko-KR" altLang="en-US" dirty="0" smtClean="0"/>
              <a:t>국교화</a:t>
            </a:r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 smtClean="0"/>
              <a:t>*</a:t>
            </a:r>
            <a:r>
              <a:rPr lang="ko-KR" altLang="en-US" dirty="0" smtClean="0"/>
              <a:t>백제와 고구려 등 대륙 국가의 지원</a:t>
            </a:r>
            <a:endParaRPr lang="en-US" altLang="ko-KR" dirty="0" smtClean="0"/>
          </a:p>
          <a:p>
            <a:pPr fontAlgn="base"/>
            <a:r>
              <a:rPr lang="en-US" altLang="ko-KR" dirty="0" smtClean="0"/>
              <a:t>-</a:t>
            </a:r>
            <a:r>
              <a:rPr lang="ko-KR" altLang="en-US" dirty="0" smtClean="0"/>
              <a:t>사찰에 많은 영향을 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056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5" grpId="0" animBg="1"/>
      <p:bldP spid="56" grpId="0" animBg="1"/>
      <p:bldP spid="56" grpId="1" animBg="1"/>
      <p:bldP spid="40" grpId="0" animBg="1"/>
      <p:bldP spid="40" grpId="1" animBg="1"/>
      <p:bldP spid="26" grpId="0" animBg="1"/>
      <p:bldP spid="4" grpId="0" build="allAtOnce"/>
      <p:bldP spid="3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577" y="3964284"/>
            <a:ext cx="826294" cy="258810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201965" y="405877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000" dirty="0" smtClean="0">
                <a:ea typeface="함초롬바탕"/>
              </a:rPr>
              <a:t>* </a:t>
            </a:r>
            <a:r>
              <a:rPr lang="ko-KR" altLang="en-US" sz="2000" dirty="0" smtClean="0">
                <a:ea typeface="함초롬바탕"/>
              </a:rPr>
              <a:t>생전에 사용했던 도구</a:t>
            </a:r>
            <a:endParaRPr lang="en-US" altLang="ko-KR" sz="2000" dirty="0" smtClean="0">
              <a:ea typeface="함초롬바탕"/>
            </a:endParaRPr>
          </a:p>
          <a:p>
            <a:r>
              <a:rPr lang="en-US" altLang="ko-KR" sz="2000" dirty="0" smtClean="0">
                <a:ea typeface="함초롬바탕"/>
              </a:rPr>
              <a:t>-</a:t>
            </a:r>
            <a:r>
              <a:rPr lang="ko-KR" altLang="en-US" sz="2000" dirty="0" smtClean="0">
                <a:ea typeface="함초롬바탕"/>
              </a:rPr>
              <a:t>장신구</a:t>
            </a:r>
            <a:r>
              <a:rPr lang="en-US" altLang="ko-KR" sz="2000" dirty="0" smtClean="0">
                <a:ea typeface="함초롬바탕"/>
              </a:rPr>
              <a:t>, </a:t>
            </a:r>
            <a:r>
              <a:rPr lang="ko-KR" altLang="en-US" sz="2000" dirty="0" smtClean="0">
                <a:ea typeface="함초롬바탕"/>
              </a:rPr>
              <a:t>석기</a:t>
            </a:r>
            <a:r>
              <a:rPr lang="en-US" altLang="ko-KR" sz="2000" dirty="0">
                <a:ea typeface="함초롬바탕"/>
              </a:rPr>
              <a:t> </a:t>
            </a:r>
            <a:r>
              <a:rPr lang="ko-KR" altLang="en-US" sz="2000" dirty="0" smtClean="0">
                <a:ea typeface="함초롬바탕"/>
              </a:rPr>
              <a:t>등</a:t>
            </a:r>
            <a:endParaRPr lang="en-US" altLang="ko-KR" sz="2000" dirty="0" smtClean="0">
              <a:ea typeface="함초롬바탕"/>
            </a:endParaRPr>
          </a:p>
          <a:p>
            <a:endParaRPr lang="en-US" altLang="ko-KR" sz="2000" dirty="0" smtClean="0">
              <a:ea typeface="함초롬바탕"/>
            </a:endParaRPr>
          </a:p>
          <a:p>
            <a:r>
              <a:rPr lang="en-US" altLang="ko-KR" sz="2000" dirty="0" smtClean="0">
                <a:ea typeface="함초롬바탕"/>
              </a:rPr>
              <a:t>* </a:t>
            </a:r>
            <a:r>
              <a:rPr lang="ko-KR" altLang="en-US" sz="2000" dirty="0" smtClean="0">
                <a:ea typeface="함초롬바탕"/>
              </a:rPr>
              <a:t>석우</a:t>
            </a:r>
            <a:r>
              <a:rPr lang="ko-KR" altLang="en-US" sz="2000" dirty="0">
                <a:ea typeface="함초롬바탕"/>
              </a:rPr>
              <a:t> </a:t>
            </a:r>
            <a:r>
              <a:rPr lang="en-US" altLang="ko-KR" sz="2000" dirty="0">
                <a:ea typeface="함초롬바탕"/>
              </a:rPr>
              <a:t>(</a:t>
            </a:r>
            <a:r>
              <a:rPr lang="ko-KR" altLang="en-US" sz="2000" dirty="0" smtClean="0">
                <a:ea typeface="함초롬바탕"/>
              </a:rPr>
              <a:t>石偶</a:t>
            </a:r>
            <a:r>
              <a:rPr lang="en-US" altLang="ko-KR" sz="2000" dirty="0" smtClean="0">
                <a:ea typeface="함초롬바탕"/>
              </a:rPr>
              <a:t>),</a:t>
            </a:r>
            <a:r>
              <a:rPr lang="ko-KR" altLang="en-US" sz="2000" dirty="0" smtClean="0">
                <a:ea typeface="함초롬바탕"/>
              </a:rPr>
              <a:t> </a:t>
            </a:r>
            <a:r>
              <a:rPr lang="ko-KR" altLang="en-US" sz="2000" dirty="0" err="1" smtClean="0">
                <a:ea typeface="함초롬바탕"/>
              </a:rPr>
              <a:t>고케시</a:t>
            </a:r>
            <a:r>
              <a:rPr lang="ko-KR" altLang="en-US" sz="2000" dirty="0">
                <a:ea typeface="함초롬바탕"/>
              </a:rPr>
              <a:t> </a:t>
            </a:r>
            <a:r>
              <a:rPr lang="en-US" altLang="ko-KR" sz="2000" dirty="0">
                <a:ea typeface="함초롬바탕"/>
              </a:rPr>
              <a:t>(</a:t>
            </a:r>
            <a:r>
              <a:rPr lang="ko-KR" altLang="en-US" sz="2000" dirty="0" smtClean="0">
                <a:ea typeface="함초롬바탕"/>
              </a:rPr>
              <a:t>こけし</a:t>
            </a:r>
            <a:r>
              <a:rPr lang="en-US" altLang="ko-KR" sz="2000" dirty="0" smtClean="0">
                <a:ea typeface="함초롬바탕"/>
              </a:rPr>
              <a:t>)</a:t>
            </a:r>
            <a:r>
              <a:rPr lang="ko-KR" altLang="en-US" sz="2000" dirty="0">
                <a:ea typeface="함초롬바탕"/>
              </a:rPr>
              <a:t> </a:t>
            </a:r>
            <a:r>
              <a:rPr lang="ko-KR" altLang="en-US" sz="2000" dirty="0" smtClean="0">
                <a:ea typeface="함초롬바탕"/>
              </a:rPr>
              <a:t>등이 등장</a:t>
            </a:r>
            <a:endParaRPr lang="en-US" altLang="ko-KR" sz="2000" dirty="0" smtClean="0">
              <a:ea typeface="함초롬바탕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970" y="3545856"/>
            <a:ext cx="1062038" cy="287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3206541" y="6434408"/>
            <a:ext cx="2077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err="1">
                <a:ea typeface="함초롬바탕"/>
              </a:rPr>
              <a:t>고케시</a:t>
            </a:r>
            <a:r>
              <a:rPr lang="ko-KR" altLang="en-US" sz="2000" dirty="0">
                <a:ea typeface="함초롬바탕"/>
              </a:rPr>
              <a:t> </a:t>
            </a:r>
            <a:r>
              <a:rPr lang="en-US" altLang="ko-KR" sz="2000" dirty="0">
                <a:ea typeface="함초롬바탕"/>
              </a:rPr>
              <a:t>(</a:t>
            </a:r>
            <a:r>
              <a:rPr lang="ko-KR" altLang="en-US" sz="2000" dirty="0">
                <a:ea typeface="함초롬바탕"/>
              </a:rPr>
              <a:t>こけし</a:t>
            </a:r>
            <a:r>
              <a:rPr lang="en-US" altLang="ko-KR" sz="2000" dirty="0">
                <a:ea typeface="함초롬바탕"/>
              </a:rPr>
              <a:t>)</a:t>
            </a:r>
            <a:r>
              <a:rPr lang="ko-KR" altLang="en-US" dirty="0"/>
              <a:t> 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376220" y="6417645"/>
            <a:ext cx="1572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ea typeface="함초롬바탕"/>
              </a:rPr>
              <a:t>석우 </a:t>
            </a:r>
            <a:r>
              <a:rPr lang="en-US" altLang="ko-KR" sz="2000" dirty="0">
                <a:ea typeface="함초롬바탕"/>
              </a:rPr>
              <a:t>(</a:t>
            </a:r>
            <a:r>
              <a:rPr lang="ko-KR" altLang="en-US" sz="2000" dirty="0">
                <a:ea typeface="함초롬바탕"/>
              </a:rPr>
              <a:t>石偶</a:t>
            </a:r>
            <a:r>
              <a:rPr lang="en-US" altLang="ko-KR" sz="2000" dirty="0">
                <a:ea typeface="함초롬바탕"/>
              </a:rPr>
              <a:t>)</a:t>
            </a:r>
            <a:r>
              <a:rPr lang="ko-KR" altLang="en-US" sz="2000" dirty="0">
                <a:ea typeface="함초롬바탕"/>
              </a:rPr>
              <a:t> 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3045797" y="1570137"/>
            <a:ext cx="2887059" cy="11674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토우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土偶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토면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土面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en-US" altLang="ja-JP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9048730" y="1568783"/>
            <a:ext cx="2886608" cy="1167783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ea typeface="함초롬바탕"/>
              </a:rPr>
              <a:t>하니와</a:t>
            </a:r>
            <a:r>
              <a:rPr lang="ko-KR" altLang="en-US" sz="2000" dirty="0" smtClean="0">
                <a:ea typeface="함초롬바탕"/>
              </a:rPr>
              <a:t> </a:t>
            </a:r>
            <a:r>
              <a:rPr lang="en-US" altLang="ko-KR" sz="2000" dirty="0" smtClean="0">
                <a:ea typeface="함초롬바탕"/>
              </a:rPr>
              <a:t>(</a:t>
            </a:r>
            <a:r>
              <a:rPr lang="ko-KR" altLang="en-US" sz="2000" dirty="0" err="1" smtClean="0">
                <a:ea typeface="함초롬바탕"/>
              </a:rPr>
              <a:t>埴輪</a:t>
            </a:r>
            <a:r>
              <a:rPr lang="en-US" altLang="ko-KR" sz="2000" dirty="0" smtClean="0">
                <a:ea typeface="함초롬바탕"/>
              </a:rPr>
              <a:t>)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134857" y="1569308"/>
            <a:ext cx="2908030" cy="116748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석우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石偶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algn="ctr"/>
            <a:r>
              <a:rPr lang="ko-KR" altLang="en-US" sz="2000" dirty="0" err="1">
                <a:ea typeface="함초롬바탕"/>
              </a:rPr>
              <a:t>고케시</a:t>
            </a:r>
            <a:r>
              <a:rPr lang="ko-KR" altLang="en-US" sz="2000" dirty="0">
                <a:ea typeface="함초롬바탕"/>
              </a:rPr>
              <a:t> </a:t>
            </a:r>
            <a:r>
              <a:rPr lang="en-US" altLang="ko-KR" sz="2000" dirty="0">
                <a:ea typeface="함초롬바탕"/>
              </a:rPr>
              <a:t>(</a:t>
            </a:r>
            <a:r>
              <a:rPr lang="ko-KR" altLang="en-US" sz="2000" dirty="0">
                <a:ea typeface="함초롬바탕"/>
              </a:rPr>
              <a:t>こけし</a:t>
            </a:r>
            <a:r>
              <a:rPr lang="en-US" altLang="ko-KR" sz="2000" dirty="0">
                <a:ea typeface="함초롬바탕"/>
              </a:rPr>
              <a:t>)</a:t>
            </a:r>
            <a:r>
              <a:rPr lang="ko-KR" altLang="en-US" sz="2000" dirty="0"/>
              <a:t> 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8314" y="0"/>
            <a:ext cx="12200314" cy="1678352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- </a:t>
            </a:r>
            <a:r>
              <a:rPr lang="ko-KR" altLang="en-US" dirty="0" smtClean="0"/>
              <a:t>무덤 문화</a:t>
            </a:r>
            <a:r>
              <a:rPr lang="en-US" altLang="ko-KR" dirty="0" smtClean="0"/>
              <a:t>(</a:t>
            </a:r>
            <a:r>
              <a:rPr lang="ko-KR" altLang="en-US" dirty="0" smtClean="0"/>
              <a:t>부장품</a:t>
            </a:r>
            <a:r>
              <a:rPr lang="en-US" altLang="ko-KR" dirty="0" smtClean="0"/>
              <a:t>) -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415934" y="2969682"/>
            <a:ext cx="2300874" cy="4328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구석기 시대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3390086" y="2969682"/>
            <a:ext cx="2300874" cy="4328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죠몬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6364238" y="2969682"/>
            <a:ext cx="2300874" cy="43285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야요이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9338389" y="2969682"/>
            <a:ext cx="2300874" cy="43285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야마토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432105" y="3447357"/>
            <a:ext cx="96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13" name="직사각형 12"/>
          <p:cNvSpPr/>
          <p:nvPr/>
        </p:nvSpPr>
        <p:spPr>
          <a:xfrm>
            <a:off x="-93112" y="3447357"/>
            <a:ext cx="1266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145C</a:t>
            </a:r>
            <a:endParaRPr lang="ko-KR" altLang="en-US" sz="2000" b="1" dirty="0"/>
          </a:p>
        </p:txBody>
      </p:sp>
      <p:sp>
        <p:nvSpPr>
          <p:cNvPr id="17" name="직사각형 16"/>
          <p:cNvSpPr/>
          <p:nvPr/>
        </p:nvSpPr>
        <p:spPr>
          <a:xfrm>
            <a:off x="2501413" y="3447357"/>
            <a:ext cx="111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BC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10C</a:t>
            </a:r>
            <a:endParaRPr lang="ko-KR" altLang="en-US" sz="2000" b="1" dirty="0"/>
          </a:p>
        </p:txBody>
      </p:sp>
      <p:sp>
        <p:nvSpPr>
          <p:cNvPr id="18" name="직사각형 17"/>
          <p:cNvSpPr/>
          <p:nvPr/>
        </p:nvSpPr>
        <p:spPr>
          <a:xfrm>
            <a:off x="8607206" y="3447357"/>
            <a:ext cx="960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AD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70" name="직사각형 69"/>
          <p:cNvSpPr/>
          <p:nvPr/>
        </p:nvSpPr>
        <p:spPr>
          <a:xfrm>
            <a:off x="11273052" y="3447357"/>
            <a:ext cx="984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AD 8C</a:t>
            </a:r>
            <a:endParaRPr lang="ko-KR" altLang="en-US" sz="2000" b="1" dirty="0"/>
          </a:p>
        </p:txBody>
      </p:sp>
      <p:cxnSp>
        <p:nvCxnSpPr>
          <p:cNvPr id="93" name="직선 연결선 92"/>
          <p:cNvCxnSpPr/>
          <p:nvPr/>
        </p:nvCxnSpPr>
        <p:spPr>
          <a:xfrm>
            <a:off x="9048730" y="2737618"/>
            <a:ext cx="0" cy="737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flipH="1">
            <a:off x="3026020" y="2727255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>
            <a:off x="5921620" y="2729527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1192892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12358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932698" y="1565779"/>
            <a:ext cx="3116032" cy="1167481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청동제 도구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철기 도구 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5570621" y="1828800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오른쪽 화살표 39"/>
          <p:cNvSpPr/>
          <p:nvPr/>
        </p:nvSpPr>
        <p:spPr>
          <a:xfrm>
            <a:off x="2641005" y="1856831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덧셈 기호 25"/>
          <p:cNvSpPr/>
          <p:nvPr/>
        </p:nvSpPr>
        <p:spPr>
          <a:xfrm>
            <a:off x="8586708" y="1708282"/>
            <a:ext cx="914400" cy="88247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4797"/>
            <a:ext cx="2843983" cy="253270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844" y="3821978"/>
            <a:ext cx="1293513" cy="267326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2426" y="4491169"/>
            <a:ext cx="1981200" cy="191452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12" y="4419553"/>
            <a:ext cx="1763198" cy="189114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1493" y="3944796"/>
            <a:ext cx="1222772" cy="25648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11" y="3944797"/>
            <a:ext cx="1451303" cy="252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6080014" y="373635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dirty="0" smtClean="0"/>
              <a:t>*</a:t>
            </a:r>
            <a:r>
              <a:rPr lang="ko-KR" altLang="en-US" dirty="0" err="1" smtClean="0"/>
              <a:t>하니와</a:t>
            </a:r>
            <a:endParaRPr lang="en-US" altLang="ko-KR" dirty="0" smtClean="0"/>
          </a:p>
          <a:p>
            <a:pPr fontAlgn="base"/>
            <a:r>
              <a:rPr lang="en-US" altLang="ko-KR" dirty="0" smtClean="0"/>
              <a:t>-</a:t>
            </a:r>
            <a:r>
              <a:rPr lang="ko-KR" altLang="en-US" dirty="0" smtClean="0"/>
              <a:t>토우의 일종</a:t>
            </a:r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 smtClean="0"/>
              <a:t>*</a:t>
            </a:r>
            <a:r>
              <a:rPr lang="ko-KR" altLang="en-US" dirty="0" smtClean="0"/>
              <a:t>초기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원통형 행태 </a:t>
            </a:r>
            <a:endParaRPr lang="en-US" altLang="ko-KR" dirty="0" smtClean="0"/>
          </a:p>
          <a:p>
            <a:pPr fontAlgn="base"/>
            <a:r>
              <a:rPr lang="en-US" altLang="ko-KR" dirty="0"/>
              <a:t>-</a:t>
            </a:r>
            <a:r>
              <a:rPr lang="ko-KR" altLang="en-US" dirty="0" smtClean="0"/>
              <a:t>단순히 고분의 구분</a:t>
            </a:r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r>
              <a:rPr lang="ko-KR" altLang="en-US" dirty="0" smtClean="0"/>
              <a:t>중</a:t>
            </a:r>
            <a:r>
              <a:rPr lang="ko-KR" altLang="en-US" dirty="0" smtClean="0">
                <a:latin typeface="바탕"/>
                <a:ea typeface="바탕"/>
              </a:rPr>
              <a:t>∙후기 </a:t>
            </a:r>
            <a:r>
              <a:rPr lang="en-US" altLang="ko-KR" dirty="0" smtClean="0">
                <a:latin typeface="바탕"/>
                <a:ea typeface="바탕"/>
              </a:rPr>
              <a:t>– </a:t>
            </a:r>
            <a:r>
              <a:rPr lang="ko-KR" altLang="en-US" dirty="0" smtClean="0">
                <a:latin typeface="바탕"/>
                <a:ea typeface="바탕"/>
              </a:rPr>
              <a:t>인물</a:t>
            </a:r>
            <a:r>
              <a:rPr lang="en-US" altLang="ko-KR" dirty="0" smtClean="0">
                <a:latin typeface="바탕"/>
                <a:ea typeface="바탕"/>
              </a:rPr>
              <a:t>, </a:t>
            </a:r>
            <a:r>
              <a:rPr lang="ko-KR" altLang="en-US" dirty="0" smtClean="0">
                <a:latin typeface="바탕"/>
                <a:ea typeface="바탕"/>
              </a:rPr>
              <a:t>동물</a:t>
            </a:r>
            <a:r>
              <a:rPr lang="en-US" altLang="ko-KR" dirty="0" smtClean="0">
                <a:latin typeface="바탕"/>
                <a:ea typeface="바탕"/>
              </a:rPr>
              <a:t>,</a:t>
            </a:r>
            <a:r>
              <a:rPr lang="ko-KR" altLang="en-US" dirty="0">
                <a:latin typeface="바탕"/>
                <a:ea typeface="바탕"/>
              </a:rPr>
              <a:t> </a:t>
            </a:r>
            <a:r>
              <a:rPr lang="ko-KR" altLang="en-US" dirty="0" smtClean="0">
                <a:latin typeface="바탕"/>
                <a:ea typeface="바탕"/>
              </a:rPr>
              <a:t>도구</a:t>
            </a:r>
            <a:r>
              <a:rPr lang="en-US" altLang="ko-KR" dirty="0" smtClean="0">
                <a:latin typeface="바탕"/>
                <a:ea typeface="바탕"/>
              </a:rPr>
              <a:t>, </a:t>
            </a:r>
            <a:r>
              <a:rPr lang="ko-KR" altLang="en-US" dirty="0" smtClean="0">
                <a:latin typeface="바탕"/>
                <a:ea typeface="바탕"/>
              </a:rPr>
              <a:t>생물 등</a:t>
            </a:r>
            <a:endParaRPr lang="en-US" altLang="ko-KR" dirty="0" smtClean="0">
              <a:latin typeface="바탕"/>
              <a:ea typeface="바탕"/>
            </a:endParaRPr>
          </a:p>
          <a:p>
            <a:pPr fontAlgn="base"/>
            <a:r>
              <a:rPr lang="en-US" altLang="ko-KR" dirty="0" smtClean="0">
                <a:latin typeface="바탕"/>
                <a:ea typeface="바탕"/>
              </a:rPr>
              <a:t>-</a:t>
            </a:r>
            <a:r>
              <a:rPr lang="ko-KR" altLang="en-US" dirty="0" smtClean="0">
                <a:latin typeface="바탕"/>
                <a:ea typeface="바탕"/>
              </a:rPr>
              <a:t>사후세계에서 피장자가 사용할 물체</a:t>
            </a:r>
            <a:r>
              <a:rPr lang="en-US" altLang="ko-KR" dirty="0" smtClean="0">
                <a:latin typeface="바탕"/>
                <a:ea typeface="바탕"/>
              </a:rPr>
              <a:t>, </a:t>
            </a:r>
            <a:r>
              <a:rPr lang="ko-KR" altLang="en-US" dirty="0" smtClean="0">
                <a:latin typeface="바탕"/>
                <a:ea typeface="바탕"/>
              </a:rPr>
              <a:t>생물의 형체 </a:t>
            </a:r>
            <a:endParaRPr lang="en-US" altLang="ko-KR" dirty="0" smtClean="0"/>
          </a:p>
          <a:p>
            <a:pPr fontAlgn="base"/>
            <a:r>
              <a:rPr lang="en-US" altLang="ko-KR" dirty="0" smtClean="0"/>
              <a:t>-</a:t>
            </a:r>
            <a:r>
              <a:rPr lang="ko-KR" altLang="en-US" dirty="0" smtClean="0"/>
              <a:t>무덤의 수호자</a:t>
            </a:r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r>
              <a:rPr lang="en-US" altLang="ko-KR" dirty="0" smtClean="0"/>
              <a:t>*</a:t>
            </a:r>
            <a:r>
              <a:rPr lang="ko-KR" altLang="en-US" dirty="0"/>
              <a:t>시간이 지날 수록 제기 비율 감소</a:t>
            </a:r>
            <a:r>
              <a:rPr lang="en-US" altLang="ko-KR" dirty="0"/>
              <a:t>, </a:t>
            </a:r>
            <a:r>
              <a:rPr lang="ko-KR" altLang="en-US" dirty="0"/>
              <a:t>무기 비율 </a:t>
            </a:r>
            <a:r>
              <a:rPr lang="ko-KR" altLang="en-US" dirty="0" smtClean="0"/>
              <a:t>증가</a:t>
            </a:r>
            <a:endParaRPr lang="en-US" altLang="ko-K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529" y="3799664"/>
            <a:ext cx="19050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249846" y="6339262"/>
            <a:ext cx="1345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토면</a:t>
            </a:r>
            <a:r>
              <a:rPr lang="en-US" altLang="ko-KR" sz="2000" dirty="0" smtClean="0">
                <a:ea typeface="함초롬바탕" panose="02030604000101010101" pitchFamily="18" charset="-127"/>
              </a:rPr>
              <a:t>-</a:t>
            </a:r>
            <a:r>
              <a:rPr lang="ko-KR" altLang="en-US" sz="2000" dirty="0" smtClean="0">
                <a:ea typeface="함초롬바탕" panose="02030604000101010101" pitchFamily="18" charset="-127"/>
              </a:rPr>
              <a:t>초</a:t>
            </a:r>
            <a:r>
              <a:rPr lang="ko-KR" altLang="en-US" dirty="0" smtClean="0">
                <a:ea typeface="함초롬바탕" panose="02030604000101010101" pitchFamily="18" charset="-127"/>
              </a:rPr>
              <a:t>기</a:t>
            </a:r>
            <a:endParaRPr lang="ko-KR" altLang="en-US" dirty="0"/>
          </a:p>
        </p:txBody>
      </p:sp>
      <p:sp>
        <p:nvSpPr>
          <p:cNvPr id="43" name="직사각형 42"/>
          <p:cNvSpPr/>
          <p:nvPr/>
        </p:nvSpPr>
        <p:spPr>
          <a:xfrm>
            <a:off x="2099557" y="6323752"/>
            <a:ext cx="1455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함초롬바탕" panose="02030604000101010101" pitchFamily="18" charset="-127"/>
                <a:ea typeface="함초롬바탕"/>
                <a:cs typeface="함초롬바탕" panose="02030604000101010101" pitchFamily="18" charset="-127"/>
              </a:rPr>
              <a:t>토면</a:t>
            </a:r>
            <a:r>
              <a:rPr lang="en-US" altLang="ko-KR" sz="2000" dirty="0">
                <a:latin typeface="함초롬바탕" panose="02030604000101010101" pitchFamily="18" charset="-127"/>
                <a:ea typeface="함초롬바탕"/>
                <a:cs typeface="함초롬바탕" panose="02030604000101010101" pitchFamily="18" charset="-127"/>
              </a:rPr>
              <a:t>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/>
                <a:cs typeface="함초롬바탕" panose="02030604000101010101" pitchFamily="18" charset="-127"/>
              </a:rPr>
              <a:t>-</a:t>
            </a:r>
            <a:r>
              <a:rPr lang="ko-KR" altLang="en-US" sz="2000" dirty="0" smtClean="0">
                <a:ea typeface="함초롬바탕"/>
              </a:rPr>
              <a:t>후기</a:t>
            </a:r>
            <a:endParaRPr lang="en-US" altLang="ko-KR" sz="2000" dirty="0" smtClean="0">
              <a:ea typeface="함초롬바탕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8833156" y="6430782"/>
            <a:ext cx="1370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토우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초기</a:t>
            </a:r>
            <a:endParaRPr lang="ko-KR" altLang="en-US" sz="2000" dirty="0"/>
          </a:p>
        </p:txBody>
      </p:sp>
      <p:sp>
        <p:nvSpPr>
          <p:cNvPr id="45" name="직사각형 44"/>
          <p:cNvSpPr/>
          <p:nvPr/>
        </p:nvSpPr>
        <p:spPr>
          <a:xfrm>
            <a:off x="10387585" y="6444127"/>
            <a:ext cx="1370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토우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말기</a:t>
            </a:r>
            <a:endParaRPr lang="ko-KR" altLang="en-US" sz="2000" dirty="0"/>
          </a:p>
        </p:txBody>
      </p:sp>
      <p:sp>
        <p:nvSpPr>
          <p:cNvPr id="22" name="직사각형 21"/>
          <p:cNvSpPr/>
          <p:nvPr/>
        </p:nvSpPr>
        <p:spPr>
          <a:xfrm>
            <a:off x="3724677" y="373275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sz="2000" dirty="0" smtClean="0">
                <a:ea typeface="함초롬바탕"/>
              </a:rPr>
              <a:t>* </a:t>
            </a:r>
            <a:r>
              <a:rPr lang="ko-KR" altLang="en-US" sz="2000" dirty="0" smtClean="0">
                <a:ea typeface="함초롬바탕"/>
              </a:rPr>
              <a:t>토면</a:t>
            </a:r>
            <a:endParaRPr lang="en-US" altLang="ko-KR" sz="2000" dirty="0" smtClean="0">
              <a:ea typeface="함초롬바탕"/>
            </a:endParaRPr>
          </a:p>
          <a:p>
            <a:pPr fontAlgn="base"/>
            <a:r>
              <a:rPr lang="en-US" altLang="ko-KR" sz="2000" dirty="0" smtClean="0">
                <a:ea typeface="함초롬바탕"/>
              </a:rPr>
              <a:t>-</a:t>
            </a:r>
            <a:r>
              <a:rPr lang="ko-KR" altLang="en-US" sz="2000" dirty="0" smtClean="0">
                <a:ea typeface="함초롬바탕"/>
              </a:rPr>
              <a:t>인간의 </a:t>
            </a:r>
            <a:r>
              <a:rPr lang="ko-KR" altLang="en-US" sz="2000" dirty="0" err="1" smtClean="0">
                <a:ea typeface="함초롬바탕"/>
              </a:rPr>
              <a:t>본모습</a:t>
            </a:r>
            <a:r>
              <a:rPr lang="en-US" altLang="ko-KR" sz="2000" dirty="0" smtClean="0">
                <a:ea typeface="함초롬바탕"/>
              </a:rPr>
              <a:t>(</a:t>
            </a:r>
            <a:r>
              <a:rPr lang="ko-KR" altLang="en-US" sz="2000" dirty="0" smtClean="0">
                <a:ea typeface="함초롬바탕"/>
              </a:rPr>
              <a:t>본성</a:t>
            </a:r>
            <a:r>
              <a:rPr lang="en-US" altLang="ko-KR" sz="2000" dirty="0" smtClean="0">
                <a:ea typeface="함초롬바탕"/>
              </a:rPr>
              <a:t>) </a:t>
            </a:r>
            <a:r>
              <a:rPr lang="ko-KR" altLang="en-US" sz="2000" dirty="0" smtClean="0">
                <a:ea typeface="함초롬바탕"/>
              </a:rPr>
              <a:t>숨기기</a:t>
            </a:r>
            <a:endParaRPr lang="en-US" altLang="ko-KR" sz="2000" dirty="0" smtClean="0">
              <a:ea typeface="함초롬바탕"/>
            </a:endParaRPr>
          </a:p>
          <a:p>
            <a:pPr fontAlgn="base"/>
            <a:r>
              <a:rPr lang="ko-KR" altLang="ko-KR" sz="2000" dirty="0" smtClean="0">
                <a:ea typeface="함초롬바탕"/>
              </a:rPr>
              <a:t>→</a:t>
            </a:r>
            <a:r>
              <a:rPr lang="ko-KR" altLang="en-US" sz="2000" dirty="0" smtClean="0">
                <a:ea typeface="함초롬바탕"/>
              </a:rPr>
              <a:t>신이나</a:t>
            </a:r>
            <a:r>
              <a:rPr lang="en-US" altLang="ko-KR" sz="2000" dirty="0">
                <a:ea typeface="함초롬바탕"/>
              </a:rPr>
              <a:t> </a:t>
            </a:r>
            <a:r>
              <a:rPr lang="ko-KR" altLang="en-US" sz="2000" dirty="0" smtClean="0">
                <a:ea typeface="함초롬바탕"/>
              </a:rPr>
              <a:t>악령</a:t>
            </a:r>
            <a:r>
              <a:rPr lang="en-US" altLang="ko-KR" sz="2000" dirty="0" smtClean="0">
                <a:ea typeface="함초롬바탕"/>
              </a:rPr>
              <a:t>, </a:t>
            </a:r>
            <a:r>
              <a:rPr lang="ko-KR" altLang="en-US" sz="2000" dirty="0" smtClean="0">
                <a:ea typeface="함초롬바탕"/>
              </a:rPr>
              <a:t>요괴로 변신 소망</a:t>
            </a:r>
            <a:endParaRPr lang="en-US" altLang="ko-KR" sz="2000" dirty="0" smtClean="0">
              <a:ea typeface="함초롬바탕"/>
            </a:endParaRPr>
          </a:p>
          <a:p>
            <a:pPr fontAlgn="base"/>
            <a:endParaRPr lang="en-US" altLang="ko-KR" sz="2000" dirty="0">
              <a:ea typeface="함초롬바탕"/>
            </a:endParaRPr>
          </a:p>
          <a:p>
            <a:pPr fontAlgn="base"/>
            <a:r>
              <a:rPr lang="en-US" altLang="ko-KR" sz="2000" dirty="0" smtClean="0">
                <a:ea typeface="함초롬바탕"/>
              </a:rPr>
              <a:t>*</a:t>
            </a:r>
            <a:r>
              <a:rPr lang="ko-KR" altLang="en-US" sz="2000" dirty="0" smtClean="0">
                <a:ea typeface="함초롬바탕"/>
              </a:rPr>
              <a:t>토우 </a:t>
            </a:r>
            <a:endParaRPr lang="en-US" altLang="ko-KR" sz="2000" dirty="0" smtClean="0">
              <a:ea typeface="함초롬바탕"/>
            </a:endParaRPr>
          </a:p>
          <a:p>
            <a:pPr fontAlgn="base"/>
            <a:r>
              <a:rPr lang="en-US" altLang="ko-KR" sz="2000" dirty="0" smtClean="0">
                <a:ea typeface="함초롬바탕"/>
              </a:rPr>
              <a:t>-</a:t>
            </a:r>
            <a:r>
              <a:rPr lang="ko-KR" altLang="en-US" sz="2000" dirty="0" smtClean="0">
                <a:ea typeface="함초롬바탕"/>
              </a:rPr>
              <a:t>여성의 경우 </a:t>
            </a:r>
            <a:endParaRPr lang="en-US" altLang="ko-KR" sz="2000" dirty="0" smtClean="0">
              <a:ea typeface="함초롬바탕"/>
            </a:endParaRPr>
          </a:p>
          <a:p>
            <a:pPr fontAlgn="base"/>
            <a:r>
              <a:rPr lang="ko-KR" altLang="en-US" sz="2000" dirty="0" smtClean="0">
                <a:ea typeface="함초롬바탕"/>
              </a:rPr>
              <a:t>여신상으로서 숭배의 대상</a:t>
            </a:r>
            <a:endParaRPr lang="en-US" altLang="ko-KR" sz="2000" dirty="0" smtClean="0">
              <a:ea typeface="함초롬바탕"/>
            </a:endParaRPr>
          </a:p>
          <a:p>
            <a:pPr fontAlgn="base"/>
            <a:endParaRPr lang="en-US" altLang="ko-KR" sz="2000" dirty="0">
              <a:ea typeface="함초롬바탕"/>
            </a:endParaRPr>
          </a:p>
          <a:p>
            <a:pPr fontAlgn="base"/>
            <a:r>
              <a:rPr lang="en-US" altLang="ko-KR" sz="2000" dirty="0" smtClean="0">
                <a:ea typeface="함초롬바탕"/>
              </a:rPr>
              <a:t>-</a:t>
            </a:r>
            <a:r>
              <a:rPr lang="ko-KR" altLang="en-US" sz="2000" dirty="0" smtClean="0">
                <a:ea typeface="함초롬바탕"/>
              </a:rPr>
              <a:t>파괴된 경우</a:t>
            </a:r>
            <a:endParaRPr lang="en-US" altLang="ko-KR" sz="2000" dirty="0" smtClean="0">
              <a:ea typeface="함초롬바탕"/>
            </a:endParaRPr>
          </a:p>
          <a:p>
            <a:pPr fontAlgn="base"/>
            <a:r>
              <a:rPr lang="ko-KR" altLang="ko-KR" sz="2000" dirty="0" smtClean="0">
                <a:ea typeface="함초롬바탕"/>
              </a:rPr>
              <a:t>→</a:t>
            </a:r>
            <a:r>
              <a:rPr lang="ko-KR" altLang="en-US" sz="2000" dirty="0" smtClean="0">
                <a:ea typeface="함초롬바탕"/>
              </a:rPr>
              <a:t>질병 치료나 제사를 위해 고의적 파괴</a:t>
            </a:r>
            <a:endParaRPr lang="en-US" altLang="ko-KR" sz="2000" b="1" dirty="0" smtClean="0">
              <a:ea typeface="함초롬바탕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03497" y="6378162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 smtClean="0"/>
              <a:t>하니와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초기</a:t>
            </a:r>
            <a:endParaRPr lang="ko-KR" altLang="en-US" dirty="0"/>
          </a:p>
        </p:txBody>
      </p:sp>
      <p:sp>
        <p:nvSpPr>
          <p:cNvPr id="48" name="직사각형 47"/>
          <p:cNvSpPr/>
          <p:nvPr/>
        </p:nvSpPr>
        <p:spPr>
          <a:xfrm>
            <a:off x="2870145" y="6450884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 smtClean="0"/>
              <a:t>하니와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무녀</a:t>
            </a:r>
            <a:endParaRPr lang="ko-KR" altLang="en-US" dirty="0"/>
          </a:p>
        </p:txBody>
      </p:sp>
      <p:sp>
        <p:nvSpPr>
          <p:cNvPr id="49" name="직사각형 48"/>
          <p:cNvSpPr/>
          <p:nvPr/>
        </p:nvSpPr>
        <p:spPr>
          <a:xfrm>
            <a:off x="4651285" y="6479440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 smtClean="0"/>
              <a:t>하니와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집</a:t>
            </a:r>
            <a:endParaRPr lang="ko-KR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733" y="3826939"/>
            <a:ext cx="1426681" cy="24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0" y="5297233"/>
            <a:ext cx="3564207" cy="116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232655" y="6321540"/>
            <a:ext cx="1398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동탁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銅鐸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1203353" y="6360760"/>
            <a:ext cx="1398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ea typeface="함초롬바탕"/>
              </a:rPr>
              <a:t>동검</a:t>
            </a:r>
            <a:r>
              <a:rPr lang="en-US" altLang="ko-KR" sz="2000" dirty="0" smtClean="0">
                <a:ea typeface="함초롬바탕"/>
              </a:rPr>
              <a:t>(</a:t>
            </a:r>
            <a:r>
              <a:rPr lang="ko-KR" altLang="en-US" sz="2000" dirty="0" smtClean="0">
                <a:ea typeface="함초롬바탕"/>
              </a:rPr>
              <a:t>銅</a:t>
            </a:r>
            <a:r>
              <a:rPr lang="en-US" altLang="ko-KR" sz="2000" dirty="0" smtClean="0">
                <a:ea typeface="함초롬바탕"/>
              </a:rPr>
              <a:t>)</a:t>
            </a:r>
            <a:endParaRPr lang="ko-KR" altLang="en-US" sz="2000" dirty="0">
              <a:ea typeface="함초롬바탕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3810801" y="437726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000" dirty="0" smtClean="0">
                <a:ea typeface="함초롬바탕"/>
              </a:rPr>
              <a:t>* </a:t>
            </a:r>
            <a:r>
              <a:rPr lang="ko-KR" altLang="en-US" sz="2000" dirty="0" smtClean="0">
                <a:ea typeface="함초롬바탕"/>
              </a:rPr>
              <a:t>초기</a:t>
            </a:r>
            <a:endParaRPr lang="en-US" altLang="ko-KR" sz="2000" dirty="0" smtClean="0">
              <a:ea typeface="함초롬바탕"/>
            </a:endParaRPr>
          </a:p>
          <a:p>
            <a:r>
              <a:rPr lang="en-US" altLang="ko-KR" sz="2000" dirty="0" smtClean="0">
                <a:ea typeface="함초롬바탕"/>
              </a:rPr>
              <a:t>-</a:t>
            </a:r>
            <a:r>
              <a:rPr lang="ko-KR" altLang="en-US" sz="2000" dirty="0" smtClean="0">
                <a:ea typeface="함초롬바탕"/>
              </a:rPr>
              <a:t>무기로 청동기</a:t>
            </a:r>
            <a:r>
              <a:rPr lang="en-US" altLang="ko-KR" sz="2000" dirty="0" smtClean="0">
                <a:ea typeface="함초롬바탕"/>
              </a:rPr>
              <a:t>, </a:t>
            </a:r>
            <a:r>
              <a:rPr lang="ko-KR" altLang="en-US" sz="2000" dirty="0" smtClean="0">
                <a:ea typeface="함초롬바탕"/>
              </a:rPr>
              <a:t>철기 사용</a:t>
            </a:r>
            <a:endParaRPr lang="en-US" altLang="ko-KR" sz="2000" dirty="0" smtClean="0">
              <a:ea typeface="함초롬바탕"/>
            </a:endParaRPr>
          </a:p>
          <a:p>
            <a:endParaRPr lang="en-US" altLang="ko-KR" sz="2000" dirty="0">
              <a:ea typeface="함초롬바탕"/>
            </a:endParaRPr>
          </a:p>
          <a:p>
            <a:r>
              <a:rPr lang="en-US" altLang="ko-KR" sz="2000" dirty="0" smtClean="0">
                <a:ea typeface="함초롬바탕"/>
              </a:rPr>
              <a:t>* </a:t>
            </a:r>
            <a:r>
              <a:rPr lang="ko-KR" altLang="en-US" sz="2000" dirty="0" smtClean="0">
                <a:ea typeface="함초롬바탕"/>
              </a:rPr>
              <a:t>후기</a:t>
            </a:r>
            <a:endParaRPr lang="en-US" altLang="ko-KR" sz="2000" dirty="0" smtClean="0">
              <a:ea typeface="함초롬바탕"/>
            </a:endParaRPr>
          </a:p>
          <a:p>
            <a:r>
              <a:rPr lang="en-US" altLang="ko-KR" sz="2000" dirty="0" smtClean="0">
                <a:ea typeface="함초롬바탕"/>
              </a:rPr>
              <a:t>-</a:t>
            </a:r>
            <a:r>
              <a:rPr lang="ko-KR" altLang="en-US" sz="2000" dirty="0" smtClean="0">
                <a:ea typeface="함초롬바탕"/>
              </a:rPr>
              <a:t>철기는 무기</a:t>
            </a:r>
            <a:r>
              <a:rPr lang="en-US" altLang="ko-KR" sz="2000" dirty="0" smtClean="0">
                <a:ea typeface="함초롬바탕"/>
              </a:rPr>
              <a:t>, </a:t>
            </a:r>
            <a:r>
              <a:rPr lang="ko-KR" altLang="en-US" sz="2000" dirty="0" smtClean="0">
                <a:ea typeface="함초롬바탕"/>
              </a:rPr>
              <a:t>청동기는 제기로 사용</a:t>
            </a:r>
            <a:endParaRPr lang="en-US" altLang="ko-KR" sz="2000" dirty="0" smtClean="0">
              <a:ea typeface="함초롬바탕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509894" y="2580965"/>
            <a:ext cx="1033431" cy="371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직사각형 26"/>
          <p:cNvSpPr/>
          <p:nvPr/>
        </p:nvSpPr>
        <p:spPr>
          <a:xfrm>
            <a:off x="1313860" y="4897123"/>
            <a:ext cx="1402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err="1" smtClean="0">
                <a:ea typeface="함초롬바탕"/>
              </a:rPr>
              <a:t>동모</a:t>
            </a:r>
            <a:r>
              <a:rPr lang="en-US" altLang="ko-KR" sz="2000" dirty="0" smtClean="0">
                <a:ea typeface="함초롬바탕"/>
              </a:rPr>
              <a:t>(</a:t>
            </a:r>
            <a:r>
              <a:rPr lang="ko-KR" altLang="en-US" sz="2000" dirty="0" err="1" smtClean="0">
                <a:ea typeface="함초롬바탕"/>
              </a:rPr>
              <a:t>銅矛</a:t>
            </a:r>
            <a:r>
              <a:rPr lang="en-US" altLang="ko-KR" sz="2000" dirty="0" smtClean="0">
                <a:ea typeface="함초롬바탕"/>
              </a:rPr>
              <a:t>)</a:t>
            </a:r>
            <a:endParaRPr lang="ko-KR" altLang="en-US" sz="2000" dirty="0">
              <a:ea typeface="함초롬바탕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352" y="3778161"/>
            <a:ext cx="2523648" cy="253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10204998" y="6360760"/>
            <a:ext cx="1402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ea typeface="함초롬바탕"/>
              </a:rPr>
              <a:t>동경</a:t>
            </a:r>
            <a:r>
              <a:rPr lang="en-US" altLang="ko-KR" sz="2000" dirty="0" smtClean="0">
                <a:ea typeface="함초롬바탕"/>
              </a:rPr>
              <a:t>(</a:t>
            </a:r>
            <a:r>
              <a:rPr lang="ko-KR" altLang="en-US" sz="2000" dirty="0" smtClean="0">
                <a:ea typeface="함초롬바탕"/>
              </a:rPr>
              <a:t>銅鏡</a:t>
            </a:r>
            <a:r>
              <a:rPr lang="en-US" altLang="ko-KR" sz="2000" dirty="0" smtClean="0">
                <a:ea typeface="함초롬바탕"/>
              </a:rPr>
              <a:t>)</a:t>
            </a:r>
            <a:endParaRPr lang="ko-KR" altLang="en-US" sz="2000" dirty="0">
              <a:ea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27487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/>
      <p:bldP spid="16" grpId="1"/>
      <p:bldP spid="19" grpId="0"/>
      <p:bldP spid="19" grpId="1"/>
      <p:bldP spid="37" grpId="0" animBg="1"/>
      <p:bldP spid="37" grpId="1" animBg="1"/>
      <p:bldP spid="55" grpId="0" animBg="1"/>
      <p:bldP spid="56" grpId="0" animBg="1"/>
      <p:bldP spid="56" grpId="1" animBg="1"/>
      <p:bldP spid="38" grpId="0" animBg="1"/>
      <p:bldP spid="4" grpId="0" animBg="1"/>
      <p:bldP spid="4" grpId="1" animBg="1"/>
      <p:bldP spid="40" grpId="0" animBg="1"/>
      <p:bldP spid="40" grpId="1" animBg="1"/>
      <p:bldP spid="26" grpId="0" animBg="1"/>
      <p:bldP spid="20" grpId="0"/>
      <p:bldP spid="20" grpId="1"/>
      <p:bldP spid="43" grpId="0"/>
      <p:bldP spid="43" grpId="1"/>
      <p:bldP spid="21" grpId="0"/>
      <p:bldP spid="21" grpId="1"/>
      <p:bldP spid="45" grpId="0"/>
      <p:bldP spid="45" grpId="1"/>
      <p:bldP spid="22" grpId="0" build="allAtOnce"/>
      <p:bldP spid="23" grpId="0"/>
      <p:bldP spid="48" grpId="0"/>
      <p:bldP spid="49" grpId="0"/>
      <p:bldP spid="24" grpId="0"/>
      <p:bldP spid="24" grpId="1"/>
      <p:bldP spid="54" grpId="0"/>
      <p:bldP spid="54" grpId="1"/>
      <p:bldP spid="27" grpId="0"/>
      <p:bldP spid="27" grpId="1"/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44"/>
          <p:cNvGrpSpPr/>
          <p:nvPr/>
        </p:nvGrpSpPr>
        <p:grpSpPr>
          <a:xfrm>
            <a:off x="2617626" y="3747779"/>
            <a:ext cx="8187729" cy="3148534"/>
            <a:chOff x="370691" y="3783560"/>
            <a:chExt cx="8187729" cy="3148534"/>
          </a:xfrm>
        </p:grpSpPr>
        <p:grpSp>
          <p:nvGrpSpPr>
            <p:cNvPr id="10" name="그룹 9"/>
            <p:cNvGrpSpPr/>
            <p:nvPr/>
          </p:nvGrpSpPr>
          <p:grpSpPr>
            <a:xfrm>
              <a:off x="370691" y="3783560"/>
              <a:ext cx="2057400" cy="3148534"/>
              <a:chOff x="-612766" y="5143551"/>
              <a:chExt cx="2057400" cy="3148534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 rotWithShape="1">
              <a:blip r:embed="rId2"/>
              <a:srcRect b="3172"/>
              <a:stretch/>
            </p:blipFill>
            <p:spPr>
              <a:xfrm>
                <a:off x="-612766" y="5143551"/>
                <a:ext cx="2057400" cy="2748424"/>
              </a:xfrm>
              <a:prstGeom prst="rect">
                <a:avLst/>
              </a:prstGeom>
            </p:spPr>
          </p:pic>
          <p:sp>
            <p:nvSpPr>
              <p:cNvPr id="8" name="직사각형 7"/>
              <p:cNvSpPr/>
              <p:nvPr/>
            </p:nvSpPr>
            <p:spPr>
              <a:xfrm>
                <a:off x="-499541" y="7891975"/>
                <a:ext cx="18630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/>
                <a:r>
                  <a:rPr lang="ko-KR" altLang="en-US" sz="2000" dirty="0" err="1" smtClean="0">
                    <a:solidFill>
                      <a:srgbClr val="333333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널무덤</a:t>
                </a:r>
                <a:r>
                  <a:rPr lang="en-US" altLang="ko-KR" sz="2000" dirty="0" smtClean="0">
                    <a:solidFill>
                      <a:srgbClr val="333333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(</a:t>
                </a:r>
                <a:r>
                  <a:rPr lang="ko-KR" altLang="en-US" sz="2000" dirty="0" smtClean="0">
                    <a:solidFill>
                      <a:srgbClr val="333333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木棺墓</a:t>
                </a:r>
                <a:r>
                  <a:rPr lang="en-US" altLang="ko-KR" sz="2000" dirty="0" smtClean="0">
                    <a:solidFill>
                      <a:srgbClr val="333333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)</a:t>
                </a:r>
                <a:endParaRPr lang="ko-KR" altLang="en-US" sz="2000" i="0" dirty="0">
                  <a:solidFill>
                    <a:srgbClr val="333333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2626160" y="3813179"/>
              <a:ext cx="2201359" cy="3109277"/>
              <a:chOff x="134820" y="3985485"/>
              <a:chExt cx="2201359" cy="3109277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 rotWithShape="1">
              <a:blip r:embed="rId3"/>
              <a:srcRect r="1055" b="9175"/>
              <a:stretch/>
            </p:blipFill>
            <p:spPr>
              <a:xfrm>
                <a:off x="134820" y="3985485"/>
                <a:ext cx="2201359" cy="2709167"/>
              </a:xfrm>
              <a:prstGeom prst="rect">
                <a:avLst/>
              </a:prstGeom>
            </p:spPr>
          </p:pic>
          <p:sp>
            <p:nvSpPr>
              <p:cNvPr id="15" name="직사각형 14"/>
              <p:cNvSpPr/>
              <p:nvPr/>
            </p:nvSpPr>
            <p:spPr>
              <a:xfrm>
                <a:off x="337788" y="6694652"/>
                <a:ext cx="18774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000" dirty="0" smtClean="0">
                    <a:solidFill>
                      <a:srgbClr val="222222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돌무덤</a:t>
                </a:r>
                <a:r>
                  <a:rPr lang="en-US" altLang="ko-KR" sz="2000" dirty="0" smtClean="0">
                    <a:solidFill>
                      <a:srgbClr val="222222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(</a:t>
                </a:r>
                <a:r>
                  <a:rPr lang="ko-KR" altLang="en-US" sz="2000" dirty="0" smtClean="0">
                    <a:solidFill>
                      <a:srgbClr val="222222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石棺墓</a:t>
                </a:r>
                <a:r>
                  <a:rPr lang="en-US" altLang="ko-KR" sz="2000" dirty="0" smtClean="0">
                    <a:solidFill>
                      <a:srgbClr val="222222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)</a:t>
                </a:r>
                <a:endParaRPr lang="ko-KR" altLang="en-US" sz="2000" i="0" dirty="0">
                  <a:solidFill>
                    <a:srgbClr val="222222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</p:txBody>
          </p:sp>
        </p:grpSp>
        <p:sp>
          <p:nvSpPr>
            <p:cNvPr id="44" name="직사각형 43"/>
            <p:cNvSpPr/>
            <p:nvPr/>
          </p:nvSpPr>
          <p:spPr>
            <a:xfrm>
              <a:off x="5154907" y="4693709"/>
              <a:ext cx="340351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*</a:t>
              </a:r>
              <a:r>
                <a:rPr lang="ko-KR" altLang="en-US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매우 기본적인  무덤의 형태</a:t>
              </a:r>
              <a:endParaRPr lang="en-US" altLang="ko-KR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pPr algn="just"/>
              <a:r>
                <a:rPr lang="en-US" altLang="ko-KR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-</a:t>
              </a:r>
              <a:r>
                <a:rPr lang="ko-KR" altLang="en-US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돌무덤</a:t>
              </a:r>
              <a:r>
                <a:rPr lang="en-US" altLang="ko-KR" dirty="0">
                  <a:solidFill>
                    <a:srgbClr val="222222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dirty="0">
                  <a:solidFill>
                    <a:srgbClr val="222222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石棺墓</a:t>
              </a:r>
              <a:r>
                <a:rPr lang="en-US" altLang="ko-KR" dirty="0" smtClean="0">
                  <a:solidFill>
                    <a:srgbClr val="222222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endParaRPr lang="en-US" altLang="ko-KR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pPr algn="just"/>
              <a:r>
                <a:rPr lang="en-US" altLang="ko-KR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-</a:t>
              </a:r>
              <a:r>
                <a:rPr lang="ko-KR" altLang="en-US" dirty="0" err="1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널무덤</a:t>
              </a:r>
              <a:r>
                <a:rPr lang="en-US" altLang="ko-KR" dirty="0" smtClean="0">
                  <a:solidFill>
                    <a:srgbClr val="333333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dirty="0" smtClean="0">
                  <a:solidFill>
                    <a:srgbClr val="333333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木棺墓</a:t>
              </a:r>
              <a:r>
                <a:rPr lang="en-US" altLang="ko-KR" dirty="0" smtClean="0">
                  <a:solidFill>
                    <a:srgbClr val="333333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endParaRPr lang="ko-KR" altLang="en-US" dirty="0" smtClean="0">
                <a:solidFill>
                  <a:srgbClr val="333333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  <p:pic>
        <p:nvPicPr>
          <p:cNvPr id="115" name="그림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8456" y="4035671"/>
            <a:ext cx="2890043" cy="2792075"/>
          </a:xfrm>
          <a:prstGeom prst="rect">
            <a:avLst/>
          </a:prstGeom>
        </p:spPr>
      </p:pic>
      <p:grpSp>
        <p:nvGrpSpPr>
          <p:cNvPr id="105" name="그룹 104"/>
          <p:cNvGrpSpPr/>
          <p:nvPr/>
        </p:nvGrpSpPr>
        <p:grpSpPr>
          <a:xfrm>
            <a:off x="107840" y="3991477"/>
            <a:ext cx="11960659" cy="2731286"/>
            <a:chOff x="4794638" y="6484591"/>
            <a:chExt cx="11960659" cy="2731286"/>
          </a:xfrm>
        </p:grpSpPr>
        <p:grpSp>
          <p:nvGrpSpPr>
            <p:cNvPr id="103" name="그룹 102"/>
            <p:cNvGrpSpPr/>
            <p:nvPr/>
          </p:nvGrpSpPr>
          <p:grpSpPr>
            <a:xfrm>
              <a:off x="9319652" y="6484591"/>
              <a:ext cx="7435645" cy="2731286"/>
              <a:chOff x="9319652" y="6484591"/>
              <a:chExt cx="7435645" cy="2731286"/>
            </a:xfrm>
          </p:grpSpPr>
          <p:grpSp>
            <p:nvGrpSpPr>
              <p:cNvPr id="101" name="그룹 100"/>
              <p:cNvGrpSpPr/>
              <p:nvPr/>
            </p:nvGrpSpPr>
            <p:grpSpPr>
              <a:xfrm>
                <a:off x="9319652" y="6484591"/>
                <a:ext cx="5715349" cy="2705107"/>
                <a:chOff x="3289915" y="3763538"/>
                <a:chExt cx="5715349" cy="2705107"/>
              </a:xfrm>
            </p:grpSpPr>
            <p:pic>
              <p:nvPicPr>
                <p:cNvPr id="97" name="그림 96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032" b="100000" l="0" r="79699"/>
                          </a14:imgEffect>
                        </a14:imgLayer>
                      </a14:imgProps>
                    </a:ext>
                  </a:extLst>
                </a:blip>
                <a:srcRect t="19082" r="35199"/>
                <a:stretch/>
              </p:blipFill>
              <p:spPr>
                <a:xfrm>
                  <a:off x="3830360" y="3763538"/>
                  <a:ext cx="2062350" cy="2410701"/>
                </a:xfrm>
                <a:prstGeom prst="rect">
                  <a:avLst/>
                </a:prstGeom>
              </p:spPr>
            </p:pic>
            <p:pic>
              <p:nvPicPr>
                <p:cNvPr id="98" name="그림 97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9596" b="100000" l="0" r="97917"/>
                          </a14:imgEffect>
                        </a14:imgLayer>
                      </a14:imgProps>
                    </a:ext>
                  </a:extLst>
                </a:blip>
                <a:srcRect l="5287" t="30015" b="6176"/>
                <a:stretch/>
              </p:blipFill>
              <p:spPr>
                <a:xfrm>
                  <a:off x="5760575" y="3908397"/>
                  <a:ext cx="3244689" cy="2254270"/>
                </a:xfrm>
                <a:prstGeom prst="rect">
                  <a:avLst/>
                </a:prstGeom>
              </p:spPr>
            </p:pic>
            <p:sp>
              <p:nvSpPr>
                <p:cNvPr id="99" name="직사각형 98"/>
                <p:cNvSpPr/>
                <p:nvPr/>
              </p:nvSpPr>
              <p:spPr>
                <a:xfrm>
                  <a:off x="3289915" y="6068535"/>
                  <a:ext cx="287290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2000" dirty="0" err="1">
                      <a:latin typeface="함초롬바탕" panose="02030604000101010101" pitchFamily="18" charset="-127"/>
                      <a:ea typeface="함초롬바탕" panose="02030604000101010101" pitchFamily="18" charset="-127"/>
                      <a:cs typeface="함초롬바탕" panose="02030604000101010101" pitchFamily="18" charset="-127"/>
                    </a:rPr>
                    <a:t>전방후원분</a:t>
                  </a:r>
                  <a:r>
                    <a:rPr lang="en-US" altLang="ko-KR" sz="2000" dirty="0">
                      <a:latin typeface="함초롬바탕" panose="02030604000101010101" pitchFamily="18" charset="-127"/>
                      <a:ea typeface="함초롬바탕" panose="02030604000101010101" pitchFamily="18" charset="-127"/>
                      <a:cs typeface="함초롬바탕" panose="02030604000101010101" pitchFamily="18" charset="-127"/>
                    </a:rPr>
                    <a:t>(</a:t>
                  </a:r>
                  <a:r>
                    <a:rPr lang="ko-KR" altLang="en-US" sz="2000" dirty="0">
                      <a:latin typeface="함초롬바탕" panose="02030604000101010101" pitchFamily="18" charset="-127"/>
                      <a:ea typeface="함초롬바탕" panose="02030604000101010101" pitchFamily="18" charset="-127"/>
                      <a:cs typeface="함초롬바탕" panose="02030604000101010101" pitchFamily="18" charset="-127"/>
                    </a:rPr>
                    <a:t>前方後圓墳</a:t>
                  </a:r>
                  <a:r>
                    <a:rPr lang="en-US" altLang="ko-KR" sz="2000" dirty="0" smtClean="0">
                      <a:latin typeface="함초롬바탕" panose="02030604000101010101" pitchFamily="18" charset="-127"/>
                      <a:ea typeface="함초롬바탕" panose="02030604000101010101" pitchFamily="18" charset="-127"/>
                      <a:cs typeface="함초롬바탕" panose="02030604000101010101" pitchFamily="18" charset="-127"/>
                    </a:rPr>
                    <a:t>)</a:t>
                  </a:r>
                  <a:endParaRPr lang="ko-KR" altLang="en-US" sz="2000" dirty="0"/>
                </a:p>
              </p:txBody>
            </p:sp>
            <p:sp>
              <p:nvSpPr>
                <p:cNvPr id="100" name="직사각형 99"/>
                <p:cNvSpPr/>
                <p:nvPr/>
              </p:nvSpPr>
              <p:spPr>
                <a:xfrm>
                  <a:off x="6009119" y="6066578"/>
                  <a:ext cx="287290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2000" dirty="0" err="1" smtClean="0">
                      <a:latin typeface="함초롬바탕" panose="02030604000101010101" pitchFamily="18" charset="-127"/>
                      <a:ea typeface="함초롬바탕" panose="02030604000101010101" pitchFamily="18" charset="-127"/>
                      <a:cs typeface="함초롬바탕" panose="02030604000101010101" pitchFamily="18" charset="-127"/>
                    </a:rPr>
                    <a:t>전방후방분</a:t>
                  </a:r>
                  <a:r>
                    <a:rPr lang="en-US" altLang="ko-KR" sz="2000" dirty="0">
                      <a:latin typeface="함초롬바탕" panose="02030604000101010101" pitchFamily="18" charset="-127"/>
                      <a:ea typeface="함초롬바탕" panose="02030604000101010101" pitchFamily="18" charset="-127"/>
                      <a:cs typeface="함초롬바탕" panose="02030604000101010101" pitchFamily="18" charset="-127"/>
                    </a:rPr>
                    <a:t>(</a:t>
                  </a:r>
                  <a:r>
                    <a:rPr lang="ko-KR" altLang="en-US" sz="2000" dirty="0" smtClean="0">
                      <a:latin typeface="함초롬바탕" panose="02030604000101010101" pitchFamily="18" charset="-127"/>
                      <a:ea typeface="함초롬바탕" panose="02030604000101010101" pitchFamily="18" charset="-127"/>
                      <a:cs typeface="함초롬바탕" panose="02030604000101010101" pitchFamily="18" charset="-127"/>
                    </a:rPr>
                    <a:t>前方後方墳</a:t>
                  </a:r>
                  <a:r>
                    <a:rPr lang="en-US" altLang="ko-KR" sz="2000" dirty="0" smtClean="0">
                      <a:latin typeface="함초롬바탕" panose="02030604000101010101" pitchFamily="18" charset="-127"/>
                      <a:ea typeface="함초롬바탕" panose="02030604000101010101" pitchFamily="18" charset="-127"/>
                      <a:cs typeface="함초롬바탕" panose="02030604000101010101" pitchFamily="18" charset="-127"/>
                    </a:rPr>
                    <a:t>)</a:t>
                  </a:r>
                  <a:endParaRPr lang="ko-KR" altLang="en-US" sz="2000" dirty="0"/>
                </a:p>
              </p:txBody>
            </p:sp>
          </p:grpSp>
          <p:pic>
            <p:nvPicPr>
              <p:cNvPr id="102" name="그림 10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936022" y="6520302"/>
                <a:ext cx="1819275" cy="2695575"/>
              </a:xfrm>
              <a:prstGeom prst="rect">
                <a:avLst/>
              </a:prstGeom>
            </p:spPr>
          </p:pic>
        </p:grpSp>
        <p:pic>
          <p:nvPicPr>
            <p:cNvPr id="104" name="그림 10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94638" y="6507040"/>
              <a:ext cx="1905000" cy="2619375"/>
            </a:xfrm>
            <a:prstGeom prst="rect">
              <a:avLst/>
            </a:prstGeom>
          </p:spPr>
        </p:pic>
      </p:grpSp>
      <p:sp>
        <p:nvSpPr>
          <p:cNvPr id="37" name="직사각형 36"/>
          <p:cNvSpPr/>
          <p:nvPr/>
        </p:nvSpPr>
        <p:spPr>
          <a:xfrm>
            <a:off x="3045797" y="1570137"/>
            <a:ext cx="2887059" cy="11674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패총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굴장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차상연치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발치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9048730" y="1554715"/>
            <a:ext cx="2886608" cy="1167783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대형 고분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134857" y="1569308"/>
            <a:ext cx="2908030" cy="116748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판무덤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널무덤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8314" y="0"/>
            <a:ext cx="12200314" cy="1678352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-</a:t>
            </a:r>
            <a:r>
              <a:rPr lang="ko-KR" altLang="en-US" dirty="0" smtClean="0"/>
              <a:t>무덤 </a:t>
            </a:r>
            <a:r>
              <a:rPr lang="ko-KR" altLang="en-US" dirty="0" smtClean="0"/>
              <a:t>문화</a:t>
            </a:r>
            <a:r>
              <a:rPr lang="en-US" altLang="ko-KR" dirty="0" smtClean="0"/>
              <a:t>-</a:t>
            </a:r>
            <a:r>
              <a:rPr lang="ko-KR" altLang="en-US" dirty="0" smtClean="0"/>
              <a:t>형태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415934" y="2969682"/>
            <a:ext cx="2300874" cy="4328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구석기 시대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3390086" y="2969682"/>
            <a:ext cx="2300874" cy="4328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죠몬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6364238" y="2969682"/>
            <a:ext cx="2300874" cy="43285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야요이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9338389" y="2969682"/>
            <a:ext cx="2300874" cy="43285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야마토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시대</a:t>
            </a:r>
            <a:endParaRPr lang="ko-KR" alt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432105" y="3447357"/>
            <a:ext cx="96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13" name="직사각형 12"/>
          <p:cNvSpPr/>
          <p:nvPr/>
        </p:nvSpPr>
        <p:spPr>
          <a:xfrm>
            <a:off x="-93112" y="3447357"/>
            <a:ext cx="1266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145C</a:t>
            </a:r>
            <a:endParaRPr lang="ko-KR" altLang="en-US" sz="2000" b="1" dirty="0"/>
          </a:p>
        </p:txBody>
      </p:sp>
      <p:sp>
        <p:nvSpPr>
          <p:cNvPr id="17" name="직사각형 16"/>
          <p:cNvSpPr/>
          <p:nvPr/>
        </p:nvSpPr>
        <p:spPr>
          <a:xfrm>
            <a:off x="2501413" y="3447357"/>
            <a:ext cx="111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BC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10C</a:t>
            </a:r>
            <a:endParaRPr lang="ko-KR" altLang="en-US" sz="2000" b="1" dirty="0"/>
          </a:p>
        </p:txBody>
      </p:sp>
      <p:sp>
        <p:nvSpPr>
          <p:cNvPr id="18" name="직사각형 17"/>
          <p:cNvSpPr/>
          <p:nvPr/>
        </p:nvSpPr>
        <p:spPr>
          <a:xfrm>
            <a:off x="8607206" y="3447357"/>
            <a:ext cx="960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AD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70" name="직사각형 69"/>
          <p:cNvSpPr/>
          <p:nvPr/>
        </p:nvSpPr>
        <p:spPr>
          <a:xfrm>
            <a:off x="11273052" y="3447357"/>
            <a:ext cx="984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AD 8C</a:t>
            </a:r>
            <a:endParaRPr lang="ko-KR" altLang="en-US" sz="2000" b="1" dirty="0"/>
          </a:p>
        </p:txBody>
      </p:sp>
      <p:cxnSp>
        <p:nvCxnSpPr>
          <p:cNvPr id="93" name="직선 연결선 92"/>
          <p:cNvCxnSpPr/>
          <p:nvPr/>
        </p:nvCxnSpPr>
        <p:spPr>
          <a:xfrm>
            <a:off x="9043908" y="2736566"/>
            <a:ext cx="4822" cy="738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flipH="1">
            <a:off x="3026020" y="2727255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>
            <a:off x="5921620" y="2729527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1192892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12358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932698" y="1565779"/>
            <a:ext cx="3116032" cy="1167481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지역 마다 다양화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신전장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5570621" y="1828800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덧셈 기호 26"/>
          <p:cNvSpPr/>
          <p:nvPr/>
        </p:nvSpPr>
        <p:spPr>
          <a:xfrm>
            <a:off x="2617626" y="1697369"/>
            <a:ext cx="914400" cy="88247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60340" y="3771529"/>
            <a:ext cx="12060222" cy="3125291"/>
            <a:chOff x="8880727" y="-6046213"/>
            <a:chExt cx="12060222" cy="3125291"/>
          </a:xfrm>
        </p:grpSpPr>
        <p:grpSp>
          <p:nvGrpSpPr>
            <p:cNvPr id="20" name="그룹 19"/>
            <p:cNvGrpSpPr/>
            <p:nvPr/>
          </p:nvGrpSpPr>
          <p:grpSpPr>
            <a:xfrm>
              <a:off x="17895523" y="-5126285"/>
              <a:ext cx="3045426" cy="2105226"/>
              <a:chOff x="6514565" y="5719813"/>
              <a:chExt cx="3197827" cy="2424561"/>
            </a:xfrm>
          </p:grpSpPr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4565" y="5719813"/>
                <a:ext cx="3197827" cy="2024451"/>
              </a:xfrm>
              <a:prstGeom prst="rect">
                <a:avLst/>
              </a:prstGeom>
            </p:spPr>
          </p:pic>
          <p:sp>
            <p:nvSpPr>
              <p:cNvPr id="11" name="직사각형 10"/>
              <p:cNvSpPr/>
              <p:nvPr/>
            </p:nvSpPr>
            <p:spPr>
              <a:xfrm>
                <a:off x="7443374" y="7744264"/>
                <a:ext cx="12939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/>
                <a:r>
                  <a:rPr lang="ko-KR" altLang="en-US" dirty="0" err="1" smtClean="0">
                    <a:solidFill>
                      <a:srgbClr val="333333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굴장</a:t>
                </a:r>
                <a:r>
                  <a:rPr lang="en-US" altLang="ko-KR" dirty="0" smtClean="0">
                    <a:solidFill>
                      <a:srgbClr val="333333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(</a:t>
                </a:r>
                <a:r>
                  <a:rPr lang="ko-KR" altLang="en-US" sz="20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屈葬</a:t>
                </a:r>
                <a:r>
                  <a:rPr lang="en-US" altLang="ko-KR" dirty="0" smtClean="0">
                    <a:solidFill>
                      <a:srgbClr val="333333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)</a:t>
                </a:r>
                <a:endParaRPr lang="ko-KR" altLang="en-US" dirty="0">
                  <a:solidFill>
                    <a:srgbClr val="333333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</p:txBody>
          </p:sp>
        </p:grpSp>
        <p:grpSp>
          <p:nvGrpSpPr>
            <p:cNvPr id="33" name="그룹 32"/>
            <p:cNvGrpSpPr/>
            <p:nvPr/>
          </p:nvGrpSpPr>
          <p:grpSpPr>
            <a:xfrm>
              <a:off x="11168068" y="-6032696"/>
              <a:ext cx="2368903" cy="3067955"/>
              <a:chOff x="5082393" y="6302879"/>
              <a:chExt cx="2368903" cy="3067955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5256017" y="6302879"/>
                <a:ext cx="1966026" cy="2718805"/>
                <a:chOff x="7490714" y="-2311053"/>
                <a:chExt cx="2048161" cy="2810267"/>
              </a:xfrm>
            </p:grpSpPr>
            <p:pic>
              <p:nvPicPr>
                <p:cNvPr id="3" name="그림 2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90714" y="-2311053"/>
                  <a:ext cx="2048161" cy="2810267"/>
                </a:xfrm>
                <a:prstGeom prst="rect">
                  <a:avLst/>
                </a:prstGeom>
              </p:spPr>
            </p:pic>
            <p:pic>
              <p:nvPicPr>
                <p:cNvPr id="21" name="그림 20"/>
                <p:cNvPicPr>
                  <a:picLocks noChangeAspect="1"/>
                </p:cNvPicPr>
                <p:nvPr/>
              </p:nvPicPr>
              <p:blipFill rotWithShape="1">
                <a:blip r:embed="rId13"/>
                <a:srcRect l="8166"/>
                <a:stretch/>
              </p:blipFill>
              <p:spPr>
                <a:xfrm>
                  <a:off x="8032652" y="-1270982"/>
                  <a:ext cx="1058404" cy="1323975"/>
                </a:xfrm>
                <a:prstGeom prst="rect">
                  <a:avLst/>
                </a:prstGeom>
              </p:spPr>
            </p:pic>
          </p:grpSp>
          <p:sp>
            <p:nvSpPr>
              <p:cNvPr id="24" name="직사각형 23"/>
              <p:cNvSpPr/>
              <p:nvPr/>
            </p:nvSpPr>
            <p:spPr>
              <a:xfrm>
                <a:off x="5082393" y="8970724"/>
                <a:ext cx="23689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000" dirty="0" err="1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차상연치</a:t>
                </a:r>
                <a:r>
                  <a:rPr lang="en-US" altLang="ko-KR" sz="2000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(</a:t>
                </a:r>
                <a:r>
                  <a:rPr lang="ko-KR" altLang="en-US" sz="2000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叉状研歯</a:t>
                </a:r>
                <a:r>
                  <a:rPr lang="en-US" altLang="ko-KR" sz="2000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)</a:t>
                </a:r>
                <a:endParaRPr lang="ko-KR" altLang="en-US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8880727" y="-6017525"/>
              <a:ext cx="2395440" cy="3096603"/>
              <a:chOff x="4849210" y="3811738"/>
              <a:chExt cx="2395440" cy="3096603"/>
            </a:xfrm>
          </p:grpSpPr>
          <p:pic>
            <p:nvPicPr>
              <p:cNvPr id="34" name="그림 33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49210" y="3811738"/>
                <a:ext cx="2395440" cy="2720246"/>
              </a:xfrm>
              <a:prstGeom prst="rect">
                <a:avLst/>
              </a:prstGeom>
            </p:spPr>
          </p:pic>
          <p:sp>
            <p:nvSpPr>
              <p:cNvPr id="36" name="직사각형 35"/>
              <p:cNvSpPr/>
              <p:nvPr/>
            </p:nvSpPr>
            <p:spPr>
              <a:xfrm>
                <a:off x="5257674" y="6508231"/>
                <a:ext cx="13580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0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패총</a:t>
                </a:r>
                <a:r>
                  <a:rPr lang="en-US" altLang="ko-KR" sz="20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(</a:t>
                </a:r>
                <a:r>
                  <a:rPr lang="ko-KR" altLang="en-US" sz="20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貝塚</a:t>
                </a:r>
                <a:r>
                  <a:rPr lang="en-US" altLang="ko-KR" sz="20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)</a:t>
                </a:r>
                <a:endParaRPr lang="ko-KR" altLang="en-US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</p:txBody>
          </p:sp>
        </p:grpSp>
        <p:grpSp>
          <p:nvGrpSpPr>
            <p:cNvPr id="41" name="그룹 40"/>
            <p:cNvGrpSpPr/>
            <p:nvPr/>
          </p:nvGrpSpPr>
          <p:grpSpPr>
            <a:xfrm>
              <a:off x="13349934" y="-6046213"/>
              <a:ext cx="1809750" cy="2805757"/>
              <a:chOff x="2178924" y="6963037"/>
              <a:chExt cx="1809750" cy="2805757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2395794" y="9368684"/>
                <a:ext cx="13580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000" dirty="0" smtClean="0">
                    <a:solidFill>
                      <a:srgbClr val="000000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발치</a:t>
                </a:r>
                <a:r>
                  <a:rPr lang="en-US" altLang="ko-KR" sz="2000" dirty="0" smtClean="0">
                    <a:solidFill>
                      <a:srgbClr val="000000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(</a:t>
                </a:r>
                <a:r>
                  <a:rPr lang="ko-KR" altLang="en-US" sz="2000" dirty="0" smtClean="0">
                    <a:solidFill>
                      <a:srgbClr val="000000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拔齒</a:t>
                </a:r>
                <a:r>
                  <a:rPr lang="en-US" altLang="ko-KR" sz="2000" dirty="0" smtClean="0">
                    <a:solidFill>
                      <a:srgbClr val="000000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)</a:t>
                </a:r>
                <a:endParaRPr lang="ko-KR" altLang="en-US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</p:txBody>
          </p:sp>
          <p:pic>
            <p:nvPicPr>
              <p:cNvPr id="39" name="그림 38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78924" y="6963037"/>
                <a:ext cx="1809750" cy="2447925"/>
              </a:xfrm>
              <a:prstGeom prst="rect">
                <a:avLst/>
              </a:prstGeom>
            </p:spPr>
          </p:pic>
        </p:grpSp>
      </p:grpSp>
      <p:sp>
        <p:nvSpPr>
          <p:cNvPr id="46" name="직사각형 45"/>
          <p:cNvSpPr/>
          <p:nvPr/>
        </p:nvSpPr>
        <p:spPr>
          <a:xfrm>
            <a:off x="6339297" y="371303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*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패총의 탄생 및 변화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-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공동묘지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*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종교와 관련된 다양한 풍습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  <a:r>
              <a:rPr lang="ko-KR" altLang="en-US" sz="2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굴장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貝塚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  <a:r>
              <a:rPr lang="ko-KR" altLang="en-US" sz="2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차상연치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叉状研歯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발치 </a:t>
            </a:r>
            <a:r>
              <a:rPr lang="en-US" altLang="ko-KR" sz="200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拔齒</a:t>
            </a:r>
            <a:r>
              <a:rPr lang="en-US" altLang="ko-KR" sz="200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pSp>
        <p:nvGrpSpPr>
          <p:cNvPr id="96" name="그룹 95"/>
          <p:cNvGrpSpPr/>
          <p:nvPr/>
        </p:nvGrpSpPr>
        <p:grpSpPr>
          <a:xfrm>
            <a:off x="2528161" y="3771166"/>
            <a:ext cx="7352625" cy="2963315"/>
            <a:chOff x="1859496" y="3714933"/>
            <a:chExt cx="7352625" cy="2963315"/>
          </a:xfrm>
        </p:grpSpPr>
        <p:pic>
          <p:nvPicPr>
            <p:cNvPr id="88" name="그림 87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6794" b="99237" l="30000" r="98000"/>
                      </a14:imgEffect>
                    </a14:imgLayer>
                  </a14:imgProps>
                </a:ext>
              </a:extLst>
            </a:blip>
            <a:srcRect l="33877" t="41100" b="4624"/>
            <a:stretch/>
          </p:blipFill>
          <p:spPr>
            <a:xfrm>
              <a:off x="1859496" y="3809444"/>
              <a:ext cx="3415760" cy="2448603"/>
            </a:xfrm>
            <a:prstGeom prst="rect">
              <a:avLst/>
            </a:prstGeom>
          </p:spPr>
        </p:pic>
        <p:pic>
          <p:nvPicPr>
            <p:cNvPr id="89" name="그림 88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3333" b="100000" l="0" r="100000"/>
                      </a14:imgEffect>
                    </a14:imgLayer>
                  </a14:imgProps>
                </a:ext>
              </a:extLst>
            </a:blip>
            <a:srcRect t="43515" r="8634" b="4983"/>
            <a:stretch/>
          </p:blipFill>
          <p:spPr>
            <a:xfrm>
              <a:off x="5730242" y="3714933"/>
              <a:ext cx="3481879" cy="2383422"/>
            </a:xfrm>
            <a:prstGeom prst="rect">
              <a:avLst/>
            </a:prstGeom>
          </p:spPr>
        </p:pic>
        <p:sp>
          <p:nvSpPr>
            <p:cNvPr id="92" name="직사각형 91"/>
            <p:cNvSpPr/>
            <p:nvPr/>
          </p:nvSpPr>
          <p:spPr>
            <a:xfrm>
              <a:off x="2893870" y="6278138"/>
              <a:ext cx="12763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원분</a:t>
              </a:r>
              <a:r>
                <a:rPr lang="en-US" altLang="ko-KR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圓墳</a:t>
              </a: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6764744" y="6071803"/>
              <a:ext cx="1358064" cy="516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60000"/>
                </a:lnSpc>
              </a:pPr>
              <a:r>
                <a:rPr lang="ko-KR" altLang="en-US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방분</a:t>
              </a:r>
              <a:r>
                <a:rPr lang="en-US" altLang="ko-KR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方墳</a:t>
              </a:r>
              <a:r>
                <a:rPr lang="en-US" altLang="ko-KR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endPara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  <p:sp>
        <p:nvSpPr>
          <p:cNvPr id="111" name="오른쪽 화살표 110"/>
          <p:cNvSpPr/>
          <p:nvPr/>
        </p:nvSpPr>
        <p:spPr>
          <a:xfrm>
            <a:off x="8580014" y="1848729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/>
          <p:cNvGrpSpPr/>
          <p:nvPr/>
        </p:nvGrpSpPr>
        <p:grpSpPr>
          <a:xfrm>
            <a:off x="166082" y="3834402"/>
            <a:ext cx="9473894" cy="2968490"/>
            <a:chOff x="134820" y="7895123"/>
            <a:chExt cx="9473894" cy="2968490"/>
          </a:xfrm>
        </p:grpSpPr>
        <p:grpSp>
          <p:nvGrpSpPr>
            <p:cNvPr id="61" name="그룹 60"/>
            <p:cNvGrpSpPr/>
            <p:nvPr/>
          </p:nvGrpSpPr>
          <p:grpSpPr>
            <a:xfrm>
              <a:off x="134820" y="7895123"/>
              <a:ext cx="3318156" cy="2968490"/>
              <a:chOff x="72903" y="3825405"/>
              <a:chExt cx="3318156" cy="2968490"/>
            </a:xfrm>
          </p:grpSpPr>
          <p:pic>
            <p:nvPicPr>
              <p:cNvPr id="59" name="그림 58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903" y="3825405"/>
                <a:ext cx="3318156" cy="2568380"/>
              </a:xfrm>
              <a:prstGeom prst="rect">
                <a:avLst/>
              </a:prstGeom>
            </p:spPr>
          </p:pic>
          <p:sp>
            <p:nvSpPr>
              <p:cNvPr id="63" name="직사각형 62"/>
              <p:cNvSpPr/>
              <p:nvPr/>
            </p:nvSpPr>
            <p:spPr>
              <a:xfrm>
                <a:off x="766586" y="6393785"/>
                <a:ext cx="19307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000" dirty="0" err="1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옹관묘</a:t>
                </a:r>
                <a:r>
                  <a:rPr lang="en-US" altLang="ko-KR" sz="2000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(</a:t>
                </a:r>
                <a:r>
                  <a:rPr lang="ja-JP" altLang="ko-KR" sz="20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甕棺</a:t>
                </a:r>
                <a:r>
                  <a:rPr lang="ja-JP" altLang="ko-KR" sz="2000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墓</a:t>
                </a:r>
                <a:r>
                  <a:rPr lang="en-US" altLang="ja-JP" sz="20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)</a:t>
                </a:r>
              </a:p>
            </p:txBody>
          </p:sp>
        </p:grpSp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484514" y="7907062"/>
              <a:ext cx="3124200" cy="1419225"/>
            </a:xfrm>
            <a:prstGeom prst="rect">
              <a:avLst/>
            </a:prstGeom>
          </p:spPr>
        </p:pic>
        <p:sp>
          <p:nvSpPr>
            <p:cNvPr id="64" name="직사각형 63"/>
            <p:cNvSpPr/>
            <p:nvPr/>
          </p:nvSpPr>
          <p:spPr>
            <a:xfrm>
              <a:off x="6957808" y="9366442"/>
              <a:ext cx="18630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err="1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지석묘</a:t>
              </a:r>
              <a:r>
                <a:rPr lang="en-US" altLang="ko-KR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支石墓</a:t>
              </a:r>
              <a:r>
                <a:rPr lang="en-US" altLang="ko-KR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endPara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562423" y="7912164"/>
              <a:ext cx="2848208" cy="1755975"/>
            </a:xfrm>
            <a:prstGeom prst="rect">
              <a:avLst/>
            </a:prstGeom>
          </p:spPr>
        </p:pic>
        <p:sp>
          <p:nvSpPr>
            <p:cNvPr id="69" name="직사각형 68"/>
            <p:cNvSpPr/>
            <p:nvPr/>
          </p:nvSpPr>
          <p:spPr>
            <a:xfrm>
              <a:off x="4055021" y="9668139"/>
              <a:ext cx="18630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err="1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주구묘</a:t>
              </a:r>
              <a:r>
                <a:rPr lang="en-US" altLang="ko-KR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周溝墓</a:t>
              </a:r>
              <a:r>
                <a:rPr lang="en-US" altLang="ko-KR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endPara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  <p:sp>
        <p:nvSpPr>
          <p:cNvPr id="68" name="직사각형 67"/>
          <p:cNvSpPr/>
          <p:nvPr/>
        </p:nvSpPr>
        <p:spPr>
          <a:xfrm>
            <a:off x="8743345" y="5399324"/>
            <a:ext cx="34384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지역에 따라 다름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/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규슈 지역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지석묘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주구묘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/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긴키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지방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옹관묘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t"/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신전장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伸展葬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으로 변화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07840" y="3825227"/>
            <a:ext cx="6052748" cy="2743200"/>
            <a:chOff x="12703775" y="7245074"/>
            <a:chExt cx="6052748" cy="2743200"/>
          </a:xfrm>
        </p:grpSpPr>
        <p:grpSp>
          <p:nvGrpSpPr>
            <p:cNvPr id="108" name="그룹 107"/>
            <p:cNvGrpSpPr/>
            <p:nvPr/>
          </p:nvGrpSpPr>
          <p:grpSpPr>
            <a:xfrm>
              <a:off x="12703775" y="7245074"/>
              <a:ext cx="6052748" cy="2743200"/>
              <a:chOff x="3272848" y="5593446"/>
              <a:chExt cx="6052748" cy="2743200"/>
            </a:xfrm>
          </p:grpSpPr>
          <p:pic>
            <p:nvPicPr>
              <p:cNvPr id="106" name="그림 105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72896" y="5593446"/>
                <a:ext cx="2552700" cy="2743200"/>
              </a:xfrm>
              <a:prstGeom prst="rect">
                <a:avLst/>
              </a:prstGeom>
            </p:spPr>
          </p:pic>
          <p:pic>
            <p:nvPicPr>
              <p:cNvPr id="107" name="그림 106"/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2848" y="5593446"/>
                <a:ext cx="3371850" cy="1828800"/>
              </a:xfrm>
              <a:prstGeom prst="rect">
                <a:avLst/>
              </a:prstGeom>
            </p:spPr>
          </p:pic>
        </p:grpSp>
        <p:sp>
          <p:nvSpPr>
            <p:cNvPr id="114" name="직사각형 113"/>
            <p:cNvSpPr/>
            <p:nvPr/>
          </p:nvSpPr>
          <p:spPr>
            <a:xfrm>
              <a:off x="12876304" y="9327457"/>
              <a:ext cx="30267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횡혈식 석실</a:t>
              </a:r>
              <a:r>
                <a:rPr lang="en-US" altLang="ko-KR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橫穴式石室</a:t>
              </a:r>
              <a:r>
                <a:rPr lang="en-US" altLang="ko-KR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r>
                <a:rPr lang="ko-KR" altLang="en-US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 </a:t>
              </a:r>
              <a:endParaRPr lang="ko-KR" altLang="en-US" sz="2000" dirty="0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20902" y="3805251"/>
            <a:ext cx="7686778" cy="2889376"/>
            <a:chOff x="13159533" y="3676478"/>
            <a:chExt cx="7686778" cy="2889376"/>
          </a:xfrm>
        </p:grpSpPr>
        <p:pic>
          <p:nvPicPr>
            <p:cNvPr id="109" name="그림 108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6674361" y="3676478"/>
              <a:ext cx="4171950" cy="2371725"/>
            </a:xfrm>
            <a:prstGeom prst="rect">
              <a:avLst/>
            </a:prstGeom>
          </p:spPr>
        </p:pic>
        <p:pic>
          <p:nvPicPr>
            <p:cNvPr id="110" name="그림 109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3159533" y="3676478"/>
              <a:ext cx="3133725" cy="2428875"/>
            </a:xfrm>
            <a:prstGeom prst="rect">
              <a:avLst/>
            </a:prstGeom>
          </p:spPr>
        </p:pic>
        <p:sp>
          <p:nvSpPr>
            <p:cNvPr id="116" name="직사각형 115"/>
            <p:cNvSpPr/>
            <p:nvPr/>
          </p:nvSpPr>
          <p:spPr>
            <a:xfrm>
              <a:off x="15813574" y="6165744"/>
              <a:ext cx="30973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err="1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장식고분</a:t>
              </a:r>
              <a:r>
                <a:rPr lang="en-US" altLang="ko-KR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装飾古墳</a:t>
              </a:r>
              <a:r>
                <a:rPr lang="en-US" altLang="ko-KR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)- </a:t>
              </a:r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벽화</a:t>
              </a:r>
              <a:endPara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  <p:sp>
        <p:nvSpPr>
          <p:cNvPr id="72" name="직사각형 71"/>
          <p:cNvSpPr/>
          <p:nvPr/>
        </p:nvSpPr>
        <p:spPr>
          <a:xfrm>
            <a:off x="134820" y="4375510"/>
            <a:ext cx="15760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초기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원분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圓墳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방분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方墳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6818350" y="3812778"/>
            <a:ext cx="220445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중기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규모의 대형화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여러 개의 호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횡혈식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석실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橫穴式石室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등장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8951827" y="3828193"/>
            <a:ext cx="279275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후기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긴키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이외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지역에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대형 고분 없어짐 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장식고분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pPr algn="just" fontAlgn="base">
              <a:lnSpc>
                <a:spcPct val="160000"/>
              </a:lnSpc>
            </a:pPr>
            <a:r>
              <a:rPr lang="en-US" altLang="ko-KR" dirty="0" smtClean="0"/>
              <a:t>(</a:t>
            </a:r>
            <a:r>
              <a:rPr lang="ko-KR" altLang="en-US" dirty="0" smtClean="0"/>
              <a:t>装飾古墳 </a:t>
            </a:r>
            <a:r>
              <a:rPr lang="en-US" altLang="ko-KR" dirty="0" smtClean="0"/>
              <a:t>)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등장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고구려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계통 벽화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사용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2011847" y="4347151"/>
            <a:ext cx="32496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초기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전방후원분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前方後圓墳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전방후방분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前方後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方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墳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072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55" grpId="0" animBg="1"/>
      <p:bldP spid="56" grpId="0" animBg="1"/>
      <p:bldP spid="56" grpId="1" animBg="1"/>
      <p:bldP spid="38" grpId="0" animBg="1"/>
      <p:bldP spid="38" grpId="1" animBg="1"/>
      <p:bldP spid="4" grpId="0" animBg="1"/>
      <p:bldP spid="4" grpId="1" animBg="1"/>
      <p:bldP spid="27" grpId="0" animBg="1"/>
      <p:bldP spid="27" grpId="1" animBg="1"/>
      <p:bldP spid="46" grpId="0" uiExpand="1" build="allAtOnce"/>
      <p:bldP spid="111" grpId="0" animBg="1"/>
      <p:bldP spid="111" grpId="1" animBg="1"/>
      <p:bldP spid="68" grpId="0"/>
      <p:bldP spid="68" grpId="1" build="allAtOnce"/>
      <p:bldP spid="72" grpId="0"/>
      <p:bldP spid="72" grpId="1"/>
      <p:bldP spid="86" grpId="0"/>
      <p:bldP spid="8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직사각형 54"/>
          <p:cNvSpPr/>
          <p:nvPr/>
        </p:nvSpPr>
        <p:spPr>
          <a:xfrm>
            <a:off x="5921620" y="1561744"/>
            <a:ext cx="6018540" cy="1167783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국제간의 전쟁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8314" y="0"/>
            <a:ext cx="12200314" cy="1678352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-</a:t>
            </a:r>
            <a:r>
              <a:rPr lang="ko-KR" altLang="en-US" dirty="0" smtClean="0"/>
              <a:t>최초의 </a:t>
            </a:r>
            <a:r>
              <a:rPr lang="ko-KR" altLang="en-US" dirty="0" smtClean="0"/>
              <a:t>병사와 </a:t>
            </a:r>
            <a:r>
              <a:rPr lang="ko-KR" altLang="en-US" dirty="0" smtClean="0"/>
              <a:t>변화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1883401" y="2969681"/>
            <a:ext cx="2300874" cy="43285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야요이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7780453" y="3186108"/>
            <a:ext cx="2300874" cy="43285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야마토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-85807" y="3447357"/>
            <a:ext cx="96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18" name="직사각형 17"/>
          <p:cNvSpPr/>
          <p:nvPr/>
        </p:nvSpPr>
        <p:spPr>
          <a:xfrm>
            <a:off x="5443597" y="3447357"/>
            <a:ext cx="960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AD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70" name="직사각형 69"/>
          <p:cNvSpPr/>
          <p:nvPr/>
        </p:nvSpPr>
        <p:spPr>
          <a:xfrm>
            <a:off x="11273052" y="3447357"/>
            <a:ext cx="984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AD 8C</a:t>
            </a:r>
            <a:endParaRPr lang="ko-KR" altLang="en-US" sz="2000" b="1" dirty="0"/>
          </a:p>
        </p:txBody>
      </p:sp>
      <p:cxnSp>
        <p:nvCxnSpPr>
          <p:cNvPr id="28" name="직선 연결선 27"/>
          <p:cNvCxnSpPr/>
          <p:nvPr/>
        </p:nvCxnSpPr>
        <p:spPr>
          <a:xfrm flipH="1">
            <a:off x="5921620" y="2729527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1192892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12358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134820" y="1565779"/>
            <a:ext cx="5798036" cy="1167481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부족간의 전쟁</a:t>
            </a:r>
            <a:endParaRPr lang="ko-KR" alt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9" name="오른쪽 화살표 38"/>
          <p:cNvSpPr/>
          <p:nvPr/>
        </p:nvSpPr>
        <p:spPr>
          <a:xfrm>
            <a:off x="5471405" y="1848729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9" y="3759149"/>
            <a:ext cx="4991322" cy="301161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471404" y="3815360"/>
            <a:ext cx="67205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대부분 부족의 무장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활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나무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+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화살촉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대나무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철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뼈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+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옻칠을 한 나무 갑옷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→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철제 무기를 가진 집단의 주변지역 통합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거대 지배자 탄생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승마 풍습의 전파 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전쟁에서 패한 집단의 노예화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391946" y="3683987"/>
            <a:ext cx="78000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철의 생산 기술 유입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→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철로 만든 검이나 방패의 보급이 가능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국제전의 시작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단코오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短甲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가야식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판갑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철판에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구멍을 뚫고 끈을 묶어 고정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초기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→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리벳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고정식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충각부주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衝角附冑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형태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투구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t="1571" b="1600"/>
          <a:stretch/>
        </p:blipFill>
        <p:spPr>
          <a:xfrm>
            <a:off x="2371783" y="3734544"/>
            <a:ext cx="2020163" cy="30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8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8" grpId="0" animBg="1"/>
      <p:bldP spid="38" grpId="1" animBg="1"/>
      <p:bldP spid="39" grpId="0" animBg="1"/>
      <p:bldP spid="39" grpId="1" animBg="1"/>
      <p:bldP spid="5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pPr algn="ctr"/>
            <a:r>
              <a:rPr lang="ko-KR" altLang="en-US" dirty="0" err="1" smtClean="0"/>
              <a:t>아스카</a:t>
            </a:r>
            <a:r>
              <a:rPr lang="ko-KR" altLang="en-US" dirty="0" smtClean="0"/>
              <a:t> 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600" y="1085850"/>
            <a:ext cx="9051745" cy="6000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ea typeface="함초롬바탕"/>
              </a:rPr>
              <a:t>*</a:t>
            </a:r>
            <a:r>
              <a:rPr lang="ko-KR" altLang="en-US" dirty="0" err="1" smtClean="0">
                <a:ea typeface="함초롬바탕"/>
              </a:rPr>
              <a:t>아스카</a:t>
            </a:r>
            <a:r>
              <a:rPr lang="ko-KR" altLang="en-US" dirty="0" smtClean="0">
                <a:ea typeface="함초롬바탕"/>
              </a:rPr>
              <a:t> 시대의 </a:t>
            </a:r>
            <a:r>
              <a:rPr lang="en-US" altLang="ko-KR" dirty="0" smtClean="0">
                <a:ea typeface="함초롬바탕"/>
              </a:rPr>
              <a:t>7</a:t>
            </a:r>
            <a:r>
              <a:rPr lang="ko-KR" altLang="en-US" dirty="0" smtClean="0">
                <a:ea typeface="함초롬바탕"/>
              </a:rPr>
              <a:t>세기 전반</a:t>
            </a:r>
            <a:endParaRPr lang="en-US" altLang="ko-KR" dirty="0" smtClean="0">
              <a:ea typeface="함초롬바탕"/>
            </a:endParaRPr>
          </a:p>
          <a:p>
            <a:pPr marL="0" indent="0">
              <a:buNone/>
            </a:pPr>
            <a:r>
              <a:rPr lang="en-US" altLang="ko-KR" dirty="0" smtClean="0">
                <a:ea typeface="함초롬바탕"/>
              </a:rPr>
              <a:t>*</a:t>
            </a:r>
            <a:r>
              <a:rPr lang="ko-KR" altLang="en-US" dirty="0" err="1" smtClean="0">
                <a:ea typeface="함초롬바탕"/>
              </a:rPr>
              <a:t>쇼토쿠</a:t>
            </a:r>
            <a:r>
              <a:rPr lang="ko-KR" altLang="en-US" dirty="0" smtClean="0">
                <a:ea typeface="함초롬바탕"/>
              </a:rPr>
              <a:t> 태자의 불교 장려 → 불교 사찰의 활발한 발달</a:t>
            </a:r>
            <a:endParaRPr lang="en-US" altLang="ko-KR" dirty="0" smtClean="0">
              <a:ea typeface="함초롬바탕"/>
            </a:endParaRPr>
          </a:p>
          <a:p>
            <a:pPr marL="0" indent="0">
              <a:buNone/>
            </a:pPr>
            <a:r>
              <a:rPr lang="en-US" altLang="ko-KR" dirty="0" smtClean="0">
                <a:ea typeface="함초롬바탕"/>
              </a:rPr>
              <a:t>*</a:t>
            </a:r>
            <a:r>
              <a:rPr lang="ko-KR" altLang="en-US" dirty="0" smtClean="0">
                <a:ea typeface="함초롬바탕"/>
              </a:rPr>
              <a:t>유교와 도교 등 외래 학문과 사상이 국제성이 풍부한 문화</a:t>
            </a:r>
            <a:endParaRPr lang="en-US" altLang="ko-KR" dirty="0">
              <a:ea typeface="함초롬바탕"/>
            </a:endParaRPr>
          </a:p>
          <a:p>
            <a:pPr marL="0" indent="0">
              <a:buNone/>
            </a:pPr>
            <a:endParaRPr lang="en-US" altLang="ko-KR" dirty="0" smtClean="0">
              <a:ea typeface="함초롬바탕"/>
            </a:endParaRPr>
          </a:p>
          <a:p>
            <a:r>
              <a:rPr lang="en-US" altLang="ko-KR" dirty="0">
                <a:ea typeface="함초롬바탕"/>
              </a:rPr>
              <a:t>*</a:t>
            </a:r>
            <a:r>
              <a:rPr lang="ko-KR" altLang="en-US" dirty="0" err="1">
                <a:ea typeface="함초롬바탕"/>
              </a:rPr>
              <a:t>아스카불</a:t>
            </a:r>
            <a:r>
              <a:rPr lang="en-US" altLang="ko-KR" dirty="0">
                <a:ea typeface="함초롬바탕"/>
              </a:rPr>
              <a:t>[</a:t>
            </a:r>
            <a:r>
              <a:rPr lang="ko-KR" altLang="en-US" dirty="0" err="1">
                <a:ea typeface="함초롬바탕"/>
              </a:rPr>
              <a:t>飛鳥佛</a:t>
            </a:r>
            <a:r>
              <a:rPr lang="en-US" altLang="ko-KR" dirty="0">
                <a:ea typeface="함초롬바탕"/>
              </a:rPr>
              <a:t>]</a:t>
            </a:r>
          </a:p>
          <a:p>
            <a:r>
              <a:rPr lang="ko-KR" altLang="en-US" dirty="0">
                <a:ea typeface="함초롬바탕"/>
              </a:rPr>
              <a:t>고구려와 불교를 거쳐 북위 양식과 남양 양식을 받은 불상</a:t>
            </a:r>
            <a:endParaRPr lang="en-US" altLang="ko-KR" dirty="0">
              <a:ea typeface="함초롬바탕"/>
            </a:endParaRPr>
          </a:p>
          <a:p>
            <a:r>
              <a:rPr lang="en-US" altLang="ko-KR" dirty="0">
                <a:ea typeface="함초롬바탕"/>
              </a:rPr>
              <a:t>-</a:t>
            </a:r>
            <a:r>
              <a:rPr lang="ko-KR" altLang="en-US" dirty="0">
                <a:ea typeface="함초롬바탕"/>
              </a:rPr>
              <a:t>북위 양식</a:t>
            </a:r>
            <a:endParaRPr lang="en-US" altLang="ko-KR" dirty="0">
              <a:ea typeface="함초롬바탕"/>
            </a:endParaRPr>
          </a:p>
          <a:p>
            <a:r>
              <a:rPr lang="ko-KR" altLang="en-US" dirty="0">
                <a:ea typeface="함초롬바탕"/>
              </a:rPr>
              <a:t>단정하고 힘차며 </a:t>
            </a:r>
            <a:r>
              <a:rPr lang="ko-KR" altLang="en-US" dirty="0" smtClean="0">
                <a:ea typeface="함초롬바탕"/>
              </a:rPr>
              <a:t>초현실주의적</a:t>
            </a:r>
            <a:endParaRPr lang="en-US" altLang="ko-KR" dirty="0">
              <a:ea typeface="함초롬바탕"/>
            </a:endParaRPr>
          </a:p>
          <a:p>
            <a:r>
              <a:rPr lang="ko-KR" altLang="en-US" dirty="0" err="1">
                <a:ea typeface="함초롬바탕"/>
              </a:rPr>
              <a:t>아스카사</a:t>
            </a:r>
            <a:r>
              <a:rPr lang="ko-KR" altLang="en-US" dirty="0">
                <a:ea typeface="함초롬바탕"/>
              </a:rPr>
              <a:t> 석가여래상</a:t>
            </a:r>
            <a:endParaRPr lang="en-US" altLang="ko-KR" dirty="0">
              <a:ea typeface="함초롬바탕"/>
            </a:endParaRPr>
          </a:p>
          <a:p>
            <a:r>
              <a:rPr lang="en-US" altLang="ko-KR" dirty="0">
                <a:ea typeface="함초롬바탕"/>
              </a:rPr>
              <a:t>-</a:t>
            </a:r>
            <a:r>
              <a:rPr lang="ko-KR" altLang="en-US" dirty="0">
                <a:ea typeface="함초롬바탕"/>
              </a:rPr>
              <a:t>남양 양식</a:t>
            </a:r>
            <a:endParaRPr lang="en-US" altLang="ko-KR" dirty="0">
              <a:ea typeface="함초롬바탕"/>
            </a:endParaRPr>
          </a:p>
          <a:p>
            <a:r>
              <a:rPr lang="ko-KR" altLang="en-US" dirty="0">
                <a:ea typeface="함초롬바탕"/>
              </a:rPr>
              <a:t>온화하고 부드러운 표정</a:t>
            </a:r>
            <a:endParaRPr lang="en-US" altLang="ko-KR" dirty="0">
              <a:ea typeface="함초롬바탕"/>
            </a:endParaRPr>
          </a:p>
          <a:p>
            <a:r>
              <a:rPr lang="ko-KR" altLang="en-US" dirty="0" err="1">
                <a:ea typeface="함초롬바탕"/>
              </a:rPr>
              <a:t>고류사</a:t>
            </a:r>
            <a:r>
              <a:rPr lang="ko-KR" altLang="en-US" dirty="0">
                <a:ea typeface="함초롬바탕"/>
              </a:rPr>
              <a:t> 반가사유상</a:t>
            </a:r>
            <a:r>
              <a:rPr lang="en-US" altLang="ko-KR" dirty="0">
                <a:ea typeface="함초롬바탕"/>
              </a:rPr>
              <a:t>, </a:t>
            </a:r>
            <a:r>
              <a:rPr lang="ko-KR" altLang="en-US" dirty="0" err="1">
                <a:ea typeface="함초롬바탕"/>
              </a:rPr>
              <a:t>호류사</a:t>
            </a:r>
            <a:r>
              <a:rPr lang="ko-KR" altLang="en-US" dirty="0">
                <a:ea typeface="함초롬바탕"/>
              </a:rPr>
              <a:t> </a:t>
            </a:r>
            <a:r>
              <a:rPr lang="ko-KR" altLang="en-US" dirty="0" smtClean="0">
                <a:ea typeface="함초롬바탕"/>
              </a:rPr>
              <a:t>백제관음상</a:t>
            </a:r>
            <a:endParaRPr lang="en-US" altLang="ko-KR" dirty="0" smtClean="0">
              <a:ea typeface="함초롬바탕"/>
            </a:endParaRPr>
          </a:p>
          <a:p>
            <a:r>
              <a:rPr lang="en-US" altLang="ko-KR" dirty="0" smtClean="0">
                <a:ea typeface="함초롬바탕"/>
              </a:rPr>
              <a:t>-</a:t>
            </a:r>
            <a:r>
              <a:rPr lang="ko-KR" altLang="en-US" dirty="0" smtClean="0">
                <a:ea typeface="함초롬바탕"/>
              </a:rPr>
              <a:t>공통점</a:t>
            </a:r>
            <a:r>
              <a:rPr lang="en-US" altLang="ko-KR" dirty="0" smtClean="0">
                <a:ea typeface="함초롬바탕"/>
              </a:rPr>
              <a:t>:</a:t>
            </a:r>
            <a:r>
              <a:rPr lang="ko-KR" altLang="en-US" dirty="0" smtClean="0">
                <a:ea typeface="함초롬바탕"/>
              </a:rPr>
              <a:t> 고풍스럽고 신비로운 미소를 띠고 있다</a:t>
            </a:r>
            <a:endParaRPr lang="en-US" altLang="ko-KR" dirty="0" smtClean="0">
              <a:ea typeface="함초롬바탕"/>
            </a:endParaRPr>
          </a:p>
          <a:p>
            <a:pPr marL="0" indent="0">
              <a:buNone/>
            </a:pPr>
            <a:r>
              <a:rPr lang="en-US" altLang="ko-KR" dirty="0" smtClean="0">
                <a:ea typeface="함초롬바탕"/>
              </a:rPr>
              <a:t> </a:t>
            </a:r>
            <a:endParaRPr lang="en-US" altLang="ko-KR" dirty="0">
              <a:ea typeface="함초롬바탕"/>
            </a:endParaRPr>
          </a:p>
          <a:p>
            <a:r>
              <a:rPr lang="ko-KR" altLang="en-US" dirty="0" smtClean="0">
                <a:ea typeface="함초롬바탕"/>
              </a:rPr>
              <a:t>특히 </a:t>
            </a:r>
            <a:r>
              <a:rPr lang="ko-KR" altLang="en-US" dirty="0" err="1" smtClean="0">
                <a:ea typeface="함초롬바탕"/>
              </a:rPr>
              <a:t>고류사의</a:t>
            </a:r>
            <a:r>
              <a:rPr lang="ko-KR" altLang="en-US" dirty="0" smtClean="0">
                <a:ea typeface="함초롬바탕"/>
              </a:rPr>
              <a:t> 반가사유상과</a:t>
            </a:r>
            <a:r>
              <a:rPr lang="en-US" altLang="ko-KR" dirty="0" smtClean="0">
                <a:ea typeface="함초롬바탕"/>
              </a:rPr>
              <a:t> </a:t>
            </a:r>
            <a:r>
              <a:rPr lang="ko-KR" altLang="ko-KR" dirty="0" smtClean="0"/>
              <a:t>금동미륵보살반가사유상</a:t>
            </a:r>
            <a:r>
              <a:rPr lang="ko-KR" altLang="en-US" dirty="0" smtClean="0"/>
              <a:t>은 유사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395" y="139367"/>
            <a:ext cx="2166407" cy="612808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9987584" y="6251408"/>
            <a:ext cx="1552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err="1">
                <a:ea typeface="함초롬바탕"/>
              </a:rPr>
              <a:t>쇼토쿠</a:t>
            </a:r>
            <a:r>
              <a:rPr lang="ko-KR" altLang="en-US" sz="2000" dirty="0">
                <a:ea typeface="함초롬바탕"/>
              </a:rPr>
              <a:t> </a:t>
            </a:r>
            <a:r>
              <a:rPr lang="ko-KR" altLang="en-US" sz="2000" dirty="0" smtClean="0">
                <a:ea typeface="함초롬바탕"/>
              </a:rPr>
              <a:t>태자</a:t>
            </a:r>
            <a:endParaRPr lang="ko-KR" altLang="en-US" sz="2000" dirty="0">
              <a:ea typeface="함초롬바탕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30" y="1"/>
            <a:ext cx="3402699" cy="60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9212729" y="6006943"/>
            <a:ext cx="2552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err="1" smtClean="0">
                <a:ea typeface="함초롬바탕"/>
              </a:rPr>
              <a:t>고류사</a:t>
            </a:r>
            <a:r>
              <a:rPr lang="ko-KR" altLang="en-US" sz="2000" dirty="0" smtClean="0">
                <a:ea typeface="함초롬바탕"/>
              </a:rPr>
              <a:t> </a:t>
            </a:r>
            <a:r>
              <a:rPr lang="en-US" altLang="ko-KR" sz="2000" dirty="0" smtClean="0">
                <a:ea typeface="함초롬바탕"/>
              </a:rPr>
              <a:t>- </a:t>
            </a:r>
            <a:r>
              <a:rPr lang="ko-KR" altLang="en-US" sz="2000" dirty="0" smtClean="0">
                <a:ea typeface="함초롬바탕"/>
              </a:rPr>
              <a:t>반가사유상</a:t>
            </a:r>
            <a:endParaRPr lang="ko-KR" altLang="en-US" sz="2000" dirty="0">
              <a:ea typeface="함초롬바탕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3" y="1714500"/>
            <a:ext cx="1599577" cy="446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502" y="1006522"/>
            <a:ext cx="39243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473047" y="5867340"/>
            <a:ext cx="2823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err="1">
                <a:ea typeface="함초롬바탕"/>
              </a:rPr>
              <a:t>아스카사</a:t>
            </a:r>
            <a:r>
              <a:rPr lang="ko-KR" altLang="en-US" sz="2000" dirty="0">
                <a:ea typeface="함초롬바탕"/>
              </a:rPr>
              <a:t> </a:t>
            </a:r>
            <a:r>
              <a:rPr lang="en-US" altLang="ko-KR" sz="2000" dirty="0" smtClean="0">
                <a:ea typeface="함초롬바탕"/>
              </a:rPr>
              <a:t>- </a:t>
            </a:r>
            <a:r>
              <a:rPr lang="ko-KR" altLang="en-US" sz="2000" dirty="0" smtClean="0">
                <a:ea typeface="함초롬바탕"/>
              </a:rPr>
              <a:t>석가여래상</a:t>
            </a:r>
            <a:endParaRPr lang="ko-KR" altLang="en-US" sz="2000" dirty="0">
              <a:ea typeface="함초롬바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879954" y="6172200"/>
            <a:ext cx="1775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err="1">
                <a:ea typeface="함초롬바탕"/>
              </a:rPr>
              <a:t>호류사</a:t>
            </a:r>
            <a:r>
              <a:rPr lang="ko-KR" altLang="en-US" sz="2000" dirty="0">
                <a:ea typeface="함초롬바탕"/>
              </a:rPr>
              <a:t> </a:t>
            </a:r>
            <a:endParaRPr lang="en-US" altLang="ko-KR" sz="2000" dirty="0" smtClean="0">
              <a:ea typeface="함초롬바탕"/>
            </a:endParaRPr>
          </a:p>
          <a:p>
            <a:pPr algn="ctr"/>
            <a:r>
              <a:rPr lang="ko-KR" altLang="en-US" sz="2000" dirty="0" smtClean="0">
                <a:ea typeface="함초롬바탕"/>
              </a:rPr>
              <a:t>백제관음상</a:t>
            </a:r>
            <a:endParaRPr lang="en-US" altLang="ko-KR" sz="2000" dirty="0">
              <a:ea typeface="함초롬바탕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6605" y="0"/>
            <a:ext cx="3099554" cy="601548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874470" y="6022185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dirty="0"/>
              <a:t>금동미륵보살반가사유상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322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10" grpId="0"/>
      <p:bldP spid="10" grpId="1"/>
      <p:bldP spid="11" grpId="0"/>
      <p:bldP spid="11" grpId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목판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목판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목판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목판</Template>
  <TotalTime>0</TotalTime>
  <Words>745</Words>
  <Application>Microsoft Office PowerPoint</Application>
  <PresentationFormat>와이드스크린</PresentationFormat>
  <Paragraphs>198</Paragraphs>
  <Slides>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open sans</vt:lpstr>
      <vt:lpstr>맑은 고딕</vt:lpstr>
      <vt:lpstr>바탕</vt:lpstr>
      <vt:lpstr>함초롬바탕</vt:lpstr>
      <vt:lpstr>Rockwell</vt:lpstr>
      <vt:lpstr>Rockwell Condensed</vt:lpstr>
      <vt:lpstr>Wingdings</vt:lpstr>
      <vt:lpstr>목판</vt:lpstr>
      <vt:lpstr>- 종교 문화 -</vt:lpstr>
      <vt:lpstr>- 무덤 문화(부장품) -</vt:lpstr>
      <vt:lpstr>-무덤 문화-형태-</vt:lpstr>
      <vt:lpstr>-최초의 병사와 변화-</vt:lpstr>
      <vt:lpstr>아스카 문화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종교 문화 -</dc:title>
  <dc:creator>home</dc:creator>
  <cp:lastModifiedBy>home</cp:lastModifiedBy>
  <cp:revision>2</cp:revision>
  <dcterms:created xsi:type="dcterms:W3CDTF">2019-09-30T14:52:19Z</dcterms:created>
  <dcterms:modified xsi:type="dcterms:W3CDTF">2019-10-14T15:01:49Z</dcterms:modified>
</cp:coreProperties>
</file>