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301" r:id="rId2"/>
    <p:sldId id="318" r:id="rId3"/>
    <p:sldId id="316" r:id="rId4"/>
    <p:sldId id="312" r:id="rId5"/>
    <p:sldId id="314" r:id="rId6"/>
    <p:sldId id="317" r:id="rId7"/>
    <p:sldId id="319" r:id="rId8"/>
  </p:sldIdLst>
  <p:sldSz cx="9144000" cy="6858000" type="screen4x3"/>
  <p:notesSz cx="6858000" cy="9144000"/>
  <p:embeddedFontLst>
    <p:embeddedFont>
      <p:font typeface="맑은 고딕" pitchFamily="50" charset="-127"/>
      <p:regular r:id="rId10"/>
      <p:bold r:id="rId11"/>
    </p:embeddedFont>
    <p:embeddedFont>
      <p:font typeface="함초롬바탕" pitchFamily="18" charset="-127"/>
      <p:regular r:id="rId12"/>
      <p:bold r:id="rId13"/>
    </p:embeddedFont>
    <p:embeddedFont>
      <p:font typeface="HY견고딕" pitchFamily="18" charset="-127"/>
      <p:regular r:id="rId1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ABE00"/>
    <a:srgbClr val="E5D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86748" autoAdjust="0"/>
  </p:normalViewPr>
  <p:slideViewPr>
    <p:cSldViewPr>
      <p:cViewPr>
        <p:scale>
          <a:sx n="70" d="100"/>
          <a:sy n="70" d="100"/>
        </p:scale>
        <p:origin x="-1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BEB5F-FA1F-4A34-97B9-BEF03B49E99B}" type="datetimeFigureOut">
              <a:rPr lang="ko-KR" altLang="en-US" smtClean="0"/>
              <a:t>2019-10-19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49223-AB4D-4CE1-A218-9C51ECC679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88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dirty="0" smtClean="0">
                <a:latin typeface="맑은고딕"/>
                <a:ea typeface="08서울남산체 M" panose="02020603020101020101" pitchFamily="18" charset="-127"/>
              </a:rPr>
              <a:t>신분 제도의 타파</a:t>
            </a:r>
            <a:r>
              <a:rPr lang="en-US" altLang="ko-KR" sz="1200" b="1" dirty="0" smtClean="0">
                <a:latin typeface="맑은고딕"/>
                <a:ea typeface="08서울남산체 M" panose="02020603020101020101" pitchFamily="18" charset="-127"/>
              </a:rPr>
              <a:t>, </a:t>
            </a:r>
            <a:r>
              <a:rPr lang="ko-KR" altLang="en-US" sz="1200" b="1" dirty="0" smtClean="0">
                <a:latin typeface="맑은고딕"/>
                <a:ea typeface="08서울남산체 M" panose="02020603020101020101" pitchFamily="18" charset="-127"/>
              </a:rPr>
              <a:t>의무 교육 실시</a:t>
            </a:r>
            <a:r>
              <a:rPr lang="en-US" altLang="ko-KR" sz="1200" b="1" dirty="0" smtClean="0">
                <a:latin typeface="맑은고딕"/>
                <a:ea typeface="08서울남산체 M" panose="02020603020101020101" pitchFamily="18" charset="-127"/>
              </a:rPr>
              <a:t>, </a:t>
            </a:r>
            <a:r>
              <a:rPr lang="ko-KR" altLang="en-US" sz="1200" b="1" dirty="0" smtClean="0">
                <a:latin typeface="맑은고딕"/>
                <a:ea typeface="08서울남산체 M" panose="02020603020101020101" pitchFamily="18" charset="-127"/>
              </a:rPr>
              <a:t>서양 문물 도입 등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9223-AB4D-4CE1-A218-9C51ECC679F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994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9223-AB4D-4CE1-A218-9C51ECC679F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452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https://www.youtube.com/watch?v=hZItYPzlomU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9223-AB4D-4CE1-A218-9C51ECC679F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06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3B44-801D-4C7F-A62D-9B1FD0FE60B1}" type="datetimeFigureOut">
              <a:rPr lang="ko-KR" altLang="en-US" smtClean="0"/>
              <a:pPr/>
              <a:t>2019-10-19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8FF-BBC2-4064-A4FB-64B614BE1D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3B44-801D-4C7F-A62D-9B1FD0FE60B1}" type="datetimeFigureOut">
              <a:rPr lang="ko-KR" altLang="en-US" smtClean="0"/>
              <a:pPr/>
              <a:t>2019-10-19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8FF-BBC2-4064-A4FB-64B614BE1D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3B44-801D-4C7F-A62D-9B1FD0FE60B1}" type="datetimeFigureOut">
              <a:rPr lang="ko-KR" altLang="en-US" smtClean="0"/>
              <a:pPr/>
              <a:t>2019-10-19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8FF-BBC2-4064-A4FB-64B614BE1D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3B44-801D-4C7F-A62D-9B1FD0FE60B1}" type="datetimeFigureOut">
              <a:rPr lang="ko-KR" altLang="en-US" smtClean="0"/>
              <a:pPr/>
              <a:t>2019-10-19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8FF-BBC2-4064-A4FB-64B614BE1D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3B44-801D-4C7F-A62D-9B1FD0FE60B1}" type="datetimeFigureOut">
              <a:rPr lang="ko-KR" altLang="en-US" smtClean="0"/>
              <a:pPr/>
              <a:t>2019-10-19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8FF-BBC2-4064-A4FB-64B614BE1D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3B44-801D-4C7F-A62D-9B1FD0FE60B1}" type="datetimeFigureOut">
              <a:rPr lang="ko-KR" altLang="en-US" smtClean="0"/>
              <a:pPr/>
              <a:t>2019-10-19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8FF-BBC2-4064-A4FB-64B614BE1D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3B44-801D-4C7F-A62D-9B1FD0FE60B1}" type="datetimeFigureOut">
              <a:rPr lang="ko-KR" altLang="en-US" smtClean="0"/>
              <a:pPr/>
              <a:t>2019-10-19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8FF-BBC2-4064-A4FB-64B614BE1D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3B44-801D-4C7F-A62D-9B1FD0FE60B1}" type="datetimeFigureOut">
              <a:rPr lang="ko-KR" altLang="en-US" smtClean="0"/>
              <a:pPr/>
              <a:t>2019-10-19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8FF-BBC2-4064-A4FB-64B614BE1D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3B44-801D-4C7F-A62D-9B1FD0FE60B1}" type="datetimeFigureOut">
              <a:rPr lang="ko-KR" altLang="en-US" smtClean="0"/>
              <a:pPr/>
              <a:t>2019-10-19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8FF-BBC2-4064-A4FB-64B614BE1D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3B44-801D-4C7F-A62D-9B1FD0FE60B1}" type="datetimeFigureOut">
              <a:rPr lang="ko-KR" altLang="en-US" smtClean="0"/>
              <a:pPr/>
              <a:t>2019-10-19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8FF-BBC2-4064-A4FB-64B614BE1D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3B44-801D-4C7F-A62D-9B1FD0FE60B1}" type="datetimeFigureOut">
              <a:rPr lang="ko-KR" altLang="en-US" smtClean="0"/>
              <a:pPr/>
              <a:t>2019-10-19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968FF-BBC2-4064-A4FB-64B614BE1D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03B44-801D-4C7F-A62D-9B1FD0FE60B1}" type="datetimeFigureOut">
              <a:rPr lang="ko-KR" altLang="en-US" smtClean="0"/>
              <a:pPr/>
              <a:t>2019-10-19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968FF-BBC2-4064-A4FB-64B614BE1D2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v.naver.com/v/122621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hZItYPzlomU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737409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고딕"/>
                <a:ea typeface="08서울남산체 M" panose="02020603020101020101" pitchFamily="18" charset="-127"/>
              </a:rPr>
              <a:t>메이지유신을</a:t>
            </a:r>
            <a:r>
              <a:rPr lang="ko-KR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고딕"/>
                <a:ea typeface="08서울남산체 M" panose="02020603020101020101" pitchFamily="18" charset="-127"/>
              </a:rPr>
              <a:t> 통해 경제대국이 </a:t>
            </a:r>
            <a:endParaRPr lang="en-US" altLang="ko-KR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고딕"/>
              <a:ea typeface="08서울남산체 M" panose="02020603020101020101" pitchFamily="18" charset="-127"/>
            </a:endParaRPr>
          </a:p>
          <a:p>
            <a:r>
              <a:rPr lang="ko-KR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고딕"/>
                <a:ea typeface="08서울남산체 M" panose="02020603020101020101" pitchFamily="18" charset="-127"/>
              </a:rPr>
              <a:t>될 수 있었던 이유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맑은고딕"/>
              <a:ea typeface="08서울남산체 M" panose="02020603020101020101" pitchFamily="18" charset="-127"/>
            </a:endParaRPr>
          </a:p>
        </p:txBody>
      </p:sp>
      <p:sp>
        <p:nvSpPr>
          <p:cNvPr id="4" name="액자 3"/>
          <p:cNvSpPr/>
          <p:nvPr/>
        </p:nvSpPr>
        <p:spPr>
          <a:xfrm>
            <a:off x="323528" y="332656"/>
            <a:ext cx="8496944" cy="6264696"/>
          </a:xfrm>
          <a:prstGeom prst="frame">
            <a:avLst>
              <a:gd name="adj1" fmla="val 82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6255" y="522920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a엄마의편지B" panose="02020600000000000000" pitchFamily="18" charset="-127"/>
                <a:ea typeface="a엄마의편지B" panose="02020600000000000000" pitchFamily="18" charset="-127"/>
              </a:rPr>
              <a:t>21**4500 </a:t>
            </a:r>
            <a:r>
              <a:rPr lang="ko-KR" altLang="en-US" sz="2400" b="1" dirty="0" smtClean="0">
                <a:solidFill>
                  <a:schemeClr val="bg1">
                    <a:lumMod val="50000"/>
                  </a:schemeClr>
                </a:solidFill>
                <a:latin typeface="a엄마의편지B" panose="02020600000000000000" pitchFamily="18" charset="-127"/>
                <a:ea typeface="a엄마의편지B" panose="02020600000000000000" pitchFamily="18" charset="-127"/>
              </a:rPr>
              <a:t>최</a:t>
            </a:r>
            <a:r>
              <a:rPr lang="en-US" altLang="ko-KR" sz="2400" b="1" dirty="0" smtClean="0">
                <a:solidFill>
                  <a:schemeClr val="bg1">
                    <a:lumMod val="50000"/>
                  </a:schemeClr>
                </a:solidFill>
                <a:latin typeface="a엄마의편지B" panose="02020600000000000000" pitchFamily="18" charset="-127"/>
                <a:ea typeface="a엄마의편지B" panose="02020600000000000000" pitchFamily="18" charset="-127"/>
              </a:rPr>
              <a:t>*</a:t>
            </a:r>
            <a:r>
              <a:rPr lang="ko-KR" altLang="en-US" sz="2400" b="1" dirty="0" err="1" smtClean="0">
                <a:solidFill>
                  <a:schemeClr val="bg1">
                    <a:lumMod val="50000"/>
                  </a:schemeClr>
                </a:solidFill>
                <a:latin typeface="a엄마의편지B" panose="02020600000000000000" pitchFamily="18" charset="-127"/>
                <a:ea typeface="a엄마의편지B" panose="02020600000000000000" pitchFamily="18" charset="-127"/>
              </a:rPr>
              <a:t>희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latin typeface="a엄마의편지B" panose="02020600000000000000" pitchFamily="18" charset="-127"/>
              <a:ea typeface="a엄마의편지B" panose="0202060000000000000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정오각형 1"/>
          <p:cNvSpPr/>
          <p:nvPr/>
        </p:nvSpPr>
        <p:spPr>
          <a:xfrm>
            <a:off x="-6143167" y="6206118"/>
            <a:ext cx="1660378" cy="1571402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정오각형 25"/>
          <p:cNvSpPr/>
          <p:nvPr/>
        </p:nvSpPr>
        <p:spPr>
          <a:xfrm rot="10800000">
            <a:off x="-6176803" y="6179428"/>
            <a:ext cx="1660378" cy="1571402"/>
          </a:xfrm>
          <a:prstGeom prst="pent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정오각형 26"/>
          <p:cNvSpPr/>
          <p:nvPr/>
        </p:nvSpPr>
        <p:spPr>
          <a:xfrm rot="2083289">
            <a:off x="-6442861" y="5982010"/>
            <a:ext cx="1660378" cy="1571402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정오각형 27"/>
          <p:cNvSpPr/>
          <p:nvPr/>
        </p:nvSpPr>
        <p:spPr>
          <a:xfrm rot="2190529">
            <a:off x="-6423197" y="6072299"/>
            <a:ext cx="1660378" cy="1571402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-5371686" y="61025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ko-KR" altLang="en-US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정오각형 28"/>
          <p:cNvSpPr/>
          <p:nvPr/>
        </p:nvSpPr>
        <p:spPr>
          <a:xfrm rot="2164094">
            <a:off x="-5823224" y="6073870"/>
            <a:ext cx="1660378" cy="1571402"/>
          </a:xfrm>
          <a:prstGeom prst="pentag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-5593008" y="6396335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ko-KR" altLang="en-US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정오각형 29"/>
          <p:cNvSpPr/>
          <p:nvPr/>
        </p:nvSpPr>
        <p:spPr>
          <a:xfrm rot="19482762">
            <a:off x="-6478150" y="5670766"/>
            <a:ext cx="1660378" cy="1571402"/>
          </a:xfrm>
          <a:prstGeom prst="pent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-5687933" y="6031432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ko-KR" altLang="en-US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2" y="83671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ko-KR" altLang="en-US" sz="5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목차</a:t>
            </a:r>
            <a:r>
              <a:rPr lang="en-US" altLang="ko-KR" sz="5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endParaRPr lang="ko-KR" altLang="en-US" sz="5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9552" y="207304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ko-KR" alt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메이지유신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552" y="3631818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</a:t>
            </a:r>
            <a:r>
              <a:rPr lang="ko-KR" alt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메이지유신의</a:t>
            </a:r>
            <a:r>
              <a:rPr lang="ko-KR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내용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552" y="5229200"/>
            <a:ext cx="5976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altLang="ko-K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ko-KR" alt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메이지유신의</a:t>
            </a:r>
            <a:r>
              <a:rPr lang="ko-KR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성공요인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액자 33"/>
          <p:cNvSpPr/>
          <p:nvPr/>
        </p:nvSpPr>
        <p:spPr>
          <a:xfrm>
            <a:off x="323528" y="332656"/>
            <a:ext cx="8496944" cy="6264696"/>
          </a:xfrm>
          <a:prstGeom prst="frame">
            <a:avLst>
              <a:gd name="adj1" fmla="val 82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50861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엄마의편지B" panose="02020600000000000000" pitchFamily="18" charset="-127"/>
                <a:ea typeface="a엄마의편지B" panose="02020600000000000000" pitchFamily="18" charset="-127"/>
              </a:rPr>
              <a:t>1</a:t>
            </a:r>
            <a:r>
              <a:rPr lang="en-US" altLang="ko-KR" sz="2000" b="1" dirty="0" smtClean="0">
                <a:latin typeface="a엄마의편지B" panose="02020600000000000000" pitchFamily="18" charset="-127"/>
                <a:ea typeface="a엄마의편지B" panose="02020600000000000000" pitchFamily="18" charset="-127"/>
              </a:rPr>
              <a:t>. </a:t>
            </a:r>
            <a:r>
              <a:rPr lang="ko-KR" altLang="en-US" sz="2000" b="1" dirty="0" err="1" smtClean="0">
                <a:latin typeface="a엄마의편지B" panose="02020600000000000000" pitchFamily="18" charset="-127"/>
                <a:ea typeface="a엄마의편지B" panose="02020600000000000000" pitchFamily="18" charset="-127"/>
              </a:rPr>
              <a:t>메이지유신</a:t>
            </a:r>
            <a:endParaRPr lang="ko-KR" altLang="en-US" dirty="0">
              <a:latin typeface="a엄마의편지B" panose="02020600000000000000" pitchFamily="18" charset="-127"/>
              <a:ea typeface="a엄마의편지B" panose="02020600000000000000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32656"/>
            <a:ext cx="233975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483768" y="332656"/>
            <a:ext cx="6660232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583292" y="1620089"/>
            <a:ext cx="2520000" cy="584775"/>
            <a:chOff x="1979712" y="1260049"/>
            <a:chExt cx="2520000" cy="584775"/>
          </a:xfrm>
        </p:grpSpPr>
        <p:sp>
          <p:nvSpPr>
            <p:cNvPr id="44" name="직사각형 43"/>
            <p:cNvSpPr/>
            <p:nvPr/>
          </p:nvSpPr>
          <p:spPr>
            <a:xfrm>
              <a:off x="1979712" y="1412776"/>
              <a:ext cx="2520000" cy="295836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33155" y="1260049"/>
              <a:ext cx="2264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err="1" smtClean="0">
                  <a:latin typeface="+mn-ea"/>
                </a:rPr>
                <a:t>메이지유신</a:t>
              </a:r>
              <a:r>
                <a:rPr lang="ko-KR" altLang="en-US" sz="3200" b="1" dirty="0" smtClean="0">
                  <a:latin typeface="+mn-ea"/>
                </a:rPr>
                <a:t> </a:t>
              </a:r>
              <a:endParaRPr lang="ko-KR" altLang="en-US" sz="3200" b="1" dirty="0">
                <a:latin typeface="+mn-ea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283968" y="2634878"/>
            <a:ext cx="453650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500" b="1" dirty="0" smtClean="0">
                <a:latin typeface="맑은고딕"/>
                <a:ea typeface="a엄마의편지B" panose="02020600000000000000" pitchFamily="18" charset="-127"/>
              </a:rPr>
              <a:t>:</a:t>
            </a:r>
            <a:r>
              <a:rPr lang="ko-KR" altLang="en-US" sz="2500" b="1" dirty="0" smtClean="0">
                <a:latin typeface="맑은고딕"/>
                <a:ea typeface="a엄마의편지B" panose="02020600000000000000" pitchFamily="18" charset="-127"/>
              </a:rPr>
              <a:t>일본이 미국에 의해 개항된 후 지방하급무사들이 에도 막부를 타도하고 왕정을 복고한 사건</a:t>
            </a:r>
            <a:endParaRPr lang="en-US" altLang="ko-KR" sz="2500" b="1" dirty="0" smtClean="0">
              <a:latin typeface="맑은고딕"/>
              <a:ea typeface="a엄마의편지B" panose="02020600000000000000" pitchFamily="18" charset="-127"/>
            </a:endParaRPr>
          </a:p>
        </p:txBody>
      </p:sp>
      <p:pic>
        <p:nvPicPr>
          <p:cNvPr id="1026" name="Picture 2" descr="C:\Users\JooHee\Desktop\Kenpohapu-chikanob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2" y="2387515"/>
            <a:ext cx="3492158" cy="25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8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50861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엄마의편지B" panose="02020600000000000000" pitchFamily="18" charset="-127"/>
                <a:ea typeface="a엄마의편지B" panose="02020600000000000000" pitchFamily="18" charset="-127"/>
              </a:rPr>
              <a:t>2</a:t>
            </a:r>
            <a:r>
              <a:rPr lang="en-US" altLang="ko-KR" sz="2000" b="1" dirty="0" smtClean="0">
                <a:latin typeface="a엄마의편지B" panose="02020600000000000000" pitchFamily="18" charset="-127"/>
                <a:ea typeface="a엄마의편지B" panose="02020600000000000000" pitchFamily="18" charset="-127"/>
              </a:rPr>
              <a:t>. </a:t>
            </a:r>
            <a:r>
              <a:rPr lang="ko-KR" altLang="en-US" sz="2000" b="1" dirty="0" err="1" smtClean="0">
                <a:latin typeface="a엄마의편지B" panose="02020600000000000000" pitchFamily="18" charset="-127"/>
                <a:ea typeface="a엄마의편지B" panose="02020600000000000000" pitchFamily="18" charset="-127"/>
              </a:rPr>
              <a:t>메이지유신의</a:t>
            </a:r>
            <a:r>
              <a:rPr lang="en-US" altLang="ko-KR" sz="2000" b="1" dirty="0" smtClean="0">
                <a:latin typeface="a엄마의편지B" panose="02020600000000000000" pitchFamily="18" charset="-127"/>
                <a:ea typeface="a엄마의편지B" panose="02020600000000000000" pitchFamily="18" charset="-127"/>
              </a:rPr>
              <a:t> </a:t>
            </a:r>
            <a:r>
              <a:rPr lang="ko-KR" altLang="en-US" sz="2000" b="1" dirty="0" smtClean="0">
                <a:latin typeface="a엄마의편지B" panose="02020600000000000000" pitchFamily="18" charset="-127"/>
                <a:ea typeface="a엄마의편지B" panose="02020600000000000000" pitchFamily="18" charset="-127"/>
              </a:rPr>
              <a:t>내용</a:t>
            </a:r>
            <a:endParaRPr lang="ko-KR" altLang="en-US" dirty="0">
              <a:latin typeface="a엄마의편지B" panose="02020600000000000000" pitchFamily="18" charset="-127"/>
              <a:ea typeface="a엄마의편지B" panose="02020600000000000000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32656"/>
            <a:ext cx="233975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483768" y="332656"/>
            <a:ext cx="6660232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683568" y="1107167"/>
            <a:ext cx="7577526" cy="5611256"/>
            <a:chOff x="933512" y="1027624"/>
            <a:chExt cx="7577526" cy="5611256"/>
          </a:xfrm>
        </p:grpSpPr>
        <p:grpSp>
          <p:nvGrpSpPr>
            <p:cNvPr id="27" name="그룹 26"/>
            <p:cNvGrpSpPr/>
            <p:nvPr/>
          </p:nvGrpSpPr>
          <p:grpSpPr>
            <a:xfrm>
              <a:off x="2642272" y="1027624"/>
              <a:ext cx="3964632" cy="584775"/>
              <a:chOff x="2602366" y="1260049"/>
              <a:chExt cx="3964632" cy="584775"/>
            </a:xfrm>
          </p:grpSpPr>
          <p:sp>
            <p:nvSpPr>
              <p:cNvPr id="31" name="직사각형 30"/>
              <p:cNvSpPr/>
              <p:nvPr/>
            </p:nvSpPr>
            <p:spPr>
              <a:xfrm>
                <a:off x="2602366" y="1404518"/>
                <a:ext cx="3960000" cy="29583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822582" y="1260049"/>
                <a:ext cx="37444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200" b="1" dirty="0" err="1" smtClean="0">
                    <a:latin typeface="+mn-ea"/>
                  </a:rPr>
                  <a:t>메이지유신의</a:t>
                </a:r>
                <a:r>
                  <a:rPr lang="ko-KR" altLang="en-US" sz="3200" b="1" dirty="0" smtClean="0">
                    <a:latin typeface="+mn-ea"/>
                  </a:rPr>
                  <a:t> 내</a:t>
                </a:r>
                <a:r>
                  <a:rPr lang="ko-KR" altLang="en-US" sz="3200" b="1" dirty="0">
                    <a:latin typeface="+mn-ea"/>
                  </a:rPr>
                  <a:t>용</a:t>
                </a:r>
              </a:p>
            </p:txBody>
          </p:sp>
        </p:grpSp>
        <p:grpSp>
          <p:nvGrpSpPr>
            <p:cNvPr id="28" name="그룹 27"/>
            <p:cNvGrpSpPr/>
            <p:nvPr/>
          </p:nvGrpSpPr>
          <p:grpSpPr>
            <a:xfrm>
              <a:off x="933512" y="1709519"/>
              <a:ext cx="7577526" cy="4929361"/>
              <a:chOff x="933512" y="1709519"/>
              <a:chExt cx="7577526" cy="4929361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370276" y="1844824"/>
                <a:ext cx="7090156" cy="459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150000"/>
                  </a:lnSpc>
                </a:pPr>
                <a:r>
                  <a:rPr lang="en-US" altLang="ko-KR" sz="20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1.</a:t>
                </a:r>
                <a:r>
                  <a:rPr lang="ko-KR" altLang="en-US" sz="20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신분제폐지</a:t>
                </a: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20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2.</a:t>
                </a:r>
                <a:r>
                  <a:rPr lang="ko-KR" altLang="en-US" sz="20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중앙집권체제 수립</a:t>
                </a:r>
                <a:endParaRPr lang="ko-KR" altLang="en-US" sz="2000" b="1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20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3.</a:t>
                </a:r>
                <a:r>
                  <a:rPr lang="ko-KR" altLang="en-US" sz="20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토지</a:t>
                </a:r>
                <a:r>
                  <a:rPr lang="en-US" altLang="ko-KR" sz="2000" b="1" dirty="0" smtClean="0">
                    <a:latin typeface="함초롬바탕"/>
                    <a:ea typeface="함초롬바탕"/>
                    <a:cs typeface="함초롬바탕"/>
                  </a:rPr>
                  <a:t>·</a:t>
                </a:r>
                <a:r>
                  <a:rPr lang="ko-KR" altLang="en-US" sz="20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조세제도개혁</a:t>
                </a:r>
                <a:endParaRPr lang="ko-KR" altLang="en-US" sz="2000" b="1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20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4.</a:t>
                </a:r>
                <a:r>
                  <a:rPr lang="ko-KR" altLang="en-US" sz="20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서양기술의 도입</a:t>
                </a:r>
                <a:endParaRPr lang="ko-KR" altLang="en-US" sz="2000" b="1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20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5.</a:t>
                </a:r>
                <a:r>
                  <a:rPr lang="ko-KR" altLang="en-US" sz="20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서양에 </a:t>
                </a:r>
                <a:r>
                  <a:rPr lang="ko-KR" altLang="en-US" sz="20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유학생과 사절단 파견</a:t>
                </a: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20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6.</a:t>
                </a:r>
                <a:r>
                  <a:rPr lang="ko-KR" altLang="en-US" sz="20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식산흥업정책</a:t>
                </a:r>
                <a:endParaRPr lang="ko-KR" altLang="en-US" sz="2000" b="1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ko-KR" altLang="en-US" sz="15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    ➀</a:t>
                </a:r>
                <a:r>
                  <a:rPr lang="ko-KR" altLang="en-US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금융제도의 개편</a:t>
                </a:r>
                <a:r>
                  <a:rPr lang="en-US" altLang="ko-KR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: </a:t>
                </a:r>
                <a:r>
                  <a:rPr lang="ko-KR" altLang="en-US" sz="1500" b="1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근대적 </a:t>
                </a:r>
                <a:r>
                  <a:rPr lang="ko-KR" altLang="en-US" sz="1500" b="1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은행제도</a:t>
                </a:r>
                <a:r>
                  <a:rPr lang="en-US" altLang="ko-KR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, </a:t>
                </a:r>
                <a:r>
                  <a:rPr lang="ko-KR" altLang="en-US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통화제도 도입</a:t>
                </a:r>
              </a:p>
              <a:p>
                <a:pPr fontAlgn="base">
                  <a:lnSpc>
                    <a:spcPct val="150000"/>
                  </a:lnSpc>
                </a:pPr>
                <a:r>
                  <a:rPr lang="ko-KR" altLang="en-US" sz="15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    ➁</a:t>
                </a:r>
                <a:r>
                  <a:rPr lang="ko-KR" altLang="en-US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경공업</a:t>
                </a:r>
                <a:r>
                  <a:rPr lang="en-US" altLang="ko-KR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: </a:t>
                </a:r>
                <a:r>
                  <a:rPr lang="ko-KR" altLang="en-US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방적</a:t>
                </a:r>
                <a:r>
                  <a:rPr lang="en-US" altLang="ko-KR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, </a:t>
                </a:r>
                <a:r>
                  <a:rPr lang="ko-KR" altLang="en-US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해운</a:t>
                </a:r>
                <a:r>
                  <a:rPr lang="en-US" altLang="ko-KR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, </a:t>
                </a:r>
                <a:r>
                  <a:rPr lang="ko-KR" altLang="en-US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목축 분야에서 민간경공업을 육성에 노력 </a:t>
                </a:r>
              </a:p>
              <a:p>
                <a:pPr fontAlgn="base">
                  <a:lnSpc>
                    <a:spcPct val="150000"/>
                  </a:lnSpc>
                </a:pPr>
                <a:r>
                  <a:rPr lang="ko-KR" altLang="en-US" sz="15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    </a:t>
                </a:r>
                <a:r>
                  <a:rPr lang="ko-KR" altLang="en-US" sz="1500" b="1" dirty="0"/>
                  <a:t>➂</a:t>
                </a:r>
                <a:r>
                  <a:rPr lang="ko-KR" altLang="en-US" sz="15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철도 </a:t>
                </a:r>
                <a:r>
                  <a:rPr lang="en-US" altLang="ko-KR" sz="15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:</a:t>
                </a:r>
                <a:r>
                  <a:rPr lang="en-US" altLang="ko-KR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1872</a:t>
                </a:r>
                <a:r>
                  <a:rPr lang="ko-KR" altLang="en-US" sz="15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년 </a:t>
                </a:r>
                <a:r>
                  <a:rPr lang="ko-KR" altLang="en-US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도쿄</a:t>
                </a:r>
                <a:r>
                  <a:rPr lang="en-US" altLang="ko-KR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~</a:t>
                </a:r>
                <a:r>
                  <a:rPr lang="ko-KR" altLang="en-US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요코하마</a:t>
                </a:r>
                <a:r>
                  <a:rPr lang="en-US" altLang="ko-KR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, </a:t>
                </a:r>
                <a:r>
                  <a:rPr lang="ko-KR" altLang="en-US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오사카</a:t>
                </a:r>
                <a:r>
                  <a:rPr lang="en-US" altLang="ko-KR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~</a:t>
                </a:r>
                <a:r>
                  <a:rPr lang="ko-KR" altLang="en-US" sz="1500" b="1" dirty="0" err="1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고베</a:t>
                </a:r>
                <a:r>
                  <a:rPr lang="en-US" altLang="ko-KR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, </a:t>
                </a:r>
                <a:r>
                  <a:rPr lang="ko-KR" altLang="en-US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오사카</a:t>
                </a:r>
                <a:r>
                  <a:rPr lang="en-US" altLang="ko-KR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~</a:t>
                </a:r>
                <a:r>
                  <a:rPr lang="ko-KR" altLang="en-US" sz="1500" b="1" dirty="0" err="1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교토를</a:t>
                </a:r>
                <a:r>
                  <a:rPr lang="ko-KR" altLang="en-US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 </a:t>
                </a:r>
                <a:r>
                  <a:rPr lang="ko-KR" altLang="en-US" sz="15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연결하는</a:t>
                </a:r>
                <a:endParaRPr lang="en-US" altLang="ko-KR" sz="1500" b="1" dirty="0" smtClean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en-US" altLang="ko-KR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 </a:t>
                </a:r>
                <a:r>
                  <a:rPr lang="en-US" altLang="ko-KR" sz="15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              </a:t>
                </a:r>
                <a:r>
                  <a:rPr lang="ko-KR" altLang="en-US" sz="15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 철도개설을 </a:t>
                </a:r>
                <a:r>
                  <a:rPr lang="ko-KR" altLang="en-US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통해 개항장과 대도시를 연결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 </a:t>
                </a:r>
                <a:r>
                  <a:rPr lang="ko-KR" altLang="en-US" sz="15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   ④</a:t>
                </a:r>
                <a:r>
                  <a:rPr lang="ko-KR" altLang="en-US" sz="1500" b="1" dirty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우편</a:t>
                </a:r>
                <a:r>
                  <a:rPr lang="en-US" altLang="ko-KR" sz="15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: 1871</a:t>
                </a:r>
                <a:r>
                  <a:rPr lang="ko-KR" altLang="en-US" sz="1500" b="1" dirty="0" smtClean="0">
                    <a:latin typeface="08서울남산체 M" panose="02020603020101020101" pitchFamily="18" charset="-127"/>
                    <a:ea typeface="08서울남산체 M" panose="02020603020101020101" pitchFamily="18" charset="-127"/>
                  </a:rPr>
                  <a:t>년 관영의 우편제도 시작</a:t>
                </a:r>
                <a:endParaRPr lang="ko-KR" altLang="en-US" sz="1500" b="1" dirty="0">
                  <a:latin typeface="08서울남산체 M" panose="02020603020101020101" pitchFamily="18" charset="-127"/>
                  <a:ea typeface="08서울남산체 M" panose="02020603020101020101" pitchFamily="18" charset="-127"/>
                </a:endParaRPr>
              </a:p>
            </p:txBody>
          </p:sp>
          <p:sp>
            <p:nvSpPr>
              <p:cNvPr id="30" name="모서리가 둥근 직사각형 29"/>
              <p:cNvSpPr/>
              <p:nvPr/>
            </p:nvSpPr>
            <p:spPr>
              <a:xfrm>
                <a:off x="933512" y="1709519"/>
                <a:ext cx="7577526" cy="4929361"/>
              </a:xfrm>
              <a:prstGeom prst="roundRect">
                <a:avLst>
                  <a:gd name="adj" fmla="val 12673"/>
                </a:avLst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91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50861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a엄마의편지B" panose="02020600000000000000" pitchFamily="18" charset="-127"/>
                <a:ea typeface="a엄마의편지B" panose="02020600000000000000" pitchFamily="18" charset="-127"/>
              </a:rPr>
              <a:t>3. </a:t>
            </a:r>
            <a:r>
              <a:rPr lang="ko-KR" altLang="en-US" sz="2000" b="1" dirty="0" err="1" smtClean="0">
                <a:latin typeface="a엄마의편지B" panose="02020600000000000000" pitchFamily="18" charset="-127"/>
                <a:ea typeface="a엄마의편지B" panose="02020600000000000000" pitchFamily="18" charset="-127"/>
              </a:rPr>
              <a:t>메이지유신의</a:t>
            </a:r>
            <a:r>
              <a:rPr lang="ko-KR" altLang="en-US" sz="2000" b="1" dirty="0" smtClean="0">
                <a:latin typeface="a엄마의편지B" panose="02020600000000000000" pitchFamily="18" charset="-127"/>
                <a:ea typeface="a엄마의편지B" panose="02020600000000000000" pitchFamily="18" charset="-127"/>
              </a:rPr>
              <a:t> 성공요인</a:t>
            </a:r>
            <a:endParaRPr lang="ko-KR" altLang="en-US" dirty="0">
              <a:latin typeface="a엄마의편지B" panose="02020600000000000000" pitchFamily="18" charset="-127"/>
              <a:ea typeface="a엄마의편지B" panose="02020600000000000000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32656"/>
            <a:ext cx="233975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483768" y="332656"/>
            <a:ext cx="6660232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7" name="그룹 26"/>
          <p:cNvGrpSpPr/>
          <p:nvPr/>
        </p:nvGrpSpPr>
        <p:grpSpPr>
          <a:xfrm>
            <a:off x="1890109" y="1332057"/>
            <a:ext cx="5104763" cy="584775"/>
            <a:chOff x="1979712" y="1260049"/>
            <a:chExt cx="5104763" cy="584775"/>
          </a:xfrm>
        </p:grpSpPr>
        <p:sp>
          <p:nvSpPr>
            <p:cNvPr id="28" name="직사각형 27"/>
            <p:cNvSpPr/>
            <p:nvPr/>
          </p:nvSpPr>
          <p:spPr>
            <a:xfrm>
              <a:off x="1979712" y="1412776"/>
              <a:ext cx="5104763" cy="295836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67744" y="1260049"/>
              <a:ext cx="46382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err="1" smtClean="0">
                  <a:latin typeface="+mn-ea"/>
                </a:rPr>
                <a:t>메이지유신의</a:t>
              </a:r>
              <a:r>
                <a:rPr lang="ko-KR" altLang="en-US" sz="3200" b="1" dirty="0" smtClean="0">
                  <a:latin typeface="+mn-ea"/>
                </a:rPr>
                <a:t> 성공 요인</a:t>
              </a:r>
              <a:endParaRPr lang="ko-KR" altLang="en-US" sz="3200" b="1" dirty="0">
                <a:latin typeface="+mn-ea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48208" y="2060849"/>
            <a:ext cx="8912200" cy="4714306"/>
            <a:chOff x="224408" y="1916833"/>
            <a:chExt cx="8912200" cy="4714306"/>
          </a:xfrm>
        </p:grpSpPr>
        <p:sp>
          <p:nvSpPr>
            <p:cNvPr id="15" name="TextBox 14"/>
            <p:cNvSpPr txBox="1"/>
            <p:nvPr/>
          </p:nvSpPr>
          <p:spPr>
            <a:xfrm>
              <a:off x="255712" y="2132856"/>
              <a:ext cx="8880896" cy="4498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70000"/>
                </a:lnSpc>
                <a:buFont typeface="+mj-lt"/>
                <a:buAutoNum type="arabicPeriod"/>
              </a:pPr>
              <a:r>
                <a:rPr lang="ko-KR" altLang="en-US" sz="2150" b="1" dirty="0" smtClean="0">
                  <a:latin typeface="a엄마의편지B" panose="02020600000000000000" pitchFamily="18" charset="-127"/>
                  <a:ea typeface="a엄마의편지B" panose="02020600000000000000" pitchFamily="18" charset="-127"/>
                </a:rPr>
                <a:t>신분제 폐지</a:t>
              </a:r>
              <a:endParaRPr lang="en-US" altLang="ko-KR" sz="2150" b="1" dirty="0" smtClean="0">
                <a:latin typeface="a엄마의편지B" panose="02020600000000000000" pitchFamily="18" charset="-127"/>
                <a:ea typeface="a엄마의편지B" panose="02020600000000000000" pitchFamily="18" charset="-127"/>
              </a:endParaRPr>
            </a:p>
            <a:p>
              <a:pPr marL="457200" indent="-457200">
                <a:lnSpc>
                  <a:spcPct val="170000"/>
                </a:lnSpc>
                <a:buFont typeface="+mj-lt"/>
                <a:buAutoNum type="arabicPeriod"/>
              </a:pPr>
              <a:r>
                <a:rPr lang="ko-KR" altLang="en-US" sz="2150" b="1" dirty="0" err="1" smtClean="0">
                  <a:latin typeface="a엄마의편지B" panose="02020600000000000000" pitchFamily="18" charset="-127"/>
                  <a:ea typeface="a엄마의편지B" panose="02020600000000000000" pitchFamily="18" charset="-127"/>
                </a:rPr>
                <a:t>폐번치현</a:t>
              </a:r>
              <a:r>
                <a:rPr lang="ko-KR" altLang="en-US" sz="2150" dirty="0" smtClean="0"/>
                <a:t>→</a:t>
              </a:r>
              <a:r>
                <a:rPr lang="ko-KR" altLang="en-US" sz="2150" b="1" dirty="0" smtClean="0">
                  <a:latin typeface="a엄마의편지B" panose="02020600000000000000" pitchFamily="18" charset="-127"/>
                  <a:ea typeface="a엄마의편지B" panose="02020600000000000000" pitchFamily="18" charset="-127"/>
                </a:rPr>
                <a:t>중앙집권화</a:t>
              </a:r>
              <a:endParaRPr lang="en-US" altLang="ko-KR" sz="2150" b="1" dirty="0" smtClean="0">
                <a:latin typeface="a엄마의편지B" panose="02020600000000000000" pitchFamily="18" charset="-127"/>
                <a:ea typeface="a엄마의편지B" panose="02020600000000000000" pitchFamily="18" charset="-127"/>
              </a:endParaRPr>
            </a:p>
            <a:p>
              <a:pPr marL="457200" indent="-457200">
                <a:lnSpc>
                  <a:spcPct val="170000"/>
                </a:lnSpc>
                <a:buFont typeface="+mj-lt"/>
                <a:buAutoNum type="arabicPeriod"/>
              </a:pPr>
              <a:r>
                <a:rPr lang="ko-KR" altLang="en-US" sz="2150" b="1" dirty="0" smtClean="0">
                  <a:latin typeface="a엄마의편지B" panose="02020600000000000000" pitchFamily="18" charset="-127"/>
                  <a:ea typeface="a엄마의편지B" panose="02020600000000000000" pitchFamily="18" charset="-127"/>
                </a:rPr>
                <a:t>정권국가 주도하에 근대화 운동을 전개</a:t>
              </a:r>
              <a:endParaRPr lang="en-US" altLang="ko-KR" sz="2150" b="1" dirty="0" smtClean="0">
                <a:latin typeface="a엄마의편지B" panose="02020600000000000000" pitchFamily="18" charset="-127"/>
                <a:ea typeface="a엄마의편지B" panose="02020600000000000000" pitchFamily="18" charset="-127"/>
              </a:endParaRPr>
            </a:p>
            <a:p>
              <a:pPr marL="457200" indent="-457200">
                <a:lnSpc>
                  <a:spcPct val="170000"/>
                </a:lnSpc>
                <a:buFont typeface="+mj-lt"/>
                <a:buAutoNum type="arabicPeriod"/>
              </a:pPr>
              <a:r>
                <a:rPr lang="ko-KR" altLang="en-US" sz="2150" b="1" dirty="0" smtClean="0">
                  <a:latin typeface="a엄마의편지B" panose="02020600000000000000" pitchFamily="18" charset="-127"/>
                  <a:ea typeface="a엄마의편지B" panose="02020600000000000000" pitchFamily="18" charset="-127"/>
                </a:rPr>
                <a:t>기존 집권자였던 쇼군 </a:t>
              </a:r>
              <a:r>
                <a:rPr lang="ko-KR" altLang="en-US" sz="2150" b="1" dirty="0" err="1" smtClean="0">
                  <a:latin typeface="a엄마의편지B" panose="02020600000000000000" pitchFamily="18" charset="-127"/>
                  <a:ea typeface="a엄마의편지B" panose="02020600000000000000" pitchFamily="18" charset="-127"/>
                </a:rPr>
                <a:t>도쿠가와</a:t>
              </a:r>
              <a:r>
                <a:rPr lang="ko-KR" altLang="en-US" sz="2150" b="1" dirty="0" smtClean="0">
                  <a:latin typeface="a엄마의편지B" panose="02020600000000000000" pitchFamily="18" charset="-127"/>
                  <a:ea typeface="a엄마의편지B" panose="02020600000000000000" pitchFamily="18" charset="-127"/>
                </a:rPr>
                <a:t> 가문</a:t>
              </a:r>
              <a:r>
                <a:rPr lang="en-US" altLang="ko-KR" sz="2150" b="1" dirty="0" smtClean="0">
                  <a:latin typeface="a엄마의편지B" panose="02020600000000000000" pitchFamily="18" charset="-127"/>
                  <a:ea typeface="a엄마의편지B" panose="02020600000000000000" pitchFamily="18" charset="-127"/>
                </a:rPr>
                <a:t>, </a:t>
              </a:r>
              <a:r>
                <a:rPr lang="ko-KR" altLang="en-US" sz="2150" b="1" dirty="0" smtClean="0">
                  <a:latin typeface="a엄마의편지B" panose="02020600000000000000" pitchFamily="18" charset="-127"/>
                  <a:ea typeface="a엄마의편지B" panose="02020600000000000000" pitchFamily="18" charset="-127"/>
                </a:rPr>
                <a:t>유력 </a:t>
              </a:r>
              <a:r>
                <a:rPr lang="ko-KR" altLang="en-US" sz="2150" b="1" dirty="0" err="1" smtClean="0">
                  <a:latin typeface="a엄마의편지B" panose="02020600000000000000" pitchFamily="18" charset="-127"/>
                  <a:ea typeface="a엄마의편지B" panose="02020600000000000000" pitchFamily="18" charset="-127"/>
                </a:rPr>
                <a:t>다이묘</a:t>
              </a:r>
              <a:r>
                <a:rPr lang="ko-KR" altLang="en-US" sz="2150" b="1" dirty="0" smtClean="0">
                  <a:latin typeface="a엄마의편지B" panose="02020600000000000000" pitchFamily="18" charset="-127"/>
                  <a:ea typeface="a엄마의편지B" panose="02020600000000000000" pitchFamily="18" charset="-127"/>
                </a:rPr>
                <a:t> 가문의 생존보장</a:t>
              </a:r>
              <a:endParaRPr lang="en-US" altLang="ko-KR" sz="2150" b="1" dirty="0" smtClean="0">
                <a:latin typeface="a엄마의편지B" panose="02020600000000000000" pitchFamily="18" charset="-127"/>
                <a:ea typeface="a엄마의편지B" panose="02020600000000000000" pitchFamily="18" charset="-127"/>
              </a:endParaRPr>
            </a:p>
            <a:p>
              <a:pPr marL="457200" indent="-457200">
                <a:lnSpc>
                  <a:spcPct val="170000"/>
                </a:lnSpc>
                <a:buFont typeface="+mj-lt"/>
                <a:buAutoNum type="arabicPeriod"/>
              </a:pPr>
              <a:r>
                <a:rPr lang="ko-KR" altLang="en-US" sz="2150" b="1" dirty="0" smtClean="0">
                  <a:latin typeface="a엄마의편지B" panose="02020600000000000000" pitchFamily="18" charset="-127"/>
                  <a:ea typeface="a엄마의편지B" panose="02020600000000000000" pitchFamily="18" charset="-127"/>
                </a:rPr>
                <a:t>격렬한 계급투쟁</a:t>
              </a:r>
              <a:r>
                <a:rPr lang="en-US" altLang="ko-KR" sz="2150" b="1" dirty="0" smtClean="0">
                  <a:latin typeface="a엄마의편지B" panose="02020600000000000000" pitchFamily="18" charset="-127"/>
                  <a:ea typeface="a엄마의편지B" panose="02020600000000000000" pitchFamily="18" charset="-127"/>
                </a:rPr>
                <a:t>, </a:t>
              </a:r>
              <a:r>
                <a:rPr lang="ko-KR" altLang="en-US" sz="2150" b="1" dirty="0" smtClean="0">
                  <a:latin typeface="a엄마의편지B" panose="02020600000000000000" pitchFamily="18" charset="-127"/>
                  <a:ea typeface="a엄마의편지B" panose="02020600000000000000" pitchFamily="18" charset="-127"/>
                </a:rPr>
                <a:t>민중봉기 없음</a:t>
              </a:r>
              <a:endParaRPr lang="en-US" altLang="ko-KR" sz="2150" b="1" dirty="0" smtClean="0">
                <a:latin typeface="a엄마의편지B" panose="02020600000000000000" pitchFamily="18" charset="-127"/>
                <a:ea typeface="a엄마의편지B" panose="02020600000000000000" pitchFamily="18" charset="-127"/>
              </a:endParaRPr>
            </a:p>
            <a:p>
              <a:pPr marL="457200" indent="-457200">
                <a:lnSpc>
                  <a:spcPct val="170000"/>
                </a:lnSpc>
                <a:buFont typeface="+mj-lt"/>
                <a:buAutoNum type="arabicPeriod"/>
              </a:pPr>
              <a:r>
                <a:rPr lang="ko-KR" altLang="en-US" sz="2150" b="1" dirty="0" smtClean="0">
                  <a:latin typeface="a엄마의편지B" panose="02020600000000000000" pitchFamily="18" charset="-127"/>
                  <a:ea typeface="a엄마의편지B" panose="02020600000000000000" pitchFamily="18" charset="-127"/>
                </a:rPr>
                <a:t>식산흥업정책을 통해 근대산업의 기반마련</a:t>
              </a:r>
              <a:endParaRPr lang="en-US" altLang="ko-KR" sz="2150" b="1" dirty="0" smtClean="0">
                <a:latin typeface="맑은고딕"/>
                <a:ea typeface="08서울남산체 M" panose="02020603020101020101" pitchFamily="18" charset="-127"/>
              </a:endParaRPr>
            </a:p>
            <a:p>
              <a:pPr>
                <a:lnSpc>
                  <a:spcPct val="170000"/>
                </a:lnSpc>
              </a:pPr>
              <a:endParaRPr lang="en-US" altLang="ko-KR" sz="2150" b="1" dirty="0">
                <a:latin typeface="맑은고딕"/>
                <a:ea typeface="08서울남산체 M" panose="02020603020101020101" pitchFamily="18" charset="-127"/>
              </a:endParaRPr>
            </a:p>
            <a:p>
              <a:pPr>
                <a:lnSpc>
                  <a:spcPct val="170000"/>
                </a:lnSpc>
              </a:pPr>
              <a:endParaRPr lang="ko-KR" altLang="en-US" sz="2150" dirty="0">
                <a:latin typeface="a엄마의편지B" panose="02020600000000000000" pitchFamily="18" charset="-127"/>
                <a:ea typeface="a엄마의편지B" panose="02020600000000000000" pitchFamily="18" charset="-127"/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224408" y="1916833"/>
              <a:ext cx="8884096" cy="3888432"/>
            </a:xfrm>
            <a:prstGeom prst="roundRect">
              <a:avLst>
                <a:gd name="adj" fmla="val 12673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98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50861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a엄마의편지B" panose="02020600000000000000" pitchFamily="18" charset="-127"/>
                <a:ea typeface="a엄마의편지B" panose="02020600000000000000" pitchFamily="18" charset="-127"/>
              </a:rPr>
              <a:t>3. </a:t>
            </a:r>
            <a:r>
              <a:rPr lang="ko-KR" altLang="en-US" sz="2000" b="1" dirty="0" err="1" smtClean="0">
                <a:latin typeface="a엄마의편지B" panose="02020600000000000000" pitchFamily="18" charset="-127"/>
                <a:ea typeface="a엄마의편지B" panose="02020600000000000000" pitchFamily="18" charset="-127"/>
              </a:rPr>
              <a:t>메이지유신을</a:t>
            </a:r>
            <a:r>
              <a:rPr lang="ko-KR" altLang="en-US" sz="2000" b="1" dirty="0" smtClean="0">
                <a:latin typeface="a엄마의편지B" panose="02020600000000000000" pitchFamily="18" charset="-127"/>
                <a:ea typeface="a엄마의편지B" panose="02020600000000000000" pitchFamily="18" charset="-127"/>
              </a:rPr>
              <a:t> 통해 경제대국이 될 수 있었던 이유</a:t>
            </a:r>
            <a:endParaRPr lang="ko-KR" altLang="en-US" dirty="0">
              <a:latin typeface="a엄마의편지B" panose="02020600000000000000" pitchFamily="18" charset="-127"/>
              <a:ea typeface="a엄마의편지B" panose="02020600000000000000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0" y="332656"/>
            <a:ext cx="2339752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483768" y="332656"/>
            <a:ext cx="6660232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2544788" y="1412776"/>
            <a:ext cx="4054423" cy="584775"/>
            <a:chOff x="1678264" y="2420888"/>
            <a:chExt cx="4054423" cy="584775"/>
          </a:xfrm>
        </p:grpSpPr>
        <p:sp>
          <p:nvSpPr>
            <p:cNvPr id="13" name="TextBox 12"/>
            <p:cNvSpPr txBox="1"/>
            <p:nvPr/>
          </p:nvSpPr>
          <p:spPr>
            <a:xfrm>
              <a:off x="2267744" y="2420888"/>
              <a:ext cx="34649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err="1" smtClean="0">
                  <a:latin typeface="+mn-ea"/>
                </a:rPr>
                <a:t>메이지유신동영상</a:t>
              </a:r>
              <a:r>
                <a:rPr lang="ko-KR" altLang="en-US" sz="3200" b="1" dirty="0" smtClean="0">
                  <a:latin typeface="+mn-ea"/>
                </a:rPr>
                <a:t> </a:t>
              </a:r>
              <a:endParaRPr lang="ko-KR" altLang="en-US" sz="3200" b="1" dirty="0">
                <a:latin typeface="+mn-ea"/>
              </a:endParaRPr>
            </a:p>
          </p:txBody>
        </p:sp>
        <p:pic>
          <p:nvPicPr>
            <p:cNvPr id="14" name="그림 13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264" y="2420888"/>
              <a:ext cx="517472" cy="517472"/>
            </a:xfrm>
            <a:prstGeom prst="rect">
              <a:avLst/>
            </a:prstGeom>
          </p:spPr>
        </p:pic>
      </p:grpSp>
      <p:pic>
        <p:nvPicPr>
          <p:cNvPr id="1026" name="Picture 2" descr="C:\Users\JooHee\Desktop\DSAFDFA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322860"/>
            <a:ext cx="6089650" cy="34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1699" y="5908630"/>
            <a:ext cx="540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5"/>
              </a:rPr>
              <a:t>https://www.youtube.com/watch?v=hZItYPzlomU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52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액자 1"/>
          <p:cNvSpPr/>
          <p:nvPr/>
        </p:nvSpPr>
        <p:spPr>
          <a:xfrm>
            <a:off x="323528" y="332656"/>
            <a:ext cx="8496944" cy="6264696"/>
          </a:xfrm>
          <a:prstGeom prst="frame">
            <a:avLst>
              <a:gd name="adj1" fmla="val 82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636912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HY견고딕" pitchFamily="18" charset="-127"/>
                <a:ea typeface="HY견고딕" pitchFamily="18" charset="-127"/>
              </a:rPr>
              <a:t>T</a:t>
            </a:r>
            <a:r>
              <a:rPr lang="en-US" altLang="ko-KR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Y견고딕" pitchFamily="18" charset="-127"/>
                <a:ea typeface="HY견고딕" pitchFamily="18" charset="-127"/>
              </a:rPr>
              <a:t>H</a:t>
            </a:r>
            <a:r>
              <a:rPr lang="en-US" altLang="ko-KR" sz="8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HY견고딕" pitchFamily="18" charset="-127"/>
                <a:ea typeface="HY견고딕" pitchFamily="18" charset="-127"/>
              </a:rPr>
              <a:t>A</a:t>
            </a:r>
            <a:r>
              <a:rPr lang="en-US" altLang="ko-KR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Y견고딕" pitchFamily="18" charset="-127"/>
                <a:ea typeface="HY견고딕" pitchFamily="18" charset="-127"/>
              </a:rPr>
              <a:t>N</a:t>
            </a:r>
            <a:r>
              <a:rPr lang="en-US" altLang="ko-KR" sz="8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HY견고딕" pitchFamily="18" charset="-127"/>
                <a:ea typeface="HY견고딕" pitchFamily="18" charset="-127"/>
              </a:rPr>
              <a:t>K</a:t>
            </a:r>
            <a:r>
              <a:rPr lang="en-US" altLang="ko-KR" sz="8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Y견고딕" pitchFamily="18" charset="-127"/>
                <a:ea typeface="HY견고딕" pitchFamily="18" charset="-127"/>
              </a:rPr>
              <a:t>Y</a:t>
            </a:r>
            <a:r>
              <a:rPr lang="en-US" altLang="ko-KR" sz="8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HY견고딕" pitchFamily="18" charset="-127"/>
                <a:ea typeface="HY견고딕" pitchFamily="18" charset="-127"/>
              </a:rPr>
              <a:t>O</a:t>
            </a:r>
            <a:r>
              <a:rPr lang="en-US" altLang="ko-KR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HY견고딕" pitchFamily="18" charset="-127"/>
                <a:ea typeface="HY견고딕" pitchFamily="18" charset="-127"/>
              </a:rPr>
              <a:t>U</a:t>
            </a:r>
            <a:endParaRPr lang="ko-KR" altLang="en-US" sz="8000" b="1" dirty="0">
              <a:solidFill>
                <a:schemeClr val="accent2">
                  <a:lumMod val="20000"/>
                  <a:lumOff val="8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72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203</Words>
  <Application>Microsoft Office PowerPoint</Application>
  <PresentationFormat>화면 슬라이드 쇼(4:3)</PresentationFormat>
  <Paragraphs>43</Paragraphs>
  <Slides>7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굴림</vt:lpstr>
      <vt:lpstr>Arial</vt:lpstr>
      <vt:lpstr>맑은 고딕</vt:lpstr>
      <vt:lpstr>함초롬바탕</vt:lpstr>
      <vt:lpstr>맑은고딕</vt:lpstr>
      <vt:lpstr>a엄마의편지B</vt:lpstr>
      <vt:lpstr>HY견고딕</vt:lpstr>
      <vt:lpstr>08서울남산체 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Minyoung</dc:creator>
  <cp:lastModifiedBy>K</cp:lastModifiedBy>
  <cp:revision>143</cp:revision>
  <dcterms:created xsi:type="dcterms:W3CDTF">2016-05-16T13:36:46Z</dcterms:created>
  <dcterms:modified xsi:type="dcterms:W3CDTF">2019-10-19T14:25:17Z</dcterms:modified>
</cp:coreProperties>
</file>