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7" r:id="rId12"/>
    <p:sldId id="278" r:id="rId13"/>
    <p:sldId id="265" r:id="rId14"/>
    <p:sldId id="266" r:id="rId15"/>
    <p:sldId id="267" r:id="rId16"/>
    <p:sldId id="268" r:id="rId17"/>
    <p:sldId id="269" r:id="rId18"/>
    <p:sldId id="279" r:id="rId19"/>
    <p:sldId id="270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4761"/>
  </p:normalViewPr>
  <p:slideViewPr>
    <p:cSldViewPr>
      <p:cViewPr varScale="1">
        <p:scale>
          <a:sx n="86" d="100"/>
          <a:sy n="86" d="100"/>
        </p:scale>
        <p:origin x="1411" y="62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7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A4175B8C-DF90-4444-88E4-F1D95D87E965}" type="datetime1">
              <a:rPr lang="ko-KR" altLang="en-US"/>
              <a:pPr lvl="0">
                <a:defRPr lang="ko-KR" altLang="en-US"/>
              </a:pPr>
              <a:t>2019-10-28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78405DAE-064F-4E16-A6EA-40DBFA52F806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78405DAE-064F-4E16-A6EA-40DBFA52F806}" type="slidenum">
              <a:rPr lang="ko-KR" altLang="en-US"/>
              <a:pPr lvl="0">
                <a:defRPr lang="ko-KR" altLang="en-US"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019800" y="6237312"/>
            <a:ext cx="136376" cy="48416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2019-10-28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96216" y="-28997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 spc="-150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 spc="-100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eQZgz4f-1k?t=5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QZgz4f-1k?start=5&amp;feature=oembed" TargetMode="Externa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-206" y="2276872"/>
            <a:ext cx="9180717" cy="14401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슬라이드 번호 개체 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27" name="제목 5"/>
          <p:cNvSpPr txBox="1">
            <a:spLocks/>
          </p:cNvSpPr>
          <p:nvPr/>
        </p:nvSpPr>
        <p:spPr>
          <a:xfrm>
            <a:off x="251520" y="5657776"/>
            <a:ext cx="5398368" cy="789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21702***</a:t>
            </a:r>
          </a:p>
          <a:p>
            <a:pPr algn="l">
              <a:lnSpc>
                <a:spcPct val="150000"/>
              </a:lnSpc>
            </a:pPr>
            <a:r>
              <a:rPr lang="ko-KR" altLang="en-US" sz="1600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일본어일본학과</a:t>
            </a:r>
            <a:endParaRPr lang="en-US" altLang="ko-KR" sz="1600" spc="300" dirty="0">
              <a:solidFill>
                <a:schemeClr val="tx1">
                  <a:lumMod val="50000"/>
                  <a:lumOff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박</a:t>
            </a:r>
            <a:r>
              <a:rPr lang="en-US" altLang="ko-KR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*</a:t>
            </a:r>
            <a:r>
              <a:rPr lang="ko-KR" altLang="en-US" sz="16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진</a:t>
            </a:r>
          </a:p>
        </p:txBody>
      </p:sp>
      <p:sp>
        <p:nvSpPr>
          <p:cNvPr id="28" name="제목 5"/>
          <p:cNvSpPr txBox="1">
            <a:spLocks/>
          </p:cNvSpPr>
          <p:nvPr/>
        </p:nvSpPr>
        <p:spPr>
          <a:xfrm>
            <a:off x="360103" y="3048393"/>
            <a:ext cx="6888385" cy="478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l"/>
            <a:r>
              <a:rPr lang="ko-KR" altLang="en-US" sz="4000" dirty="0">
                <a:solidFill>
                  <a:schemeClr val="bg1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쇼와 전기시대의 일본정치</a:t>
            </a:r>
          </a:p>
        </p:txBody>
      </p:sp>
      <p:pic>
        <p:nvPicPr>
          <p:cNvPr id="1026" name="Picture 2" descr="C:\Users\madeit-top1\Documents\PPT\[09]Angrymomo_Japan simplePPT\japan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05" y="26369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770585" y="305493"/>
            <a:ext cx="5724636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 dirty="0">
                <a:latin typeface="바탕"/>
                <a:ea typeface="바탕"/>
              </a:rPr>
              <a:t>경제 신체제 확립요강</a:t>
            </a:r>
          </a:p>
          <a:p>
            <a:pPr algn="l">
              <a:defRPr lang="ko-KR" altLang="en-US"/>
            </a:pPr>
            <a:endParaRPr lang="ko-KR" altLang="en-US" sz="2800" b="1" i="1" dirty="0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1794022" y="1501444"/>
            <a:ext cx="5154242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8043" y="1682231"/>
            <a:ext cx="868971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대동아공영권</a:t>
            </a:r>
            <a:r>
              <a:rPr lang="en-US" altLang="ko-KR" sz="28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</a:t>
            </a:r>
            <a:r>
              <a:rPr lang="ko-KR" altLang="en-US" sz="28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1940년 7월</a:t>
            </a:r>
            <a:r>
              <a:rPr lang="en-US" altLang="ko-KR" sz="28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)</a:t>
            </a:r>
            <a:r>
              <a:rPr lang="ko-KR" altLang="en-US" sz="28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</a:t>
            </a:r>
            <a:endParaRPr lang="en-US" altLang="ko-KR" sz="2800" b="1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endParaRPr lang="en-US" altLang="ko-KR" sz="24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고노에</a:t>
            </a: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 후미마로 기획</a:t>
            </a:r>
            <a:endParaRPr lang="en-US" altLang="ko-KR" sz="23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동북아시아에 동남아시아를 더한 </a:t>
            </a:r>
            <a:endParaRPr lang="en-US" altLang="ko-KR" sz="23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'대동아' 지역을 자급자족의 공영권</a:t>
            </a: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으로 결성</a:t>
            </a:r>
            <a:endParaRPr lang="en-US" altLang="ko-KR" sz="23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서양 세력을 몰아내야 한다</a:t>
            </a: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고 주장</a:t>
            </a:r>
            <a:endParaRPr lang="en-US" altLang="ko-KR" sz="23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서구 제국주의 지배로부터 자유로워져 </a:t>
            </a:r>
            <a:endParaRPr lang="en-US" altLang="ko-KR" sz="23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>
              <a:defRPr lang="ko-KR" altLang="en-US"/>
            </a:pP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번영과 평화</a:t>
            </a:r>
            <a:r>
              <a:rPr lang="en-US" altLang="ko-KR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300" dirty="0">
                <a:latin typeface="HY신명조" panose="02030600000101010101" pitchFamily="18" charset="-127"/>
                <a:ea typeface="HY신명조" panose="02030600000101010101" pitchFamily="18" charset="-127"/>
              </a:rPr>
              <a:t>자유를 누릴 공영을 찾기 위한 새 국제 질서 만들자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84BC4B-0E7D-449D-8AA3-B257ADE74043}"/>
              </a:ext>
            </a:extLst>
          </p:cNvPr>
          <p:cNvSpPr txBox="1"/>
          <p:nvPr/>
        </p:nvSpPr>
        <p:spPr>
          <a:xfrm>
            <a:off x="333053" y="5031471"/>
            <a:ext cx="8199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But.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 이는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1930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년대부터 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차 세계 대전까지 일어난 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제국의 동아시아 침략을 정당화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하려는 슬로건과 개념 중 하나</a:t>
            </a: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일본 제국이 제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2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차 세계 대전 중에 괴뢰 정부를 내세워 지역의 주민들과 경제를 조종한 뒤 이를 제국에 이용하면서 내세웠던 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770585" y="305493"/>
            <a:ext cx="5724636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 dirty="0">
                <a:latin typeface="바탕"/>
                <a:ea typeface="바탕"/>
              </a:rPr>
              <a:t>경제 신체제 확립요강</a:t>
            </a:r>
          </a:p>
          <a:p>
            <a:pPr algn="l">
              <a:defRPr lang="ko-KR" altLang="en-US"/>
            </a:pPr>
            <a:endParaRPr lang="ko-KR" altLang="en-US" sz="2800" b="1" i="1" dirty="0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55FE9B-6BAE-4EC4-B027-064C30E1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81" y="1550744"/>
            <a:ext cx="4864937" cy="3794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172" y="1855264"/>
            <a:ext cx="85083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대동아공영권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(1940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7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월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)</a:t>
            </a:r>
          </a:p>
          <a:p>
            <a:pPr lvl="0">
              <a:defRPr lang="ko-KR" altLang="en-US"/>
            </a:pPr>
            <a:endParaRPr lang="en-US" altLang="ko-KR" sz="2800" dirty="0">
              <a:solidFill>
                <a:srgbClr val="C00000"/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자원을 요하는 국방경제의 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자주성을 </a:t>
            </a:r>
            <a:endParaRPr lang="en-US" altLang="ko-KR" sz="2800" b="1" dirty="0">
              <a:solidFill>
                <a:srgbClr val="C00000"/>
              </a:solidFill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확보</a:t>
            </a:r>
            <a:r>
              <a:rPr lang="ko-KR" altLang="en-US" sz="2800" dirty="0">
                <a:latin typeface="HY신명조"/>
                <a:ea typeface="HY신명조"/>
              </a:rPr>
              <a:t>하기 위해 관민협력 아래에서 </a:t>
            </a:r>
            <a:endParaRPr lang="en-US" altLang="ko-KR" sz="28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b="1" dirty="0">
                <a:highlight>
                  <a:srgbClr val="FFFF00"/>
                </a:highlight>
                <a:latin typeface="HY신명조"/>
                <a:ea typeface="HY신명조"/>
              </a:rPr>
              <a:t>중요산업을 중심으로 </a:t>
            </a:r>
            <a:r>
              <a:rPr lang="ko-KR" altLang="en-US" sz="2800" dirty="0">
                <a:latin typeface="HY신명조"/>
                <a:ea typeface="HY신명조"/>
              </a:rPr>
              <a:t>하는 종합적 계획 경제 수행</a:t>
            </a:r>
            <a:endParaRPr lang="en-US" altLang="ko-KR" sz="28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endParaRPr lang="ko-KR" altLang="en-US" sz="28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국민경제의 구성으로 </a:t>
            </a:r>
            <a:endParaRPr lang="en-US" altLang="ko-KR" sz="28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기업의 창의와 책임을 축으로 한 </a:t>
            </a:r>
            <a:endParaRPr lang="en-US" altLang="ko-KR" sz="28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자주경영을 통해 생산력 증강 </a:t>
            </a:r>
          </a:p>
        </p:txBody>
      </p:sp>
    </p:spTree>
    <p:extLst>
      <p:ext uri="{BB962C8B-B14F-4D97-AF65-F5344CB8AC3E}">
        <p14:creationId xmlns:p14="http://schemas.microsoft.com/office/powerpoint/2010/main" val="1934775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55FE9B-6BAE-4EC4-B027-064C30E16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2" y="78976"/>
            <a:ext cx="8691055" cy="67790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3528" y="1544884"/>
            <a:ext cx="758588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en-US" altLang="ko-KR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1941</a:t>
            </a: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년 </a:t>
            </a:r>
            <a:r>
              <a:rPr lang="en-US" altLang="ko-KR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12</a:t>
            </a: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월</a:t>
            </a:r>
            <a:r>
              <a:rPr lang="en-US" altLang="ko-KR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도조 </a:t>
            </a:r>
            <a:r>
              <a:rPr lang="ko-KR" altLang="en-US" sz="2200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히데키의</a:t>
            </a: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 명령으로 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일본 육군성과 해군성은 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en-US" altLang="ko-KR" sz="2200" b="1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&lt;</a:t>
            </a:r>
            <a:r>
              <a:rPr lang="ko-KR" alt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대동아 공영권에서의 토지 </a:t>
            </a:r>
            <a:r>
              <a:rPr lang="ko-KR" altLang="en-US" sz="2200" b="1" dirty="0" err="1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처분안</a:t>
            </a:r>
            <a:r>
              <a:rPr lang="en-US" altLang="ko-KR" sz="2200" b="1" dirty="0">
                <a:solidFill>
                  <a:srgbClr val="C00000"/>
                </a:solidFill>
                <a:highlight>
                  <a:srgbClr val="FFFF00"/>
                </a:highlight>
                <a:latin typeface="HY신명조" panose="02030600000101010101" pitchFamily="18" charset="-127"/>
                <a:ea typeface="HY신명조" panose="02030600000101010101" pitchFamily="18" charset="-127"/>
              </a:rPr>
              <a:t>&gt;</a:t>
            </a: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이라는 문서를 작성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이 문서에는 대동아공영권의 범위가 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중국</a:t>
            </a:r>
            <a:r>
              <a:rPr lang="en-US" altLang="ko-KR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200" dirty="0" err="1">
                <a:latin typeface="HY신명조" panose="02030600000101010101" pitchFamily="18" charset="-127"/>
                <a:ea typeface="HY신명조" panose="02030600000101010101" pitchFamily="18" charset="-127"/>
              </a:rPr>
              <a:t>동남아뿐</a:t>
            </a: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 아니라 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북아메리카</a:t>
            </a:r>
            <a:r>
              <a:rPr lang="en-US" altLang="ko-KR" sz="22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, </a:t>
            </a:r>
            <a:r>
              <a:rPr lang="ko-KR" altLang="en-US" sz="2200" b="1" dirty="0">
                <a:solidFill>
                  <a:srgbClr val="C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라틴아메리카까지 확장됨</a:t>
            </a:r>
            <a:endParaRPr lang="en-US" altLang="ko-KR" sz="2200" b="1" dirty="0">
              <a:solidFill>
                <a:srgbClr val="C00000"/>
              </a:solidFill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지배영역은 각지의 총독부와 괴뢰국으로 분류하여 </a:t>
            </a:r>
            <a:endParaRPr lang="en-US" altLang="ko-KR" sz="2200" dirty="0">
              <a:latin typeface="HY신명조" panose="02030600000101010101" pitchFamily="18" charset="-127"/>
              <a:ea typeface="HY신명조" panose="02030600000101010101" pitchFamily="18" charset="-127"/>
            </a:endParaRPr>
          </a:p>
          <a:p>
            <a:pPr lvl="0" algn="ctr">
              <a:defRPr lang="ko-KR" altLang="en-US"/>
            </a:pPr>
            <a:r>
              <a:rPr lang="ko-KR" altLang="en-US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계획을 구체적으로 세워 놓았음</a:t>
            </a:r>
            <a:r>
              <a:rPr lang="en-US" altLang="ko-KR" sz="2200" dirty="0">
                <a:latin typeface="HY신명조" panose="02030600000101010101" pitchFamily="18" charset="-127"/>
                <a:ea typeface="HY신명조" panose="02030600000101010101" pitchFamily="18" charset="-127"/>
              </a:rPr>
              <a:t>.</a:t>
            </a:r>
          </a:p>
          <a:p>
            <a:pPr lvl="0">
              <a:defRPr lang="ko-KR" altLang="en-US"/>
            </a:pP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93685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경제 통제 강화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732546"/>
            <a:ext cx="8508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대일 금수조치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(1940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10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월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)</a:t>
            </a:r>
            <a:r>
              <a:rPr lang="ko-KR" altLang="en-US" b="1" dirty="0">
                <a:solidFill>
                  <a:srgbClr val="C00000"/>
                </a:solidFill>
              </a:rPr>
              <a:t> </a:t>
            </a:r>
            <a:endParaRPr lang="en-US" altLang="ko-KR" b="1" dirty="0">
              <a:solidFill>
                <a:srgbClr val="C00000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17094" y="591642"/>
            <a:ext cx="2974763" cy="3799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95536" y="2587354"/>
            <a:ext cx="72495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일본 무기 제조에 필요한 </a:t>
            </a:r>
            <a:r>
              <a:rPr lang="ko-KR" altLang="en-US" sz="2800" dirty="0">
                <a:highlight>
                  <a:srgbClr val="FFFF00"/>
                </a:highlight>
                <a:latin typeface="HY신명조"/>
                <a:ea typeface="HY신명조"/>
              </a:rPr>
              <a:t>고철 수출 금지</a:t>
            </a:r>
          </a:p>
          <a:p>
            <a:pPr lvl="0">
              <a:defRPr lang="ko-KR" altLang="en-US"/>
            </a:pPr>
            <a:r>
              <a:rPr lang="ko-KR" altLang="en-US" sz="2800" dirty="0">
                <a:highlight>
                  <a:srgbClr val="FFFF00"/>
                </a:highlight>
                <a:latin typeface="HY신명조"/>
                <a:ea typeface="HY신명조"/>
              </a:rPr>
              <a:t>석유 수출 금지</a:t>
            </a:r>
            <a:r>
              <a:rPr lang="en-US" altLang="ko-KR" sz="2800" dirty="0">
                <a:latin typeface="HY신명조"/>
                <a:ea typeface="HY신명조"/>
              </a:rPr>
              <a:t>, </a:t>
            </a:r>
            <a:r>
              <a:rPr lang="ko-KR" altLang="en-US" sz="2800" dirty="0">
                <a:latin typeface="HY신명조"/>
                <a:ea typeface="HY신명조"/>
              </a:rPr>
              <a:t>미국 내 일본 재산 동결</a:t>
            </a:r>
            <a:r>
              <a:rPr lang="en-US" altLang="ko-KR" sz="2800" dirty="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일본 선박의 파나마 운하 통과 거부로</a:t>
            </a: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중국 내에서의 군사행동을 위축</a:t>
            </a:r>
            <a:r>
              <a:rPr lang="ko-KR" altLang="en-US" sz="2800" dirty="0">
                <a:latin typeface="HY신명조"/>
                <a:ea typeface="HY신명조"/>
              </a:rPr>
              <a:t>시키고자 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777" y="4602458"/>
            <a:ext cx="95770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800" dirty="0">
                <a:latin typeface="HY신명조"/>
                <a:ea typeface="HY신명조"/>
              </a:rPr>
              <a:t>1941</a:t>
            </a:r>
            <a:r>
              <a:rPr lang="ko-KR" altLang="en-US" sz="2800" dirty="0">
                <a:latin typeface="HY신명조"/>
                <a:ea typeface="HY신명조"/>
              </a:rPr>
              <a:t>년 </a:t>
            </a:r>
            <a:r>
              <a:rPr lang="en-US" altLang="ko-KR" sz="2800" dirty="0">
                <a:latin typeface="HY신명조"/>
                <a:ea typeface="HY신명조"/>
              </a:rPr>
              <a:t>11</a:t>
            </a:r>
            <a:r>
              <a:rPr lang="ko-KR" altLang="en-US" sz="2800" dirty="0">
                <a:latin typeface="HY신명조"/>
                <a:ea typeface="HY신명조"/>
              </a:rPr>
              <a:t>월 </a:t>
            </a:r>
            <a:r>
              <a:rPr lang="en-US" altLang="ko-KR" sz="2800" dirty="0">
                <a:latin typeface="HY신명조"/>
                <a:ea typeface="HY신명조"/>
              </a:rPr>
              <a:t>26</a:t>
            </a:r>
            <a:r>
              <a:rPr lang="ko-KR" altLang="en-US" sz="2800" dirty="0">
                <a:latin typeface="HY신명조"/>
                <a:ea typeface="HY신명조"/>
              </a:rPr>
              <a:t>일의 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헐 노트</a:t>
            </a:r>
            <a:r>
              <a:rPr lang="ko-KR" altLang="en-US" sz="2800" dirty="0">
                <a:latin typeface="HY신명조"/>
                <a:ea typeface="HY신명조"/>
              </a:rPr>
              <a:t>를 마지막으로 </a:t>
            </a: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외교적 노력은 절정에 다다랐고</a:t>
            </a:r>
            <a:r>
              <a:rPr lang="en-US" altLang="ko-KR" sz="2800" dirty="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도조 </a:t>
            </a:r>
            <a:r>
              <a:rPr lang="ko-KR" altLang="en-US" sz="2800" b="1" dirty="0" err="1">
                <a:solidFill>
                  <a:srgbClr val="C00000"/>
                </a:solidFill>
                <a:latin typeface="HY신명조"/>
                <a:ea typeface="HY신명조"/>
              </a:rPr>
              <a:t>히데키</a:t>
            </a:r>
            <a:r>
              <a:rPr lang="ko-KR" altLang="en-US" sz="2800" b="1" dirty="0">
                <a:latin typeface="HY신명조"/>
                <a:ea typeface="HY신명조"/>
              </a:rPr>
              <a:t> </a:t>
            </a:r>
            <a:r>
              <a:rPr lang="ko-KR" altLang="en-US" sz="2800" dirty="0">
                <a:latin typeface="HY신명조"/>
                <a:ea typeface="HY신명조"/>
              </a:rPr>
              <a:t>수상은 자신의 각료들에게 </a:t>
            </a: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이것이 최후통첩이라고 함</a:t>
            </a:r>
            <a:endParaRPr lang="en-US" altLang="ko-KR" sz="2800" dirty="0">
              <a:latin typeface="HY신명조"/>
              <a:ea typeface="HY신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5" grpId="1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경제 통제 강화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5536" y="1732546"/>
            <a:ext cx="85083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 err="1">
                <a:solidFill>
                  <a:srgbClr val="C00000"/>
                </a:solidFill>
                <a:latin typeface="HY신명조"/>
                <a:ea typeface="HY신명조"/>
              </a:rPr>
              <a:t>헐노트</a:t>
            </a:r>
            <a:endParaRPr lang="en-US" altLang="ko-KR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3053" y="2443436"/>
            <a:ext cx="7393576" cy="1183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일본 제국의 진주만 공격과 </a:t>
            </a:r>
          </a:p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미국의 대일선전포고 이전에 </a:t>
            </a:r>
          </a:p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미국 정부가 일본 제국에게 전달한 문서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5615" y="5728419"/>
            <a:ext cx="2628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i="1">
                <a:latin typeface="HY신명조"/>
                <a:ea typeface="HY신명조"/>
              </a:rPr>
              <a:t>미국 국무장관 코델 헐</a:t>
            </a:r>
            <a:endParaRPr lang="en-US" altLang="ko-KR" sz="2800" i="1">
              <a:latin typeface="HY신명조"/>
              <a:ea typeface="HY신명조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86444" y="1500043"/>
            <a:ext cx="2857500" cy="42005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053" y="3901262"/>
            <a:ext cx="63367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>
                <a:highlight>
                  <a:srgbClr val="FFFF00"/>
                </a:highlight>
                <a:latin typeface="HY신명조"/>
                <a:ea typeface="HY신명조"/>
              </a:rPr>
              <a:t>주요 내용</a:t>
            </a:r>
          </a:p>
          <a:p>
            <a:pPr lvl="0">
              <a:defRPr lang="ko-KR" altLang="en-US"/>
            </a:pPr>
            <a:endParaRPr lang="en-US" altLang="ko-KR" sz="24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인도차이나 반도에서 일본군의 전면 철수</a:t>
            </a:r>
            <a:r>
              <a:rPr lang="en-US" altLang="ko-KR" sz="2400" dirty="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중국 대륙에서 모든 이권 철회 및 </a:t>
            </a:r>
          </a:p>
          <a:p>
            <a:pPr lvl="0">
              <a:defRPr lang="ko-KR" altLang="en-US"/>
            </a:pPr>
            <a:r>
              <a:rPr lang="en-US" altLang="ko-KR" sz="2400" dirty="0">
                <a:latin typeface="HY신명조"/>
                <a:ea typeface="HY신명조"/>
              </a:rPr>
              <a:t>3</a:t>
            </a:r>
            <a:r>
              <a:rPr lang="ko-KR" altLang="en-US" sz="2400" dirty="0">
                <a:latin typeface="HY신명조"/>
                <a:ea typeface="HY신명조"/>
              </a:rPr>
              <a:t>국 동맹 파기 등이 포함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F6399D-DD87-499B-957D-3FF7BB838D00}"/>
              </a:ext>
            </a:extLst>
          </p:cNvPr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bldLvl="0" animBg="1"/>
      <p:bldP spid="4" grpId="0" bldLvl="0" animBg="1"/>
      <p:bldP spid="9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경제 통제 강화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33053" y="1864682"/>
            <a:ext cx="8508371" cy="221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특히 석유 봉쇄는 유전이 없어서 </a:t>
            </a:r>
          </a:p>
          <a:p>
            <a:pPr algn="ctr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석유를 미국과 인도네시아에서 수입하던 일본에게 </a:t>
            </a:r>
            <a:r>
              <a:rPr lang="ko-KR" altLang="en-US" sz="2800" b="1" i="1" dirty="0">
                <a:solidFill>
                  <a:srgbClr val="C00000"/>
                </a:solidFill>
                <a:latin typeface="HY신명조"/>
                <a:ea typeface="HY신명조"/>
              </a:rPr>
              <a:t>치명적인 위협</a:t>
            </a:r>
          </a:p>
          <a:p>
            <a:pPr algn="ctr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일본의 지도자들은 세 가지의 선택을 할 수 있었음</a:t>
            </a:r>
            <a:r>
              <a:rPr lang="en-US" altLang="ko-KR" sz="2800" dirty="0"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HY신명조"/>
              <a:ea typeface="HY신명조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51722" y="4293096"/>
            <a:ext cx="8114186" cy="170883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51722" y="4474688"/>
            <a:ext cx="90132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 dirty="0">
                <a:solidFill>
                  <a:schemeClr val="bg1"/>
                </a:solidFill>
                <a:latin typeface="HY신명조"/>
                <a:ea typeface="HY신명조"/>
              </a:rPr>
              <a:t>1.</a:t>
            </a:r>
            <a:r>
              <a:rPr lang="ko-KR" altLang="en-US" sz="2400" dirty="0">
                <a:solidFill>
                  <a:schemeClr val="bg1"/>
                </a:solidFill>
                <a:latin typeface="HY신명조"/>
                <a:ea typeface="HY신명조"/>
              </a:rPr>
              <a:t>미국과 영국의 요구에 응하여 중국에서 철수하는 것</a:t>
            </a:r>
            <a:r>
              <a:rPr lang="en-US" altLang="ko-KR" sz="2400" dirty="0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2400" dirty="0">
                <a:solidFill>
                  <a:schemeClr val="bg1"/>
                </a:solidFill>
                <a:latin typeface="HY신명조"/>
                <a:ea typeface="HY신명조"/>
              </a:rPr>
              <a:t>2.</a:t>
            </a:r>
            <a:r>
              <a:rPr lang="ko-KR" altLang="en-US" sz="2400" dirty="0">
                <a:solidFill>
                  <a:schemeClr val="bg1"/>
                </a:solidFill>
                <a:latin typeface="HY신명조"/>
                <a:ea typeface="HY신명조"/>
              </a:rPr>
              <a:t>유류 부족이 군사력 약화를 가져올 때까지 기다리는 것</a:t>
            </a:r>
            <a:r>
              <a:rPr lang="en-US" altLang="ko-KR" sz="2400" dirty="0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3.</a:t>
            </a:r>
            <a:r>
              <a:rPr lang="ko-KR" altLang="en-US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충돌을 확대하여 동남아시아의 자원 획득을 시도하는 것</a:t>
            </a:r>
            <a:r>
              <a:rPr lang="en-US" altLang="ko-KR" sz="2400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.</a:t>
            </a:r>
            <a:endParaRPr lang="ko-KR" altLang="en-US" sz="2400" dirty="0">
              <a:solidFill>
                <a:srgbClr val="C00000"/>
              </a:solidFill>
              <a:highlight>
                <a:srgbClr val="FFFF00"/>
              </a:highlight>
              <a:latin typeface="HY신명조"/>
              <a:ea typeface="HY신명조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56292-E1E6-412F-92EF-64DF7D5ED1BF}"/>
              </a:ext>
            </a:extLst>
          </p:cNvPr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230" y="1550534"/>
            <a:ext cx="4476886" cy="359375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경제 통제 강화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769844" y="1799712"/>
            <a:ext cx="2304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진주만 공격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9844" y="2322932"/>
            <a:ext cx="4737703" cy="155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2400">
                <a:latin typeface="HY신명조"/>
                <a:ea typeface="HY신명조"/>
              </a:rPr>
              <a:t>1941</a:t>
            </a:r>
            <a:r>
              <a:rPr lang="ko-KR" altLang="en-US" sz="2400">
                <a:latin typeface="HY신명조"/>
                <a:ea typeface="HY신명조"/>
              </a:rPr>
              <a:t>년 </a:t>
            </a:r>
            <a:r>
              <a:rPr lang="en-US" altLang="ko-KR" sz="2400">
                <a:latin typeface="HY신명조"/>
                <a:ea typeface="HY신명조"/>
              </a:rPr>
              <a:t>12</a:t>
            </a:r>
            <a:r>
              <a:rPr lang="ko-KR" altLang="en-US" sz="2400">
                <a:latin typeface="HY신명조"/>
                <a:ea typeface="HY신명조"/>
              </a:rPr>
              <a:t>월 </a:t>
            </a:r>
            <a:r>
              <a:rPr lang="en-US" altLang="ko-KR" sz="2400">
                <a:latin typeface="HY신명조"/>
                <a:ea typeface="HY신명조"/>
              </a:rPr>
              <a:t>7</a:t>
            </a:r>
            <a:r>
              <a:rPr lang="ko-KR" altLang="en-US" sz="2400">
                <a:latin typeface="HY신명조"/>
                <a:ea typeface="HY신명조"/>
              </a:rPr>
              <a:t>일 아침</a:t>
            </a:r>
            <a:r>
              <a:rPr lang="en-US" altLang="ko-KR" sz="240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일본 해군이 미국 하와이주 </a:t>
            </a:r>
          </a:p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오아후 섬의 미국 해군 </a:t>
            </a:r>
          </a:p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진주만 기지에 대한 공격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8807" y="4036289"/>
            <a:ext cx="5112568" cy="228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b="1" dirty="0">
                <a:highlight>
                  <a:srgbClr val="FFFF00"/>
                </a:highlight>
                <a:latin typeface="HY신명조"/>
                <a:ea typeface="HY신명조"/>
              </a:rPr>
              <a:t>공격의 목표</a:t>
            </a:r>
          </a:p>
          <a:p>
            <a:pPr lvl="0">
              <a:defRPr lang="ko-KR" altLang="en-US"/>
            </a:pPr>
            <a:endParaRPr lang="en-US" altLang="ko-KR" sz="2400" dirty="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미국의 태평양에서의 해군력을 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무력화하여 전면전이나 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동시 다발적인 준비된 공격을 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잠시나마 막는 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07" y="5144284"/>
            <a:ext cx="4476886" cy="1178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미국 전함 애리조나는 일본군의 폭탄에 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피격 받은 뒤 이틀 동안 불타올랐다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. 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함선 일부는 나중에 인양되었으나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나머지 부분은 지금까지도 남아 있다</a:t>
            </a:r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.</a:t>
            </a: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  <a:latin typeface="HY신명조"/>
              <a:ea typeface="HY신명조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8081A8-5ED0-4525-84F6-A6D746339809}"/>
              </a:ext>
            </a:extLst>
          </p:cNvPr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6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 dirty="0">
                <a:latin typeface="바탕"/>
                <a:ea typeface="바탕"/>
              </a:rPr>
              <a:t>경제 통제 강화</a:t>
            </a:r>
            <a:endParaRPr lang="ko-KR" altLang="en-US" sz="2800" b="1" i="1" dirty="0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41071" y="1914041"/>
            <a:ext cx="2304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진주만 공격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2" y="2849860"/>
            <a:ext cx="7798888" cy="1177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>
                <a:latin typeface="HY신명조"/>
                <a:ea typeface="HY신명조"/>
              </a:rPr>
              <a:t>이 공격으로 </a:t>
            </a:r>
            <a:r>
              <a:rPr lang="en-US" altLang="ko-KR" sz="2400">
                <a:latin typeface="HY신명조"/>
                <a:ea typeface="HY신명조"/>
              </a:rPr>
              <a:t>12</a:t>
            </a:r>
            <a:r>
              <a:rPr lang="ko-KR" altLang="en-US" sz="2400">
                <a:latin typeface="HY신명조"/>
                <a:ea typeface="HY신명조"/>
              </a:rPr>
              <a:t>척의 미 해군 함선이 피해나 침몰</a:t>
            </a:r>
            <a:r>
              <a:rPr lang="en-US" altLang="ko-KR" sz="2400">
                <a:latin typeface="HY신명조"/>
                <a:ea typeface="HY신명조"/>
              </a:rPr>
              <a:t> </a:t>
            </a:r>
          </a:p>
          <a:p>
            <a:pPr lvl="0">
              <a:defRPr lang="ko-KR" altLang="en-US"/>
            </a:pPr>
            <a:r>
              <a:rPr lang="en-US" altLang="ko-KR" sz="2400">
                <a:latin typeface="HY신명조"/>
                <a:ea typeface="HY신명조"/>
              </a:rPr>
              <a:t>188</a:t>
            </a:r>
            <a:r>
              <a:rPr lang="ko-KR" altLang="en-US" sz="2400">
                <a:latin typeface="HY신명조"/>
                <a:ea typeface="HY신명조"/>
              </a:rPr>
              <a:t>대의 비행기가 격추나 손상</a:t>
            </a:r>
          </a:p>
          <a:p>
            <a:pPr lvl="0">
              <a:defRPr lang="ko-KR" altLang="en-US"/>
            </a:pPr>
            <a:r>
              <a:rPr lang="en-US" altLang="ko-KR" sz="2400">
                <a:latin typeface="HY신명조"/>
                <a:ea typeface="HY신명조"/>
              </a:rPr>
              <a:t>2,335</a:t>
            </a:r>
            <a:r>
              <a:rPr lang="ko-KR" altLang="en-US" sz="2400">
                <a:latin typeface="HY신명조"/>
                <a:ea typeface="HY신명조"/>
              </a:rPr>
              <a:t>명의 군인과 </a:t>
            </a:r>
            <a:r>
              <a:rPr lang="en-US" altLang="ko-KR" sz="2400">
                <a:latin typeface="HY신명조"/>
                <a:ea typeface="HY신명조"/>
              </a:rPr>
              <a:t>68</a:t>
            </a:r>
            <a:r>
              <a:rPr lang="ko-KR" altLang="en-US" sz="2400">
                <a:latin typeface="HY신명조"/>
                <a:ea typeface="HY신명조"/>
              </a:rPr>
              <a:t>명의 민간인 사망자가 생김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4600" y="4508211"/>
            <a:ext cx="77808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미국 국민들은 진주만 공격을 배신행위로 보고</a:t>
            </a:r>
            <a:r>
              <a:rPr lang="en-US" altLang="ko-KR" sz="2400" dirty="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일본 제국에 대항하기 위해 복구에 전력</a:t>
            </a:r>
          </a:p>
          <a:p>
            <a:pPr lvl="0">
              <a:defRPr lang="ko-KR" altLang="en-US"/>
            </a:pPr>
            <a:r>
              <a:rPr lang="ko-KR" altLang="en-US" sz="2400" dirty="0">
                <a:latin typeface="HY신명조"/>
                <a:ea typeface="HY신명조"/>
              </a:rPr>
              <a:t>이는 훗날 </a:t>
            </a:r>
            <a:r>
              <a:rPr lang="ko-KR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일본 제국의 패망</a:t>
            </a:r>
            <a:r>
              <a:rPr lang="ko-KR" altLang="en-US" sz="2400" dirty="0">
                <a:latin typeface="HY신명조"/>
                <a:ea typeface="HY신명조"/>
              </a:rPr>
              <a:t>의 원인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947B3-CE77-4A3D-9568-3E635EEACA4B}"/>
              </a:ext>
            </a:extLst>
          </p:cNvPr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hlinkClick r:id="rId3"/>
          </p:cNvPr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9947B3-CE77-4A3D-9568-3E635EEACA4B}"/>
              </a:ext>
            </a:extLst>
          </p:cNvPr>
          <p:cNvSpPr txBox="1"/>
          <p:nvPr/>
        </p:nvSpPr>
        <p:spPr>
          <a:xfrm>
            <a:off x="6444208" y="57424"/>
            <a:ext cx="3222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dirty="0">
              <a:solidFill>
                <a:schemeClr val="bg1"/>
              </a:solidFill>
              <a:latin typeface="HY헤드라인M"/>
              <a:ea typeface="HY헤드라인M"/>
            </a:endParaRPr>
          </a:p>
          <a:p>
            <a:pPr lvl="0">
              <a:defRPr lang="ko-KR" altLang="en-US"/>
            </a:pPr>
            <a:endParaRPr lang="ko-KR" altLang="en-US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pic>
        <p:nvPicPr>
          <p:cNvPr id="4" name="온라인 미디어 3" title="2￬ﾰﾨ ￬ﾄﾸ￪ﾳﾄ￫ﾌﾀ￬ﾠﾄ - ￬ﾧﾄ￬ﾣﾼ￫ﾧﾌ ￪ﾳﾵ￬ﾊﾵ [￫ﾏﾄ￫ﾏﾄ￫ﾏﾄ]">
            <a:hlinkClick r:id="" action="ppaction://media"/>
            <a:extLst>
              <a:ext uri="{FF2B5EF4-FFF2-40B4-BE49-F238E27FC236}">
                <a16:creationId xmlns:a16="http://schemas.microsoft.com/office/drawing/2014/main" id="{0295E739-C33F-47E7-A4A0-7EE1D65A11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3568" y="1895514"/>
            <a:ext cx="7833030" cy="4406079"/>
          </a:xfrm>
          <a:prstGeom prst="rect">
            <a:avLst/>
          </a:prstGeom>
        </p:spPr>
      </p:pic>
      <p:sp>
        <p:nvSpPr>
          <p:cNvPr id="19" name="제목 5">
            <a:extLst>
              <a:ext uri="{FF2B5EF4-FFF2-40B4-BE49-F238E27FC236}">
                <a16:creationId xmlns:a16="http://schemas.microsoft.com/office/drawing/2014/main" id="{FDC2F3BA-B0A4-4456-830B-113FBFC27C1D}"/>
              </a:ext>
            </a:extLst>
          </p:cNvPr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 dirty="0">
                <a:latin typeface="바탕"/>
                <a:ea typeface="바탕"/>
              </a:rPr>
              <a:t>진주만 공격</a:t>
            </a:r>
            <a:endParaRPr lang="ko-KR" altLang="en-US" sz="2800" b="1" i="1" dirty="0">
              <a:solidFill>
                <a:schemeClr val="bg2"/>
              </a:solidFill>
              <a:latin typeface="HY신명조"/>
              <a:ea typeface="HY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139092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85800" y="3102551"/>
            <a:ext cx="7772400" cy="111853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ko-KR" altLang="en-US" spc="0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  <p:pic>
        <p:nvPicPr>
          <p:cNvPr id="8194" name="Picture 2" descr="C:\Users\madeit-top1\Documents\PPT\icon\일본풍\Yoritsuki_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998" y="2493946"/>
            <a:ext cx="916004" cy="9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5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2411760" y="2851742"/>
            <a:ext cx="4384456" cy="273749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제목 5"/>
          <p:cNvSpPr txBox="1"/>
          <p:nvPr/>
        </p:nvSpPr>
        <p:spPr>
          <a:xfrm>
            <a:off x="1778187" y="823620"/>
            <a:ext cx="5587626" cy="81333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lvl="0">
              <a:defRPr lang="ko-KR" altLang="en-US"/>
            </a:pPr>
            <a:r>
              <a:rPr lang="en-US" altLang="ko-KR" sz="4800">
                <a:solidFill>
                  <a:schemeClr val="bg2"/>
                </a:solidFill>
              </a:rPr>
              <a:t>CONT        ENTS</a:t>
            </a:r>
            <a:endParaRPr lang="ko-KR" altLang="en-US" sz="4800">
              <a:solidFill>
                <a:schemeClr val="bg2"/>
              </a:solidFill>
            </a:endParaRPr>
          </a:p>
        </p:txBody>
      </p:sp>
      <p:pic>
        <p:nvPicPr>
          <p:cNvPr id="2050" name="Picture 2" descr="C:\Users\madeit-top1\Documents\PPT\icon\일본풍\Yoritsuki_009.pn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034780" y="620688"/>
            <a:ext cx="1219200" cy="1219200"/>
          </a:xfrm>
          <a:prstGeom prst="rect">
            <a:avLst/>
          </a:prstGeom>
          <a:noFill/>
        </p:spPr>
      </p:pic>
      <p:sp>
        <p:nvSpPr>
          <p:cNvPr id="18" name="제목 5"/>
          <p:cNvSpPr txBox="1"/>
          <p:nvPr/>
        </p:nvSpPr>
        <p:spPr>
          <a:xfrm>
            <a:off x="2006299" y="2297117"/>
            <a:ext cx="5195377" cy="3737263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>
              <a:lnSpc>
                <a:spcPct val="150000"/>
              </a:lnSpc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 sz="3200" dirty="0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 sz="3200" dirty="0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 sz="3200" dirty="0">
                <a:solidFill>
                  <a:schemeClr val="bg1"/>
                </a:solidFill>
                <a:latin typeface="HY헤드라인M"/>
                <a:ea typeface="HY헤드라인M"/>
              </a:rPr>
              <a:t>경제 통제정책</a:t>
            </a: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3200" dirty="0">
                <a:solidFill>
                  <a:schemeClr val="bg1"/>
                </a:solidFill>
                <a:latin typeface="HY헤드라인M"/>
                <a:ea typeface="HY헤드라인M"/>
              </a:rPr>
              <a:t>2.</a:t>
            </a:r>
            <a:r>
              <a:rPr lang="ko-KR" altLang="en-US" sz="3200" dirty="0">
                <a:solidFill>
                  <a:schemeClr val="bg1"/>
                </a:solidFill>
                <a:latin typeface="HY헤드라인M"/>
                <a:ea typeface="HY헤드라인M"/>
              </a:rPr>
              <a:t>제</a:t>
            </a:r>
            <a:r>
              <a:rPr lang="en-US" altLang="ko-KR" sz="3200" dirty="0">
                <a:solidFill>
                  <a:schemeClr val="bg1"/>
                </a:solidFill>
                <a:latin typeface="HY헤드라인M"/>
                <a:ea typeface="HY헤드라인M"/>
              </a:rPr>
              <a:t>2</a:t>
            </a:r>
            <a:r>
              <a:rPr lang="ko-KR" altLang="en-US" sz="3200" dirty="0">
                <a:solidFill>
                  <a:schemeClr val="bg1"/>
                </a:solidFill>
                <a:latin typeface="HY헤드라인M"/>
                <a:ea typeface="HY헤드라인M"/>
              </a:rPr>
              <a:t>차세계대전과 일본</a:t>
            </a:r>
            <a:endParaRPr lang="en-US" altLang="ko-KR" sz="3200" dirty="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21" name="슬라이드 번호 개체 틀 16"/>
          <p:cNvSpPr>
            <a:spLocks noGrp="1"/>
          </p:cNvSpPr>
          <p:nvPr>
            <p:ph type="sldNum" sz="quarter" idx="12"/>
          </p:nvPr>
        </p:nvSpPr>
        <p:spPr>
          <a:xfrm>
            <a:off x="6796216" y="-28997"/>
            <a:ext cx="2346960" cy="365125"/>
          </a:xfrm>
        </p:spPr>
        <p:txBody>
          <a:bodyPr/>
          <a:lstStyle/>
          <a:p>
            <a:pPr lvl="0">
              <a:defRPr lang="ko-KR" altLang="en-US"/>
            </a:pPr>
            <a:fld id="{1CE12531-6FF3-4A70-ADD4-1CF142C0B40C}" type="slidenum">
              <a:rPr lang="ko-KR" altLang="en-US"/>
              <a:pPr lvl="0">
                <a:defRPr lang="ko-KR" altLang="en-US"/>
              </a:pPr>
              <a:t>2</a:t>
            </a:fld>
            <a:endParaRPr lang="ko-KR" altLang="en-US"/>
          </a:p>
        </p:txBody>
      </p:sp>
      <p:cxnSp>
        <p:nvCxnSpPr>
          <p:cNvPr id="22" name="직선 연결선 21"/>
          <p:cNvCxnSpPr/>
          <p:nvPr/>
        </p:nvCxnSpPr>
        <p:spPr>
          <a:xfrm>
            <a:off x="2699792" y="494116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411760" y="1815135"/>
            <a:ext cx="43844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483768" y="422108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824436" y="5301208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액자 2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140"/>
            </a:avLst>
          </a:prstGeom>
          <a:solidFill>
            <a:schemeClr val="accent3">
              <a:lumMod val="75000"/>
            </a:schemeClr>
          </a:solidFill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3053" y="358296"/>
            <a:ext cx="1265532" cy="615441"/>
            <a:chOff x="3957386" y="1680215"/>
            <a:chExt cx="1265532" cy="747665"/>
          </a:xfrm>
          <a:noFill/>
        </p:grpSpPr>
        <p:sp>
          <p:nvSpPr>
            <p:cNvPr id="7" name="직사각형 6"/>
            <p:cNvSpPr/>
            <p:nvPr/>
          </p:nvSpPr>
          <p:spPr>
            <a:xfrm>
              <a:off x="3957386" y="1725802"/>
              <a:ext cx="1265532" cy="7020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57386" y="1680215"/>
              <a:ext cx="1216029" cy="648072"/>
            </a:xfrm>
            <a:prstGeom prst="rect">
              <a:avLst/>
            </a:prstGeom>
            <a:grpFill/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연표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41400" y="42482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570164" y="1250047"/>
            <a:ext cx="7701607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22" name="직사각형 21"/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200">
                  <a:solidFill>
                    <a:prstClr val="white"/>
                  </a:solidFill>
                </a:rPr>
                <a:t>1</a:t>
              </a: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3075576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200">
                  <a:solidFill>
                    <a:prstClr val="white"/>
                  </a:solidFill>
                </a:rPr>
                <a:t>2</a:t>
              </a: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200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3</a:t>
              </a:r>
              <a:endParaRPr lang="ko-KR" alt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200">
                  <a:solidFill>
                    <a:srgbClr val="FF9999"/>
                  </a:solidFill>
                </a:rPr>
                <a:t>4</a:t>
              </a:r>
              <a:endParaRPr lang="ko-KR" altLang="en-US" sz="1200">
                <a:solidFill>
                  <a:srgbClr val="FF9999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03648" y="559950"/>
            <a:ext cx="21046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i="1">
                <a:solidFill>
                  <a:schemeClr val="bg1"/>
                </a:solidFill>
                <a:latin typeface="HY신명조"/>
                <a:ea typeface="HY신명조"/>
              </a:rPr>
              <a:t>1937~1941</a:t>
            </a:r>
            <a:endParaRPr lang="ko-KR" altLang="en-US" b="1" i="1">
              <a:solidFill>
                <a:schemeClr val="bg1"/>
              </a:solidFill>
              <a:latin typeface="HY신명조"/>
              <a:ea typeface="HY신명조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3998" y="1816089"/>
            <a:ext cx="1769588" cy="90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1938.4 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국가 총동원법 공포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8522" y="1803319"/>
            <a:ext cx="1930878" cy="146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1937.9 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수출입품 등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임시조치법</a:t>
            </a: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,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임시자금 조정법 공포 및 시행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55954" y="1803319"/>
            <a:ext cx="1769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1939.3 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임금통제령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2601" y="4380604"/>
            <a:ext cx="1769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1939.10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가격통제령</a:t>
            </a:r>
            <a:endParaRPr lang="en-US" altLang="ko-KR" b="1">
              <a:solidFill>
                <a:schemeClr val="bg1"/>
              </a:solidFill>
              <a:latin typeface="HY신명조"/>
              <a:ea typeface="HY신명조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23729" y="4342735"/>
            <a:ext cx="1872208" cy="1179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1940.10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회사경리 통제령</a:t>
            </a: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,</a:t>
            </a: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은행 등 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자금운용령</a:t>
            </a:r>
            <a:endParaRPr lang="en-US" altLang="ko-KR" b="1">
              <a:solidFill>
                <a:schemeClr val="bg1"/>
              </a:solidFill>
              <a:latin typeface="HY신명조"/>
              <a:ea typeface="HY신명조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560295" y="3814270"/>
            <a:ext cx="7685079" cy="364310"/>
            <a:chOff x="1290319" y="3210845"/>
            <a:chExt cx="7452440" cy="364310"/>
          </a:xfrm>
          <a:gradFill flip="none" rotWithShape="1">
            <a:gsLst>
              <a:gs pos="45000">
                <a:srgbClr val="FF9999"/>
              </a:gs>
              <a:gs pos="45000">
                <a:schemeClr val="bg1"/>
              </a:gs>
            </a:gsLst>
            <a:lin ang="0" scaled="1"/>
            <a:tileRect/>
          </a:gradFill>
        </p:grpSpPr>
        <p:sp>
          <p:nvSpPr>
            <p:cNvPr id="36" name="직사각형 35"/>
            <p:cNvSpPr/>
            <p:nvPr/>
          </p:nvSpPr>
          <p:spPr>
            <a:xfrm>
              <a:off x="1398759" y="3375000"/>
              <a:ext cx="7344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1290319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en-US" altLang="ko-KR" sz="1200">
                  <a:solidFill>
                    <a:prstClr val="white"/>
                  </a:solidFill>
                </a:rPr>
                <a:t>5</a:t>
              </a:r>
              <a:endParaRPr lang="ko-KR" altLang="en-US" sz="1200">
                <a:solidFill>
                  <a:prstClr val="white"/>
                </a:solidFill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3075575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200">
                  <a:solidFill>
                    <a:prstClr val="white"/>
                  </a:solidFill>
                </a:rPr>
                <a:t>6</a:t>
              </a:r>
            </a:p>
          </p:txBody>
        </p:sp>
        <p:sp>
          <p:nvSpPr>
            <p:cNvPr id="39" name="타원 38"/>
            <p:cNvSpPr/>
            <p:nvPr/>
          </p:nvSpPr>
          <p:spPr>
            <a:xfrm>
              <a:off x="4860833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200" dirty="0">
                  <a:solidFill>
                    <a:schemeClr val="accent3">
                      <a:lumMod val="60000"/>
                      <a:lumOff val="40000"/>
                    </a:schemeClr>
                  </a:solidFill>
                </a:rPr>
                <a:t>7</a:t>
              </a:r>
            </a:p>
          </p:txBody>
        </p:sp>
        <p:sp>
          <p:nvSpPr>
            <p:cNvPr id="40" name="타원 39"/>
            <p:cNvSpPr/>
            <p:nvPr/>
          </p:nvSpPr>
          <p:spPr>
            <a:xfrm>
              <a:off x="6646090" y="3210845"/>
              <a:ext cx="364310" cy="36431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1200">
                  <a:solidFill>
                    <a:srgbClr val="FF9999"/>
                  </a:solidFill>
                </a:rPr>
                <a:t>8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95936" y="4329969"/>
            <a:ext cx="1769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1941.3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후생연금보험법</a:t>
            </a:r>
            <a:endParaRPr lang="en-US" altLang="ko-KR" b="1">
              <a:solidFill>
                <a:schemeClr val="bg1"/>
              </a:solidFill>
              <a:latin typeface="HY신명조"/>
              <a:ea typeface="HY신명조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0969" y="1790983"/>
            <a:ext cx="1769588" cy="902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1937.7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노구교 사건</a:t>
            </a:r>
          </a:p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(</a:t>
            </a: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중일전쟁 계기</a:t>
            </a: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78060" y="4329969"/>
            <a:ext cx="1769588" cy="90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chemeClr val="bg1"/>
                </a:solidFill>
                <a:latin typeface="HY신명조"/>
                <a:ea typeface="HY신명조"/>
              </a:rPr>
              <a:t>1941.12</a:t>
            </a:r>
          </a:p>
          <a:p>
            <a:pPr lvl="0">
              <a:defRPr lang="ko-KR" altLang="en-US"/>
            </a:pPr>
            <a:r>
              <a:rPr lang="ko-KR" altLang="en-US" b="1">
                <a:solidFill>
                  <a:schemeClr val="bg1"/>
                </a:solidFill>
                <a:latin typeface="HY신명조"/>
                <a:ea typeface="HY신명조"/>
              </a:rPr>
              <a:t>아시아태평양 전쟁</a:t>
            </a:r>
            <a:endParaRPr lang="en-US" altLang="ko-KR" b="1">
              <a:solidFill>
                <a:schemeClr val="bg1"/>
              </a:solidFill>
              <a:latin typeface="HY신명조"/>
              <a:ea typeface="HY신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2" bldLvl="0" animBg="1"/>
      <p:bldP spid="31" grpId="1" bldLvl="0" animBg="1"/>
      <p:bldP spid="32" grpId="3" bldLvl="0" animBg="1"/>
      <p:bldP spid="33" grpId="4" bldLvl="0" animBg="1"/>
      <p:bldP spid="34" grpId="5" bldLvl="0" animBg="1"/>
      <p:bldP spid="41" grpId="6" bldLvl="0" animBg="1"/>
      <p:bldP spid="42" grpId="0" bldLvl="0" animBg="1"/>
      <p:bldP spid="43" grpId="7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2446" y="23326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979712" y="57277"/>
            <a:ext cx="3600400" cy="200357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코노에 내각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6228184" y="5385837"/>
            <a:ext cx="4536504" cy="118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ko-KR" altLang="en-US">
                <a:latin typeface="HY신명조"/>
                <a:ea typeface="HY신명조"/>
              </a:rPr>
              <a:t>중일전쟁의 장본인</a:t>
            </a:r>
          </a:p>
          <a:p>
            <a:pPr lvl="0">
              <a:defRPr lang="ko-KR" altLang="en-US"/>
            </a:pPr>
            <a:r>
              <a:rPr lang="ko-KR" altLang="en-US">
                <a:latin typeface="HY신명조"/>
                <a:ea typeface="HY신명조"/>
              </a:rPr>
              <a:t>팽창주의 주도 </a:t>
            </a:r>
          </a:p>
          <a:p>
            <a:pPr lvl="0">
              <a:defRPr lang="ko-KR" altLang="en-US"/>
            </a:pPr>
            <a:r>
              <a:rPr lang="ko-KR" altLang="en-US">
                <a:latin typeface="HY신명조"/>
                <a:ea typeface="HY신명조"/>
              </a:rPr>
              <a:t>패전 후 음독자살</a:t>
            </a:r>
            <a:endParaRPr lang="en-US" altLang="ko-KR">
              <a:latin typeface="HY신명조"/>
              <a:ea typeface="HY신명조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250335"/>
            <a:ext cx="3409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>
                <a:latin typeface="HY신명조"/>
                <a:ea typeface="HY신명조"/>
              </a:rPr>
              <a:t>코노에 후미마로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114797" y="1501444"/>
            <a:ext cx="2648110" cy="3700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4499" y="2301840"/>
            <a:ext cx="5169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재정 경제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3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원칙</a:t>
            </a:r>
            <a:r>
              <a:rPr lang="en-US" altLang="ko-KR" sz="2800" dirty="0">
                <a:latin typeface="HY신명조"/>
                <a:ea typeface="HY신명조"/>
              </a:rPr>
              <a:t>(1937</a:t>
            </a:r>
            <a:r>
              <a:rPr lang="ko-KR" altLang="en-US" sz="2800" dirty="0">
                <a:latin typeface="HY신명조"/>
                <a:ea typeface="HY신명조"/>
              </a:rPr>
              <a:t>년 </a:t>
            </a:r>
            <a:r>
              <a:rPr lang="en-US" altLang="ko-KR" sz="2800" dirty="0">
                <a:latin typeface="HY신명조"/>
                <a:ea typeface="HY신명조"/>
              </a:rPr>
              <a:t>6</a:t>
            </a:r>
            <a:r>
              <a:rPr lang="ko-KR" altLang="en-US" sz="2800" dirty="0">
                <a:latin typeface="HY신명조"/>
                <a:ea typeface="HY신명조"/>
              </a:rPr>
              <a:t>월</a:t>
            </a:r>
            <a:r>
              <a:rPr lang="en-US" altLang="ko-KR" sz="2800" dirty="0">
                <a:latin typeface="HY신명조"/>
                <a:ea typeface="HY신명조"/>
              </a:rPr>
              <a:t>)</a:t>
            </a:r>
            <a:endParaRPr lang="ko-KR" altLang="en-US" sz="2800" dirty="0">
              <a:latin typeface="HY신명조"/>
              <a:ea typeface="HY신명조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652" y="3329028"/>
            <a:ext cx="4464496" cy="24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  <a:defRPr lang="ko-KR" altLang="en-US"/>
            </a:pPr>
            <a:r>
              <a:rPr lang="ko-KR" altLang="en-US" sz="2800">
                <a:latin typeface="HY신명조"/>
                <a:ea typeface="HY신명조"/>
              </a:rPr>
              <a:t>생산력의 확충</a:t>
            </a:r>
          </a:p>
          <a:p>
            <a:pPr marL="514350" indent="-514350">
              <a:buAutoNum type="arabicPeriod"/>
              <a:defRPr lang="ko-KR" altLang="en-US"/>
            </a:pPr>
            <a:endParaRPr lang="en-US" altLang="ko-KR" sz="280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en-US" altLang="ko-KR" sz="2800">
                <a:latin typeface="HY신명조"/>
                <a:ea typeface="HY신명조"/>
              </a:rPr>
              <a:t>2. </a:t>
            </a:r>
            <a:r>
              <a:rPr lang="ko-KR" altLang="en-US" sz="2800">
                <a:latin typeface="HY신명조"/>
                <a:ea typeface="HY신명조"/>
              </a:rPr>
              <a:t>물자수급의 조정</a:t>
            </a:r>
          </a:p>
          <a:p>
            <a:pPr lvl="0">
              <a:defRPr lang="ko-KR" altLang="en-US"/>
            </a:pPr>
            <a:endParaRPr lang="en-US" altLang="ko-KR" sz="2800">
              <a:latin typeface="HY신명조"/>
              <a:ea typeface="HY신명조"/>
            </a:endParaRPr>
          </a:p>
          <a:p>
            <a:pPr lvl="0">
              <a:defRPr lang="ko-KR" altLang="en-US"/>
            </a:pPr>
            <a:r>
              <a:rPr lang="en-US" altLang="ko-KR" sz="2800">
                <a:latin typeface="HY신명조"/>
                <a:ea typeface="HY신명조"/>
              </a:rPr>
              <a:t>3. </a:t>
            </a:r>
            <a:r>
              <a:rPr lang="ko-KR" altLang="en-US" sz="2800">
                <a:latin typeface="HY신명조"/>
                <a:ea typeface="HY신명조"/>
              </a:rPr>
              <a:t>국제 수지의 적합</a:t>
            </a:r>
          </a:p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ldLvl="0" animBg="1"/>
      <p:bldP spid="5" grpId="2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979712" y="323131"/>
            <a:ext cx="3600400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ko-KR" b="1">
                <a:latin typeface="바탕"/>
                <a:ea typeface="바탕"/>
              </a:rPr>
              <a:t>국가총동원법</a:t>
            </a:r>
          </a:p>
          <a:p>
            <a:pPr algn="l">
              <a:defRPr lang="ko-KR" altLang="en-US"/>
            </a:pP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5"/>
          <p:cNvSpPr txBox="1"/>
          <p:nvPr/>
        </p:nvSpPr>
        <p:spPr>
          <a:xfrm>
            <a:off x="576064" y="4792230"/>
            <a:ext cx="8401687" cy="1178313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2600" b="1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전시</a:t>
            </a:r>
            <a:r>
              <a:rPr lang="en-US" altLang="ko-KR" sz="2600" b="1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:</a:t>
            </a:r>
            <a:r>
              <a:rPr lang="en-US" altLang="ko-KR" sz="2600" b="1" dirty="0">
                <a:highlight>
                  <a:srgbClr val="FFFF00"/>
                </a:highlight>
                <a:latin typeface="HY신명조"/>
                <a:ea typeface="HY신명조"/>
              </a:rPr>
              <a:t>    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2600" dirty="0">
                <a:latin typeface="HY신명조"/>
                <a:ea typeface="HY신명조"/>
              </a:rPr>
              <a:t>노동력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물자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자금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시설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사업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물가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출판 등을 완전 통제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2600" b="1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평상시</a:t>
            </a:r>
            <a:r>
              <a:rPr lang="en-US" altLang="ko-KR" sz="2600" b="1" dirty="0">
                <a:solidFill>
                  <a:srgbClr val="C00000"/>
                </a:solidFill>
                <a:highlight>
                  <a:srgbClr val="FFFF00"/>
                </a:highlight>
                <a:latin typeface="HY신명조"/>
                <a:ea typeface="HY신명조"/>
              </a:rPr>
              <a:t>:    </a:t>
            </a:r>
          </a:p>
          <a:p>
            <a:pPr algn="l">
              <a:lnSpc>
                <a:spcPct val="150000"/>
              </a:lnSpc>
              <a:defRPr lang="ko-KR" altLang="en-US"/>
            </a:pPr>
            <a:r>
              <a:rPr lang="ko-KR" altLang="en-US" sz="2600" dirty="0">
                <a:latin typeface="HY신명조"/>
                <a:ea typeface="HY신명조"/>
              </a:rPr>
              <a:t>직업능력 조사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기능자 양성</a:t>
            </a:r>
            <a:r>
              <a:rPr lang="en-US" altLang="ko-KR" sz="2600" dirty="0">
                <a:latin typeface="HY신명조"/>
                <a:ea typeface="HY신명조"/>
              </a:rPr>
              <a:t>, </a:t>
            </a:r>
            <a:r>
              <a:rPr lang="ko-KR" altLang="en-US" sz="2600" dirty="0">
                <a:latin typeface="HY신명조"/>
                <a:ea typeface="HY신명조"/>
              </a:rPr>
              <a:t>물자 비축 등을 명령</a:t>
            </a:r>
            <a:endParaRPr lang="ko-KR" altLang="en-US" sz="2600" b="0" i="0" u="none" kern="1200" spc="-50" baseline="0" dirty="0">
              <a:solidFill>
                <a:schemeClr val="tx1">
                  <a:lumMod val="65000"/>
                  <a:lumOff val="35000"/>
                </a:schemeClr>
              </a:solidFill>
              <a:latin typeface="HY신명조"/>
              <a:ea typeface="HY신명조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03973"/>
            <a:ext cx="4803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/>
              <a:t> </a:t>
            </a:r>
            <a:r>
              <a:rPr lang="en-US" altLang="ko-KR" sz="2800">
                <a:latin typeface="HY신명조"/>
                <a:ea typeface="HY신명조"/>
              </a:rPr>
              <a:t>1938</a:t>
            </a:r>
            <a:r>
              <a:rPr lang="ko-KR" altLang="en-US" sz="2800">
                <a:latin typeface="HY신명조"/>
                <a:ea typeface="HY신명조"/>
              </a:rPr>
              <a:t>년 </a:t>
            </a:r>
            <a:r>
              <a:rPr lang="en-US" altLang="ko-KR" sz="2800">
                <a:latin typeface="HY신명조"/>
                <a:ea typeface="HY신명조"/>
              </a:rPr>
              <a:t>4</a:t>
            </a:r>
            <a:r>
              <a:rPr lang="ko-KR" altLang="en-US" sz="2800">
                <a:latin typeface="HY신명조"/>
                <a:ea typeface="HY신명조"/>
              </a:rPr>
              <a:t>월 </a:t>
            </a:r>
            <a:r>
              <a:rPr lang="en-US" altLang="ko-KR" sz="2800">
                <a:latin typeface="HY신명조"/>
                <a:ea typeface="HY신명조"/>
              </a:rPr>
              <a:t>1</a:t>
            </a:r>
            <a:r>
              <a:rPr lang="ko-KR" altLang="en-US" sz="2800">
                <a:latin typeface="HY신명조"/>
                <a:ea typeface="HY신명조"/>
              </a:rPr>
              <a:t>일에 공표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7705" y="2398702"/>
            <a:ext cx="8280922" cy="179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HY신명조"/>
                <a:ea typeface="HY신명조"/>
              </a:rPr>
              <a:t>중일 전쟁을 일으킨 일본이 </a:t>
            </a:r>
          </a:p>
          <a:p>
            <a:pPr lvl="0">
              <a:defRPr lang="ko-KR" altLang="en-US"/>
            </a:pPr>
            <a:r>
              <a:rPr lang="ko-KR" altLang="en-US" sz="2800" b="1">
                <a:solidFill>
                  <a:srgbClr val="C00000"/>
                </a:solidFill>
                <a:latin typeface="HY신명조"/>
                <a:ea typeface="HY신명조"/>
              </a:rPr>
              <a:t>전쟁에 전력을 집중 </a:t>
            </a:r>
            <a:r>
              <a:rPr lang="ko-KR" altLang="en-US" sz="2800">
                <a:latin typeface="HY신명조"/>
                <a:ea typeface="HY신명조"/>
              </a:rPr>
              <a:t>하기 위해 </a:t>
            </a:r>
          </a:p>
          <a:p>
            <a:pPr lvl="0">
              <a:defRPr lang="ko-KR" altLang="en-US"/>
            </a:pPr>
            <a:r>
              <a:rPr lang="ko-KR" altLang="en-US" sz="2800">
                <a:latin typeface="HY신명조"/>
                <a:ea typeface="HY신명조"/>
              </a:rPr>
              <a:t>인적</a:t>
            </a:r>
            <a:r>
              <a:rPr lang="en-US" altLang="ko-KR" sz="2800">
                <a:latin typeface="HY신명조"/>
                <a:ea typeface="HY신명조"/>
              </a:rPr>
              <a:t>, </a:t>
            </a:r>
            <a:r>
              <a:rPr lang="ko-KR" altLang="en-US" sz="2800">
                <a:latin typeface="HY신명조"/>
                <a:ea typeface="HY신명조"/>
              </a:rPr>
              <a:t>물적 자원을 </a:t>
            </a:r>
          </a:p>
          <a:p>
            <a:pPr lvl="0">
              <a:defRPr lang="ko-KR" altLang="en-US"/>
            </a:pPr>
            <a:r>
              <a:rPr lang="ko-KR" altLang="en-US" sz="2800" b="1">
                <a:solidFill>
                  <a:srgbClr val="C00000"/>
                </a:solidFill>
                <a:latin typeface="HY신명조"/>
                <a:ea typeface="HY신명조"/>
              </a:rPr>
              <a:t>마음대로 동원</a:t>
            </a:r>
            <a:r>
              <a:rPr lang="en-US" altLang="ko-KR" sz="2800" b="1">
                <a:solidFill>
                  <a:srgbClr val="C00000"/>
                </a:solidFill>
                <a:latin typeface="HY신명조"/>
                <a:ea typeface="HY신명조"/>
              </a:rPr>
              <a:t>, </a:t>
            </a:r>
            <a:r>
              <a:rPr lang="ko-KR" altLang="en-US" sz="2800" b="1">
                <a:solidFill>
                  <a:srgbClr val="C00000"/>
                </a:solidFill>
                <a:latin typeface="HY신명조"/>
                <a:ea typeface="HY신명조"/>
              </a:rPr>
              <a:t>통제</a:t>
            </a:r>
            <a:r>
              <a:rPr lang="ko-KR" altLang="en-US" sz="2800">
                <a:latin typeface="HY신명조"/>
                <a:ea typeface="HY신명조"/>
              </a:rPr>
              <a:t>할 목적으로 만든 법</a:t>
            </a:r>
            <a:endParaRPr lang="en-US" altLang="ko-KR" sz="2800">
              <a:latin typeface="HY신명조"/>
              <a:ea typeface="HY신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979712" y="323131"/>
            <a:ext cx="3600400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ko-KR" b="1">
                <a:latin typeface="바탕"/>
                <a:ea typeface="바탕"/>
              </a:rPr>
              <a:t>국가총동원법</a:t>
            </a:r>
          </a:p>
          <a:p>
            <a:pPr algn="l">
              <a:defRPr lang="ko-KR" altLang="en-US"/>
            </a:pP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813" y="2584977"/>
            <a:ext cx="8508371" cy="179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일본 본토는 물론</a:t>
            </a:r>
            <a:r>
              <a:rPr lang="en-US" altLang="ko-KR" sz="2800" dirty="0">
                <a:latin typeface="HY신명조"/>
                <a:ea typeface="HY신명조"/>
              </a:rPr>
              <a:t>, </a:t>
            </a:r>
          </a:p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일제 강점기 조선과 타이완</a:t>
            </a:r>
            <a:r>
              <a:rPr lang="en-US" altLang="ko-KR" sz="2800" dirty="0">
                <a:latin typeface="HY신명조"/>
                <a:ea typeface="HY신명조"/>
              </a:rPr>
              <a:t>, </a:t>
            </a:r>
            <a:r>
              <a:rPr lang="ko-KR" altLang="en-US" sz="2800" dirty="0" err="1">
                <a:latin typeface="HY신명조"/>
                <a:ea typeface="HY신명조"/>
              </a:rPr>
              <a:t>괴뢰국</a:t>
            </a:r>
            <a:r>
              <a:rPr lang="ko-KR" altLang="en-US" sz="2800" dirty="0">
                <a:latin typeface="HY신명조"/>
                <a:ea typeface="HY신명조"/>
              </a:rPr>
              <a:t> 만주국에도 적용</a:t>
            </a: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강제징용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, 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징병</a:t>
            </a:r>
            <a:r>
              <a:rPr lang="en-US" altLang="ko-KR" sz="2800" dirty="0">
                <a:latin typeface="HY신명조"/>
                <a:ea typeface="HY신명조"/>
              </a:rPr>
              <a:t>(</a:t>
            </a:r>
            <a:r>
              <a:rPr lang="ko-KR" altLang="en-US" sz="2800" dirty="0">
                <a:latin typeface="HY신명조"/>
                <a:ea typeface="HY신명조"/>
              </a:rPr>
              <a:t>징병은 </a:t>
            </a:r>
            <a:r>
              <a:rPr lang="en-US" altLang="ko-KR" sz="2800" dirty="0">
                <a:latin typeface="HY신명조"/>
                <a:ea typeface="HY신명조"/>
              </a:rPr>
              <a:t>1943</a:t>
            </a:r>
            <a:r>
              <a:rPr lang="ko-KR" altLang="en-US" sz="2800" dirty="0">
                <a:latin typeface="HY신명조"/>
                <a:ea typeface="HY신명조"/>
              </a:rPr>
              <a:t>년에 시행</a:t>
            </a:r>
            <a:r>
              <a:rPr lang="en-US" altLang="ko-KR" sz="2800" dirty="0">
                <a:latin typeface="HY신명조"/>
                <a:ea typeface="HY신명조"/>
              </a:rPr>
              <a:t>), </a:t>
            </a: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식량 공출 </a:t>
            </a:r>
            <a:r>
              <a:rPr lang="ko-KR" altLang="en-US" sz="2800" dirty="0">
                <a:latin typeface="HY신명조"/>
                <a:ea typeface="HY신명조"/>
              </a:rPr>
              <a:t>등 전시통제체제가 시행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814" y="4924988"/>
            <a:ext cx="8508371" cy="511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>
                <a:latin typeface="HY신명조"/>
                <a:ea typeface="HY신명조"/>
              </a:rPr>
              <a:t>일본이 패망한 이후 </a:t>
            </a:r>
            <a:r>
              <a:rPr lang="en-US" altLang="ko-KR" sz="2800">
                <a:latin typeface="HY신명조"/>
                <a:ea typeface="HY신명조"/>
              </a:rPr>
              <a:t>1946</a:t>
            </a:r>
            <a:r>
              <a:rPr lang="ko-KR" altLang="en-US" sz="2800">
                <a:latin typeface="HY신명조"/>
                <a:ea typeface="HY신명조"/>
              </a:rPr>
              <a:t>년 </a:t>
            </a:r>
            <a:r>
              <a:rPr lang="en-US" altLang="ko-KR" sz="2800">
                <a:latin typeface="HY신명조"/>
                <a:ea typeface="HY신명조"/>
              </a:rPr>
              <a:t>4</a:t>
            </a:r>
            <a:r>
              <a:rPr lang="ko-KR" altLang="en-US" sz="2800">
                <a:latin typeface="HY신명조"/>
                <a:ea typeface="HY신명조"/>
              </a:rPr>
              <a:t>월 </a:t>
            </a:r>
            <a:r>
              <a:rPr lang="en-US" altLang="ko-KR" sz="2800">
                <a:latin typeface="HY신명조"/>
                <a:ea typeface="HY신명조"/>
              </a:rPr>
              <a:t>1</a:t>
            </a:r>
            <a:r>
              <a:rPr lang="ko-KR" altLang="en-US" sz="2800">
                <a:latin typeface="HY신명조"/>
                <a:ea typeface="HY신명조"/>
              </a:rPr>
              <a:t>일에 완전히 폐지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4077" y="1995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979712" y="323131"/>
            <a:ext cx="3600400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ko-KR" b="1">
                <a:latin typeface="바탕"/>
                <a:ea typeface="바탕"/>
              </a:rPr>
              <a:t>국가총동원법</a:t>
            </a:r>
          </a:p>
          <a:p>
            <a:pPr algn="l">
              <a:defRPr lang="ko-KR" altLang="en-US"/>
            </a:pP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963895" y="5009407"/>
            <a:ext cx="7206034" cy="13681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63895" y="1765710"/>
            <a:ext cx="7206034" cy="13681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963895" y="3356529"/>
            <a:ext cx="7206034" cy="13681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128137" y="4990422"/>
            <a:ext cx="6877550" cy="1608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제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7</a:t>
            </a: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조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노동쟁의의 예방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해결에 관하여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작업소의 폐쇄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작업 혹은 노무의 중지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 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등을</a:t>
            </a:r>
          </a:p>
          <a:p>
            <a:pPr algn="ctr">
              <a:defRPr lang="ko-KR" altLang="en-US"/>
            </a:pPr>
            <a:r>
              <a:rPr lang="ko-KR" altLang="en-US" sz="2800" b="1">
                <a:solidFill>
                  <a:schemeClr val="bg1"/>
                </a:solidFill>
                <a:latin typeface="HY신명조"/>
                <a:ea typeface="HY신명조"/>
              </a:rPr>
              <a:t>제한 혹은 금지 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를 행할 수 있다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endParaRPr lang="en-US" altLang="ko-KR">
              <a:latin typeface="HY신명조"/>
              <a:ea typeface="HY신명조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966" y="1730013"/>
            <a:ext cx="8027890" cy="161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제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1</a:t>
            </a: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조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전시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(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전시에 준할 경우도 포함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)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에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국방목적을 달성하기 위해</a:t>
            </a:r>
          </a:p>
          <a:p>
            <a:pPr algn="ctr">
              <a:defRPr lang="ko-KR" altLang="en-US"/>
            </a:pPr>
            <a:r>
              <a:rPr lang="ko-KR" altLang="en-US" sz="2800" b="1">
                <a:solidFill>
                  <a:schemeClr val="bg1"/>
                </a:solidFill>
                <a:latin typeface="HY신명조"/>
                <a:ea typeface="HY신명조"/>
              </a:rPr>
              <a:t>인적 및 물적 자원을 운용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하는 것을 말한다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0395" y="3432522"/>
            <a:ext cx="8208913" cy="1337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제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4</a:t>
            </a: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조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 sz="2800" b="1">
                <a:solidFill>
                  <a:schemeClr val="bg1"/>
                </a:solidFill>
                <a:latin typeface="HY신명조"/>
                <a:ea typeface="HY신명조"/>
              </a:rPr>
              <a:t>제국신민을 징용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하여 총동원 업무에 종사하게 할 수 있다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단 병역법의 적용을 방해하지 않는다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2446" y="233264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979712" y="323131"/>
            <a:ext cx="3600400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ko-KR" b="1">
                <a:latin typeface="바탕"/>
                <a:ea typeface="바탕"/>
              </a:rPr>
              <a:t>국가총동원법</a:t>
            </a:r>
          </a:p>
          <a:p>
            <a:pPr algn="l">
              <a:defRPr lang="ko-KR" altLang="en-US"/>
            </a:pP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965819" y="2250332"/>
            <a:ext cx="7223481" cy="15464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971600" y="4437112"/>
            <a:ext cx="7211513" cy="13681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95535" y="1983150"/>
            <a:ext cx="8172301" cy="1767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>
              <a:latin typeface="HY신명조"/>
              <a:ea typeface="HY신명조"/>
            </a:endParaRPr>
          </a:p>
          <a:p>
            <a:pPr algn="ctr">
              <a:defRPr lang="ko-KR" altLang="en-US"/>
            </a:pP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제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14</a:t>
            </a: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조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물자의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생산</a:t>
            </a:r>
            <a:r>
              <a:rPr lang="en-US" altLang="ko-KR" sz="2800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수리</a:t>
            </a:r>
            <a:r>
              <a:rPr lang="en-US" altLang="ko-KR" sz="2800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배급 양도기타의 처분</a:t>
            </a:r>
            <a:r>
              <a:rPr lang="en-US" altLang="ko-KR" sz="2800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</a:p>
          <a:p>
            <a:pPr algn="ctr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사용</a:t>
            </a:r>
            <a:r>
              <a:rPr lang="en-US" altLang="ko-KR" sz="2800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소비</a:t>
            </a:r>
            <a:r>
              <a:rPr lang="en-US" altLang="ko-KR" sz="2800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소지 및 이동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에 관하여 필요한 명령을 내릴 수 있다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2203" y="4437112"/>
            <a:ext cx="5718966" cy="148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제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20</a:t>
            </a:r>
            <a:r>
              <a:rPr lang="ko-KR" altLang="en-US" i="1">
                <a:solidFill>
                  <a:schemeClr val="bg1"/>
                </a:solidFill>
                <a:latin typeface="HY신명조"/>
                <a:ea typeface="HY신명조"/>
              </a:rPr>
              <a:t>조</a:t>
            </a:r>
            <a:r>
              <a:rPr lang="en-US" altLang="ko-KR" i="1">
                <a:solidFill>
                  <a:schemeClr val="bg1"/>
                </a:solidFill>
                <a:latin typeface="HY신명조"/>
                <a:ea typeface="HY신명조"/>
              </a:rPr>
              <a:t>. </a:t>
            </a:r>
          </a:p>
          <a:p>
            <a:pPr algn="ctr">
              <a:defRPr lang="ko-KR" altLang="en-US"/>
            </a:pP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신문지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, 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기타 </a:t>
            </a: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출판물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의 게재에 대하여 </a:t>
            </a:r>
          </a:p>
          <a:p>
            <a:pPr algn="ctr">
              <a:defRPr lang="ko-KR" altLang="en-US"/>
            </a:pPr>
            <a:r>
              <a:rPr lang="ko-KR" altLang="en-US" sz="2800">
                <a:solidFill>
                  <a:schemeClr val="bg1"/>
                </a:solidFill>
                <a:latin typeface="HY신명조"/>
                <a:ea typeface="HY신명조"/>
              </a:rPr>
              <a:t>제한 또는 금지 </a:t>
            </a:r>
            <a:r>
              <a:rPr lang="ko-KR" altLang="en-US">
                <a:solidFill>
                  <a:schemeClr val="bg1"/>
                </a:solidFill>
                <a:latin typeface="HY신명조"/>
                <a:ea typeface="HY신명조"/>
              </a:rPr>
              <a:t>를 행할 수 있다</a:t>
            </a:r>
            <a:r>
              <a:rPr lang="en-US" altLang="ko-KR">
                <a:solidFill>
                  <a:schemeClr val="bg1"/>
                </a:solidFill>
                <a:latin typeface="HY신명조"/>
                <a:ea typeface="HY신명조"/>
              </a:rPr>
              <a:t>.</a:t>
            </a:r>
          </a:p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1694" y="-25801"/>
            <a:ext cx="8961554" cy="662473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333053" y="323131"/>
            <a:ext cx="1265532" cy="1178313"/>
            <a:chOff x="3957386" y="2348881"/>
            <a:chExt cx="1265532" cy="720079"/>
          </a:xfrm>
        </p:grpSpPr>
        <p:sp>
          <p:nvSpPr>
            <p:cNvPr id="7" name="직사각형 6"/>
            <p:cNvSpPr/>
            <p:nvPr/>
          </p:nvSpPr>
          <p:spPr>
            <a:xfrm>
              <a:off x="3957386" y="2366882"/>
              <a:ext cx="1265532" cy="70207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제목 5"/>
            <p:cNvSpPr txBox="1"/>
            <p:nvPr/>
          </p:nvSpPr>
          <p:spPr>
            <a:xfrm>
              <a:off x="3963986" y="2348881"/>
              <a:ext cx="1216029" cy="648072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/>
                  <a:ea typeface="Noto Sans Korean Bold"/>
                  <a:cs typeface="+mj-cs"/>
                </a:defRPr>
              </a:lvl1pPr>
            </a:lstStyle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통제</a:t>
              </a:r>
            </a:p>
            <a:p>
              <a:pPr>
                <a:lnSpc>
                  <a:spcPct val="150000"/>
                </a:lnSpc>
                <a:defRPr lang="ko-KR" altLang="en-US"/>
              </a:pPr>
              <a:r>
                <a:rPr lang="ko-KR" altLang="en-US" sz="2800">
                  <a:solidFill>
                    <a:schemeClr val="bg1"/>
                  </a:solidFill>
                  <a:latin typeface="HY헤드라인M"/>
                  <a:ea typeface="HY헤드라인M"/>
                </a:rPr>
                <a:t>경제</a:t>
              </a:r>
              <a:endParaRPr lang="en-US" altLang="ko-KR" sz="2800">
                <a:solidFill>
                  <a:schemeClr val="bg1"/>
                </a:solidFill>
                <a:latin typeface="HY헤드라인M"/>
                <a:ea typeface="HY헤드라인M"/>
              </a:endParaRPr>
            </a:p>
          </p:txBody>
        </p:sp>
      </p:grpSp>
      <p:sp>
        <p:nvSpPr>
          <p:cNvPr id="10" name="제목 5"/>
          <p:cNvSpPr txBox="1"/>
          <p:nvPr/>
        </p:nvSpPr>
        <p:spPr>
          <a:xfrm>
            <a:off x="1808550" y="128341"/>
            <a:ext cx="4176464" cy="173771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/>
                <a:ea typeface="Noto Sans Korean Bold"/>
                <a:cs typeface="+mj-cs"/>
              </a:defRPr>
            </a:lvl1pPr>
          </a:lstStyle>
          <a:p>
            <a:pPr algn="l">
              <a:defRPr lang="ko-KR" altLang="en-US"/>
            </a:pPr>
            <a:r>
              <a:rPr lang="ko-KR" altLang="en-US" b="1">
                <a:latin typeface="바탕"/>
                <a:ea typeface="바탕"/>
              </a:rPr>
              <a:t>경제 통제 강화</a:t>
            </a:r>
            <a:endParaRPr lang="ko-KR" altLang="en-US" sz="2800" b="1" i="1">
              <a:solidFill>
                <a:schemeClr val="bg2"/>
              </a:solidFill>
              <a:latin typeface="HY신명조"/>
              <a:ea typeface="HY신명조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794022" y="1501444"/>
            <a:ext cx="397178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6372200" y="0"/>
            <a:ext cx="2771800" cy="51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561951" y="57277"/>
            <a:ext cx="322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1.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문화</a:t>
            </a:r>
            <a:r>
              <a:rPr lang="en-US" altLang="ko-KR">
                <a:solidFill>
                  <a:schemeClr val="bg1"/>
                </a:solidFill>
                <a:latin typeface="HY헤드라인M"/>
                <a:ea typeface="HY헤드라인M"/>
              </a:rPr>
              <a:t>,</a:t>
            </a:r>
            <a:r>
              <a:rPr lang="ko-KR" altLang="en-US">
                <a:solidFill>
                  <a:schemeClr val="bg1"/>
                </a:solidFill>
                <a:latin typeface="HY헤드라인M"/>
                <a:ea typeface="HY헤드라인M"/>
              </a:rPr>
              <a:t>경제 통제 정책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980058"/>
            <a:ext cx="8508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쇼와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13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년도 물자 동원 계획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(1938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1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월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)</a:t>
            </a:r>
          </a:p>
          <a:p>
            <a:pPr lvl="0">
              <a:defRPr lang="ko-KR" altLang="en-US"/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-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최초의 물자동원계획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03648" y="3283622"/>
            <a:ext cx="85083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생산력 확충 계획 요강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(1939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1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월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)</a:t>
            </a:r>
          </a:p>
          <a:p>
            <a:pPr lvl="0">
              <a:defRPr lang="ko-KR" altLang="en-US"/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-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자금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,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자재 등 계획 분배를 행함</a:t>
            </a:r>
          </a:p>
          <a:p>
            <a:pPr lvl="0">
              <a:defRPr lang="ko-KR" altLang="en-US"/>
            </a:pP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   But.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실적 크지 않음</a:t>
            </a:r>
            <a:r>
              <a:rPr lang="en-US" altLang="ko-K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, </a:t>
            </a:r>
            <a:r>
              <a:rPr lang="ko-KR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HY신명조"/>
                <a:ea typeface="HY신명조"/>
              </a:rPr>
              <a:t>무역적자</a:t>
            </a:r>
          </a:p>
          <a:p>
            <a:pPr lvl="0">
              <a:defRPr lang="ko-KR" altLang="en-US"/>
            </a:pPr>
            <a:endParaRPr lang="ko-KR" altLang="en-US" sz="2800" dirty="0">
              <a:latin typeface="HY신명조"/>
              <a:ea typeface="HY신명조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2699" y="5087537"/>
            <a:ext cx="8508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dirty="0">
                <a:latin typeface="HY신명조"/>
                <a:ea typeface="HY신명조"/>
              </a:rPr>
              <a:t>제 </a:t>
            </a:r>
            <a:r>
              <a:rPr lang="en-US" altLang="ko-KR" sz="2800" dirty="0">
                <a:latin typeface="HY신명조"/>
                <a:ea typeface="HY신명조"/>
              </a:rPr>
              <a:t>2</a:t>
            </a:r>
            <a:r>
              <a:rPr lang="ko-KR" altLang="en-US" sz="2800" dirty="0">
                <a:latin typeface="HY신명조"/>
                <a:ea typeface="HY신명조"/>
              </a:rPr>
              <a:t>차대전 발발에 의한 수입원자재 폭등</a:t>
            </a:r>
          </a:p>
          <a:p>
            <a:pPr lvl="0">
              <a:defRPr lang="ko-KR" altLang="en-US"/>
            </a:pP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물가 </a:t>
            </a:r>
            <a:r>
              <a:rPr lang="ko-KR" altLang="en-US" sz="2800" b="1" dirty="0" err="1">
                <a:solidFill>
                  <a:srgbClr val="C00000"/>
                </a:solidFill>
                <a:latin typeface="HY신명조"/>
                <a:ea typeface="HY신명조"/>
              </a:rPr>
              <a:t>통제령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(1939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년 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10</a:t>
            </a:r>
            <a:r>
              <a:rPr lang="ko-KR" altLang="en-US" sz="2800" b="1" dirty="0">
                <a:solidFill>
                  <a:srgbClr val="C00000"/>
                </a:solidFill>
                <a:latin typeface="HY신명조"/>
                <a:ea typeface="HY신명조"/>
              </a:rPr>
              <a:t>월</a:t>
            </a:r>
            <a:r>
              <a:rPr lang="en-US" altLang="ko-KR" sz="2800" b="1" dirty="0">
                <a:solidFill>
                  <a:srgbClr val="C00000"/>
                </a:solidFill>
                <a:latin typeface="HY신명조"/>
                <a:ea typeface="HY신명조"/>
              </a:rPr>
              <a:t>)</a:t>
            </a:r>
            <a:endParaRPr lang="ko-KR" altLang="en-US" sz="2800" b="1" dirty="0">
              <a:solidFill>
                <a:srgbClr val="C00000"/>
              </a:solidFill>
              <a:latin typeface="HY신명조"/>
              <a:ea typeface="HY신명조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쇼와_지홍_슬라이드효과</Template>
  <TotalTime>30</TotalTime>
  <Words>934</Words>
  <Application>Microsoft Office PowerPoint</Application>
  <PresentationFormat>화면 슬라이드 쇼(4:3)</PresentationFormat>
  <Paragraphs>226</Paragraphs>
  <Slides>19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HY신명조</vt:lpstr>
      <vt:lpstr>HY헤드라인M</vt:lpstr>
      <vt:lpstr>Noto Sans Korean Bold</vt:lpstr>
      <vt:lpstr>Noto Sans Korean Medium</vt:lpstr>
      <vt:lpstr>맑은 고딕</vt:lpstr>
      <vt:lpstr>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YEJIN PARK</dc:creator>
  <cp:lastModifiedBy>YEJIN PARK</cp:lastModifiedBy>
  <cp:revision>10</cp:revision>
  <dcterms:created xsi:type="dcterms:W3CDTF">2019-10-27T15:13:36Z</dcterms:created>
  <dcterms:modified xsi:type="dcterms:W3CDTF">2019-10-27T15:45:32Z</dcterms:modified>
</cp:coreProperties>
</file>