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60" r:id="rId7"/>
    <p:sldId id="261" r:id="rId8"/>
    <p:sldId id="262" r:id="rId9"/>
    <p:sldId id="275" r:id="rId10"/>
    <p:sldId id="263" r:id="rId11"/>
    <p:sldId id="264" r:id="rId12"/>
    <p:sldId id="277" r:id="rId13"/>
    <p:sldId id="265" r:id="rId14"/>
    <p:sldId id="276" r:id="rId15"/>
    <p:sldId id="266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embeddedFontLst>
    <p:embeddedFont>
      <p:font typeface="맑은 고딕" pitchFamily="50" charset="-127"/>
      <p:regular r:id="rId22"/>
      <p:bold r:id="rId23"/>
    </p:embeddedFont>
    <p:embeddedFont>
      <p:font typeface="DX경필명조B" pitchFamily="2" charset="-127"/>
      <p:regular r:id="rId24"/>
    </p:embeddedFont>
    <p:embeddedFont>
      <p:font typeface="HY궁서" pitchFamily="18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  <a:srgbClr val="C2845E"/>
    <a:srgbClr val="D47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그룹 15"/>
          <p:cNvGrpSpPr/>
          <p:nvPr userDrawn="1"/>
        </p:nvGrpSpPr>
        <p:grpSpPr>
          <a:xfrm>
            <a:off x="683568" y="2132856"/>
            <a:ext cx="7776864" cy="2915669"/>
            <a:chOff x="683568" y="2132856"/>
            <a:chExt cx="7776864" cy="2915669"/>
          </a:xfrm>
        </p:grpSpPr>
        <p:sp>
          <p:nvSpPr>
            <p:cNvPr id="8" name="모서리가 둥근 직사각형 7"/>
            <p:cNvSpPr/>
            <p:nvPr userDrawn="1"/>
          </p:nvSpPr>
          <p:spPr>
            <a:xfrm>
              <a:off x="683568" y="2132856"/>
              <a:ext cx="7776864" cy="14401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b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일본 근세</a:t>
              </a:r>
              <a:r>
                <a:rPr lang="en-US" altLang="ko-KR" sz="4400" b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-</a:t>
              </a:r>
              <a:r>
                <a:rPr lang="ko-KR" altLang="en-US" sz="4400" b="0" dirty="0" err="1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가세이</a:t>
              </a:r>
              <a:r>
                <a:rPr lang="en-US" altLang="ko-KR" sz="4400" b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(</a:t>
              </a:r>
              <a:r>
                <a:rPr lang="ko-KR" altLang="en-US" sz="4400" b="0" kern="0" spc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DX경필명조B" pitchFamily="2" charset="-127"/>
                  <a:ea typeface="DX경필명조B" pitchFamily="2" charset="-127"/>
                </a:rPr>
                <a:t>化政</a:t>
              </a:r>
              <a:r>
                <a:rPr lang="en-US" altLang="ko-KR" sz="4400" b="0" kern="0" spc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DX경필명조B" pitchFamily="2" charset="-127"/>
                  <a:ea typeface="DX경필명조B" pitchFamily="2" charset="-127"/>
                </a:rPr>
                <a:t>)</a:t>
              </a:r>
              <a:r>
                <a:rPr lang="ko-KR" altLang="en-US" sz="4400" b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 문화</a:t>
              </a:r>
              <a:endParaRPr lang="ko-KR" altLang="en-US" sz="4400" b="0" dirty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  <p:sp>
          <p:nvSpPr>
            <p:cNvPr id="9" name="모서리가 둥근 직사각형 8"/>
            <p:cNvSpPr/>
            <p:nvPr userDrawn="1"/>
          </p:nvSpPr>
          <p:spPr>
            <a:xfrm>
              <a:off x="4283968" y="3861048"/>
              <a:ext cx="4176464" cy="11874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21802189</a:t>
              </a:r>
              <a:r>
                <a:rPr lang="en-US" altLang="ko-KR" baseline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 </a:t>
              </a:r>
              <a:r>
                <a:rPr lang="ko-KR" altLang="en-US" baseline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류민영</a:t>
              </a:r>
              <a:endParaRPr lang="ko-KR" altLang="en-US" dirty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8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50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76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defRPr>
            </a:lvl1pPr>
            <a:lvl2pPr>
              <a:defRPr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defRPr>
            </a:lvl2pPr>
            <a:lvl3pPr>
              <a:defRPr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defRPr>
            </a:lvl3pPr>
            <a:lvl4pPr>
              <a:defRPr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defRPr>
            </a:lvl4pPr>
            <a:lvl5pPr>
              <a:defRPr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440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12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36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82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7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70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68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35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7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54F9-77D8-4442-BB85-47EDFAF6120E}" type="datetimeFigureOut">
              <a:rPr lang="ko-KR" altLang="en-US" smtClean="0"/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23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ZLD0h1k9O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RsGDHKvFu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7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err="1"/>
              <a:t>하이카이</a:t>
            </a:r>
            <a:r>
              <a:rPr lang="ko-KR" altLang="en-US" dirty="0"/>
              <a:t> 연가</a:t>
            </a:r>
            <a:r>
              <a:rPr lang="en-US" altLang="ko-KR" dirty="0"/>
              <a:t>(</a:t>
            </a:r>
            <a:r>
              <a:rPr lang="ko-KR" altLang="en-US" dirty="0" err="1"/>
              <a:t>俳諧連歌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ko-KR" altLang="en-US" dirty="0" smtClean="0"/>
              <a:t>우리나라에서도 </a:t>
            </a:r>
            <a:r>
              <a:rPr lang="ko-KR" altLang="en-US" dirty="0" smtClean="0"/>
              <a:t>유명한 </a:t>
            </a:r>
            <a:r>
              <a:rPr lang="ko-KR" altLang="en-US" dirty="0" err="1" smtClean="0"/>
              <a:t>하이쿠라는</a:t>
            </a:r>
            <a:r>
              <a:rPr lang="ko-KR" altLang="en-US" dirty="0" smtClean="0"/>
              <a:t> 시가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時歌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전개과정 중 하나</a:t>
            </a:r>
            <a:r>
              <a:rPr lang="en-US" altLang="ko-KR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 err="1" smtClean="0"/>
              <a:t>와카</a:t>
            </a:r>
            <a:r>
              <a:rPr lang="ko-KR" altLang="en-US" dirty="0" smtClean="0"/>
              <a:t>→</a:t>
            </a:r>
            <a:r>
              <a:rPr lang="ko-KR" altLang="en-US" dirty="0" err="1" smtClean="0"/>
              <a:t>하이카이</a:t>
            </a:r>
            <a:r>
              <a:rPr lang="ko-KR" altLang="en-US" dirty="0" smtClean="0"/>
              <a:t> 연가→</a:t>
            </a:r>
            <a:r>
              <a:rPr lang="ko-KR" altLang="en-US" dirty="0" err="1" smtClean="0"/>
              <a:t>하이쿠</a:t>
            </a:r>
            <a:r>
              <a:rPr lang="ko-KR" altLang="en-US" dirty="0" smtClean="0"/>
              <a:t> 순으로 전개됨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하이카이</a:t>
            </a:r>
            <a:r>
              <a:rPr lang="ko-KR" altLang="en-US" dirty="0" smtClean="0"/>
              <a:t> 유파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데이몬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하이카이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단린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하이카이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쇼몬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하이카이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하이카이</a:t>
            </a:r>
            <a:r>
              <a:rPr lang="ko-KR" altLang="en-US" dirty="0"/>
              <a:t> 연가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62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9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2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2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2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9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r>
              <a:rPr lang="ko-KR" altLang="en-US" dirty="0" err="1" smtClean="0"/>
              <a:t>하이쿠의</a:t>
            </a:r>
            <a:r>
              <a:rPr lang="ko-KR" altLang="en-US" dirty="0" smtClean="0"/>
              <a:t> 등장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하이카이의</a:t>
            </a:r>
            <a:r>
              <a:rPr lang="ko-KR" altLang="en-US" dirty="0" smtClean="0"/>
              <a:t> 수준이 떨어지고 나타나게 된 </a:t>
            </a:r>
            <a:r>
              <a:rPr lang="ko-KR" altLang="en-US" dirty="0" err="1" smtClean="0"/>
              <a:t>고바야시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잇사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323528" y="2159485"/>
            <a:ext cx="8166913" cy="4032448"/>
            <a:chOff x="323528" y="2159485"/>
            <a:chExt cx="8166913" cy="40324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620" y="2159485"/>
              <a:ext cx="2540821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3528" y="2924943"/>
              <a:ext cx="549381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lvl="1" indent="0" fontAlgn="base" latinLnBrk="0">
                <a:buNone/>
              </a:pP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경사도 세상 같이는 안겠지만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,</a:t>
              </a:r>
            </a:p>
            <a:p>
              <a:pPr marL="400050" lvl="1" indent="0" fontAlgn="base" latinLnBrk="0">
                <a:buNone/>
              </a:pP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그럭저럭 있는 대로 새해를 맞이하자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!</a:t>
              </a:r>
              <a:endParaRPr lang="ko-KR" altLang="en-US" dirty="0" smtClean="0">
                <a:solidFill>
                  <a:srgbClr val="6F3505"/>
                </a:solidFill>
                <a:latin typeface="HY궁서" pitchFamily="18" charset="-127"/>
                <a:ea typeface="HY궁서" pitchFamily="18" charset="-127"/>
              </a:endParaRPr>
            </a:p>
            <a:p>
              <a:pPr marL="400050" lvl="1" indent="0" fontAlgn="base" latinLnBrk="0">
                <a:buNone/>
              </a:pPr>
              <a:endParaRPr lang="en-US" altLang="ko-KR" dirty="0" smtClean="0">
                <a:solidFill>
                  <a:srgbClr val="6F3505"/>
                </a:solidFill>
                <a:latin typeface="HY궁서" pitchFamily="18" charset="-127"/>
                <a:ea typeface="HY궁서" pitchFamily="18" charset="-127"/>
              </a:endParaRPr>
            </a:p>
            <a:p>
              <a:pPr marL="400050" lvl="1" indent="0" fontAlgn="base" latinLnBrk="0">
                <a:buNone/>
              </a:pP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여기로 와서 나하고 놀자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,</a:t>
              </a:r>
            </a:p>
            <a:p>
              <a:pPr marL="400050" lvl="1" indent="0" fontAlgn="base" latinLnBrk="0">
                <a:buNone/>
              </a:pP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(</a:t>
              </a: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둥지에서 떨어져 울고 있는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) </a:t>
              </a: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어미 없는 참새야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!</a:t>
              </a:r>
            </a:p>
            <a:p>
              <a:pPr marL="400050" lvl="1" indent="0" fontAlgn="base" latinLnBrk="0">
                <a:buNone/>
              </a:pPr>
              <a:endParaRPr lang="en-US" altLang="ko-KR" dirty="0">
                <a:solidFill>
                  <a:srgbClr val="6F3505"/>
                </a:solidFill>
                <a:latin typeface="HY궁서" pitchFamily="18" charset="-127"/>
                <a:ea typeface="HY궁서" pitchFamily="18" charset="-127"/>
              </a:endParaRPr>
            </a:p>
            <a:p>
              <a:pPr marL="400050" lvl="1" indent="0" algn="r" fontAlgn="base" latinLnBrk="0">
                <a:buNone/>
              </a:pPr>
              <a:r>
                <a:rPr lang="ko-KR" altLang="en-US" sz="1600" dirty="0" err="1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잇사의</a:t>
              </a:r>
              <a:r>
                <a:rPr lang="ko-KR" altLang="en-US" sz="16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 </a:t>
              </a:r>
              <a:r>
                <a:rPr lang="ko-KR" altLang="en-US" sz="1600" dirty="0" err="1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하이쿠</a:t>
              </a:r>
              <a:r>
                <a:rPr lang="ko-KR" altLang="en-US" sz="16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 한 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3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/>
              <a:t>행 </a:t>
            </a:r>
            <a:r>
              <a:rPr lang="en-US" altLang="ko-KR" dirty="0"/>
              <a:t>5·7·5</a:t>
            </a:r>
            <a:r>
              <a:rPr lang="ko-KR" altLang="en-US" dirty="0"/>
              <a:t>의 </a:t>
            </a:r>
            <a:r>
              <a:rPr lang="en-US" altLang="ko-KR" dirty="0"/>
              <a:t>17</a:t>
            </a:r>
            <a:r>
              <a:rPr lang="ko-KR" altLang="en-US" dirty="0"/>
              <a:t>음절로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다섯글자임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</a:t>
            </a:r>
            <a:r>
              <a:rPr lang="ko-KR" altLang="en-US" dirty="0" err="1" smtClean="0"/>
              <a:t>일곱글자입니다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    </a:t>
            </a:r>
            <a:r>
              <a:rPr lang="ko-KR" altLang="en-US" dirty="0" err="1" smtClean="0"/>
              <a:t>다섯글자임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센류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川柳</a:t>
            </a:r>
            <a:r>
              <a:rPr lang="en-US" altLang="ko-KR" dirty="0" smtClean="0"/>
              <a:t>) - </a:t>
            </a:r>
            <a:r>
              <a:rPr lang="ko-KR" altLang="en-US" dirty="0" err="1" smtClean="0"/>
              <a:t>하이카이의</a:t>
            </a:r>
            <a:r>
              <a:rPr lang="ko-KR" altLang="en-US" dirty="0" smtClean="0"/>
              <a:t> 보급에 따라 생긴 </a:t>
            </a:r>
            <a:r>
              <a:rPr lang="ko-KR" altLang="en-US" dirty="0" err="1" smtClean="0"/>
              <a:t>잡파</a:t>
            </a:r>
            <a:r>
              <a:rPr lang="ko-KR" altLang="en-US" dirty="0" smtClean="0"/>
              <a:t> 중 하나로 제약이나 규칙이 없어서 즐기기 쉬움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하이카이</a:t>
            </a:r>
            <a:r>
              <a:rPr lang="ko-KR" altLang="en-US" dirty="0"/>
              <a:t> 연가</a:t>
            </a:r>
          </a:p>
        </p:txBody>
      </p:sp>
    </p:spTree>
    <p:extLst>
      <p:ext uri="{BB962C8B-B14F-4D97-AF65-F5344CB8AC3E}">
        <p14:creationId xmlns:p14="http://schemas.microsoft.com/office/powerpoint/2010/main" val="36989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우키요에</a:t>
            </a:r>
            <a:r>
              <a:rPr lang="en-US" altLang="ko-KR" dirty="0"/>
              <a:t>(</a:t>
            </a:r>
            <a:r>
              <a:rPr lang="ko-KR" altLang="en-US" dirty="0" err="1"/>
              <a:t>浮世絵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에도 시대에 성립된 일본의 풍속화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우키요에의</a:t>
            </a:r>
            <a:r>
              <a:rPr lang="ko-KR" altLang="en-US" dirty="0"/>
              <a:t> </a:t>
            </a:r>
            <a:r>
              <a:rPr lang="ko-KR" altLang="en-US" dirty="0" smtClean="0"/>
              <a:t>명화가 </a:t>
            </a:r>
            <a:r>
              <a:rPr lang="ko-KR" altLang="en-US" dirty="0" err="1" smtClean="0"/>
              <a:t>도슈사이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샤라쿠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미술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1475656" y="3362136"/>
            <a:ext cx="6127134" cy="2955801"/>
            <a:chOff x="1259632" y="3356991"/>
            <a:chExt cx="6127134" cy="295580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356992"/>
              <a:ext cx="1952781" cy="29558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356991"/>
              <a:ext cx="2205028" cy="295580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356992"/>
              <a:ext cx="1662638" cy="295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6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우키요에는</a:t>
            </a:r>
            <a:r>
              <a:rPr lang="ko-KR" altLang="en-US" dirty="0" smtClean="0"/>
              <a:t> 판화의 형태로 제작됨</a:t>
            </a:r>
            <a:endParaRPr lang="en-US" altLang="ko-KR" dirty="0" smtClean="0"/>
          </a:p>
          <a:p>
            <a:r>
              <a:rPr lang="ko-KR" altLang="en-US" dirty="0" err="1" smtClean="0"/>
              <a:t>우키요에의</a:t>
            </a:r>
            <a:r>
              <a:rPr lang="ko-KR" altLang="en-US" dirty="0" smtClean="0"/>
              <a:t> 종류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미인화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배우 그림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춘화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희화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미술</a:t>
            </a:r>
            <a:endParaRPr lang="ko-KR" altLang="en-US" dirty="0"/>
          </a:p>
        </p:txBody>
      </p:sp>
      <p:pic>
        <p:nvPicPr>
          <p:cNvPr id="4" name="Picture 2" descr="Katsushika Hokusai - Thirty-Six Views of Mount Fuji- The Great Wave Off the Coast of Kanagawa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95" y="3792085"/>
            <a:ext cx="3441213" cy="23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508720"/>
            <a:ext cx="35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err="1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카나가와</a:t>
            </a:r>
            <a:r>
              <a:rPr lang="ko-KR" altLang="en-US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 해변의 높은 파도 아래</a:t>
            </a:r>
            <a:endParaRPr lang="en-US" altLang="ko-KR" dirty="0">
              <a:solidFill>
                <a:srgbClr val="6F3505"/>
              </a:solidFill>
              <a:latin typeface="DX경필명조B" pitchFamily="2" charset="-127"/>
              <a:ea typeface="DX경필명조B" pitchFamily="2" charset="-127"/>
            </a:endParaRPr>
          </a:p>
          <a:p>
            <a:pPr algn="r"/>
            <a:r>
              <a: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19</a:t>
            </a:r>
            <a:r>
              <a:rPr lang="ko-KR" altLang="en-US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세기</a:t>
            </a:r>
            <a:r>
              <a: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dirty="0" err="1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가쓰시카</a:t>
            </a:r>
            <a:r>
              <a:rPr lang="ko-KR" altLang="en-US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dirty="0" err="1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호쿠사이</a:t>
            </a:r>
            <a:endParaRPr lang="en-US" altLang="ko-KR" b="1" dirty="0" smtClean="0">
              <a:solidFill>
                <a:srgbClr val="6F3505"/>
              </a:solidFill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5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국학</a:t>
            </a:r>
            <a:r>
              <a:rPr lang="en-US" altLang="ko-KR" dirty="0" smtClean="0"/>
              <a:t>(</a:t>
            </a:r>
            <a:r>
              <a:rPr lang="ko-KR" altLang="en-US" dirty="0" smtClean="0"/>
              <a:t>国学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17</a:t>
            </a:r>
            <a:r>
              <a:rPr lang="ko-KR" altLang="en-US" dirty="0" smtClean="0"/>
              <a:t>세기 말부터 생겨난 일본의 고유 학문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국학을 바탕으로 한 문학작품 해석 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국학의 의의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외래의 문화를 받아들이기 전 일본 고래의 사상을 연구하는 학문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국학과 </a:t>
            </a:r>
            <a:r>
              <a:rPr lang="ko-KR" altLang="en-US" dirty="0" err="1" smtClean="0"/>
              <a:t>난학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829792" y="4357299"/>
            <a:ext cx="5774657" cy="2004054"/>
            <a:chOff x="2829792" y="4357299"/>
            <a:chExt cx="5774657" cy="200405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57299"/>
              <a:ext cx="2736305" cy="2004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29792" y="5715022"/>
              <a:ext cx="2858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국학 출판물</a:t>
              </a:r>
              <a:endPara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  <a:p>
              <a:pPr algn="r"/>
              <a:r>
                <a:rPr lang="en-US" altLang="ko-KR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&lt;</a:t>
              </a:r>
              <a:r>
                <a:rPr lang="ko-KR" altLang="en-US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고사기전</a:t>
              </a:r>
              <a:r>
                <a:rPr lang="en-US" altLang="ko-KR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(</a:t>
              </a:r>
              <a:r>
                <a:rPr lang="ko-KR" altLang="en-US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古事記伝</a:t>
              </a:r>
              <a:r>
                <a:rPr lang="en-US" altLang="ko-KR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)&gt; 44</a:t>
              </a:r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권</a:t>
              </a:r>
              <a:endParaRPr lang="ko-KR" altLang="en-US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9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난학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蘭学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/>
              <a:t>에도 시대 네덜란드를 통해서 들어온 유럽의 학문</a:t>
            </a:r>
            <a:r>
              <a:rPr lang="en-US" altLang="ko-KR" dirty="0"/>
              <a:t>, </a:t>
            </a:r>
            <a:r>
              <a:rPr lang="ko-KR" altLang="en-US" dirty="0"/>
              <a:t>기술</a:t>
            </a:r>
            <a:r>
              <a:rPr lang="en-US" altLang="ko-KR" dirty="0"/>
              <a:t>, </a:t>
            </a:r>
            <a:r>
              <a:rPr lang="ko-KR" altLang="en-US" dirty="0"/>
              <a:t>문화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난학의</a:t>
            </a:r>
            <a:r>
              <a:rPr lang="ko-KR" altLang="en-US" dirty="0" smtClean="0"/>
              <a:t> 의의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외국의 지식과 문화를 앎으로써 세계의 흐름을 깨우침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국학과 </a:t>
            </a:r>
            <a:r>
              <a:rPr lang="ko-KR" altLang="en-US" dirty="0" err="1" smtClean="0"/>
              <a:t>난학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077293" y="4303435"/>
            <a:ext cx="6355387" cy="1925960"/>
            <a:chOff x="2077293" y="4303435"/>
            <a:chExt cx="6355387" cy="192596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733" y="4303435"/>
              <a:ext cx="2567947" cy="19259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77293" y="5583064"/>
              <a:ext cx="3623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외래 번역서</a:t>
              </a:r>
              <a:endPara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  <a:p>
              <a:pPr algn="r"/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해체신서</a:t>
              </a:r>
              <a:r>
                <a:rPr lang="en-US" altLang="ko-KR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(</a:t>
              </a:r>
              <a:r>
                <a:rPr lang="ko-KR" altLang="en-US" dirty="0" err="1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解体新書</a:t>
              </a:r>
              <a:r>
                <a:rPr lang="en-US" altLang="ko-KR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), </a:t>
              </a:r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해부학을 다룸</a:t>
              </a:r>
              <a:endPara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8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신분제 붕괴의 조짐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근세 이전부터 성장하고 품위를 유지하던 무사는 근세에 들어 서민의 향락 문화를 접함으로써 무사의 기풍을 잃기도 함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오락의 유행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오락을 위한 가부키 공연장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연예공연장 등을 건설하기도 함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풍속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7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마츠리의</a:t>
            </a:r>
            <a:r>
              <a:rPr lang="ko-KR" altLang="en-US" dirty="0" smtClean="0"/>
              <a:t> 대중화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연중행사와 제례 등이 서민의 </a:t>
            </a:r>
            <a:r>
              <a:rPr lang="ko-KR" altLang="en-US" dirty="0" err="1" smtClean="0"/>
              <a:t>생활속의</a:t>
            </a:r>
            <a:r>
              <a:rPr lang="ko-KR" altLang="en-US" dirty="0" smtClean="0"/>
              <a:t> 문화로 발달함</a:t>
            </a:r>
            <a:endParaRPr lang="en-US" altLang="ko-KR" dirty="0"/>
          </a:p>
          <a:p>
            <a:pPr lvl="1"/>
            <a:r>
              <a:rPr lang="ko-KR" altLang="en-US" dirty="0" smtClean="0"/>
              <a:t>지금까지 이어지는 축제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기온마츠리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산노마츠리</a:t>
            </a:r>
            <a:r>
              <a:rPr lang="ko-KR" altLang="en-US" dirty="0" smtClean="0"/>
              <a:t> 등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풍속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691680" y="4208856"/>
            <a:ext cx="5976664" cy="2016224"/>
            <a:chOff x="1691680" y="4208856"/>
            <a:chExt cx="5976664" cy="201622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4221088"/>
              <a:ext cx="2736304" cy="2003992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4208856"/>
              <a:ext cx="3024336" cy="201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4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smtClean="0"/>
              <a:t>의의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근대에 들어서기 전</a:t>
            </a:r>
            <a:r>
              <a:rPr lang="en-US" altLang="ko-KR" dirty="0" smtClean="0"/>
              <a:t>,</a:t>
            </a:r>
            <a:r>
              <a:rPr lang="ko-KR" altLang="en-US" dirty="0" smtClean="0"/>
              <a:t> 근세 말부터 외래 문물을 받아들이기도 한 문화 혼란의 상징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뚜렷했던 신분의 격차가 서민으로 칠 수 있는 </a:t>
            </a:r>
            <a:r>
              <a:rPr lang="ko-KR" altLang="en-US" dirty="0" err="1" smtClean="0"/>
              <a:t>조닌의</a:t>
            </a:r>
            <a:r>
              <a:rPr lang="ko-KR" altLang="en-US" dirty="0" smtClean="0"/>
              <a:t> 사치스러운 향락 문화로 인해 근세의 접어듦에 따라 신분제의 불만 토로와 모순을 느끼는 위태로운 시기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의의 및 결론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83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제목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539552" y="3429000"/>
            <a:ext cx="8208912" cy="0"/>
          </a:xfrm>
          <a:prstGeom prst="straightConnector1">
            <a:avLst/>
          </a:prstGeom>
          <a:ln w="28575">
            <a:solidFill>
              <a:srgbClr val="6F3505"/>
            </a:solidFill>
            <a:headEnd type="diamond" w="med" len="med"/>
            <a:tailEnd type="diamond" w="med" len="med"/>
          </a:ln>
          <a:effectLst>
            <a:glow rad="101600">
              <a:srgbClr val="C2845E">
                <a:alpha val="32549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/>
          <p:cNvGrpSpPr/>
          <p:nvPr/>
        </p:nvGrpSpPr>
        <p:grpSpPr>
          <a:xfrm>
            <a:off x="1043608" y="2756164"/>
            <a:ext cx="655949" cy="747380"/>
            <a:chOff x="862185" y="2756164"/>
            <a:chExt cx="655949" cy="747380"/>
          </a:xfrm>
        </p:grpSpPr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354456"/>
              <a:ext cx="149088" cy="1490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62185" y="2756164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개요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699557" y="3357210"/>
            <a:ext cx="1688283" cy="831940"/>
            <a:chOff x="1519246" y="3357210"/>
            <a:chExt cx="1688283" cy="831940"/>
          </a:xfrm>
        </p:grpSpPr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844" y="3357210"/>
              <a:ext cx="149088" cy="14908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519246" y="3789040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가세이기 문학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955725" y="2756164"/>
            <a:ext cx="1688283" cy="747380"/>
            <a:chOff x="2650274" y="2756164"/>
            <a:chExt cx="1688283" cy="747380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354456"/>
              <a:ext cx="149088" cy="1490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650274" y="2756164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가세이기 미술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4477095" y="3354456"/>
            <a:ext cx="1452642" cy="834694"/>
            <a:chOff x="3822382" y="3354456"/>
            <a:chExt cx="1452642" cy="834694"/>
          </a:xfrm>
        </p:grpSpPr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159" y="3354456"/>
              <a:ext cx="149088" cy="14908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3822382" y="3789040"/>
              <a:ext cx="145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국학과 </a:t>
              </a:r>
              <a:r>
                <a:rPr lang="ko-KR" altLang="en-US" sz="2000" dirty="0" err="1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난학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5726664" y="2752870"/>
            <a:ext cx="1688283" cy="750674"/>
            <a:chOff x="4827966" y="2752870"/>
            <a:chExt cx="1688283" cy="750674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564" y="3354456"/>
              <a:ext cx="149088" cy="149088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827966" y="2752870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가세이기 풍속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7206054" y="3354456"/>
            <a:ext cx="1542410" cy="834694"/>
            <a:chOff x="6107587" y="3354456"/>
            <a:chExt cx="1542410" cy="834694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3354456"/>
              <a:ext cx="149088" cy="1490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107587" y="3789040"/>
              <a:ext cx="1542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의의 및 결론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5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6552728" cy="936104"/>
          </a:xfrm>
        </p:spPr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9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에도 시대에 성행한 </a:t>
            </a:r>
            <a:r>
              <a:rPr lang="ko-KR" altLang="en-US" dirty="0" err="1" smtClean="0"/>
              <a:t>조닌</a:t>
            </a:r>
            <a:r>
              <a:rPr lang="en-US" altLang="ko-KR" dirty="0" smtClean="0"/>
              <a:t>(</a:t>
            </a:r>
            <a:r>
              <a:rPr lang="ko-KR" altLang="en-US" dirty="0" smtClean="0"/>
              <a:t>町人</a:t>
            </a:r>
            <a:r>
              <a:rPr lang="en-US" altLang="ko-KR" dirty="0" smtClean="0"/>
              <a:t>)</a:t>
            </a:r>
            <a:r>
              <a:rPr lang="ko-KR" altLang="en-US" dirty="0" smtClean="0"/>
              <a:t> 문화</a:t>
            </a:r>
            <a:endParaRPr lang="en-US" altLang="ko-KR" dirty="0" smtClean="0"/>
          </a:p>
          <a:p>
            <a:pPr marL="400050" lvl="1" indent="0">
              <a:buNone/>
            </a:pPr>
            <a:r>
              <a:rPr lang="ko-KR" altLang="en-US" dirty="0" err="1" smtClean="0"/>
              <a:t>조닌</a:t>
            </a:r>
            <a:r>
              <a:rPr lang="en-US" altLang="ko-KR" dirty="0" smtClean="0"/>
              <a:t>(</a:t>
            </a:r>
            <a:r>
              <a:rPr lang="ko-KR" altLang="en-US" dirty="0" smtClean="0"/>
              <a:t>町人</a:t>
            </a:r>
            <a:r>
              <a:rPr lang="en-US" altLang="ko-KR" dirty="0" smtClean="0"/>
              <a:t>): 17</a:t>
            </a:r>
            <a:r>
              <a:rPr lang="ko-KR" altLang="en-US" dirty="0" smtClean="0"/>
              <a:t>세기에 등장한 상인 및 수공업자</a:t>
            </a:r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46" y="1700808"/>
            <a:ext cx="504421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5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  <a:endParaRPr lang="en-US" altLang="ko-KR" dirty="0"/>
          </a:p>
          <a:p>
            <a:pPr lvl="1"/>
            <a:r>
              <a:rPr lang="ko-KR" altLang="en-US" dirty="0"/>
              <a:t>에도 전기 </a:t>
            </a:r>
            <a:r>
              <a:rPr lang="en-US" altLang="ko-KR" dirty="0"/>
              <a:t>17</a:t>
            </a:r>
            <a:r>
              <a:rPr lang="ko-KR" altLang="en-US" dirty="0"/>
              <a:t>세기 후반부터 </a:t>
            </a:r>
            <a:r>
              <a:rPr lang="en-US" altLang="ko-KR" dirty="0"/>
              <a:t>18</a:t>
            </a:r>
            <a:r>
              <a:rPr lang="ko-KR" altLang="en-US" dirty="0"/>
              <a:t>세기 초에 걸친 문화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가세이</a:t>
            </a:r>
            <a:r>
              <a:rPr lang="ko-KR" altLang="en-US" dirty="0"/>
              <a:t> 문화</a:t>
            </a:r>
            <a:endParaRPr lang="en-US" altLang="ko-KR" dirty="0"/>
          </a:p>
          <a:p>
            <a:pPr lvl="1"/>
            <a:r>
              <a:rPr lang="ko-KR" altLang="en-US" dirty="0" err="1"/>
              <a:t>분카</a:t>
            </a:r>
            <a:r>
              <a:rPr lang="en-US" altLang="ko-KR" dirty="0"/>
              <a:t>·</a:t>
            </a:r>
            <a:r>
              <a:rPr lang="ko-KR" altLang="en-US" dirty="0" err="1"/>
              <a:t>분세이</a:t>
            </a:r>
            <a:r>
              <a:rPr lang="ko-KR" altLang="en-US" dirty="0"/>
              <a:t> 문화라고도 하며 각각 일본의 연호 중 하나</a:t>
            </a:r>
            <a:r>
              <a:rPr lang="en-US" altLang="ko-KR" dirty="0"/>
              <a:t>. </a:t>
            </a:r>
            <a:r>
              <a:rPr lang="ko-KR" altLang="en-US" dirty="0" err="1"/>
              <a:t>분카는</a:t>
            </a:r>
            <a:r>
              <a:rPr lang="ko-KR" altLang="en-US" dirty="0"/>
              <a:t> </a:t>
            </a:r>
            <a:r>
              <a:rPr lang="en-US" altLang="ko-KR" dirty="0"/>
              <a:t>1804</a:t>
            </a:r>
            <a:r>
              <a:rPr lang="ko-KR" altLang="en-US" dirty="0"/>
              <a:t>년</a:t>
            </a:r>
            <a:r>
              <a:rPr lang="en-US" altLang="ko-KR" dirty="0"/>
              <a:t>~1818</a:t>
            </a:r>
            <a:r>
              <a:rPr lang="ko-KR" altLang="en-US" dirty="0"/>
              <a:t>년 사이의 시기이며 </a:t>
            </a:r>
            <a:r>
              <a:rPr lang="ko-KR" altLang="en-US" dirty="0" err="1"/>
              <a:t>분세이는</a:t>
            </a:r>
            <a:r>
              <a:rPr lang="ko-KR" altLang="en-US" dirty="0"/>
              <a:t> </a:t>
            </a:r>
            <a:r>
              <a:rPr lang="en-US" altLang="ko-KR" dirty="0"/>
              <a:t>1818</a:t>
            </a:r>
            <a:r>
              <a:rPr lang="ko-KR" altLang="en-US" dirty="0"/>
              <a:t>년</a:t>
            </a:r>
            <a:r>
              <a:rPr lang="en-US" altLang="ko-KR" dirty="0"/>
              <a:t>~1831</a:t>
            </a:r>
            <a:r>
              <a:rPr lang="ko-KR" altLang="en-US" dirty="0"/>
              <a:t>년 사이의 시기로 판단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ko-KR" altLang="en-US" dirty="0"/>
          </a:p>
        </p:txBody>
      </p:sp>
      <p:pic>
        <p:nvPicPr>
          <p:cNvPr id="1030" name="Picture 6" descr="èº«åå¶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59" y="2294890"/>
            <a:ext cx="33337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3151" b="3035"/>
          <a:stretch/>
        </p:blipFill>
        <p:spPr>
          <a:xfrm>
            <a:off x="5393254" y="1928866"/>
            <a:ext cx="2623967" cy="2704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157192"/>
            <a:ext cx="8518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400" dirty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여기서 볼 수 있듯이 </a:t>
            </a:r>
            <a:r>
              <a:rPr lang="ko-KR" altLang="en-US" sz="2400" dirty="0" err="1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조닌은</a:t>
            </a:r>
            <a:r>
              <a:rPr lang="ko-KR" altLang="en-US" sz="2400" dirty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 실질적으로</a:t>
            </a:r>
            <a:r>
              <a:rPr lang="en-US" altLang="ko-KR" sz="2400" dirty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400" dirty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높은 계층이 아니었음</a:t>
            </a:r>
            <a:r>
              <a:rPr lang="en-US" altLang="ko-KR" sz="2400" dirty="0" smtClean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.</a:t>
            </a:r>
            <a:br>
              <a:rPr lang="en-US" altLang="ko-KR" sz="2400" dirty="0" smtClean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</a:br>
            <a:r>
              <a:rPr lang="ko-KR" altLang="en-US" sz="2400" dirty="0" err="1" smtClean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조닌은</a:t>
            </a:r>
            <a:r>
              <a:rPr lang="ko-KR" altLang="en-US" sz="2400" dirty="0" smtClean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400" dirty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평민과 접할 일이  많았음</a:t>
            </a:r>
            <a:r>
              <a:rPr lang="en-US" altLang="ko-KR" sz="2400" dirty="0" smtClean="0">
                <a:solidFill>
                  <a:srgbClr val="C2845E"/>
                </a:solidFill>
                <a:latin typeface="DX경필명조B" pitchFamily="2" charset="-127"/>
                <a:ea typeface="DX경필명조B" pitchFamily="2" charset="-127"/>
              </a:rPr>
              <a:t>.</a:t>
            </a:r>
            <a:endParaRPr lang="en-US" altLang="ko-KR" sz="2400" b="1" dirty="0">
              <a:solidFill>
                <a:srgbClr val="C2845E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488745" y="2396664"/>
            <a:ext cx="2494102" cy="1946954"/>
            <a:chOff x="1488745" y="2396664"/>
            <a:chExt cx="2494102" cy="1946954"/>
          </a:xfrm>
        </p:grpSpPr>
        <p:grpSp>
          <p:nvGrpSpPr>
            <p:cNvPr id="24" name="그룹 23"/>
            <p:cNvGrpSpPr/>
            <p:nvPr/>
          </p:nvGrpSpPr>
          <p:grpSpPr>
            <a:xfrm>
              <a:off x="2051720" y="2708920"/>
              <a:ext cx="1368152" cy="1296144"/>
              <a:chOff x="2051720" y="2708920"/>
              <a:chExt cx="1368152" cy="1296144"/>
            </a:xfrm>
          </p:grpSpPr>
          <p:cxnSp>
            <p:nvCxnSpPr>
              <p:cNvPr id="16" name="직선 화살표 연결선 15"/>
              <p:cNvCxnSpPr/>
              <p:nvPr/>
            </p:nvCxnSpPr>
            <p:spPr>
              <a:xfrm flipV="1">
                <a:off x="2843808" y="2708920"/>
                <a:ext cx="432048" cy="360040"/>
              </a:xfrm>
              <a:prstGeom prst="straightConnector1">
                <a:avLst/>
              </a:prstGeom>
              <a:ln w="19050">
                <a:solidFill>
                  <a:srgbClr val="6F350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화살표 연결선 17"/>
              <p:cNvCxnSpPr/>
              <p:nvPr/>
            </p:nvCxnSpPr>
            <p:spPr>
              <a:xfrm flipH="1">
                <a:off x="2051720" y="3717032"/>
                <a:ext cx="432048" cy="288032"/>
              </a:xfrm>
              <a:prstGeom prst="straightConnector1">
                <a:avLst/>
              </a:prstGeom>
              <a:ln w="19050">
                <a:solidFill>
                  <a:srgbClr val="6F350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/>
              <p:nvPr/>
            </p:nvCxnSpPr>
            <p:spPr>
              <a:xfrm>
                <a:off x="2987824" y="3717032"/>
                <a:ext cx="432048" cy="288032"/>
              </a:xfrm>
              <a:prstGeom prst="straightConnector1">
                <a:avLst/>
              </a:prstGeom>
              <a:ln w="19050">
                <a:solidFill>
                  <a:srgbClr val="6F350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그룹 25"/>
            <p:cNvGrpSpPr/>
            <p:nvPr/>
          </p:nvGrpSpPr>
          <p:grpSpPr>
            <a:xfrm>
              <a:off x="1488745" y="2396664"/>
              <a:ext cx="2494102" cy="1946954"/>
              <a:chOff x="1488745" y="2396664"/>
              <a:chExt cx="2494102" cy="1946954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309013" y="2396664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 smtClean="0">
                    <a:solidFill>
                      <a:srgbClr val="6F3505"/>
                    </a:solidFill>
                    <a:latin typeface="DX경필명조B" pitchFamily="2" charset="-127"/>
                    <a:ea typeface="DX경필명조B" pitchFamily="2" charset="-127"/>
                  </a:rPr>
                  <a:t>무사</a:t>
                </a:r>
                <a:endParaRPr lang="ko-KR" altLang="en-US" sz="1600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88745" y="4005064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 err="1" smtClean="0">
                    <a:solidFill>
                      <a:srgbClr val="6F3505"/>
                    </a:solidFill>
                    <a:latin typeface="DX경필명조B" pitchFamily="2" charset="-127"/>
                    <a:ea typeface="DX경필명조B" pitchFamily="2" charset="-127"/>
                  </a:rPr>
                  <a:t>조닌</a:t>
                </a:r>
                <a:endParaRPr lang="ko-KR" altLang="en-US" sz="1600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19872" y="4005064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 smtClean="0">
                    <a:solidFill>
                      <a:srgbClr val="6F3505"/>
                    </a:solidFill>
                    <a:latin typeface="DX경필명조B" pitchFamily="2" charset="-127"/>
                    <a:ea typeface="DX경필명조B" pitchFamily="2" charset="-127"/>
                  </a:rPr>
                  <a:t>백성</a:t>
                </a:r>
                <a:endParaRPr lang="ko-KR" altLang="en-US" sz="1600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67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에혼</a:t>
            </a:r>
            <a:r>
              <a:rPr lang="en-US" altLang="ko-KR" dirty="0" smtClean="0"/>
              <a:t>(</a:t>
            </a:r>
            <a:r>
              <a:rPr lang="ko-KR" altLang="en-US" dirty="0" smtClean="0"/>
              <a:t>絵本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문학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2204864"/>
            <a:ext cx="7992888" cy="1800200"/>
          </a:xfrm>
          <a:prstGeom prst="roundRect">
            <a:avLst/>
          </a:prstGeom>
          <a:noFill/>
          <a:ln w="38100">
            <a:solidFill>
              <a:srgbClr val="6F350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전개순서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  <a:latin typeface="DX경필명조B" pitchFamily="2" charset="-127"/>
              <a:ea typeface="DX경필명조B" pitchFamily="2" charset="-127"/>
            </a:endParaRPr>
          </a:p>
          <a:p>
            <a:pPr algn="ctr"/>
            <a:endParaRPr lang="en-US" altLang="ko-KR" sz="2400" dirty="0" smtClean="0">
              <a:solidFill>
                <a:schemeClr val="accent6">
                  <a:lumMod val="50000"/>
                </a:schemeClr>
              </a:solidFill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아카혼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赤本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)</a:t>
            </a:r>
            <a:r>
              <a:rPr lang="ko-KR" altLang="en-US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→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구로혼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黑本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)</a:t>
            </a:r>
            <a:endParaRPr lang="en-US" altLang="ko-KR" sz="2700" dirty="0">
              <a:solidFill>
                <a:schemeClr val="accent6">
                  <a:lumMod val="50000"/>
                </a:schemeClr>
              </a:solidFill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→ 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아오혼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靑本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)</a:t>
            </a:r>
            <a:r>
              <a:rPr lang="ko-KR" altLang="en-US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→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기뵤시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黄表紙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)</a:t>
            </a:r>
            <a:endParaRPr lang="ko-KR" altLang="en-US" sz="2700" dirty="0" smtClean="0">
              <a:solidFill>
                <a:schemeClr val="accent6">
                  <a:lumMod val="50000"/>
                </a:schemeClr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2050" name="Picture 2" descr="èµ¤æ¬ æ¡å¤ªé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69016"/>
            <a:ext cx="1652674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è¿ä¸ çµµæ¬ éæ¬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168848"/>
            <a:ext cx="2967765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아카혼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모모타로</a:t>
            </a:r>
            <a:r>
              <a:rPr lang="en-US" altLang="ko-KR" dirty="0" smtClean="0"/>
              <a:t>(</a:t>
            </a:r>
            <a:r>
              <a:rPr lang="ko-KR" altLang="en-US" dirty="0"/>
              <a:t>桃太郞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카치카치야마</a:t>
            </a:r>
            <a:r>
              <a:rPr lang="en-US" altLang="ja-JP" dirty="0" smtClean="0"/>
              <a:t>(</a:t>
            </a:r>
            <a:r>
              <a:rPr lang="ja-JP" altLang="en-US" dirty="0"/>
              <a:t>かちかちやま</a:t>
            </a:r>
            <a:r>
              <a:rPr lang="en-US" altLang="ja-JP" dirty="0" smtClean="0"/>
              <a:t>)</a:t>
            </a:r>
            <a:r>
              <a:rPr lang="ko-KR" altLang="en-US" dirty="0" smtClean="0"/>
              <a:t>와 같은 동화를 소재로 한 작품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부녀자를 위해 지어진 이야기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구로혼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아오혼</a:t>
            </a:r>
            <a:endParaRPr lang="en-US" altLang="ko-KR" dirty="0" smtClean="0"/>
          </a:p>
          <a:p>
            <a:pPr lvl="1"/>
            <a:r>
              <a:rPr lang="ko-KR" altLang="en-US" dirty="0"/>
              <a:t>독자가 성장함에 따라 당시 유행하던 </a:t>
            </a:r>
            <a:r>
              <a:rPr lang="ko-KR" altLang="en-US" dirty="0" err="1"/>
              <a:t>조루리와</a:t>
            </a:r>
            <a:r>
              <a:rPr lang="ko-KR" altLang="en-US" dirty="0"/>
              <a:t> 가부키 등을 번안한 </a:t>
            </a:r>
            <a:r>
              <a:rPr lang="ko-KR" altLang="en-US" dirty="0" smtClean="0"/>
              <a:t>작품</a:t>
            </a:r>
            <a:endParaRPr lang="en-US" altLang="ko-KR" dirty="0"/>
          </a:p>
          <a:p>
            <a:pPr lvl="1"/>
            <a:r>
              <a:rPr lang="ko-KR" altLang="en-US" dirty="0" err="1" smtClean="0"/>
              <a:t>구사조시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기뵤시</a:t>
            </a:r>
            <a:endParaRPr lang="en-US" altLang="ko-KR" dirty="0" smtClean="0"/>
          </a:p>
          <a:p>
            <a:endParaRPr lang="en-US" altLang="ko-KR" dirty="0"/>
          </a:p>
          <a:p>
            <a:pPr marL="457200" lvl="1" indent="0">
              <a:buNone/>
            </a:pPr>
            <a:r>
              <a:rPr lang="ko-KR" altLang="en-US" dirty="0" err="1" smtClean="0"/>
              <a:t>고칸이라는</a:t>
            </a:r>
            <a:r>
              <a:rPr lang="ko-KR" altLang="en-US" dirty="0" smtClean="0"/>
              <a:t> 종류의 작품집으로 합쳐지게 됨</a:t>
            </a:r>
            <a:endParaRPr lang="en-US" altLang="ko-KR" dirty="0" smtClean="0"/>
          </a:p>
          <a:p>
            <a:endParaRPr lang="ko-KR" altLang="en-US" dirty="0"/>
          </a:p>
          <a:p>
            <a:endParaRPr lang="ja-JP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5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>
                <a:hlinkClick r:id="rId2"/>
              </a:rPr>
              <a:t>카치카치야마</a:t>
            </a:r>
            <a:r>
              <a:rPr lang="ko-KR" altLang="en-US" dirty="0" smtClean="0">
                <a:hlinkClick r:id="rId2"/>
              </a:rPr>
              <a:t> 이야기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먼 옛날 어느 마을에 살고 있던 노부부가 너구리의 꾀에 당해 할아버지는 할머니로 끓인 국을 먹고 웬 토끼가 대신 세 차례에 걸친 복수를 해주는 이야기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토끼는 너구리의 등을 불태우고 상처에 된장을 발라 뒹굴게 했으며 진흙으로 만든 배에 너구리를 태워 바다에 빠뜨려 죽인다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카치카치야마</a:t>
            </a:r>
            <a:r>
              <a:rPr lang="ko-KR" altLang="en-US" dirty="0" smtClean="0"/>
              <a:t> 이야기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5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>
                <a:hlinkClick r:id="rId2"/>
              </a:rPr>
              <a:t>모모타로</a:t>
            </a:r>
            <a:r>
              <a:rPr lang="ko-KR" altLang="en-US" dirty="0" smtClean="0">
                <a:hlinkClick r:id="rId2"/>
              </a:rPr>
              <a:t> 이야기</a:t>
            </a:r>
            <a:endParaRPr lang="en-US" altLang="ko-KR" dirty="0" smtClean="0"/>
          </a:p>
          <a:p>
            <a:pPr lvl="1"/>
            <a:r>
              <a:rPr lang="ko-KR" altLang="en-US" dirty="0"/>
              <a:t>강에서 떠내려오는 커다란 복숭아에서 나온 아기 </a:t>
            </a:r>
            <a:r>
              <a:rPr lang="en-US" altLang="ko-KR" dirty="0"/>
              <a:t>'</a:t>
            </a:r>
            <a:r>
              <a:rPr lang="ko-KR" altLang="en-US" dirty="0" err="1"/>
              <a:t>모모타로</a:t>
            </a:r>
            <a:r>
              <a:rPr lang="en-US" altLang="ko-KR" dirty="0"/>
              <a:t>'</a:t>
            </a:r>
            <a:r>
              <a:rPr lang="ko-KR" altLang="en-US" dirty="0"/>
              <a:t>의 여행기</a:t>
            </a:r>
            <a:r>
              <a:rPr lang="en-US" altLang="ko-KR" dirty="0"/>
              <a:t>. </a:t>
            </a:r>
            <a:r>
              <a:rPr lang="ko-KR" altLang="en-US" dirty="0"/>
              <a:t>자신을 길러준 노부부에게 받은 수수경단을 사용해 여행길에서 개</a:t>
            </a:r>
            <a:r>
              <a:rPr lang="en-US" altLang="ko-KR" dirty="0"/>
              <a:t>, </a:t>
            </a:r>
            <a:r>
              <a:rPr lang="ko-KR" altLang="en-US" dirty="0"/>
              <a:t>원숭이</a:t>
            </a:r>
            <a:r>
              <a:rPr lang="en-US" altLang="ko-KR" dirty="0"/>
              <a:t>, </a:t>
            </a:r>
            <a:r>
              <a:rPr lang="ko-KR" altLang="en-US" dirty="0"/>
              <a:t>꿩을 동료로 삼는다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err="1" smtClean="0"/>
              <a:t>오니가시마</a:t>
            </a:r>
            <a:r>
              <a:rPr lang="ko-KR" altLang="en-US" dirty="0" smtClean="0"/>
              <a:t> </a:t>
            </a:r>
            <a:r>
              <a:rPr lang="ko-KR" altLang="en-US" dirty="0"/>
              <a:t>섬으로 떠나 오니 무리를 처단하고 보물을 가지고 노부부에게로 돌아와 행복하게 산다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모모타로</a:t>
            </a:r>
            <a:r>
              <a:rPr lang="ko-KR" altLang="en-US" dirty="0" smtClean="0"/>
              <a:t> 이야기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12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495</Words>
  <Application>Microsoft Office PowerPoint</Application>
  <PresentationFormat>화면 슬라이드 쇼(4:3)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굴림</vt:lpstr>
      <vt:lpstr>Arial</vt:lpstr>
      <vt:lpstr>맑은 고딕</vt:lpstr>
      <vt:lpstr>DX경필명조B</vt:lpstr>
      <vt:lpstr>HY궁서</vt:lpstr>
      <vt:lpstr>Office 테마</vt:lpstr>
      <vt:lpstr>PowerPoint 프레젠테이션</vt:lpstr>
      <vt:lpstr>목차</vt:lpstr>
      <vt:lpstr>개요</vt:lpstr>
      <vt:lpstr>개요</vt:lpstr>
      <vt:lpstr>개요</vt:lpstr>
      <vt:lpstr>가세이기의 문학</vt:lpstr>
      <vt:lpstr>PowerPoint 프레젠테이션</vt:lpstr>
      <vt:lpstr>카치카치야마 이야기</vt:lpstr>
      <vt:lpstr>모모타로 이야기</vt:lpstr>
      <vt:lpstr>하이카이 연가</vt:lpstr>
      <vt:lpstr>PowerPoint 프레젠테이션</vt:lpstr>
      <vt:lpstr>하이카이 연가</vt:lpstr>
      <vt:lpstr>가세이기의 미술</vt:lpstr>
      <vt:lpstr>가세이기의 미술</vt:lpstr>
      <vt:lpstr>국학과 난학</vt:lpstr>
      <vt:lpstr>국학과 난학</vt:lpstr>
      <vt:lpstr>가세이기의 풍속</vt:lpstr>
      <vt:lpstr>가세이기의 풍속</vt:lpstr>
      <vt:lpstr>의의 및 결론</vt:lpstr>
      <vt:lpstr>감사합니다!!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G4560-1706</dc:creator>
  <cp:lastModifiedBy>G4560-1706</cp:lastModifiedBy>
  <cp:revision>30</cp:revision>
  <dcterms:created xsi:type="dcterms:W3CDTF">2019-09-30T03:58:09Z</dcterms:created>
  <dcterms:modified xsi:type="dcterms:W3CDTF">2019-11-06T16:02:31Z</dcterms:modified>
</cp:coreProperties>
</file>