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1" r:id="rId3"/>
    <p:sldId id="258" r:id="rId4"/>
    <p:sldId id="264" r:id="rId5"/>
    <p:sldId id="275" r:id="rId6"/>
    <p:sldId id="288" r:id="rId7"/>
    <p:sldId id="276" r:id="rId8"/>
    <p:sldId id="262" r:id="rId9"/>
    <p:sldId id="277" r:id="rId10"/>
    <p:sldId id="289" r:id="rId11"/>
    <p:sldId id="278" r:id="rId12"/>
    <p:sldId id="290" r:id="rId13"/>
    <p:sldId id="279" r:id="rId14"/>
    <p:sldId id="291" r:id="rId15"/>
    <p:sldId id="280" r:id="rId16"/>
    <p:sldId id="283" r:id="rId17"/>
    <p:sldId id="268" r:id="rId18"/>
    <p:sldId id="292" r:id="rId19"/>
    <p:sldId id="293" r:id="rId20"/>
    <p:sldId id="284" r:id="rId21"/>
    <p:sldId id="286" r:id="rId22"/>
    <p:sldId id="294" r:id="rId23"/>
    <p:sldId id="270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3CE"/>
    <a:srgbClr val="967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4660"/>
  </p:normalViewPr>
  <p:slideViewPr>
    <p:cSldViewPr snapToGrid="0">
      <p:cViewPr varScale="1">
        <p:scale>
          <a:sx n="98" d="100"/>
          <a:sy n="98" d="100"/>
        </p:scale>
        <p:origin x="58" y="6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4B5A23-C81F-4AF5-A748-1D1EE9350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6F8B85E-9692-4475-9B5C-3E3DB5D88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005B73-604A-4AB5-8137-DDC71FB7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57B5ED-EDEA-4726-A63A-ABCD88DD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561B83-F1A6-46DA-BD34-3B375CB3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0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E36BD6-A4CF-4B25-AB1E-51253291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749623F-E56B-4F2D-8C1B-7FE5A6708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8878DC-1F89-454E-8C22-21927454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32D40-FC59-4599-8DB0-4EDB5515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BECE70-0B94-4918-8A6B-CE318F78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5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CC509A6-106F-4F30-B678-2B05478C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28D6E4-1D89-4B38-BBBD-0F0516981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995D7F-87F4-4EAE-B067-A371E5D3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6F322D-4B78-410F-883C-30640F0A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A676F9-DE6E-4CF9-8A5F-C636669B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2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AFF599-F9A5-411F-BFB9-C4FB2A3A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3CECED-CCAF-4DDD-B539-F3AF15540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0C8BE3-B2E2-4859-8481-2ADA01A4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8CDC39-E89C-42A8-9B52-C7D6DAC2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B28C08-4C0A-48B8-A2D2-41A018AB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3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24B900-D8B5-4B2F-9A9B-DAFD4392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D0AAEF-5449-4C97-B530-902BE63F1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98CE2F0-2D83-432D-AAAB-53B7BDAD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4A1FD5-451B-4844-91B8-CAAD1300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4FCB56-5F29-4966-828B-6F12C897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1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A8BCA9-CCD6-4662-A75A-29683674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B64179-D214-4078-BA5F-DFCB5B7AB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1779CDF-61C0-406A-811C-6499DEFD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E2950D3-3FB5-4335-966B-7606E354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EA6937B-7D55-49EA-B7A1-89529F5A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794612-C908-4F25-B9A3-09427AE3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3C1362-BBA7-4D01-B788-14FDB950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AC57B0-4E1F-4D85-8918-3867A4BE7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E57D204-8AC0-4D04-AEF3-91D211206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95EB064-60AB-4FE5-AF06-C9FE48BB4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9DB6808-33C3-4B13-8365-0D85B8DDB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C2640C7-3844-4222-AC6F-AB4902A4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1889AA5-8486-41FD-8413-A1012296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2CBBB2D-B216-4BCD-8B81-731C681C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5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649871-FAAA-407D-9245-5C61A8E3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A38A7DA-9D13-4BB7-ADE4-F35E84E3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3FEE6E1-89D7-49AE-A816-C7B25C1D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16B1AE1-FDC9-44CA-9C12-53013C08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3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75ACA46-7E3A-4F54-B5C7-2D501C80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A6C4713-7972-4FE4-B6C4-CD4F252FD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D64F96C-A2F1-409B-B68C-BE3C8992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0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13D69A-09A1-4C99-B3A6-6FFAF00F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0AD2F4-8A1D-4D48-B8E0-B0A9F378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F2D0DD9-6BA7-496D-AB88-10339921C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604958-49B0-4000-9AE8-1A82649D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224506-57FE-4AE4-915B-1BCF662C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06D5D81-A0DA-465B-9DDB-DA44E7CF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0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D983AA-0F4A-45E5-9631-DE95D374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327D0E-1174-49F8-B6E6-ED9C4C24C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09C250D-0505-42BE-A5E8-7419DF44E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BEAFD8E-9839-4C72-8762-8562A916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BFA4037-6B16-4DCF-B42A-04CA1505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41A69A5-76C9-4317-9EA8-5195D125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2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67ADECC-9799-4216-9862-AA5ADA4C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7C8BE3-DBC3-496D-978E-EEAF27BD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A01D7B-4D81-4C57-A818-0D2B635AD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504206-C714-4A83-8AB2-390F6A4DB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61C595-D0A5-4894-99F9-5A8A1E009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2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ILgk4mR7hM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514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400" i="1" kern="0" dirty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메이지 시대 초기 정치</a:t>
            </a:r>
            <a:endParaRPr lang="ko-KR" altLang="en-US" sz="4400" kern="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39341" y="4033385"/>
            <a:ext cx="2614446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i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haroni" panose="02010803020104030203" pitchFamily="2" charset="-79"/>
              </a:rPr>
              <a:t>일본어일본학과</a:t>
            </a:r>
            <a:endParaRPr lang="en-US" altLang="ko-KR" sz="1050" i="1" dirty="0">
              <a:solidFill>
                <a:prstClr val="white">
                  <a:lumMod val="65000"/>
                </a:prst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01247" y="4033385"/>
            <a:ext cx="2711356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21702***</a:t>
            </a:r>
            <a:endParaRPr lang="en-US" altLang="ko-KR" sz="1050" i="1" dirty="0">
              <a:solidFill>
                <a:prstClr val="white">
                  <a:lumMod val="65000"/>
                </a:prst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63105" y="4041095"/>
            <a:ext cx="2699717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박</a:t>
            </a:r>
            <a:r>
              <a:rPr lang="en-US" altLang="ko-KR" sz="1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*</a:t>
            </a:r>
            <a:r>
              <a:rPr lang="ko-KR" altLang="en-US" sz="1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진</a:t>
            </a:r>
            <a:endParaRPr lang="en-US" altLang="ko-KR" sz="1050" i="1" dirty="0">
              <a:solidFill>
                <a:prstClr val="white">
                  <a:lumMod val="65000"/>
                </a:prst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haroni" panose="02010803020104030203" pitchFamily="2" charset="-79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3509468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88929DA-A5BF-4B2D-9B3F-B9AE75A077B9}"/>
                </a:ext>
              </a:extLst>
            </p:cNvPr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93FA36ED-C403-4EF8-802B-8D9FCA3FEDE1}"/>
                </a:ext>
              </a:extLst>
            </p:cNvPr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B5DA746-129A-4441-A249-BD065404DF3A}"/>
                </a:ext>
              </a:extLst>
            </p:cNvPr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타원 26"/>
          <p:cNvSpPr/>
          <p:nvPr/>
        </p:nvSpPr>
        <p:spPr>
          <a:xfrm rot="372909">
            <a:off x="12374602" y="3646844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12455946" y="1131902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12386537" y="2347110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5110933" y="646799"/>
            <a:ext cx="72693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하코다테 전쟁을 마지막으로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600" dirty="0" err="1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반막부</a:t>
            </a:r>
            <a:r>
              <a:rPr lang="ko-KR" altLang="en-US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 세력</a:t>
            </a:r>
            <a:r>
              <a:rPr lang="en-US" altLang="ko-KR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일본 신정부군</a:t>
            </a:r>
            <a:r>
              <a:rPr lang="en-US" altLang="ko-KR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의 승리</a:t>
            </a:r>
            <a:endParaRPr lang="en-US" altLang="ko-KR" sz="2600" dirty="0">
              <a:solidFill>
                <a:srgbClr val="C00000"/>
              </a:solidFill>
              <a:highlight>
                <a:srgbClr val="FFFF00"/>
              </a:highlight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" y="0"/>
            <a:ext cx="558788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보신전쟁 종료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904EA8AC-177E-4FD3-A6F9-E6FD0748F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5" y="73517"/>
            <a:ext cx="4948467" cy="304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2F40EB-58DE-4B40-94C0-91987F55D8EF}"/>
              </a:ext>
            </a:extLst>
          </p:cNvPr>
          <p:cNvSpPr txBox="1"/>
          <p:nvPr/>
        </p:nvSpPr>
        <p:spPr>
          <a:xfrm>
            <a:off x="5540706" y="4766754"/>
            <a:ext cx="665129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사이고 </a:t>
            </a:r>
            <a:r>
              <a:rPr lang="ko-KR" altLang="en-US" sz="2600" dirty="0" err="1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다카모리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등의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신정부의 지도자들은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도쿠가와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막부의 충신들에게 관용을 </a:t>
            </a:r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배풀고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</a:p>
          <a:p>
            <a:pPr algn="ctr"/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옛 막부의 지도자들에게 </a:t>
            </a: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직책을 수여</a:t>
            </a:r>
          </a:p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76491-B702-46C5-B169-DD3E0857089F}"/>
              </a:ext>
            </a:extLst>
          </p:cNvPr>
          <p:cNvSpPr txBox="1"/>
          <p:nvPr/>
        </p:nvSpPr>
        <p:spPr>
          <a:xfrm>
            <a:off x="5384661" y="2397412"/>
            <a:ext cx="693346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반막부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세력은 외국인들을 </a:t>
            </a:r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추방시키고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외국과 맺은 불평등 조약을 </a:t>
            </a:r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협상하려했으나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장기적인 </a:t>
            </a:r>
            <a:r>
              <a:rPr lang="ko-KR" altLang="en-US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근대화 정책을 채택</a:t>
            </a:r>
            <a:r>
              <a:rPr lang="en-US" altLang="ko-KR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,</a:t>
            </a:r>
            <a:r>
              <a:rPr lang="ko-KR" altLang="en-US" sz="2600" dirty="0" err="1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개국</a:t>
            </a:r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시키기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위해 포기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</a:p>
          <a:p>
            <a:endParaRPr lang="ko-KR" altLang="en-US" dirty="0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1F948D1D-92E4-488F-90FB-F68FDFF27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4055"/>
            <a:ext cx="5587888" cy="279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7024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4">
            <a:extLst>
              <a:ext uri="{FF2B5EF4-FFF2-40B4-BE49-F238E27FC236}">
                <a16:creationId xmlns:a16="http://schemas.microsoft.com/office/drawing/2014/main" id="{8896EAFF-B6AA-4167-81AC-2FCDE15D0162}"/>
              </a:ext>
            </a:extLst>
          </p:cNvPr>
          <p:cNvSpPr/>
          <p:nvPr/>
        </p:nvSpPr>
        <p:spPr>
          <a:xfrm>
            <a:off x="1131837" y="1075866"/>
            <a:ext cx="9928326" cy="1262161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31837" y="1260670"/>
            <a:ext cx="99980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en-US" altLang="ko-KR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1869</a:t>
            </a:r>
            <a:r>
              <a:rPr lang="ko-KR" altLang="en-US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</a:t>
            </a:r>
            <a:r>
              <a:rPr lang="en-US" altLang="ko-KR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7</a:t>
            </a:r>
            <a:r>
              <a:rPr lang="ko-KR" altLang="en-US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월 </a:t>
            </a:r>
            <a:r>
              <a:rPr lang="en-US" altLang="ko-KR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25</a:t>
            </a:r>
            <a:r>
              <a:rPr lang="ko-KR" altLang="en-US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 메이지 시대 초기에 행해진 조치</a:t>
            </a:r>
            <a:r>
              <a:rPr lang="en-US" altLang="ko-KR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다이묘들이 일본 천황에게 </a:t>
            </a:r>
            <a:r>
              <a:rPr lang="en-US" altLang="ko-KR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'</a:t>
            </a:r>
            <a:r>
              <a:rPr lang="ko-KR" altLang="en-US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영지</a:t>
            </a:r>
            <a:r>
              <a:rPr lang="en-US" altLang="ko-KR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'</a:t>
            </a:r>
            <a:r>
              <a:rPr lang="ko-KR" altLang="en-US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와 </a:t>
            </a:r>
            <a:r>
              <a:rPr lang="en-US" altLang="ko-KR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'</a:t>
            </a:r>
            <a:r>
              <a:rPr lang="ko-KR" altLang="en-US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영민</a:t>
            </a:r>
            <a:r>
              <a:rPr lang="en-US" altLang="ko-KR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', </a:t>
            </a:r>
            <a:r>
              <a:rPr lang="ko-KR" altLang="en-US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즉 </a:t>
            </a:r>
            <a:r>
              <a:rPr lang="en-US" altLang="ko-KR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'</a:t>
            </a:r>
            <a:r>
              <a:rPr lang="ko-KR" altLang="en-US" sz="2600" dirty="0" err="1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판적</a:t>
            </a:r>
            <a:r>
              <a:rPr lang="en-US" altLang="ko-KR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'</a:t>
            </a:r>
            <a:r>
              <a:rPr lang="ko-KR" altLang="en-US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을 반환했던 일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 err="1">
                <a:solidFill>
                  <a:prstClr val="white"/>
                </a:solidFill>
                <a:latin typeface="HY헤드라인M"/>
                <a:ea typeface="HY헤드라인M"/>
              </a:rPr>
              <a:t>판적봉환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5CCA70-BDB9-4524-B710-AE619CFBBE67}"/>
              </a:ext>
            </a:extLst>
          </p:cNvPr>
          <p:cNvSpPr txBox="1"/>
          <p:nvPr/>
        </p:nvSpPr>
        <p:spPr>
          <a:xfrm>
            <a:off x="69706" y="2712878"/>
            <a:ext cx="5007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에도 막부의 소멸과 함께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메이지 신정부는 기존의 막번 체제를 고쳐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새로운 지방제도를 수립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하고자 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EEB93-504C-497C-A34B-038B1AB01D0E}"/>
              </a:ext>
            </a:extLst>
          </p:cNvPr>
          <p:cNvSpPr txBox="1"/>
          <p:nvPr/>
        </p:nvSpPr>
        <p:spPr>
          <a:xfrm>
            <a:off x="6341614" y="2644170"/>
            <a:ext cx="5850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1868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4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월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다이묘들의 영지를</a:t>
            </a:r>
            <a:r>
              <a:rPr lang="en-US" altLang="ko-KR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번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공식 명칭으로 부르게 되었고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</a:p>
          <a:p>
            <a:pPr algn="ctr"/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다이묘를 지사에 임명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하여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그 통치를 계속 위임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53866-8DFB-4274-BDD4-1DC9B95DFA8A}"/>
              </a:ext>
            </a:extLst>
          </p:cNvPr>
          <p:cNvSpPr txBox="1"/>
          <p:nvPr/>
        </p:nvSpPr>
        <p:spPr>
          <a:xfrm>
            <a:off x="3838110" y="5361343"/>
            <a:ext cx="5007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신정부는 권력기반이 취약</a:t>
            </a:r>
            <a:r>
              <a:rPr lang="ko-KR" altLang="en-US" sz="2400" dirty="0">
                <a:latin typeface="HY신명조" panose="02030600000101010101" pitchFamily="18" charset="-127"/>
                <a:ea typeface="HY신명조" panose="02030600000101010101" pitchFamily="18" charset="-127"/>
              </a:rPr>
              <a:t>한 까닭</a:t>
            </a:r>
            <a:endParaRPr lang="en-US" altLang="ko-KR" sz="24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400" dirty="0">
                <a:latin typeface="HY신명조" panose="02030600000101010101" pitchFamily="18" charset="-127"/>
                <a:ea typeface="HY신명조" panose="02030600000101010101" pitchFamily="18" charset="-127"/>
              </a:rPr>
              <a:t>각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번에 대한 강제력도 갖지 못했고</a:t>
            </a:r>
            <a:r>
              <a:rPr lang="en-US" altLang="ko-KR" sz="2400" dirty="0"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</a:p>
          <a:p>
            <a:r>
              <a:rPr lang="ko-KR" altLang="en-US" sz="2400" dirty="0">
                <a:latin typeface="HY신명조" panose="02030600000101010101" pitchFamily="18" charset="-127"/>
                <a:ea typeface="HY신명조" panose="02030600000101010101" pitchFamily="18" charset="-127"/>
              </a:rPr>
              <a:t>법적인 근거도 탄탄하지 않음</a:t>
            </a:r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BBAE2917-FF37-4D3A-9B69-96739D4141CE}"/>
              </a:ext>
            </a:extLst>
          </p:cNvPr>
          <p:cNvSpPr/>
          <p:nvPr/>
        </p:nvSpPr>
        <p:spPr>
          <a:xfrm>
            <a:off x="5534836" y="3020517"/>
            <a:ext cx="1122328" cy="816966"/>
          </a:xfrm>
          <a:prstGeom prst="rightArrow">
            <a:avLst/>
          </a:prstGeom>
          <a:solidFill>
            <a:srgbClr val="AC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451EB8A3-00D8-486E-B7C6-7B5F5E70D5C8}"/>
              </a:ext>
            </a:extLst>
          </p:cNvPr>
          <p:cNvSpPr/>
          <p:nvPr/>
        </p:nvSpPr>
        <p:spPr>
          <a:xfrm rot="8224941">
            <a:off x="6541968" y="4296295"/>
            <a:ext cx="1146644" cy="816966"/>
          </a:xfrm>
          <a:prstGeom prst="rightArrow">
            <a:avLst/>
          </a:prstGeom>
          <a:solidFill>
            <a:srgbClr val="AC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4333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" grpId="0"/>
      <p:bldP spid="3" grpId="0"/>
      <p:bldP spid="4" grpId="0"/>
      <p:bldP spid="16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: 도형 4">
            <a:extLst>
              <a:ext uri="{FF2B5EF4-FFF2-40B4-BE49-F238E27FC236}">
                <a16:creationId xmlns:a16="http://schemas.microsoft.com/office/drawing/2014/main" id="{94015F76-7756-40B0-8EBB-2B94635431D9}"/>
              </a:ext>
            </a:extLst>
          </p:cNvPr>
          <p:cNvSpPr/>
          <p:nvPr/>
        </p:nvSpPr>
        <p:spPr>
          <a:xfrm>
            <a:off x="1131837" y="1075866"/>
            <a:ext cx="9928326" cy="1262161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 err="1">
                <a:solidFill>
                  <a:prstClr val="white"/>
                </a:solidFill>
                <a:latin typeface="HY헤드라인M"/>
                <a:ea typeface="HY헤드라인M"/>
              </a:rPr>
              <a:t>판적봉환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75FCF-7433-4E1A-8CFD-9F141636EA02}"/>
              </a:ext>
            </a:extLst>
          </p:cNvPr>
          <p:cNvSpPr txBox="1"/>
          <p:nvPr/>
        </p:nvSpPr>
        <p:spPr>
          <a:xfrm>
            <a:off x="1701553" y="1259499"/>
            <a:ext cx="87888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오랜 시간 동안 주종관계</a:t>
            </a:r>
            <a:r>
              <a:rPr lang="en-US" altLang="ko-KR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세습으로 이어져 온 번의 권력을 </a:t>
            </a:r>
            <a:endParaRPr lang="en-US" altLang="ko-KR" sz="2600" dirty="0">
              <a:solidFill>
                <a:srgbClr val="967D5F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다이묘들이 쉽게 내놓지 않을 것이라는 점에서 저항 예상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A2169E-1724-452E-8027-4002F4F076CE}"/>
              </a:ext>
            </a:extLst>
          </p:cNvPr>
          <p:cNvSpPr txBox="1"/>
          <p:nvPr/>
        </p:nvSpPr>
        <p:spPr>
          <a:xfrm>
            <a:off x="130205" y="3041912"/>
            <a:ext cx="5015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보신 전쟁에서의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공훈에 대한 은상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내역을 정함으로써 번주와 번의 가신들의 반발을 무마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C30D0E-C83E-4BE7-AB13-2BA80A6C0BE6}"/>
              </a:ext>
            </a:extLst>
          </p:cNvPr>
          <p:cNvSpPr txBox="1"/>
          <p:nvPr/>
        </p:nvSpPr>
        <p:spPr>
          <a:xfrm>
            <a:off x="6671961" y="2672580"/>
            <a:ext cx="5433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많은 번들이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재정난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으로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번의 유지가 힘들었고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막부가 몰락하면서 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천황이 대신한다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는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사고가 자리잡았기 때문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판적봉환은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저항 없이 이뤄짐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9DAB0D-0B25-4BF7-8AB4-616D7EB78D6E}"/>
              </a:ext>
            </a:extLst>
          </p:cNvPr>
          <p:cNvSpPr txBox="1"/>
          <p:nvPr/>
        </p:nvSpPr>
        <p:spPr>
          <a:xfrm>
            <a:off x="2638147" y="5487957"/>
            <a:ext cx="6915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판적봉환을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발판 삼아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 err="1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폐번치현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이루어졌음</a:t>
            </a:r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02552688-63CA-43F7-9B31-EDC037E02DA7}"/>
              </a:ext>
            </a:extLst>
          </p:cNvPr>
          <p:cNvSpPr/>
          <p:nvPr/>
        </p:nvSpPr>
        <p:spPr>
          <a:xfrm>
            <a:off x="5437182" y="3020517"/>
            <a:ext cx="1122328" cy="816966"/>
          </a:xfrm>
          <a:prstGeom prst="rightArrow">
            <a:avLst/>
          </a:prstGeom>
          <a:solidFill>
            <a:srgbClr val="AC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55D588AE-588F-42F3-AC4E-96FE87CEED63}"/>
              </a:ext>
            </a:extLst>
          </p:cNvPr>
          <p:cNvSpPr/>
          <p:nvPr/>
        </p:nvSpPr>
        <p:spPr>
          <a:xfrm rot="8224941">
            <a:off x="6337783" y="4641282"/>
            <a:ext cx="1146644" cy="816966"/>
          </a:xfrm>
          <a:prstGeom prst="rightArrow">
            <a:avLst/>
          </a:prstGeom>
          <a:solidFill>
            <a:srgbClr val="AC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245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7" grpId="0"/>
      <p:bldP spid="8" grpId="0"/>
      <p:bldP spid="10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5513312" y="3028423"/>
            <a:ext cx="6572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번과 부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·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현의 구역 분할 방식은 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복잡</a:t>
            </a:r>
            <a:r>
              <a:rPr lang="en-US" altLang="ko-KR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비효율적</a:t>
            </a:r>
            <a:endParaRPr lang="en-US" altLang="ko-KR" sz="2400" dirty="0">
              <a:solidFill>
                <a:srgbClr val="C0000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폐번치현의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목적은 세금을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신정부가 거두어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국가재정의 안정을 목적</a:t>
            </a:r>
            <a:r>
              <a:rPr lang="en-US" altLang="ko-KR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</a:p>
          <a:p>
            <a:pPr lvl="0" algn="ctr">
              <a:defRPr lang="ko-KR" altLang="en-US"/>
            </a:pP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이것으로 구미 열강에 의한 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식민지화를 피할 수 있는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힘을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기르려함</a:t>
            </a:r>
            <a:endParaRPr lang="ko-KR" altLang="en-US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 err="1">
                <a:solidFill>
                  <a:prstClr val="white"/>
                </a:solidFill>
                <a:latin typeface="HY헤드라인M"/>
                <a:ea typeface="HY헤드라인M"/>
              </a:rPr>
              <a:t>폐번치헌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66070B5-BA3D-44B1-9460-B41482E3849D}"/>
              </a:ext>
            </a:extLst>
          </p:cNvPr>
          <p:cNvSpPr/>
          <p:nvPr/>
        </p:nvSpPr>
        <p:spPr>
          <a:xfrm>
            <a:off x="1423122" y="1140503"/>
            <a:ext cx="9800948" cy="1469426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유신 시기인 </a:t>
            </a:r>
            <a:r>
              <a:rPr lang="en-US" altLang="ko-KR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1871</a:t>
            </a:r>
            <a:r>
              <a:rPr lang="ko-KR" altLang="en-US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</a:t>
            </a:r>
            <a:r>
              <a:rPr lang="en-US" altLang="ko-KR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8</a:t>
            </a:r>
            <a:r>
              <a:rPr lang="ko-KR" altLang="en-US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월 </a:t>
            </a:r>
            <a:r>
              <a:rPr lang="en-US" altLang="ko-KR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29</a:t>
            </a:r>
            <a:r>
              <a:rPr lang="ko-KR" altLang="en-US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</a:t>
            </a:r>
            <a:r>
              <a:rPr lang="en-US" altLang="ko-KR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</a:t>
            </a:r>
            <a:r>
              <a:rPr lang="en-US" altLang="ko-KR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4</a:t>
            </a:r>
            <a:r>
              <a:rPr lang="ko-KR" altLang="en-US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</a:t>
            </a:r>
            <a:r>
              <a:rPr lang="en-US" altLang="ko-KR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7</a:t>
            </a:r>
            <a:r>
              <a:rPr lang="ko-KR" altLang="en-US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월 </a:t>
            </a:r>
            <a:r>
              <a:rPr lang="en-US" altLang="ko-KR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14</a:t>
            </a:r>
            <a:r>
              <a:rPr lang="ko-KR" altLang="en-US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</a:t>
            </a:r>
            <a:r>
              <a:rPr lang="en-US" altLang="ko-KR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에</a:t>
            </a:r>
            <a:r>
              <a:rPr lang="en-US" altLang="ko-KR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이전까지 지방 통치를 담당하였던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번을 폐지</a:t>
            </a:r>
            <a:r>
              <a:rPr lang="ko-KR" altLang="en-US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하고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지방 통치 기관을 중앙 정부가 통제하는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부</a:t>
            </a:r>
            <a:r>
              <a:rPr lang="en-US" altLang="ko-KR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府</a:t>
            </a:r>
            <a:r>
              <a:rPr lang="en-US" altLang="ko-KR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와 현</a:t>
            </a:r>
            <a:r>
              <a:rPr lang="en-US" altLang="ko-KR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縣</a:t>
            </a:r>
            <a:r>
              <a:rPr lang="en-US" altLang="ko-KR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으로 일원화</a:t>
            </a:r>
            <a:r>
              <a:rPr lang="ko-KR" altLang="en-US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한 행정 개혁</a:t>
            </a:r>
            <a:endParaRPr lang="ko-KR" altLang="en-US" sz="2400" i="1" dirty="0">
              <a:solidFill>
                <a:srgbClr val="967D5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A20BD9-0767-4C1D-B72F-060D0A3B8CC5}"/>
              </a:ext>
            </a:extLst>
          </p:cNvPr>
          <p:cNvSpPr txBox="1"/>
          <p:nvPr/>
        </p:nvSpPr>
        <p:spPr>
          <a:xfrm>
            <a:off x="870026" y="3655149"/>
            <a:ext cx="3204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부번현삼치제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실시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68905-0E24-4D90-A0D6-2E6F71ED300F}"/>
              </a:ext>
            </a:extLst>
          </p:cNvPr>
          <p:cNvSpPr txBox="1"/>
          <p:nvPr/>
        </p:nvSpPr>
        <p:spPr>
          <a:xfrm>
            <a:off x="2654438" y="5512956"/>
            <a:ext cx="7155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그러나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폐번치현은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당시 일본 전체에서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200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만 명이 넘었던 </a:t>
            </a:r>
            <a:r>
              <a:rPr lang="ko-KR" altLang="en-US" sz="2400" dirty="0" err="1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번사</a:t>
            </a:r>
            <a:r>
              <a:rPr lang="en-US" altLang="ko-KR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번의 사무라이</a:t>
            </a:r>
            <a:r>
              <a:rPr lang="en-US" altLang="ko-KR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들을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대량 해고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하는 것</a:t>
            </a: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05CB068E-9156-4404-9FDA-02D3AE07A270}"/>
              </a:ext>
            </a:extLst>
          </p:cNvPr>
          <p:cNvSpPr/>
          <p:nvPr/>
        </p:nvSpPr>
        <p:spPr>
          <a:xfrm>
            <a:off x="4286190" y="3589436"/>
            <a:ext cx="1122328" cy="816966"/>
          </a:xfrm>
          <a:prstGeom prst="rightArrow">
            <a:avLst/>
          </a:prstGeom>
          <a:solidFill>
            <a:srgbClr val="AC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2580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  <p:bldP spid="2" grpId="0"/>
      <p:bldP spid="3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: 도형 4">
            <a:extLst>
              <a:ext uri="{FF2B5EF4-FFF2-40B4-BE49-F238E27FC236}">
                <a16:creationId xmlns:a16="http://schemas.microsoft.com/office/drawing/2014/main" id="{8E2320AD-DDB2-4C29-BAB5-277CFA2E242B}"/>
              </a:ext>
            </a:extLst>
          </p:cNvPr>
          <p:cNvSpPr/>
          <p:nvPr/>
        </p:nvSpPr>
        <p:spPr>
          <a:xfrm>
            <a:off x="3187403" y="2237719"/>
            <a:ext cx="8182253" cy="1687647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8434" name="Picture 2" descr="에도아르도 키오소네(Edoardo Chiossone)의 판화(사이고의 친척을 모델로 한 묘사)">
            <a:extLst>
              <a:ext uri="{FF2B5EF4-FFF2-40B4-BE49-F238E27FC236}">
                <a16:creationId xmlns:a16="http://schemas.microsoft.com/office/drawing/2014/main" id="{C619DACD-4C2E-4FEA-A2C2-E6FA4BEC3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4" y="2059618"/>
            <a:ext cx="2755062" cy="37949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 err="1">
                <a:solidFill>
                  <a:prstClr val="white"/>
                </a:solidFill>
                <a:latin typeface="HY헤드라인M"/>
                <a:ea typeface="HY헤드라인M"/>
              </a:rPr>
              <a:t>폐번치헌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68905-0E24-4D90-A0D6-2E6F71ED300F}"/>
              </a:ext>
            </a:extLst>
          </p:cNvPr>
          <p:cNvSpPr txBox="1"/>
          <p:nvPr/>
        </p:nvSpPr>
        <p:spPr>
          <a:xfrm>
            <a:off x="4616404" y="1057201"/>
            <a:ext cx="715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사이고 </a:t>
            </a:r>
            <a:r>
              <a:rPr lang="ko-KR" altLang="en-US" sz="2400" dirty="0" err="1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다카모리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가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폐번치헌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안을 만듦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E0DD7-9314-4BE9-B057-D44ADBD8D30E}"/>
              </a:ext>
            </a:extLst>
          </p:cNvPr>
          <p:cNvSpPr txBox="1"/>
          <p:nvPr/>
        </p:nvSpPr>
        <p:spPr>
          <a:xfrm>
            <a:off x="4956699" y="1518866"/>
            <a:ext cx="537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왕정복고에 이은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제</a:t>
            </a:r>
            <a:r>
              <a:rPr lang="en-US" altLang="ko-KR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2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의 쿠데타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031AF-1015-4719-99DC-8A84745C05F1}"/>
              </a:ext>
            </a:extLst>
          </p:cNvPr>
          <p:cNvSpPr txBox="1"/>
          <p:nvPr/>
        </p:nvSpPr>
        <p:spPr>
          <a:xfrm>
            <a:off x="3356079" y="2342878"/>
            <a:ext cx="88332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최초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: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번을 그대로 현으로 바꿔 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3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부 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302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현으로 전 국토가 분할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en-US" altLang="ko-KR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11</a:t>
            </a:r>
            <a:r>
              <a:rPr lang="ko-KR" altLang="en-US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월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: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3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부 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72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현으로 일부 현이 통합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그 후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: 69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현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(1872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), 60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현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(1873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),59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현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(1875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),35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현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(1876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</a:p>
          <a:p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그러나 현의 면적이 너무 커져 행정력 문제와 같은 여러 문제가 제기돼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1889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년에는 일부 현이 분할돼 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3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부 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43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현으로 전체 행정 구역의 수는 변화됨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201F1-E264-4D63-AC5B-564F1E8E29A8}"/>
              </a:ext>
            </a:extLst>
          </p:cNvPr>
          <p:cNvSpPr txBox="1"/>
          <p:nvPr/>
        </p:nvSpPr>
        <p:spPr>
          <a:xfrm>
            <a:off x="2861888" y="4030525"/>
            <a:ext cx="88332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폐번치현은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헤이안 시대 후반부터 이어온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봉건적 토지 지배 방식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을 근본적으로 부정하는 것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메이지 유신의 최대 개혁</a:t>
            </a:r>
            <a:endParaRPr lang="en-US" altLang="ko-KR" sz="2400" dirty="0">
              <a:solidFill>
                <a:srgbClr val="C00000"/>
              </a:solidFill>
              <a:highlight>
                <a:srgbClr val="FFFF00"/>
              </a:highlight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en-US" altLang="ko-KR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"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전국 일치의 정치 체제</a:t>
            </a:r>
            <a:r>
              <a:rPr lang="en-US" altLang="ko-KR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"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의 설립까지 정비가 필요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이는 사이고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다카모리에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의한 부재정부에서 실시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부재정부는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징병령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·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학제 공포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·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사법 개혁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·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지조 개정 등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새로운 제도를 실시</a:t>
            </a:r>
          </a:p>
        </p:txBody>
      </p:sp>
    </p:spTree>
    <p:extLst>
      <p:ext uri="{BB962C8B-B14F-4D97-AF65-F5344CB8AC3E}">
        <p14:creationId xmlns:p14="http://schemas.microsoft.com/office/powerpoint/2010/main" val="246435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양쪽 모서리가 둥근 사각형 37">
            <a:extLst>
              <a:ext uri="{FF2B5EF4-FFF2-40B4-BE49-F238E27FC236}">
                <a16:creationId xmlns:a16="http://schemas.microsoft.com/office/drawing/2014/main" id="{E4317AEC-E80A-4952-B634-794D64FDC8AC}"/>
              </a:ext>
            </a:extLst>
          </p:cNvPr>
          <p:cNvSpPr/>
          <p:nvPr/>
        </p:nvSpPr>
        <p:spPr>
          <a:xfrm rot="16200000">
            <a:off x="6104355" y="-813265"/>
            <a:ext cx="3755254" cy="5381782"/>
          </a:xfrm>
          <a:prstGeom prst="round2SameRect">
            <a:avLst>
              <a:gd name="adj1" fmla="val 12546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19129" y="4465147"/>
            <a:ext cx="8202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1871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9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월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13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일에 청나라 톈진에서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일본과 청나라 사이에서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처음으로 맺어진 대등한 조약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0672871" y="0"/>
            <a:ext cx="151913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청일 수호 조약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8902576-3899-4582-A5E8-91866A186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291091" cy="3821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4D0B5D-769A-4C43-9AD2-0C5865ABFFE1}"/>
              </a:ext>
            </a:extLst>
          </p:cNvPr>
          <p:cNvSpPr txBox="1"/>
          <p:nvPr/>
        </p:nvSpPr>
        <p:spPr>
          <a:xfrm>
            <a:off x="2651018" y="5639579"/>
            <a:ext cx="5939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청일 전쟁 발발 전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까지 그 효력이 계속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70D4A-36A1-4109-83AE-F256F770C2F0}"/>
              </a:ext>
            </a:extLst>
          </p:cNvPr>
          <p:cNvSpPr txBox="1"/>
          <p:nvPr/>
        </p:nvSpPr>
        <p:spPr>
          <a:xfrm>
            <a:off x="5500148" y="756756"/>
            <a:ext cx="5554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1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조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양국은 서로의 영토에 국경 침범 자제 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4.8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조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외교 사절의 교환과 영사를 상호 주재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6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조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양국의 협상은 한문을 사용하며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</a:p>
          <a:p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일문을 이용할 때 한문을 추가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8.9.13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조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제한적인 영사 재판권을 상호 인정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11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조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양국의 개항장에서는 도검의 휴대를 금지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통상 관계에 대해서는 구미 열강에 준하는 대우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최혜국 대우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협정 관세율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를 서로 인정</a:t>
            </a:r>
          </a:p>
        </p:txBody>
      </p:sp>
    </p:spTree>
    <p:extLst>
      <p:ext uri="{BB962C8B-B14F-4D97-AF65-F5344CB8AC3E}">
        <p14:creationId xmlns:p14="http://schemas.microsoft.com/office/powerpoint/2010/main" val="3499360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4">
            <a:extLst>
              <a:ext uri="{FF2B5EF4-FFF2-40B4-BE49-F238E27FC236}">
                <a16:creationId xmlns:a16="http://schemas.microsoft.com/office/drawing/2014/main" id="{1A75BB8B-5B64-4F1D-8FAF-0FCC849DA18A}"/>
              </a:ext>
            </a:extLst>
          </p:cNvPr>
          <p:cNvSpPr/>
          <p:nvPr/>
        </p:nvSpPr>
        <p:spPr>
          <a:xfrm>
            <a:off x="1171851" y="1075866"/>
            <a:ext cx="9888311" cy="1667334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08821" y="1263202"/>
            <a:ext cx="997435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시대 초기의 정변으로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당시 정부의 반 이상과 군인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관료 약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600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명이 사퇴한 것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정한론이 발단이 되어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정한론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정변으로 불림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메이지 </a:t>
            </a:r>
            <a:r>
              <a:rPr lang="en-US" altLang="ko-KR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6</a:t>
            </a: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년 정변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E2BF9E-5DEC-4E4C-9436-F71F77462417}"/>
              </a:ext>
            </a:extLst>
          </p:cNvPr>
          <p:cNvSpPr txBox="1"/>
          <p:nvPr/>
        </p:nvSpPr>
        <p:spPr>
          <a:xfrm>
            <a:off x="1151845" y="3028486"/>
            <a:ext cx="98883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정변의 발단</a:t>
            </a:r>
            <a:endParaRPr lang="en-US" altLang="ko-KR" sz="2800" dirty="0">
              <a:solidFill>
                <a:srgbClr val="C00000"/>
              </a:solidFill>
              <a:highlight>
                <a:srgbClr val="FFFF00"/>
              </a:highlight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endParaRPr lang="en-US" altLang="ko-KR" sz="2800" dirty="0">
              <a:solidFill>
                <a:srgbClr val="C00000"/>
              </a:solidFill>
              <a:highlight>
                <a:srgbClr val="FFFF00"/>
              </a:highlight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8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사이고 </a:t>
            </a:r>
            <a:r>
              <a:rPr lang="ko-KR" altLang="en-US" sz="2800" dirty="0" err="1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다카모리의</a:t>
            </a:r>
            <a:r>
              <a:rPr lang="ko-KR" altLang="en-US" sz="28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조선 사절 파견 문제</a:t>
            </a:r>
            <a:endParaRPr lang="en-US" altLang="ko-KR" sz="2800" dirty="0">
              <a:solidFill>
                <a:srgbClr val="C0000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8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일본은 조선에게 사절단을 몇 번 파견했음</a:t>
            </a:r>
            <a:endParaRPr lang="en-US" altLang="ko-KR" sz="28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8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또한 당시의 조선에서는 흥선대원군이 정권을 장악</a:t>
            </a:r>
            <a:r>
              <a:rPr lang="en-US" altLang="ko-KR" sz="28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</a:p>
          <a:p>
            <a:pPr algn="ctr"/>
            <a:r>
              <a:rPr lang="ko-KR" altLang="en-US" sz="28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유교의 부흥과 양이 정책을 국시로 채택했기 때문에 </a:t>
            </a:r>
            <a:endParaRPr lang="en-US" altLang="ko-KR" sz="28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8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이를 이유로 </a:t>
            </a:r>
            <a:r>
              <a:rPr lang="ko-KR" altLang="en-US" sz="28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일본과 단교해야 한다는 의견</a:t>
            </a:r>
            <a:r>
              <a:rPr lang="ko-KR" altLang="en-US" sz="28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 있었음</a:t>
            </a:r>
          </a:p>
        </p:txBody>
      </p:sp>
    </p:spTree>
    <p:extLst>
      <p:ext uri="{BB962C8B-B14F-4D97-AF65-F5344CB8AC3E}">
        <p14:creationId xmlns:p14="http://schemas.microsoft.com/office/powerpoint/2010/main" val="327702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직사각형 7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endParaRPr lang="ko-KR" altLang="en-US" sz="4800" kern="0" dirty="0">
              <a:solidFill>
                <a:prstClr val="white"/>
              </a:solidFill>
            </a:endParaRPr>
          </a:p>
        </p:txBody>
      </p:sp>
      <p:sp>
        <p:nvSpPr>
          <p:cNvPr id="13" name="사각형: 둥근 모서리 16">
            <a:extLst>
              <a:ext uri="{FF2B5EF4-FFF2-40B4-BE49-F238E27FC236}">
                <a16:creationId xmlns:a16="http://schemas.microsoft.com/office/drawing/2014/main" id="{DBCEDBE1-5E78-4582-B679-47C6D9376C3B}"/>
              </a:ext>
            </a:extLst>
          </p:cNvPr>
          <p:cNvSpPr/>
          <p:nvPr/>
        </p:nvSpPr>
        <p:spPr>
          <a:xfrm>
            <a:off x="3525106" y="104761"/>
            <a:ext cx="5141787" cy="7556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400" dirty="0">
                <a:solidFill>
                  <a:prstClr val="white">
                    <a:lumMod val="50000"/>
                  </a:prst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동영상</a:t>
            </a:r>
          </a:p>
        </p:txBody>
      </p:sp>
      <p:pic>
        <p:nvPicPr>
          <p:cNvPr id="2" name="온라인 미디어 1" title="￪ﾸﾉ￫ﾳﾀ￭ﾕﾘ￫ﾊﾔ ￫ﾏﾙ￬ﾕﾄ￬ﾋﾜ￬ﾕﾄ - ￬ﾄﾸ￬ﾝﾴ￫ﾂﾜ ￬ﾠﾄ￬ﾟﾁ [￫ﾏﾄ￫ﾏﾄ￫ﾏﾄ]">
            <a:hlinkClick r:id="" action="ppaction://media"/>
            <a:extLst>
              <a:ext uri="{FF2B5EF4-FFF2-40B4-BE49-F238E27FC236}">
                <a16:creationId xmlns:a16="http://schemas.microsoft.com/office/drawing/2014/main" id="{7089F9C4-3A2A-417C-9523-6C239C89C0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2893" y="1241847"/>
            <a:ext cx="9306211" cy="52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93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85CF0EE8-6C04-48F6-9421-AB102354F4C3}"/>
              </a:ext>
            </a:extLst>
          </p:cNvPr>
          <p:cNvSpPr/>
          <p:nvPr/>
        </p:nvSpPr>
        <p:spPr>
          <a:xfrm>
            <a:off x="3282260" y="1902703"/>
            <a:ext cx="5856241" cy="3755451"/>
          </a:xfrm>
          <a:prstGeom prst="wedgeRoundRectCallout">
            <a:avLst>
              <a:gd name="adj1" fmla="val -50601"/>
              <a:gd name="adj2" fmla="val 73766"/>
              <a:gd name="adj3" fmla="val 16667"/>
            </a:avLst>
          </a:prstGeom>
          <a:solidFill>
            <a:srgbClr val="AC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메이지 </a:t>
            </a:r>
            <a:r>
              <a:rPr lang="en-US" altLang="ko-KR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6</a:t>
            </a: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년 정변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0A167A9-5500-48B3-9BBF-2FDBBF7FD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548" y="2576642"/>
            <a:ext cx="2681565" cy="3927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996007F9-31BF-4EE7-98C5-0ADB3B28D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7" y="2576642"/>
            <a:ext cx="2938882" cy="3871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D19CA8-498C-40AD-A9EB-04DA8E29D721}"/>
              </a:ext>
            </a:extLst>
          </p:cNvPr>
          <p:cNvSpPr txBox="1"/>
          <p:nvPr/>
        </p:nvSpPr>
        <p:spPr>
          <a:xfrm>
            <a:off x="9566295" y="1792037"/>
            <a:ext cx="217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찬성파</a:t>
            </a:r>
            <a:endParaRPr lang="en-US" altLang="ko-KR" sz="20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사이고 </a:t>
            </a:r>
            <a:r>
              <a:rPr lang="ko-KR" altLang="en-US" sz="20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다카모리</a:t>
            </a:r>
            <a:endParaRPr lang="ko-KR" altLang="en-US" sz="20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8E9841-A3A8-49AF-828A-C2B12A792C3A}"/>
              </a:ext>
            </a:extLst>
          </p:cNvPr>
          <p:cNvSpPr txBox="1"/>
          <p:nvPr/>
        </p:nvSpPr>
        <p:spPr>
          <a:xfrm>
            <a:off x="-27307" y="1792037"/>
            <a:ext cx="3391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반대파 </a:t>
            </a:r>
            <a:endParaRPr lang="en-US" altLang="ko-KR" sz="20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오쿠보 </a:t>
            </a:r>
            <a:r>
              <a:rPr lang="ko-KR" altLang="en-US" sz="20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도시미치</a:t>
            </a:r>
            <a:endParaRPr lang="ko-KR" altLang="en-US" sz="20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DD3B27-CF09-422C-B734-3DA800FB0579}"/>
              </a:ext>
            </a:extLst>
          </p:cNvPr>
          <p:cNvSpPr txBox="1"/>
          <p:nvPr/>
        </p:nvSpPr>
        <p:spPr>
          <a:xfrm>
            <a:off x="3413508" y="2256934"/>
            <a:ext cx="55937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대원군이 설득에 귀를 기울이지 않을 것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사이고가 조선에 갈 경우 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살해당할 것</a:t>
            </a:r>
            <a:endParaRPr lang="en-US" altLang="ko-KR" sz="2400" dirty="0">
              <a:solidFill>
                <a:srgbClr val="C0000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조선과 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전쟁을 벌이게 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되지 않을까 하는 위기감과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조선문제보다도 먼저 손대야 하는 외교안건이 존재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비용문제 등을 이유로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강하게 반대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</a:p>
          <a:p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파견 연기 주장</a:t>
            </a:r>
          </a:p>
        </p:txBody>
      </p:sp>
    </p:spTree>
    <p:extLst>
      <p:ext uri="{BB962C8B-B14F-4D97-AF65-F5344CB8AC3E}">
        <p14:creationId xmlns:p14="http://schemas.microsoft.com/office/powerpoint/2010/main" val="374614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37">
            <a:extLst>
              <a:ext uri="{FF2B5EF4-FFF2-40B4-BE49-F238E27FC236}">
                <a16:creationId xmlns:a16="http://schemas.microsoft.com/office/drawing/2014/main" id="{6764A184-0435-4AEA-AD51-5CF2F81E2A2E}"/>
              </a:ext>
            </a:extLst>
          </p:cNvPr>
          <p:cNvSpPr/>
          <p:nvPr/>
        </p:nvSpPr>
        <p:spPr>
          <a:xfrm rot="16200000">
            <a:off x="5410023" y="-667092"/>
            <a:ext cx="1362113" cy="8988229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1" name="양쪽 모서리가 둥근 사각형 37">
            <a:extLst>
              <a:ext uri="{FF2B5EF4-FFF2-40B4-BE49-F238E27FC236}">
                <a16:creationId xmlns:a16="http://schemas.microsoft.com/office/drawing/2014/main" id="{89763192-F9BC-4AC5-A46E-B8D2AF6E0C46}"/>
              </a:ext>
            </a:extLst>
          </p:cNvPr>
          <p:cNvSpPr/>
          <p:nvPr/>
        </p:nvSpPr>
        <p:spPr>
          <a:xfrm rot="16200000">
            <a:off x="5460140" y="-2605563"/>
            <a:ext cx="1261883" cy="8988230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양쪽 모서리가 둥근 사각형 37">
            <a:extLst>
              <a:ext uri="{FF2B5EF4-FFF2-40B4-BE49-F238E27FC236}">
                <a16:creationId xmlns:a16="http://schemas.microsoft.com/office/drawing/2014/main" id="{38E69CEA-EB18-4733-838A-24FC955E1660}"/>
              </a:ext>
            </a:extLst>
          </p:cNvPr>
          <p:cNvSpPr/>
          <p:nvPr/>
        </p:nvSpPr>
        <p:spPr>
          <a:xfrm rot="16200000">
            <a:off x="5407669" y="1324461"/>
            <a:ext cx="1366825" cy="8988231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03900" y="3341501"/>
            <a:ext cx="9974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사이고는 당일에 사직서를 제출</a:t>
            </a:r>
            <a:r>
              <a:rPr lang="en-US" altLang="ko-KR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</a:p>
          <a:p>
            <a:pPr lvl="0" algn="ctr">
              <a:defRPr lang="ko-KR" altLang="en-US"/>
            </a:pP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찬성파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5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명은 다음날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10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월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24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 사직서를 제출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메이지 </a:t>
            </a:r>
            <a:r>
              <a:rPr lang="en-US" altLang="ko-KR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6</a:t>
            </a: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년 정변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E2BF9E-5DEC-4E4C-9436-F71F77462417}"/>
              </a:ext>
            </a:extLst>
          </p:cNvPr>
          <p:cNvSpPr txBox="1"/>
          <p:nvPr/>
        </p:nvSpPr>
        <p:spPr>
          <a:xfrm>
            <a:off x="995006" y="1198981"/>
            <a:ext cx="98883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10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월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23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이와쿠라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찬성파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는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‘사적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의견’으로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사이고 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파견 연기 의견서를 제출</a:t>
            </a:r>
            <a:endParaRPr lang="en-US" altLang="ko-KR" sz="2400" dirty="0">
              <a:solidFill>
                <a:srgbClr val="C0000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결국 이 의견서가 받아들여져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사이고의 파견은 무기한 연기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7C1FC-F688-4D9D-8636-E30B75FA9784}"/>
              </a:ext>
            </a:extLst>
          </p:cNvPr>
          <p:cNvSpPr txBox="1"/>
          <p:nvPr/>
        </p:nvSpPr>
        <p:spPr>
          <a:xfrm>
            <a:off x="1212804" y="5218411"/>
            <a:ext cx="9756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법령 위반으로 사이고를 책망하지 않고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역으로 사이고를 정부로 복귀시키도록 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손을 쓴 사실에 분개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하여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찬성파와 가까운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관료</a:t>
            </a:r>
            <a:r>
              <a:rPr lang="en-US" altLang="ko-KR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군인이 대량으로 사직</a:t>
            </a:r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6A71255E-5345-40EF-97B9-832883A50365}"/>
              </a:ext>
            </a:extLst>
          </p:cNvPr>
          <p:cNvSpPr/>
          <p:nvPr/>
        </p:nvSpPr>
        <p:spPr>
          <a:xfrm rot="5400000">
            <a:off x="5632046" y="2430367"/>
            <a:ext cx="614230" cy="816966"/>
          </a:xfrm>
          <a:prstGeom prst="rightArrow">
            <a:avLst/>
          </a:prstGeom>
          <a:solidFill>
            <a:srgbClr val="AC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812DAAFF-7F8A-4A7A-8515-50C0482AC163}"/>
              </a:ext>
            </a:extLst>
          </p:cNvPr>
          <p:cNvSpPr/>
          <p:nvPr/>
        </p:nvSpPr>
        <p:spPr>
          <a:xfrm rot="5400000">
            <a:off x="5630210" y="4411608"/>
            <a:ext cx="617901" cy="816966"/>
          </a:xfrm>
          <a:prstGeom prst="rightArrow">
            <a:avLst/>
          </a:prstGeom>
          <a:solidFill>
            <a:srgbClr val="AC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134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9" grpId="0"/>
      <p:bldP spid="2" grpId="0"/>
      <p:bldP spid="3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3613334" y="1577334"/>
            <a:ext cx="906855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3637740" y="3080550"/>
            <a:ext cx="882449" cy="900000"/>
          </a:xfrm>
          <a:prstGeom prst="ellipse">
            <a:avLst/>
          </a:prstGeom>
          <a:solidFill>
            <a:srgbClr val="967D5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613333" y="4636344"/>
            <a:ext cx="906855" cy="900000"/>
          </a:xfrm>
          <a:prstGeom prst="ellipse">
            <a:avLst/>
          </a:prstGeom>
          <a:solidFill>
            <a:srgbClr val="FF999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사각형: 둥근 모서리 16"/>
          <p:cNvSpPr/>
          <p:nvPr/>
        </p:nvSpPr>
        <p:spPr>
          <a:xfrm>
            <a:off x="5197195" y="1577334"/>
            <a:ext cx="6103779" cy="830893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800" dirty="0">
                <a:solidFill>
                  <a:srgbClr val="967D5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에도 막부 붕괴로 인한 변화</a:t>
            </a:r>
            <a:endParaRPr lang="ko-KR" altLang="en-US" sz="2800" i="1" dirty="0">
              <a:solidFill>
                <a:srgbClr val="967D5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4132385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목차</a:t>
            </a:r>
            <a:endParaRPr lang="en-US" altLang="ko-KR" sz="3200" i="1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CBE953F6-68BC-476F-9EF6-F52C34B5C1D7}"/>
              </a:ext>
            </a:extLst>
          </p:cNvPr>
          <p:cNvSpPr/>
          <p:nvPr/>
        </p:nvSpPr>
        <p:spPr>
          <a:xfrm>
            <a:off x="5197194" y="4636344"/>
            <a:ext cx="6103779" cy="830893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800" dirty="0" err="1">
                <a:solidFill>
                  <a:srgbClr val="967D5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세이난</a:t>
            </a:r>
            <a:r>
              <a:rPr lang="ko-KR" altLang="en-US" sz="2800" dirty="0">
                <a:solidFill>
                  <a:srgbClr val="967D5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전쟁</a:t>
            </a:r>
            <a:endParaRPr lang="ko-KR" altLang="en-US" sz="2800" i="1" dirty="0">
              <a:solidFill>
                <a:srgbClr val="967D5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A411BE9-5A98-4933-BCEA-38E347113A20}"/>
              </a:ext>
            </a:extLst>
          </p:cNvPr>
          <p:cNvSpPr/>
          <p:nvPr/>
        </p:nvSpPr>
        <p:spPr>
          <a:xfrm>
            <a:off x="5197194" y="3149657"/>
            <a:ext cx="6103779" cy="830893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800" dirty="0">
                <a:solidFill>
                  <a:srgbClr val="967D5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메이지 유신의 개혁</a:t>
            </a:r>
            <a:endParaRPr lang="ko-KR" altLang="en-US" sz="2800" i="1" dirty="0">
              <a:solidFill>
                <a:srgbClr val="967D5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63856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478227" y="3971298"/>
            <a:ext cx="8202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1876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월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27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조선과 일본 제국 사이에 체결된 조약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일본의 강압적 위협으로 맺어진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불평등 조약</a:t>
            </a:r>
            <a:endParaRPr lang="en-US" altLang="ko-KR" sz="2400" dirty="0">
              <a:solidFill>
                <a:srgbClr val="C00000"/>
              </a:solidFill>
              <a:highlight>
                <a:srgbClr val="FFFF00"/>
              </a:highlight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93DD091-E3AA-4E43-9BCA-EABD3A3FF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244789" cy="3755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D7D4D3F4-0CB6-4413-A8A3-F0B93DCEE7F7}"/>
              </a:ext>
            </a:extLst>
          </p:cNvPr>
          <p:cNvSpPr/>
          <p:nvPr/>
        </p:nvSpPr>
        <p:spPr>
          <a:xfrm>
            <a:off x="10626571" y="0"/>
            <a:ext cx="1565429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강화도 조약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70C77E-14B2-488A-A83F-95D7085AE03B}"/>
              </a:ext>
            </a:extLst>
          </p:cNvPr>
          <p:cNvSpPr txBox="1"/>
          <p:nvPr/>
        </p:nvSpPr>
        <p:spPr>
          <a:xfrm>
            <a:off x="2510836" y="5412793"/>
            <a:ext cx="653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일본은 자신들이 일으킨 </a:t>
            </a:r>
            <a:r>
              <a:rPr lang="ko-KR" altLang="en-US" sz="2400" dirty="0" err="1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운요호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 사건을 핑계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로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1876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월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30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 조선에 군함과 함께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전권대사를 보내 협상을 강요</a:t>
            </a:r>
          </a:p>
        </p:txBody>
      </p:sp>
      <p:sp>
        <p:nvSpPr>
          <p:cNvPr id="10" name="양쪽 모서리가 둥근 사각형 37">
            <a:extLst>
              <a:ext uri="{FF2B5EF4-FFF2-40B4-BE49-F238E27FC236}">
                <a16:creationId xmlns:a16="http://schemas.microsoft.com/office/drawing/2014/main" id="{06F2088C-7A92-45BD-87A5-A8D6AC3FB52B}"/>
              </a:ext>
            </a:extLst>
          </p:cNvPr>
          <p:cNvSpPr/>
          <p:nvPr/>
        </p:nvSpPr>
        <p:spPr>
          <a:xfrm rot="16200000">
            <a:off x="6058053" y="-813264"/>
            <a:ext cx="3755254" cy="5381782"/>
          </a:xfrm>
          <a:prstGeom prst="round2SameRect">
            <a:avLst>
              <a:gd name="adj1" fmla="val 12546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C75073-A16F-43BF-A368-7503E26F8E1E}"/>
              </a:ext>
            </a:extLst>
          </p:cNvPr>
          <p:cNvSpPr txBox="1"/>
          <p:nvPr/>
        </p:nvSpPr>
        <p:spPr>
          <a:xfrm>
            <a:off x="5244789" y="307966"/>
            <a:ext cx="55549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1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관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조선국은 자주지방으로서 일본국과 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평등한 권리를 보유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→조선에 대한 청나라의 종주권을 부정해 조선침략     을 쉽게 하기 위함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7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관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해안 측량하도록 허용하고 양국 선객에게 위험   을 피하고 안전을 도모하게 한다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→조선의 해항 및 요새의 침략을 의미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9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관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백성들이 각자 임의로 무역할 때 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양국 관리들은 간섭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·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제한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·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금지할 수 없다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→ 조선정부가 아무런 조치를 취할 수 없게 함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10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관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일본 영사파견 권리와 영사재판권 인정</a:t>
            </a:r>
          </a:p>
        </p:txBody>
      </p:sp>
    </p:spTree>
    <p:extLst>
      <p:ext uri="{BB962C8B-B14F-4D97-AF65-F5344CB8AC3E}">
        <p14:creationId xmlns:p14="http://schemas.microsoft.com/office/powerpoint/2010/main" val="14652691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 err="1">
                <a:solidFill>
                  <a:prstClr val="white"/>
                </a:solidFill>
                <a:latin typeface="HY헤드라인M"/>
                <a:ea typeface="HY헤드라인M"/>
              </a:rPr>
              <a:t>세이난</a:t>
            </a: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 전쟁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DFCA75D-2A30-4EFA-9D5D-8AA949EA6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297" y="1027344"/>
            <a:ext cx="7131405" cy="347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B2405E-6CFC-4719-9A06-798EEE9C79D0}"/>
              </a:ext>
            </a:extLst>
          </p:cNvPr>
          <p:cNvSpPr txBox="1"/>
          <p:nvPr/>
        </p:nvSpPr>
        <p:spPr>
          <a:xfrm>
            <a:off x="9579006" y="4133086"/>
            <a:ext cx="300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가고시마 폭도 출진도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0843A9-F9AB-4A64-9480-867698712CF6}"/>
              </a:ext>
            </a:extLst>
          </p:cNvPr>
          <p:cNvSpPr txBox="1"/>
          <p:nvPr/>
        </p:nvSpPr>
        <p:spPr>
          <a:xfrm>
            <a:off x="1216240" y="4502418"/>
            <a:ext cx="9942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1877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10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에 사이고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다카모리가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맹주로서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주도하여 일으킨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사쓰마 번 사무라이의 무력 반란</a:t>
            </a:r>
            <a:endParaRPr lang="en-US" altLang="ko-KR" sz="2400" dirty="0">
              <a:solidFill>
                <a:srgbClr val="C00000"/>
              </a:solidFill>
              <a:highlight>
                <a:srgbClr val="FFFF00"/>
              </a:highlight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사이고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다카모리가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하야 후 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설립한 사학교가 중심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 되었던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사건이기 때문에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사학교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전쟁이라고도 불림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초기에 일어난 일련의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사무라이 반란 중 최대 규모</a:t>
            </a:r>
            <a:endParaRPr lang="en-US" altLang="ko-KR" sz="2400" dirty="0">
              <a:solidFill>
                <a:srgbClr val="C00000"/>
              </a:solidFill>
              <a:highlight>
                <a:srgbClr val="FFFF00"/>
              </a:highlight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 역사상 마지막 내전</a:t>
            </a:r>
          </a:p>
        </p:txBody>
      </p:sp>
    </p:spTree>
    <p:extLst>
      <p:ext uri="{BB962C8B-B14F-4D97-AF65-F5344CB8AC3E}">
        <p14:creationId xmlns:p14="http://schemas.microsoft.com/office/powerpoint/2010/main" val="2336134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양쪽 모서리가 둥근 사각형 38">
            <a:extLst>
              <a:ext uri="{FF2B5EF4-FFF2-40B4-BE49-F238E27FC236}">
                <a16:creationId xmlns:a16="http://schemas.microsoft.com/office/drawing/2014/main" id="{075C50E2-18B9-4B1E-86A3-D4D402334CD4}"/>
              </a:ext>
            </a:extLst>
          </p:cNvPr>
          <p:cNvSpPr/>
          <p:nvPr/>
        </p:nvSpPr>
        <p:spPr>
          <a:xfrm rot="16200000">
            <a:off x="233830" y="2284211"/>
            <a:ext cx="3416319" cy="1436417"/>
          </a:xfrm>
          <a:prstGeom prst="round2SameRect">
            <a:avLst>
              <a:gd name="adj1" fmla="val 42248"/>
              <a:gd name="adj2" fmla="val 0"/>
            </a:avLst>
          </a:prstGeom>
          <a:solidFill>
            <a:srgbClr val="FF9999"/>
          </a:solidFill>
          <a:ln>
            <a:noFill/>
          </a:ln>
          <a:effectLst>
            <a:outerShdw blurRad="139700" dist="63500" sx="97000" sy="9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양쪽 모서리가 둥근 사각형 37">
            <a:extLst>
              <a:ext uri="{FF2B5EF4-FFF2-40B4-BE49-F238E27FC236}">
                <a16:creationId xmlns:a16="http://schemas.microsoft.com/office/drawing/2014/main" id="{547A0687-7B38-4AA4-AC0B-32C29186C689}"/>
              </a:ext>
            </a:extLst>
          </p:cNvPr>
          <p:cNvSpPr/>
          <p:nvPr/>
        </p:nvSpPr>
        <p:spPr>
          <a:xfrm rot="16200000">
            <a:off x="5117969" y="-1194439"/>
            <a:ext cx="3416320" cy="8393720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 err="1">
                <a:solidFill>
                  <a:prstClr val="white"/>
                </a:solidFill>
                <a:latin typeface="HY헤드라인M"/>
                <a:ea typeface="HY헤드라인M"/>
              </a:rPr>
              <a:t>세이난</a:t>
            </a: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 전쟁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B2405E-6CFC-4719-9A06-798EEE9C79D0}"/>
              </a:ext>
            </a:extLst>
          </p:cNvPr>
          <p:cNvSpPr txBox="1"/>
          <p:nvPr/>
        </p:nvSpPr>
        <p:spPr>
          <a:xfrm>
            <a:off x="1223778" y="2586921"/>
            <a:ext cx="1287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경제적 </a:t>
            </a:r>
            <a:endParaRPr lang="en-US" altLang="ko-KR" sz="2400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의의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BD41B3-A8D6-4521-9481-191529CD71B3}"/>
              </a:ext>
            </a:extLst>
          </p:cNvPr>
          <p:cNvSpPr txBox="1"/>
          <p:nvPr/>
        </p:nvSpPr>
        <p:spPr>
          <a:xfrm>
            <a:off x="2033245" y="1332517"/>
            <a:ext cx="95701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1.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군사비는 세금 대부분을 다 써버릴 정도로 막대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2.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정부는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전투비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조달을 위해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불환지폐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를 활발히 하여 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인플레이션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 발생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3.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지폐를 발행</a:t>
            </a:r>
            <a:endParaRPr lang="en-US" altLang="ko-KR" sz="2400" dirty="0">
              <a:solidFill>
                <a:srgbClr val="C00000"/>
              </a:solidFill>
              <a:highlight>
                <a:srgbClr val="FFFF00"/>
              </a:highlight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4.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소작화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가 진행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5.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대지주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가 발생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6.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소작을 할 수 없을 정도로 빈곤한 자는 도시로 감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→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재벌이 경영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하는 공장에서 저임금 노동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7.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사유자본에 의한 철도 건설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 진행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B21057-D845-4142-B3A6-CC1EC0DE9EEF}"/>
              </a:ext>
            </a:extLst>
          </p:cNvPr>
          <p:cNvSpPr txBox="1"/>
          <p:nvPr/>
        </p:nvSpPr>
        <p:spPr>
          <a:xfrm>
            <a:off x="2194263" y="5125406"/>
            <a:ext cx="7935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초기 자본가가 나타나는 계기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'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신분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'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보다도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'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돈’</a:t>
            </a:r>
          </a:p>
          <a:p>
            <a:pPr algn="ctr"/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일본의 근대화가 진행</a:t>
            </a: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FF947AC3-395C-483E-8B47-1BF8CF90F95D}"/>
              </a:ext>
            </a:extLst>
          </p:cNvPr>
          <p:cNvSpPr/>
          <p:nvPr/>
        </p:nvSpPr>
        <p:spPr>
          <a:xfrm>
            <a:off x="2629269" y="5317087"/>
            <a:ext cx="1122328" cy="816966"/>
          </a:xfrm>
          <a:prstGeom prst="rightArrow">
            <a:avLst/>
          </a:prstGeom>
          <a:solidFill>
            <a:srgbClr val="AC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1091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514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400" i="1" kern="0" dirty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endParaRPr lang="ko-KR" altLang="en-US" sz="4400" kern="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3509468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88929DA-A5BF-4B2D-9B3F-B9AE75A077B9}"/>
                </a:ext>
              </a:extLst>
            </p:cNvPr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93FA36ED-C403-4EF8-802B-8D9FCA3FEDE1}"/>
                </a:ext>
              </a:extLst>
            </p:cNvPr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B5DA746-129A-4441-A249-BD065404DF3A}"/>
                </a:ext>
              </a:extLst>
            </p:cNvPr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타원 26"/>
          <p:cNvSpPr/>
          <p:nvPr/>
        </p:nvSpPr>
        <p:spPr>
          <a:xfrm rot="372909">
            <a:off x="12374602" y="3646844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12455946" y="1131902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12386537" y="2347110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626128" y="1982881"/>
            <a:ext cx="2615274" cy="4013199"/>
            <a:chOff x="1107360" y="1386115"/>
            <a:chExt cx="3174355" cy="4871122"/>
          </a:xfrm>
        </p:grpSpPr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B7A0261F-E8B0-49FA-90DE-BD02B2DDCA43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1107360" y="3107072"/>
              <a:ext cx="3135086" cy="24383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메이지 정부의 시기 </a:t>
              </a:r>
              <a:endParaRPr lang="en-US" altLang="ko-KR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(1868</a:t>
              </a:r>
              <a:r>
                <a:rPr lang="ko-KR" altLang="en-US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년 </a:t>
              </a:r>
              <a:r>
                <a:rPr lang="en-US" altLang="ko-KR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~ 1890</a:t>
              </a:r>
              <a:r>
                <a:rPr lang="ko-KR" altLang="en-US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년</a:t>
              </a:r>
              <a:r>
                <a:rPr lang="en-US" altLang="ko-KR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)</a:t>
              </a:r>
              <a:endPara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endParaRPr>
            </a:p>
          </p:txBody>
        </p:sp>
        <p:sp>
          <p:nvSpPr>
            <p:cNvPr id="34" name="직각 삼각형 33">
              <a:extLst>
                <a:ext uri="{FF2B5EF4-FFF2-40B4-BE49-F238E27FC236}">
                  <a16:creationId xmlns:a16="http://schemas.microsoft.com/office/drawing/2014/main" id="{F11C7890-797B-4921-87AC-F3D28154BCAB}"/>
                </a:ext>
              </a:extLst>
            </p:cNvPr>
            <p:cNvSpPr/>
            <p:nvPr/>
          </p:nvSpPr>
          <p:spPr>
            <a:xfrm flipH="1">
              <a:off x="1146629" y="1887874"/>
              <a:ext cx="3135086" cy="1219198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655C50BE-D84C-4E8E-9009-1D9C03C89092}"/>
                </a:ext>
              </a:extLst>
            </p:cNvPr>
            <p:cNvSpPr/>
            <p:nvPr/>
          </p:nvSpPr>
          <p:spPr>
            <a:xfrm>
              <a:off x="1856608" y="1612601"/>
              <a:ext cx="1552800" cy="453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ko-KR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6660747" y="1982881"/>
            <a:ext cx="2582921" cy="4013199"/>
            <a:chOff x="1146629" y="1386115"/>
            <a:chExt cx="3135086" cy="4871122"/>
          </a:xfrm>
        </p:grpSpPr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ACD3CE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B7A0261F-E8B0-49FA-90DE-BD02B2DDCA43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ACD3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1146629" y="3033485"/>
              <a:ext cx="3135086" cy="2438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100" dirty="0">
                  <a:solidFill>
                    <a:prstClr val="white">
                      <a:lumMod val="75000"/>
                    </a:prstClr>
                  </a:solidFill>
                </a:rPr>
                <a:t> </a:t>
              </a:r>
              <a:r>
                <a:rPr lang="ko-KR" altLang="en-US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일본제국 </a:t>
              </a:r>
              <a:endParaRPr lang="en-US" altLang="ko-KR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헌법 시행 이후 </a:t>
              </a:r>
              <a:endParaRPr lang="en-US" altLang="ko-KR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(1890</a:t>
              </a:r>
              <a:r>
                <a:rPr lang="ko-KR" altLang="en-US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년 </a:t>
              </a:r>
              <a:r>
                <a:rPr lang="en-US" altLang="ko-KR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~ 1912</a:t>
              </a:r>
              <a:r>
                <a:rPr lang="ko-KR" altLang="en-US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년</a:t>
              </a:r>
              <a:r>
                <a:rPr lang="en-US" altLang="ko-KR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)</a:t>
              </a:r>
              <a:endPara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endParaRPr>
            </a:p>
          </p:txBody>
        </p:sp>
        <p:sp>
          <p:nvSpPr>
            <p:cNvPr id="40" name="직각 삼각형 39">
              <a:extLst>
                <a:ext uri="{FF2B5EF4-FFF2-40B4-BE49-F238E27FC236}">
                  <a16:creationId xmlns:a16="http://schemas.microsoft.com/office/drawing/2014/main" id="{F11C7890-797B-4921-87AC-F3D28154BCAB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8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655C50BE-D84C-4E8E-9009-1D9C03C89092}"/>
                </a:ext>
              </a:extLst>
            </p:cNvPr>
            <p:cNvSpPr/>
            <p:nvPr/>
          </p:nvSpPr>
          <p:spPr>
            <a:xfrm>
              <a:off x="1856608" y="1612601"/>
              <a:ext cx="1552800" cy="453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ko-KR" sz="14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자유형: 도형 4">
            <a:extLst>
              <a:ext uri="{FF2B5EF4-FFF2-40B4-BE49-F238E27FC236}">
                <a16:creationId xmlns:a16="http://schemas.microsoft.com/office/drawing/2014/main" id="{4F39405A-8A21-42E1-B60D-C8730260F29C}"/>
              </a:ext>
            </a:extLst>
          </p:cNvPr>
          <p:cNvSpPr/>
          <p:nvPr/>
        </p:nvSpPr>
        <p:spPr>
          <a:xfrm>
            <a:off x="3289845" y="465450"/>
            <a:ext cx="5612310" cy="1246793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  <a:gd name="connsiteX0" fmla="*/ 1208532 w 9224654"/>
              <a:gd name="connsiteY0" fmla="*/ 76200 h 1930400"/>
              <a:gd name="connsiteX1" fmla="*/ 2834132 w 9224654"/>
              <a:gd name="connsiteY1" fmla="*/ 0 h 1930400"/>
              <a:gd name="connsiteX2" fmla="*/ 6072632 w 9224654"/>
              <a:gd name="connsiteY2" fmla="*/ 25400 h 1930400"/>
              <a:gd name="connsiteX3" fmla="*/ 8574532 w 9224654"/>
              <a:gd name="connsiteY3" fmla="*/ 38100 h 1930400"/>
              <a:gd name="connsiteX4" fmla="*/ 9006332 w 9224654"/>
              <a:gd name="connsiteY4" fmla="*/ 63500 h 1930400"/>
              <a:gd name="connsiteX5" fmla="*/ 9171432 w 9224654"/>
              <a:gd name="connsiteY5" fmla="*/ 292100 h 1930400"/>
              <a:gd name="connsiteX6" fmla="*/ 9222232 w 9224654"/>
              <a:gd name="connsiteY6" fmla="*/ 1257300 h 1930400"/>
              <a:gd name="connsiteX7" fmla="*/ 9107932 w 9224654"/>
              <a:gd name="connsiteY7" fmla="*/ 1841500 h 1930400"/>
              <a:gd name="connsiteX8" fmla="*/ 8549132 w 9224654"/>
              <a:gd name="connsiteY8" fmla="*/ 1917700 h 1930400"/>
              <a:gd name="connsiteX9" fmla="*/ 6593332 w 9224654"/>
              <a:gd name="connsiteY9" fmla="*/ 1879600 h 1930400"/>
              <a:gd name="connsiteX10" fmla="*/ 3164332 w 9224654"/>
              <a:gd name="connsiteY10" fmla="*/ 1854200 h 1930400"/>
              <a:gd name="connsiteX11" fmla="*/ 1487932 w 9224654"/>
              <a:gd name="connsiteY11" fmla="*/ 1930400 h 1930400"/>
              <a:gd name="connsiteX12" fmla="*/ 395732 w 9224654"/>
              <a:gd name="connsiteY12" fmla="*/ 1854200 h 1930400"/>
              <a:gd name="connsiteX13" fmla="*/ 116332 w 9224654"/>
              <a:gd name="connsiteY13" fmla="*/ 1524000 h 1930400"/>
              <a:gd name="connsiteX14" fmla="*/ 80 w 9224654"/>
              <a:gd name="connsiteY14" fmla="*/ 1048583 h 1930400"/>
              <a:gd name="connsiteX15" fmla="*/ 103632 w 9224654"/>
              <a:gd name="connsiteY15" fmla="*/ 469900 h 1930400"/>
              <a:gd name="connsiteX16" fmla="*/ 395732 w 9224654"/>
              <a:gd name="connsiteY16" fmla="*/ 114300 h 1930400"/>
              <a:gd name="connsiteX17" fmla="*/ 975169 w 9224654"/>
              <a:gd name="connsiteY17" fmla="*/ 77787 h 1930400"/>
              <a:gd name="connsiteX18" fmla="*/ 1208532 w 9224654"/>
              <a:gd name="connsiteY18" fmla="*/ 76200 h 1930400"/>
              <a:gd name="connsiteX0" fmla="*/ 1208532 w 9224654"/>
              <a:gd name="connsiteY0" fmla="*/ 97749 h 1951949"/>
              <a:gd name="connsiteX1" fmla="*/ 2834132 w 9224654"/>
              <a:gd name="connsiteY1" fmla="*/ 21549 h 1951949"/>
              <a:gd name="connsiteX2" fmla="*/ 6072632 w 9224654"/>
              <a:gd name="connsiteY2" fmla="*/ 46949 h 1951949"/>
              <a:gd name="connsiteX3" fmla="*/ 8005321 w 9224654"/>
              <a:gd name="connsiteY3" fmla="*/ 0 h 1951949"/>
              <a:gd name="connsiteX4" fmla="*/ 9006332 w 9224654"/>
              <a:gd name="connsiteY4" fmla="*/ 85049 h 1951949"/>
              <a:gd name="connsiteX5" fmla="*/ 9171432 w 9224654"/>
              <a:gd name="connsiteY5" fmla="*/ 313649 h 1951949"/>
              <a:gd name="connsiteX6" fmla="*/ 9222232 w 9224654"/>
              <a:gd name="connsiteY6" fmla="*/ 1278849 h 1951949"/>
              <a:gd name="connsiteX7" fmla="*/ 9107932 w 9224654"/>
              <a:gd name="connsiteY7" fmla="*/ 1863049 h 1951949"/>
              <a:gd name="connsiteX8" fmla="*/ 8549132 w 9224654"/>
              <a:gd name="connsiteY8" fmla="*/ 1939249 h 1951949"/>
              <a:gd name="connsiteX9" fmla="*/ 6593332 w 9224654"/>
              <a:gd name="connsiteY9" fmla="*/ 1901149 h 1951949"/>
              <a:gd name="connsiteX10" fmla="*/ 3164332 w 9224654"/>
              <a:gd name="connsiteY10" fmla="*/ 1875749 h 1951949"/>
              <a:gd name="connsiteX11" fmla="*/ 1487932 w 9224654"/>
              <a:gd name="connsiteY11" fmla="*/ 1951949 h 1951949"/>
              <a:gd name="connsiteX12" fmla="*/ 395732 w 9224654"/>
              <a:gd name="connsiteY12" fmla="*/ 1875749 h 1951949"/>
              <a:gd name="connsiteX13" fmla="*/ 116332 w 9224654"/>
              <a:gd name="connsiteY13" fmla="*/ 1545549 h 1951949"/>
              <a:gd name="connsiteX14" fmla="*/ 80 w 9224654"/>
              <a:gd name="connsiteY14" fmla="*/ 1070132 h 1951949"/>
              <a:gd name="connsiteX15" fmla="*/ 103632 w 9224654"/>
              <a:gd name="connsiteY15" fmla="*/ 491449 h 1951949"/>
              <a:gd name="connsiteX16" fmla="*/ 395732 w 9224654"/>
              <a:gd name="connsiteY16" fmla="*/ 135849 h 1951949"/>
              <a:gd name="connsiteX17" fmla="*/ 975169 w 9224654"/>
              <a:gd name="connsiteY17" fmla="*/ 99336 h 1951949"/>
              <a:gd name="connsiteX18" fmla="*/ 1208532 w 9224654"/>
              <a:gd name="connsiteY18" fmla="*/ 97749 h 1951949"/>
              <a:gd name="connsiteX0" fmla="*/ 1208532 w 9445373"/>
              <a:gd name="connsiteY0" fmla="*/ 97749 h 1951949"/>
              <a:gd name="connsiteX1" fmla="*/ 2834132 w 9445373"/>
              <a:gd name="connsiteY1" fmla="*/ 21549 h 1951949"/>
              <a:gd name="connsiteX2" fmla="*/ 6072632 w 9445373"/>
              <a:gd name="connsiteY2" fmla="*/ 46949 h 1951949"/>
              <a:gd name="connsiteX3" fmla="*/ 8005321 w 9445373"/>
              <a:gd name="connsiteY3" fmla="*/ 0 h 1951949"/>
              <a:gd name="connsiteX4" fmla="*/ 9006332 w 9445373"/>
              <a:gd name="connsiteY4" fmla="*/ 85049 h 1951949"/>
              <a:gd name="connsiteX5" fmla="*/ 9441058 w 9445373"/>
              <a:gd name="connsiteY5" fmla="*/ 492594 h 1951949"/>
              <a:gd name="connsiteX6" fmla="*/ 9222232 w 9445373"/>
              <a:gd name="connsiteY6" fmla="*/ 1278849 h 1951949"/>
              <a:gd name="connsiteX7" fmla="*/ 9107932 w 9445373"/>
              <a:gd name="connsiteY7" fmla="*/ 1863049 h 1951949"/>
              <a:gd name="connsiteX8" fmla="*/ 8549132 w 9445373"/>
              <a:gd name="connsiteY8" fmla="*/ 1939249 h 1951949"/>
              <a:gd name="connsiteX9" fmla="*/ 6593332 w 9445373"/>
              <a:gd name="connsiteY9" fmla="*/ 1901149 h 1951949"/>
              <a:gd name="connsiteX10" fmla="*/ 3164332 w 9445373"/>
              <a:gd name="connsiteY10" fmla="*/ 1875749 h 1951949"/>
              <a:gd name="connsiteX11" fmla="*/ 1487932 w 9445373"/>
              <a:gd name="connsiteY11" fmla="*/ 1951949 h 1951949"/>
              <a:gd name="connsiteX12" fmla="*/ 395732 w 9445373"/>
              <a:gd name="connsiteY12" fmla="*/ 1875749 h 1951949"/>
              <a:gd name="connsiteX13" fmla="*/ 116332 w 9445373"/>
              <a:gd name="connsiteY13" fmla="*/ 1545549 h 1951949"/>
              <a:gd name="connsiteX14" fmla="*/ 80 w 9445373"/>
              <a:gd name="connsiteY14" fmla="*/ 1070132 h 1951949"/>
              <a:gd name="connsiteX15" fmla="*/ 103632 w 9445373"/>
              <a:gd name="connsiteY15" fmla="*/ 491449 h 1951949"/>
              <a:gd name="connsiteX16" fmla="*/ 395732 w 9445373"/>
              <a:gd name="connsiteY16" fmla="*/ 135849 h 1951949"/>
              <a:gd name="connsiteX17" fmla="*/ 975169 w 9445373"/>
              <a:gd name="connsiteY17" fmla="*/ 99336 h 1951949"/>
              <a:gd name="connsiteX18" fmla="*/ 1208532 w 9445373"/>
              <a:gd name="connsiteY18" fmla="*/ 97749 h 1951949"/>
              <a:gd name="connsiteX0" fmla="*/ 1208532 w 9453058"/>
              <a:gd name="connsiteY0" fmla="*/ 97749 h 1951949"/>
              <a:gd name="connsiteX1" fmla="*/ 2834132 w 9453058"/>
              <a:gd name="connsiteY1" fmla="*/ 21549 h 1951949"/>
              <a:gd name="connsiteX2" fmla="*/ 6072632 w 9453058"/>
              <a:gd name="connsiteY2" fmla="*/ 46949 h 1951949"/>
              <a:gd name="connsiteX3" fmla="*/ 8005321 w 9453058"/>
              <a:gd name="connsiteY3" fmla="*/ 0 h 1951949"/>
              <a:gd name="connsiteX4" fmla="*/ 9006332 w 9453058"/>
              <a:gd name="connsiteY4" fmla="*/ 85049 h 1951949"/>
              <a:gd name="connsiteX5" fmla="*/ 9441058 w 9453058"/>
              <a:gd name="connsiteY5" fmla="*/ 492594 h 1951949"/>
              <a:gd name="connsiteX6" fmla="*/ 9312107 w 9453058"/>
              <a:gd name="connsiteY6" fmla="*/ 1358380 h 1951949"/>
              <a:gd name="connsiteX7" fmla="*/ 9107932 w 9453058"/>
              <a:gd name="connsiteY7" fmla="*/ 1863049 h 1951949"/>
              <a:gd name="connsiteX8" fmla="*/ 8549132 w 9453058"/>
              <a:gd name="connsiteY8" fmla="*/ 1939249 h 1951949"/>
              <a:gd name="connsiteX9" fmla="*/ 6593332 w 9453058"/>
              <a:gd name="connsiteY9" fmla="*/ 1901149 h 1951949"/>
              <a:gd name="connsiteX10" fmla="*/ 3164332 w 9453058"/>
              <a:gd name="connsiteY10" fmla="*/ 1875749 h 1951949"/>
              <a:gd name="connsiteX11" fmla="*/ 1487932 w 9453058"/>
              <a:gd name="connsiteY11" fmla="*/ 1951949 h 1951949"/>
              <a:gd name="connsiteX12" fmla="*/ 395732 w 9453058"/>
              <a:gd name="connsiteY12" fmla="*/ 1875749 h 1951949"/>
              <a:gd name="connsiteX13" fmla="*/ 116332 w 9453058"/>
              <a:gd name="connsiteY13" fmla="*/ 1545549 h 1951949"/>
              <a:gd name="connsiteX14" fmla="*/ 80 w 9453058"/>
              <a:gd name="connsiteY14" fmla="*/ 1070132 h 1951949"/>
              <a:gd name="connsiteX15" fmla="*/ 103632 w 9453058"/>
              <a:gd name="connsiteY15" fmla="*/ 491449 h 1951949"/>
              <a:gd name="connsiteX16" fmla="*/ 395732 w 9453058"/>
              <a:gd name="connsiteY16" fmla="*/ 135849 h 1951949"/>
              <a:gd name="connsiteX17" fmla="*/ 975169 w 9453058"/>
              <a:gd name="connsiteY17" fmla="*/ 99336 h 1951949"/>
              <a:gd name="connsiteX18" fmla="*/ 1208532 w 9453058"/>
              <a:gd name="connsiteY18" fmla="*/ 97749 h 1951949"/>
              <a:gd name="connsiteX0" fmla="*/ 1208532 w 9460260"/>
              <a:gd name="connsiteY0" fmla="*/ 97749 h 1951949"/>
              <a:gd name="connsiteX1" fmla="*/ 2834132 w 9460260"/>
              <a:gd name="connsiteY1" fmla="*/ 21549 h 1951949"/>
              <a:gd name="connsiteX2" fmla="*/ 6072632 w 9460260"/>
              <a:gd name="connsiteY2" fmla="*/ 46949 h 1951949"/>
              <a:gd name="connsiteX3" fmla="*/ 8005321 w 9460260"/>
              <a:gd name="connsiteY3" fmla="*/ 0 h 1951949"/>
              <a:gd name="connsiteX4" fmla="*/ 8886498 w 9460260"/>
              <a:gd name="connsiteY4" fmla="*/ 184462 h 1951949"/>
              <a:gd name="connsiteX5" fmla="*/ 9441058 w 9460260"/>
              <a:gd name="connsiteY5" fmla="*/ 492594 h 1951949"/>
              <a:gd name="connsiteX6" fmla="*/ 9312107 w 9460260"/>
              <a:gd name="connsiteY6" fmla="*/ 1358380 h 1951949"/>
              <a:gd name="connsiteX7" fmla="*/ 9107932 w 9460260"/>
              <a:gd name="connsiteY7" fmla="*/ 1863049 h 1951949"/>
              <a:gd name="connsiteX8" fmla="*/ 8549132 w 9460260"/>
              <a:gd name="connsiteY8" fmla="*/ 1939249 h 1951949"/>
              <a:gd name="connsiteX9" fmla="*/ 6593332 w 9460260"/>
              <a:gd name="connsiteY9" fmla="*/ 1901149 h 1951949"/>
              <a:gd name="connsiteX10" fmla="*/ 3164332 w 9460260"/>
              <a:gd name="connsiteY10" fmla="*/ 1875749 h 1951949"/>
              <a:gd name="connsiteX11" fmla="*/ 1487932 w 9460260"/>
              <a:gd name="connsiteY11" fmla="*/ 1951949 h 1951949"/>
              <a:gd name="connsiteX12" fmla="*/ 395732 w 9460260"/>
              <a:gd name="connsiteY12" fmla="*/ 1875749 h 1951949"/>
              <a:gd name="connsiteX13" fmla="*/ 116332 w 9460260"/>
              <a:gd name="connsiteY13" fmla="*/ 1545549 h 1951949"/>
              <a:gd name="connsiteX14" fmla="*/ 80 w 9460260"/>
              <a:gd name="connsiteY14" fmla="*/ 1070132 h 1951949"/>
              <a:gd name="connsiteX15" fmla="*/ 103632 w 9460260"/>
              <a:gd name="connsiteY15" fmla="*/ 491449 h 1951949"/>
              <a:gd name="connsiteX16" fmla="*/ 395732 w 9460260"/>
              <a:gd name="connsiteY16" fmla="*/ 135849 h 1951949"/>
              <a:gd name="connsiteX17" fmla="*/ 975169 w 9460260"/>
              <a:gd name="connsiteY17" fmla="*/ 99336 h 1951949"/>
              <a:gd name="connsiteX18" fmla="*/ 1208532 w 9460260"/>
              <a:gd name="connsiteY18" fmla="*/ 97749 h 1951949"/>
              <a:gd name="connsiteX0" fmla="*/ 1208532 w 9339747"/>
              <a:gd name="connsiteY0" fmla="*/ 97749 h 1951949"/>
              <a:gd name="connsiteX1" fmla="*/ 2834132 w 9339747"/>
              <a:gd name="connsiteY1" fmla="*/ 21549 h 1951949"/>
              <a:gd name="connsiteX2" fmla="*/ 6072632 w 9339747"/>
              <a:gd name="connsiteY2" fmla="*/ 46949 h 1951949"/>
              <a:gd name="connsiteX3" fmla="*/ 8005321 w 9339747"/>
              <a:gd name="connsiteY3" fmla="*/ 0 h 1951949"/>
              <a:gd name="connsiteX4" fmla="*/ 8886498 w 9339747"/>
              <a:gd name="connsiteY4" fmla="*/ 184462 h 1951949"/>
              <a:gd name="connsiteX5" fmla="*/ 9291266 w 9339747"/>
              <a:gd name="connsiteY5" fmla="*/ 532360 h 1951949"/>
              <a:gd name="connsiteX6" fmla="*/ 9312107 w 9339747"/>
              <a:gd name="connsiteY6" fmla="*/ 1358380 h 1951949"/>
              <a:gd name="connsiteX7" fmla="*/ 9107932 w 9339747"/>
              <a:gd name="connsiteY7" fmla="*/ 1863049 h 1951949"/>
              <a:gd name="connsiteX8" fmla="*/ 8549132 w 9339747"/>
              <a:gd name="connsiteY8" fmla="*/ 1939249 h 1951949"/>
              <a:gd name="connsiteX9" fmla="*/ 6593332 w 9339747"/>
              <a:gd name="connsiteY9" fmla="*/ 1901149 h 1951949"/>
              <a:gd name="connsiteX10" fmla="*/ 3164332 w 9339747"/>
              <a:gd name="connsiteY10" fmla="*/ 1875749 h 1951949"/>
              <a:gd name="connsiteX11" fmla="*/ 1487932 w 9339747"/>
              <a:gd name="connsiteY11" fmla="*/ 1951949 h 1951949"/>
              <a:gd name="connsiteX12" fmla="*/ 395732 w 9339747"/>
              <a:gd name="connsiteY12" fmla="*/ 1875749 h 1951949"/>
              <a:gd name="connsiteX13" fmla="*/ 116332 w 9339747"/>
              <a:gd name="connsiteY13" fmla="*/ 1545549 h 1951949"/>
              <a:gd name="connsiteX14" fmla="*/ 80 w 9339747"/>
              <a:gd name="connsiteY14" fmla="*/ 1070132 h 1951949"/>
              <a:gd name="connsiteX15" fmla="*/ 103632 w 9339747"/>
              <a:gd name="connsiteY15" fmla="*/ 491449 h 1951949"/>
              <a:gd name="connsiteX16" fmla="*/ 395732 w 9339747"/>
              <a:gd name="connsiteY16" fmla="*/ 135849 h 1951949"/>
              <a:gd name="connsiteX17" fmla="*/ 975169 w 9339747"/>
              <a:gd name="connsiteY17" fmla="*/ 99336 h 1951949"/>
              <a:gd name="connsiteX18" fmla="*/ 1208532 w 9339747"/>
              <a:gd name="connsiteY18" fmla="*/ 97749 h 195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39747" h="1951949">
                <a:moveTo>
                  <a:pt x="1208532" y="97749"/>
                </a:moveTo>
                <a:cubicBezTo>
                  <a:pt x="1615990" y="63882"/>
                  <a:pt x="2834132" y="21549"/>
                  <a:pt x="2834132" y="21549"/>
                </a:cubicBezTo>
                <a:lnTo>
                  <a:pt x="6072632" y="46949"/>
                </a:lnTo>
                <a:lnTo>
                  <a:pt x="8005321" y="0"/>
                </a:lnTo>
                <a:cubicBezTo>
                  <a:pt x="8494271" y="6350"/>
                  <a:pt x="8672174" y="95735"/>
                  <a:pt x="8886498" y="184462"/>
                </a:cubicBezTo>
                <a:cubicBezTo>
                  <a:pt x="9100822" y="273189"/>
                  <a:pt x="9220331" y="336707"/>
                  <a:pt x="9291266" y="532360"/>
                </a:cubicBezTo>
                <a:cubicBezTo>
                  <a:pt x="9362201" y="728013"/>
                  <a:pt x="9342663" y="1136599"/>
                  <a:pt x="9312107" y="1358380"/>
                </a:cubicBezTo>
                <a:cubicBezTo>
                  <a:pt x="9281551" y="1580161"/>
                  <a:pt x="9235094" y="1766238"/>
                  <a:pt x="9107932" y="1863049"/>
                </a:cubicBezTo>
                <a:cubicBezTo>
                  <a:pt x="8980770" y="1959860"/>
                  <a:pt x="8549132" y="1939249"/>
                  <a:pt x="8549132" y="1939249"/>
                </a:cubicBezTo>
                <a:lnTo>
                  <a:pt x="6593332" y="1901149"/>
                </a:lnTo>
                <a:lnTo>
                  <a:pt x="3164332" y="1875749"/>
                </a:lnTo>
                <a:cubicBezTo>
                  <a:pt x="2313432" y="1884216"/>
                  <a:pt x="1949365" y="1951949"/>
                  <a:pt x="1487932" y="1951949"/>
                </a:cubicBezTo>
                <a:cubicBezTo>
                  <a:pt x="1026499" y="1951949"/>
                  <a:pt x="624332" y="1943482"/>
                  <a:pt x="395732" y="1875749"/>
                </a:cubicBezTo>
                <a:cubicBezTo>
                  <a:pt x="167132" y="1808016"/>
                  <a:pt x="182274" y="1679819"/>
                  <a:pt x="116332" y="1545549"/>
                </a:cubicBezTo>
                <a:cubicBezTo>
                  <a:pt x="50390" y="1411280"/>
                  <a:pt x="2197" y="1245815"/>
                  <a:pt x="80" y="1070132"/>
                </a:cubicBezTo>
                <a:cubicBezTo>
                  <a:pt x="-2037" y="894449"/>
                  <a:pt x="37690" y="647163"/>
                  <a:pt x="103632" y="491449"/>
                </a:cubicBezTo>
                <a:cubicBezTo>
                  <a:pt x="169574" y="335735"/>
                  <a:pt x="186182" y="197232"/>
                  <a:pt x="395732" y="135849"/>
                </a:cubicBezTo>
                <a:cubicBezTo>
                  <a:pt x="605282" y="74466"/>
                  <a:pt x="835469" y="107803"/>
                  <a:pt x="975169" y="99336"/>
                </a:cubicBezTo>
                <a:cubicBezTo>
                  <a:pt x="1114869" y="90869"/>
                  <a:pt x="1367282" y="99865"/>
                  <a:pt x="1208532" y="9774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메이지시대의 정치 체제는 </a:t>
            </a:r>
            <a:r>
              <a:rPr lang="en-US" altLang="ko-KR" sz="2000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</a:t>
            </a:r>
            <a:r>
              <a:rPr lang="ko-KR" altLang="en-US" sz="2000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가지로 나뉨</a:t>
            </a:r>
          </a:p>
        </p:txBody>
      </p:sp>
    </p:spTree>
    <p:extLst>
      <p:ext uri="{BB962C8B-B14F-4D97-AF65-F5344CB8AC3E}">
        <p14:creationId xmlns:p14="http://schemas.microsoft.com/office/powerpoint/2010/main" val="29241121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양쪽 모서리가 둥근 사각형 37">
            <a:extLst>
              <a:ext uri="{FF2B5EF4-FFF2-40B4-BE49-F238E27FC236}">
                <a16:creationId xmlns:a16="http://schemas.microsoft.com/office/drawing/2014/main" id="{3F6F6906-49AA-4FDA-978C-689FEAA5655C}"/>
              </a:ext>
            </a:extLst>
          </p:cNvPr>
          <p:cNvSpPr/>
          <p:nvPr/>
        </p:nvSpPr>
        <p:spPr>
          <a:xfrm rot="16200000">
            <a:off x="5731091" y="1476178"/>
            <a:ext cx="1366825" cy="8393720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양쪽 모서리가 둥근 사각형 37">
            <a:extLst>
              <a:ext uri="{FF2B5EF4-FFF2-40B4-BE49-F238E27FC236}">
                <a16:creationId xmlns:a16="http://schemas.microsoft.com/office/drawing/2014/main" id="{C7D25FFD-D418-4079-A882-ECBBB956BFB8}"/>
              </a:ext>
            </a:extLst>
          </p:cNvPr>
          <p:cNvSpPr/>
          <p:nvPr/>
        </p:nvSpPr>
        <p:spPr>
          <a:xfrm rot="16200000">
            <a:off x="5731090" y="-235565"/>
            <a:ext cx="1366825" cy="8393720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양쪽 모서리가 둥근 사각형 37">
            <a:extLst>
              <a:ext uri="{FF2B5EF4-FFF2-40B4-BE49-F238E27FC236}">
                <a16:creationId xmlns:a16="http://schemas.microsoft.com/office/drawing/2014/main" id="{E4317AEC-E80A-4952-B634-794D64FDC8AC}"/>
              </a:ext>
            </a:extLst>
          </p:cNvPr>
          <p:cNvSpPr/>
          <p:nvPr/>
        </p:nvSpPr>
        <p:spPr>
          <a:xfrm rot="16200000">
            <a:off x="5731091" y="-2101497"/>
            <a:ext cx="1366825" cy="8393720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44592" y="1638584"/>
            <a:ext cx="89255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시대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明治時代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는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유신 이후의 </a:t>
            </a: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천황의 통치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를</a:t>
            </a: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가리키는 이름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138511" y="3318947"/>
            <a:ext cx="820293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1868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월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3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 왕정복고의 대호령에 의해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정부가 수립된 후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1912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7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월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30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천황이 서거할 때까지 </a:t>
            </a:r>
            <a:r>
              <a:rPr lang="en-US" altLang="ko-KR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44</a:t>
            </a: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년간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868664" y="4996703"/>
            <a:ext cx="90916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쇼와 다음으로 긴 연호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>
              <a:defRPr lang="ko-KR" altLang="en-US"/>
            </a:pP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천황의 즉위는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유신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전인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1867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월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</a:p>
          <a:p>
            <a:pPr lvl="0">
              <a:defRPr lang="ko-KR" altLang="en-US"/>
            </a:pPr>
            <a:endParaRPr lang="ko-KR" altLang="en-US" sz="2000" dirty="0">
              <a:latin typeface="HY신명조"/>
              <a:ea typeface="HY신명조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메이지 시대의 특징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14" name="양쪽 모서리가 둥근 사각형 38">
            <a:extLst>
              <a:ext uri="{FF2B5EF4-FFF2-40B4-BE49-F238E27FC236}">
                <a16:creationId xmlns:a16="http://schemas.microsoft.com/office/drawing/2014/main" id="{02986C17-165D-4220-93DB-60F6E0A915FB}"/>
              </a:ext>
            </a:extLst>
          </p:cNvPr>
          <p:cNvSpPr/>
          <p:nvPr/>
        </p:nvSpPr>
        <p:spPr>
          <a:xfrm rot="16200000">
            <a:off x="1258793" y="1816808"/>
            <a:ext cx="1371600" cy="546100"/>
          </a:xfrm>
          <a:prstGeom prst="round2SameRect">
            <a:avLst>
              <a:gd name="adj1" fmla="val 42248"/>
              <a:gd name="adj2" fmla="val 0"/>
            </a:avLst>
          </a:prstGeom>
          <a:solidFill>
            <a:srgbClr val="ACD3CE"/>
          </a:solidFill>
          <a:ln>
            <a:noFill/>
          </a:ln>
          <a:effectLst>
            <a:outerShdw blurRad="139700" dist="63500" sx="97000" sy="9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양쪽 모서리가 둥근 사각형 38">
            <a:extLst>
              <a:ext uri="{FF2B5EF4-FFF2-40B4-BE49-F238E27FC236}">
                <a16:creationId xmlns:a16="http://schemas.microsoft.com/office/drawing/2014/main" id="{CC08F09C-FD24-4AF4-9657-7F5CE957E4F2}"/>
              </a:ext>
            </a:extLst>
          </p:cNvPr>
          <p:cNvSpPr/>
          <p:nvPr/>
        </p:nvSpPr>
        <p:spPr>
          <a:xfrm rot="16200000">
            <a:off x="1258793" y="3665612"/>
            <a:ext cx="1371600" cy="546100"/>
          </a:xfrm>
          <a:prstGeom prst="round2SameRect">
            <a:avLst>
              <a:gd name="adj1" fmla="val 42248"/>
              <a:gd name="adj2" fmla="val 0"/>
            </a:avLst>
          </a:prstGeom>
          <a:solidFill>
            <a:srgbClr val="967D5F"/>
          </a:solidFill>
          <a:ln>
            <a:noFill/>
          </a:ln>
          <a:effectLst>
            <a:outerShdw blurRad="139700" dist="63500" sx="97000" sy="9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양쪽 모서리가 둥근 사각형 38">
            <a:extLst>
              <a:ext uri="{FF2B5EF4-FFF2-40B4-BE49-F238E27FC236}">
                <a16:creationId xmlns:a16="http://schemas.microsoft.com/office/drawing/2014/main" id="{4F135068-27B7-45E0-8DD5-591C1849788B}"/>
              </a:ext>
            </a:extLst>
          </p:cNvPr>
          <p:cNvSpPr/>
          <p:nvPr/>
        </p:nvSpPr>
        <p:spPr>
          <a:xfrm rot="16200000">
            <a:off x="1258793" y="5389207"/>
            <a:ext cx="1371600" cy="546100"/>
          </a:xfrm>
          <a:prstGeom prst="round2SameRect">
            <a:avLst>
              <a:gd name="adj1" fmla="val 42248"/>
              <a:gd name="adj2" fmla="val 0"/>
            </a:avLst>
          </a:prstGeom>
          <a:solidFill>
            <a:srgbClr val="FF9999"/>
          </a:solidFill>
          <a:ln>
            <a:noFill/>
          </a:ln>
          <a:effectLst>
            <a:outerShdw blurRad="139700" dist="63500" sx="97000" sy="9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3" grpId="0" animBg="1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양쪽 모서리가 둥근 사각형 37">
            <a:extLst>
              <a:ext uri="{FF2B5EF4-FFF2-40B4-BE49-F238E27FC236}">
                <a16:creationId xmlns:a16="http://schemas.microsoft.com/office/drawing/2014/main" id="{3F6F6906-49AA-4FDA-978C-689FEAA5655C}"/>
              </a:ext>
            </a:extLst>
          </p:cNvPr>
          <p:cNvSpPr/>
          <p:nvPr/>
        </p:nvSpPr>
        <p:spPr>
          <a:xfrm rot="16200000">
            <a:off x="5731091" y="1476178"/>
            <a:ext cx="1366825" cy="8393720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8" name="양쪽 모서리가 둥근 사각형 37">
            <a:extLst>
              <a:ext uri="{FF2B5EF4-FFF2-40B4-BE49-F238E27FC236}">
                <a16:creationId xmlns:a16="http://schemas.microsoft.com/office/drawing/2014/main" id="{C7D25FFD-D418-4079-A882-ECBBB956BFB8}"/>
              </a:ext>
            </a:extLst>
          </p:cNvPr>
          <p:cNvSpPr/>
          <p:nvPr/>
        </p:nvSpPr>
        <p:spPr>
          <a:xfrm rot="16200000">
            <a:off x="5731090" y="-235565"/>
            <a:ext cx="1366825" cy="8393720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양쪽 모서리가 둥근 사각형 37">
            <a:extLst>
              <a:ext uri="{FF2B5EF4-FFF2-40B4-BE49-F238E27FC236}">
                <a16:creationId xmlns:a16="http://schemas.microsoft.com/office/drawing/2014/main" id="{E4317AEC-E80A-4952-B634-794D64FDC8AC}"/>
              </a:ext>
            </a:extLst>
          </p:cNvPr>
          <p:cNvSpPr/>
          <p:nvPr/>
        </p:nvSpPr>
        <p:spPr>
          <a:xfrm rot="16200000">
            <a:off x="5601012" y="-2231576"/>
            <a:ext cx="1626984" cy="8393720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77190" y="1152402"/>
            <a:ext cx="892557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메이지는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《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역경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》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의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성인남면이청천하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향명이치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聖人南面而聽天下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嚮明而治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성인은 남쪽을 향해 천하의 의견을 듣고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밝은 것을 향하여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다스린다에서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따온 글자</a:t>
            </a:r>
          </a:p>
          <a:p>
            <a:pPr lvl="0">
              <a:defRPr lang="ko-KR" altLang="en-US"/>
            </a:pPr>
            <a:endParaRPr lang="ko-KR" altLang="en-US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38511" y="3493494"/>
            <a:ext cx="820293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불평등 조약의 철폐 지향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하는 정부의 활동은 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1880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년대의 </a:t>
            </a:r>
            <a:r>
              <a:rPr lang="ko-KR" altLang="en-US" sz="2600" dirty="0" err="1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로쿠메이칸</a:t>
            </a: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외교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가 있음</a:t>
            </a:r>
          </a:p>
          <a:p>
            <a:pPr lvl="0">
              <a:defRPr lang="ko-KR" altLang="en-US"/>
            </a:pPr>
            <a:endParaRPr lang="ko-KR" altLang="en-US" sz="2600" dirty="0">
              <a:solidFill>
                <a:srgbClr val="C0000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868662" y="5169290"/>
            <a:ext cx="9091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/>
                <a:ea typeface="HY신명조"/>
              </a:rPr>
              <a:t>메이지 정부는 국력을 강화 위해 </a:t>
            </a:r>
            <a:r>
              <a:rPr lang="en-US" altLang="ko-KR" sz="2600" dirty="0">
                <a:solidFill>
                  <a:srgbClr val="C00000"/>
                </a:solidFill>
                <a:latin typeface="HY신명조"/>
                <a:ea typeface="HY신명조"/>
              </a:rPr>
              <a:t>"</a:t>
            </a:r>
            <a:r>
              <a:rPr lang="ko-KR" altLang="en-US" sz="2600" dirty="0">
                <a:solidFill>
                  <a:srgbClr val="C00000"/>
                </a:solidFill>
                <a:latin typeface="HY신명조"/>
                <a:ea typeface="HY신명조"/>
              </a:rPr>
              <a:t>외국인 </a:t>
            </a:r>
            <a:r>
              <a:rPr lang="ko-KR" altLang="en-US" sz="2600" dirty="0" err="1">
                <a:solidFill>
                  <a:srgbClr val="C00000"/>
                </a:solidFill>
                <a:latin typeface="HY신명조"/>
                <a:ea typeface="HY신명조"/>
              </a:rPr>
              <a:t>초빙사</a:t>
            </a:r>
            <a:r>
              <a:rPr lang="en-US" altLang="ko-KR" sz="2600" dirty="0">
                <a:solidFill>
                  <a:srgbClr val="C00000"/>
                </a:solidFill>
                <a:latin typeface="HY신명조"/>
                <a:ea typeface="HY신명조"/>
              </a:rPr>
              <a:t>"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/>
                <a:ea typeface="HY신명조"/>
              </a:rPr>
              <a:t>을 초청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/>
              <a:ea typeface="HY신명조"/>
            </a:endParaRP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/>
                <a:ea typeface="HY신명조"/>
              </a:rPr>
              <a:t>서양 문명의 보급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/>
                <a:ea typeface="HY신명조"/>
              </a:rPr>
              <a:t>에 의한 일본의 발전에 크게 공헌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/>
              <a:ea typeface="HY신명조"/>
            </a:endParaRPr>
          </a:p>
          <a:p>
            <a:pPr lvl="0">
              <a:defRPr lang="ko-KR" altLang="en-US"/>
            </a:pPr>
            <a:endParaRPr lang="ko-KR" altLang="en-US" sz="2000" dirty="0">
              <a:latin typeface="HY신명조"/>
              <a:ea typeface="HY신명조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메이지 시대의 특징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14" name="양쪽 모서리가 둥근 사각형 38">
            <a:extLst>
              <a:ext uri="{FF2B5EF4-FFF2-40B4-BE49-F238E27FC236}">
                <a16:creationId xmlns:a16="http://schemas.microsoft.com/office/drawing/2014/main" id="{02986C17-165D-4220-93DB-60F6E0A915FB}"/>
              </a:ext>
            </a:extLst>
          </p:cNvPr>
          <p:cNvSpPr/>
          <p:nvPr/>
        </p:nvSpPr>
        <p:spPr>
          <a:xfrm rot="16200000">
            <a:off x="1132660" y="1690675"/>
            <a:ext cx="1623866" cy="546100"/>
          </a:xfrm>
          <a:prstGeom prst="round2SameRect">
            <a:avLst>
              <a:gd name="adj1" fmla="val 42248"/>
              <a:gd name="adj2" fmla="val 0"/>
            </a:avLst>
          </a:prstGeom>
          <a:solidFill>
            <a:srgbClr val="ACD3CE"/>
          </a:solidFill>
          <a:ln>
            <a:noFill/>
          </a:ln>
          <a:effectLst>
            <a:outerShdw blurRad="139700" dist="63500" sx="97000" sy="9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양쪽 모서리가 둥근 사각형 38">
            <a:extLst>
              <a:ext uri="{FF2B5EF4-FFF2-40B4-BE49-F238E27FC236}">
                <a16:creationId xmlns:a16="http://schemas.microsoft.com/office/drawing/2014/main" id="{CC08F09C-FD24-4AF4-9657-7F5CE957E4F2}"/>
              </a:ext>
            </a:extLst>
          </p:cNvPr>
          <p:cNvSpPr/>
          <p:nvPr/>
        </p:nvSpPr>
        <p:spPr>
          <a:xfrm rot="16200000">
            <a:off x="1258793" y="3665612"/>
            <a:ext cx="1371600" cy="546100"/>
          </a:xfrm>
          <a:prstGeom prst="round2SameRect">
            <a:avLst>
              <a:gd name="adj1" fmla="val 42248"/>
              <a:gd name="adj2" fmla="val 0"/>
            </a:avLst>
          </a:prstGeom>
          <a:solidFill>
            <a:srgbClr val="967D5F"/>
          </a:solidFill>
          <a:ln>
            <a:noFill/>
          </a:ln>
          <a:effectLst>
            <a:outerShdw blurRad="139700" dist="63500" sx="97000" sy="9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양쪽 모서리가 둥근 사각형 38">
            <a:extLst>
              <a:ext uri="{FF2B5EF4-FFF2-40B4-BE49-F238E27FC236}">
                <a16:creationId xmlns:a16="http://schemas.microsoft.com/office/drawing/2014/main" id="{4F135068-27B7-45E0-8DD5-591C1849788B}"/>
              </a:ext>
            </a:extLst>
          </p:cNvPr>
          <p:cNvSpPr/>
          <p:nvPr/>
        </p:nvSpPr>
        <p:spPr>
          <a:xfrm rot="16200000">
            <a:off x="1258793" y="5389207"/>
            <a:ext cx="1371600" cy="546100"/>
          </a:xfrm>
          <a:prstGeom prst="round2SameRect">
            <a:avLst>
              <a:gd name="adj1" fmla="val 42248"/>
              <a:gd name="adj2" fmla="val 0"/>
            </a:avLst>
          </a:prstGeom>
          <a:solidFill>
            <a:srgbClr val="FF9999"/>
          </a:solidFill>
          <a:ln>
            <a:noFill/>
          </a:ln>
          <a:effectLst>
            <a:outerShdw blurRad="139700" dist="63500" sx="97000" sy="9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34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3" grpId="0" animBg="1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414169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 err="1">
                <a:solidFill>
                  <a:prstClr val="white"/>
                </a:solidFill>
                <a:latin typeface="HY헤드라인M"/>
                <a:ea typeface="HY헤드라인M"/>
              </a:rPr>
              <a:t>로쿠메이칸</a:t>
            </a: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 외교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839B3A0-EFC7-4107-836B-48AB99CAE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17" y="662531"/>
            <a:ext cx="3694860" cy="225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E7DCD6A-D513-4300-9EEF-6D91EBAEE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286" y="112059"/>
            <a:ext cx="5721500" cy="281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A75E1E-B687-4091-AADE-A9C06CF514C2}"/>
              </a:ext>
            </a:extLst>
          </p:cNvPr>
          <p:cNvSpPr txBox="1"/>
          <p:nvPr/>
        </p:nvSpPr>
        <p:spPr>
          <a:xfrm>
            <a:off x="3828084" y="2922494"/>
            <a:ext cx="8444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외빈이나 외교관을 접대</a:t>
            </a:r>
            <a:r>
              <a:rPr lang="en-US" altLang="ko-KR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</a:t>
            </a: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숙박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하게 하고자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행정부가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1883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도쿄에 </a:t>
            </a:r>
            <a:r>
              <a:rPr lang="en-US" altLang="ko-KR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2</a:t>
            </a:r>
            <a:r>
              <a:rPr lang="ko-KR" altLang="en-US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층 규모로 건축한 사교장</a:t>
            </a:r>
            <a:endParaRPr lang="en-US" altLang="ko-KR" sz="2600" dirty="0">
              <a:solidFill>
                <a:srgbClr val="C00000"/>
              </a:solidFill>
              <a:highlight>
                <a:srgbClr val="FFFF00"/>
              </a:highlight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당시 궁극의 목표인 </a:t>
            </a:r>
            <a:r>
              <a:rPr lang="ko-KR" altLang="en-US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유럽화 정책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을 상징하는 존재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로쿠메이칸이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존속된 시기는 짧았지만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</a:p>
          <a:p>
            <a:pPr algn="ctr"/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당시 상류층에게는 연회와 무도회로써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서양 문화를 처음 접하는 계기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C2801A-E4C5-4B43-B3A1-438E9A284BA4}"/>
              </a:ext>
            </a:extLst>
          </p:cNvPr>
          <p:cNvSpPr txBox="1"/>
          <p:nvPr/>
        </p:nvSpPr>
        <p:spPr>
          <a:xfrm>
            <a:off x="10977661" y="112059"/>
            <a:ext cx="461665" cy="10379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우키요에</a:t>
            </a:r>
            <a:endParaRPr lang="ko-KR" altLang="en-US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3864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양쪽 모서리가 둥근 사각형 37">
            <a:extLst>
              <a:ext uri="{FF2B5EF4-FFF2-40B4-BE49-F238E27FC236}">
                <a16:creationId xmlns:a16="http://schemas.microsoft.com/office/drawing/2014/main" id="{E4317AEC-E80A-4952-B634-794D64FDC8AC}"/>
              </a:ext>
            </a:extLst>
          </p:cNvPr>
          <p:cNvSpPr/>
          <p:nvPr/>
        </p:nvSpPr>
        <p:spPr>
          <a:xfrm rot="16200000">
            <a:off x="4786570" y="-224093"/>
            <a:ext cx="3255865" cy="8393720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217642" y="2707600"/>
            <a:ext cx="820293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일본의 산업 혁명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 </a:t>
            </a:r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일어남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 최초의 철도 개업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(1872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),</a:t>
            </a:r>
          </a:p>
          <a:p>
            <a:pPr lvl="0" algn="ctr">
              <a:defRPr lang="ko-KR" altLang="en-US"/>
            </a:pPr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토미오카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제사장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 </a:t>
            </a: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국내 권업 박람회 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(1877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), </a:t>
            </a: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일본에서 전화 개통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(1900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), </a:t>
            </a:r>
          </a:p>
          <a:p>
            <a:pPr lvl="0" algn="ctr">
              <a:defRPr lang="ko-KR" altLang="en-US"/>
            </a:pPr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야하타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제철소 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(1901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 개관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 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등이 대표적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>
              <a:defRPr lang="ko-KR" altLang="en-US"/>
            </a:pPr>
            <a:endParaRPr lang="ko-KR" altLang="en-US" sz="2600" dirty="0">
              <a:solidFill>
                <a:srgbClr val="C0000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메이지 시대의 특징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14" name="양쪽 모서리가 둥근 사각형 38">
            <a:extLst>
              <a:ext uri="{FF2B5EF4-FFF2-40B4-BE49-F238E27FC236}">
                <a16:creationId xmlns:a16="http://schemas.microsoft.com/office/drawing/2014/main" id="{02986C17-165D-4220-93DB-60F6E0A915FB}"/>
              </a:ext>
            </a:extLst>
          </p:cNvPr>
          <p:cNvSpPr/>
          <p:nvPr/>
        </p:nvSpPr>
        <p:spPr>
          <a:xfrm rot="16200000">
            <a:off x="316661" y="3699717"/>
            <a:ext cx="3255865" cy="546100"/>
          </a:xfrm>
          <a:prstGeom prst="round2SameRect">
            <a:avLst>
              <a:gd name="adj1" fmla="val 42248"/>
              <a:gd name="adj2" fmla="val 0"/>
            </a:avLst>
          </a:prstGeom>
          <a:solidFill>
            <a:srgbClr val="FF9999"/>
          </a:solidFill>
          <a:ln>
            <a:noFill/>
          </a:ln>
          <a:effectLst>
            <a:outerShdw blurRad="139700" dist="63500" sx="97000" sy="9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67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1475605" y="2660915"/>
            <a:ext cx="9240789" cy="889181"/>
            <a:chOff x="1290319" y="3210845"/>
            <a:chExt cx="5853386" cy="553744"/>
          </a:xfrm>
          <a:solidFill>
            <a:srgbClr val="FF9999"/>
          </a:solidFill>
        </p:grpSpPr>
        <p:sp>
          <p:nvSpPr>
            <p:cNvPr id="20" name="직사각형 19"/>
            <p:cNvSpPr/>
            <p:nvPr/>
          </p:nvSpPr>
          <p:spPr>
            <a:xfrm>
              <a:off x="1844061" y="3477307"/>
              <a:ext cx="5175352" cy="360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290319" y="3210845"/>
              <a:ext cx="553744" cy="553744"/>
            </a:xfrm>
            <a:prstGeom prst="ellipse">
              <a:avLst/>
            </a:prstGeom>
            <a:solidFill>
              <a:srgbClr val="967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1400" b="1" dirty="0">
                  <a:solidFill>
                    <a:prstClr val="white"/>
                  </a:solidFill>
                  <a:latin typeface="+mn-ea"/>
                </a:rPr>
                <a:t>1</a:t>
              </a:r>
              <a:r>
                <a:rPr lang="ko-KR" altLang="en-US" sz="1400" b="1" dirty="0">
                  <a:solidFill>
                    <a:prstClr val="white"/>
                  </a:solidFill>
                  <a:latin typeface="+mn-ea"/>
                </a:rPr>
                <a:t>86</a:t>
              </a:r>
              <a:r>
                <a:rPr lang="en-US" altLang="ko-KR" sz="1400" b="1" dirty="0">
                  <a:solidFill>
                    <a:prstClr val="white"/>
                  </a:solidFill>
                  <a:latin typeface="+mn-ea"/>
                </a:rPr>
                <a:t>8</a:t>
              </a:r>
              <a:endParaRPr lang="ko-KR" altLang="en-US" sz="1400" b="1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3075576" y="3210845"/>
              <a:ext cx="553744" cy="5537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400" b="1" dirty="0">
                  <a:solidFill>
                    <a:prstClr val="white"/>
                  </a:solidFill>
                </a:rPr>
                <a:t>18</a:t>
              </a:r>
              <a:r>
                <a:rPr lang="en-US" altLang="ko-KR" sz="1400" b="1" dirty="0">
                  <a:solidFill>
                    <a:prstClr val="white"/>
                  </a:solidFill>
                </a:rPr>
                <a:t>69</a:t>
              </a:r>
              <a:endParaRPr lang="ko-KR" alt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23" name="타원 22"/>
            <p:cNvSpPr/>
            <p:nvPr/>
          </p:nvSpPr>
          <p:spPr>
            <a:xfrm>
              <a:off x="4860833" y="3210845"/>
              <a:ext cx="553744" cy="553744"/>
            </a:xfrm>
            <a:prstGeom prst="ellipse">
              <a:avLst/>
            </a:prstGeom>
            <a:solidFill>
              <a:srgbClr val="967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400" b="1" dirty="0"/>
                <a:t>187</a:t>
              </a:r>
              <a:r>
                <a:rPr lang="en-US" altLang="ko-KR" sz="1400" b="1" dirty="0"/>
                <a:t>1</a:t>
              </a:r>
              <a:endParaRPr lang="ko-KR" altLang="en-US" sz="1400" b="1" dirty="0"/>
            </a:p>
          </p:txBody>
        </p:sp>
        <p:sp>
          <p:nvSpPr>
            <p:cNvPr id="24" name="타원 23"/>
            <p:cNvSpPr/>
            <p:nvPr/>
          </p:nvSpPr>
          <p:spPr>
            <a:xfrm>
              <a:off x="6589961" y="3210845"/>
              <a:ext cx="553744" cy="5537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400" b="1" dirty="0"/>
                <a:t>187</a:t>
              </a:r>
              <a:r>
                <a:rPr lang="en-US" altLang="ko-KR" sz="1400" b="1" dirty="0"/>
                <a:t>3</a:t>
              </a:r>
              <a:endParaRPr lang="ko-KR" altLang="en-US" sz="1400" b="1" dirty="0"/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3158793" y="1657166"/>
            <a:ext cx="3089869" cy="85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보신전쟁 종료</a:t>
            </a:r>
            <a:endParaRPr lang="en-US" altLang="ko-KR" b="1" dirty="0">
              <a:solidFill>
                <a:srgbClr val="967D5F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b="1" dirty="0" err="1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판적봉환</a:t>
            </a:r>
            <a:endParaRPr lang="ko-KR" altLang="en-US" b="1" dirty="0">
              <a:solidFill>
                <a:srgbClr val="967D5F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01208" y="5118123"/>
            <a:ext cx="3089869" cy="85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강화도조약</a:t>
            </a:r>
            <a:endParaRPr lang="en-US" altLang="ko-KR" b="1" dirty="0">
              <a:solidFill>
                <a:srgbClr val="967D5F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b="1" dirty="0" err="1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폐도령</a:t>
            </a:r>
            <a:endParaRPr lang="ko-KR" altLang="en-US" b="1" dirty="0">
              <a:solidFill>
                <a:srgbClr val="967D5F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01209" y="2065558"/>
            <a:ext cx="3089869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b="1" dirty="0" err="1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에도막부</a:t>
            </a:r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붕괴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6004569" y="1288313"/>
            <a:ext cx="3089869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14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ko-KR" altLang="en-US" b="1" dirty="0" err="1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폐번치현</a:t>
            </a:r>
            <a:r>
              <a:rPr lang="en-US" altLang="ko-KR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</a:t>
            </a:r>
          </a:p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청일수호조약</a:t>
            </a:r>
            <a:r>
              <a:rPr lang="en-US" altLang="ko-KR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</a:p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단발령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8959051" y="1703811"/>
            <a:ext cx="2831740" cy="85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b="1" dirty="0">
                <a:solidFill>
                  <a:prstClr val="white">
                    <a:lumMod val="50000"/>
                  </a:prst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징병제 실시</a:t>
            </a:r>
            <a:endParaRPr lang="en-US" altLang="ko-KR" b="1" dirty="0">
              <a:solidFill>
                <a:srgbClr val="967D5F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</a:t>
            </a:r>
            <a:r>
              <a:rPr lang="en-US" altLang="ko-KR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6</a:t>
            </a:r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정변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endParaRPr lang="ko-KR" altLang="en-US" sz="4800" kern="0" dirty="0">
              <a:solidFill>
                <a:prstClr val="white"/>
              </a:solidFill>
            </a:endParaRPr>
          </a:p>
        </p:txBody>
      </p:sp>
      <p:sp>
        <p:nvSpPr>
          <p:cNvPr id="35" name="사각형: 둥근 모서리 16"/>
          <p:cNvSpPr/>
          <p:nvPr/>
        </p:nvSpPr>
        <p:spPr>
          <a:xfrm>
            <a:off x="3525106" y="104761"/>
            <a:ext cx="5141787" cy="7556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400" dirty="0">
                <a:solidFill>
                  <a:prstClr val="white">
                    <a:lumMod val="50000"/>
                  </a:prst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메이지 시대 초기</a:t>
            </a:r>
            <a:r>
              <a:rPr lang="en-US" altLang="ko-KR" sz="2400" dirty="0">
                <a:solidFill>
                  <a:prstClr val="white">
                    <a:lumMod val="50000"/>
                  </a:prst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(1868~1879)</a:t>
            </a:r>
            <a:endParaRPr lang="ko-KR" altLang="en-US" sz="2400" dirty="0">
              <a:solidFill>
                <a:prstClr val="white">
                  <a:lumMod val="50000"/>
                </a:prst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21F13C1-0A46-493D-896C-AF66A2F622F6}"/>
              </a:ext>
            </a:extLst>
          </p:cNvPr>
          <p:cNvGrpSpPr/>
          <p:nvPr/>
        </p:nvGrpSpPr>
        <p:grpSpPr>
          <a:xfrm>
            <a:off x="1475604" y="4050091"/>
            <a:ext cx="9240789" cy="889181"/>
            <a:chOff x="1290319" y="3210845"/>
            <a:chExt cx="5853386" cy="553744"/>
          </a:xfrm>
          <a:solidFill>
            <a:srgbClr val="FF9999"/>
          </a:solidFill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18205A1F-C746-4102-AE99-FED51268C1E3}"/>
                </a:ext>
              </a:extLst>
            </p:cNvPr>
            <p:cNvSpPr/>
            <p:nvPr/>
          </p:nvSpPr>
          <p:spPr>
            <a:xfrm>
              <a:off x="1844061" y="3477307"/>
              <a:ext cx="5175352" cy="360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0649C733-1FE4-4A6F-88C0-14AC9DFB6D8B}"/>
                </a:ext>
              </a:extLst>
            </p:cNvPr>
            <p:cNvSpPr/>
            <p:nvPr/>
          </p:nvSpPr>
          <p:spPr>
            <a:xfrm>
              <a:off x="1290319" y="3210845"/>
              <a:ext cx="553744" cy="553744"/>
            </a:xfrm>
            <a:prstGeom prst="ellipse">
              <a:avLst/>
            </a:prstGeom>
            <a:solidFill>
              <a:srgbClr val="967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1400" b="1" dirty="0">
                  <a:solidFill>
                    <a:prstClr val="white"/>
                  </a:solidFill>
                </a:rPr>
                <a:t>1</a:t>
              </a:r>
              <a:r>
                <a:rPr lang="ko-KR" altLang="en-US" sz="1400" b="1" dirty="0">
                  <a:solidFill>
                    <a:prstClr val="white"/>
                  </a:solidFill>
                </a:rPr>
                <a:t>8</a:t>
              </a:r>
              <a:r>
                <a:rPr lang="en-US" altLang="ko-KR" sz="1400" b="1" dirty="0">
                  <a:solidFill>
                    <a:prstClr val="white"/>
                  </a:solidFill>
                </a:rPr>
                <a:t>76</a:t>
              </a:r>
              <a:endParaRPr lang="ko-KR" alt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55DAD5FF-621C-46D2-83F4-4565F5375CDC}"/>
                </a:ext>
              </a:extLst>
            </p:cNvPr>
            <p:cNvSpPr/>
            <p:nvPr/>
          </p:nvSpPr>
          <p:spPr>
            <a:xfrm>
              <a:off x="3075576" y="3210845"/>
              <a:ext cx="553744" cy="5537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400" b="1" dirty="0">
                  <a:solidFill>
                    <a:prstClr val="white"/>
                  </a:solidFill>
                </a:rPr>
                <a:t>187</a:t>
              </a:r>
              <a:r>
                <a:rPr lang="en-US" altLang="ko-KR" sz="1400" b="1" dirty="0">
                  <a:solidFill>
                    <a:prstClr val="white"/>
                  </a:solidFill>
                </a:rPr>
                <a:t>7</a:t>
              </a:r>
              <a:endParaRPr lang="ko-KR" alt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FBA5F808-A64F-4505-ACA1-B0D08B57C9B0}"/>
                </a:ext>
              </a:extLst>
            </p:cNvPr>
            <p:cNvSpPr/>
            <p:nvPr/>
          </p:nvSpPr>
          <p:spPr>
            <a:xfrm>
              <a:off x="4860833" y="3210845"/>
              <a:ext cx="553744" cy="553744"/>
            </a:xfrm>
            <a:prstGeom prst="ellipse">
              <a:avLst/>
            </a:prstGeom>
            <a:solidFill>
              <a:srgbClr val="967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400" b="1" dirty="0"/>
                <a:t>187</a:t>
              </a:r>
              <a:r>
                <a:rPr lang="en-US" altLang="ko-KR" sz="1400" b="1" dirty="0"/>
                <a:t>9</a:t>
              </a:r>
              <a:endParaRPr lang="ko-KR" altLang="en-US" sz="1400" b="1" dirty="0"/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2F5FD82B-A0E4-4487-A143-22AAC9852B8E}"/>
                </a:ext>
              </a:extLst>
            </p:cNvPr>
            <p:cNvSpPr/>
            <p:nvPr/>
          </p:nvSpPr>
          <p:spPr>
            <a:xfrm>
              <a:off x="6589961" y="3210845"/>
              <a:ext cx="553744" cy="5537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400" b="1" dirty="0"/>
                <a:t>18</a:t>
              </a:r>
              <a:r>
                <a:rPr lang="en-US" altLang="ko-KR" sz="1400" b="1" dirty="0"/>
                <a:t>89</a:t>
              </a:r>
              <a:endParaRPr lang="ko-KR" altLang="en-US" sz="1400" b="1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26B187-5075-42CF-8D4D-989473C578D9}"/>
              </a:ext>
            </a:extLst>
          </p:cNvPr>
          <p:cNvSpPr txBox="1"/>
          <p:nvPr/>
        </p:nvSpPr>
        <p:spPr>
          <a:xfrm>
            <a:off x="3890438" y="5178140"/>
            <a:ext cx="162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세이난</a:t>
            </a:r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전쟁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D1E20A-C634-4B98-830A-166673DDACD7}"/>
              </a:ext>
            </a:extLst>
          </p:cNvPr>
          <p:cNvSpPr txBox="1"/>
          <p:nvPr/>
        </p:nvSpPr>
        <p:spPr>
          <a:xfrm>
            <a:off x="6412203" y="5178140"/>
            <a:ext cx="2254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 </a:t>
            </a:r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오키나와현 설치 </a:t>
            </a:r>
            <a:endParaRPr lang="en-US" altLang="ko-KR" b="1" dirty="0">
              <a:solidFill>
                <a:srgbClr val="967D5F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en-US" altLang="ko-KR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b="1" dirty="0" err="1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류큐</a:t>
            </a:r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처분</a:t>
            </a:r>
            <a:r>
              <a:rPr lang="en-US" altLang="ko-KR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endParaRPr lang="ko-KR" altLang="en-US" b="1" dirty="0">
              <a:solidFill>
                <a:srgbClr val="967D5F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2DBFA-DB52-491B-9731-5AAB65F50AB2}"/>
              </a:ext>
            </a:extLst>
          </p:cNvPr>
          <p:cNvSpPr txBox="1"/>
          <p:nvPr/>
        </p:nvSpPr>
        <p:spPr>
          <a:xfrm>
            <a:off x="9408854" y="5178140"/>
            <a:ext cx="174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 </a:t>
            </a:r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일본제국 </a:t>
            </a:r>
            <a:endParaRPr lang="en-US" altLang="ko-KR" b="1" dirty="0">
              <a:solidFill>
                <a:srgbClr val="967D5F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헌법 공포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1" grpId="0"/>
      <p:bldP spid="32" grpId="0"/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>
            <a:extLst>
              <a:ext uri="{FF2B5EF4-FFF2-40B4-BE49-F238E27FC236}">
                <a16:creationId xmlns:a16="http://schemas.microsoft.com/office/drawing/2014/main" id="{936EBC00-CDD0-4352-998E-CFD68AFF9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723" y="1367280"/>
            <a:ext cx="5115520" cy="5055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0" y="1105161"/>
            <a:ext cx="68669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보신 전쟁은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1868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년부터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1869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사이에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에도 막부</a:t>
            </a:r>
            <a:r>
              <a:rPr lang="en-US" altLang="ko-KR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600" dirty="0" err="1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도쿠가와</a:t>
            </a: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막부</a:t>
            </a:r>
            <a:r>
              <a:rPr lang="en-US" altLang="ko-KR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의 세력과 </a:t>
            </a:r>
            <a:endParaRPr lang="en-US" altLang="ko-KR" sz="2600" dirty="0">
              <a:solidFill>
                <a:srgbClr val="C0000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교토 </a:t>
            </a:r>
            <a:r>
              <a:rPr lang="ko-KR" altLang="en-US" sz="2600" dirty="0" err="1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어소에</a:t>
            </a: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정치 권력을 반환하기를 </a:t>
            </a:r>
            <a:endParaRPr lang="en-US" altLang="ko-KR" sz="2600" dirty="0">
              <a:solidFill>
                <a:srgbClr val="C0000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요구하는 세력과의 싸움</a:t>
            </a:r>
            <a:endParaRPr lang="en-US" altLang="ko-KR" sz="2600" dirty="0">
              <a:solidFill>
                <a:srgbClr val="C0000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일본에서 일어난 내전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보신전쟁 종료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179218-A3B4-4B78-B1EF-2C3CA014C68E}"/>
              </a:ext>
            </a:extLst>
          </p:cNvPr>
          <p:cNvSpPr txBox="1"/>
          <p:nvPr/>
        </p:nvSpPr>
        <p:spPr>
          <a:xfrm>
            <a:off x="104757" y="3373513"/>
            <a:ext cx="686696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원인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개항하면서 에도 막부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도쿠가와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막부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의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이이 </a:t>
            </a:r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나오스케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히코네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번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가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600" dirty="0" err="1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고메이</a:t>
            </a: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천황의 </a:t>
            </a:r>
            <a:r>
              <a:rPr lang="ko-KR" altLang="en-US" sz="2600" dirty="0" err="1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칙허도</a:t>
            </a: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없이 </a:t>
            </a:r>
            <a:r>
              <a:rPr lang="en-US" altLang="ko-KR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5</a:t>
            </a:r>
            <a:r>
              <a:rPr lang="ko-KR" altLang="en-US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개의 외국</a:t>
            </a:r>
            <a:endParaRPr lang="en-US" altLang="ko-KR" sz="2600" dirty="0">
              <a:solidFill>
                <a:srgbClr val="C00000"/>
              </a:solidFill>
              <a:highlight>
                <a:srgbClr val="FFFF00"/>
              </a:highlight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미국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네덜란드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러시아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영국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프랑스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과의 안세이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5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개국 조약을 체결하였다는 불평등 조약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으로 인한 </a:t>
            </a:r>
            <a:r>
              <a:rPr lang="ko-KR" altLang="en-US" sz="3200" dirty="0" err="1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반막부</a:t>
            </a:r>
            <a:r>
              <a:rPr lang="ko-KR" altLang="en-US" sz="32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세력의 불만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에서 기원</a:t>
            </a:r>
          </a:p>
        </p:txBody>
      </p:sp>
    </p:spTree>
    <p:extLst>
      <p:ext uri="{BB962C8B-B14F-4D97-AF65-F5344CB8AC3E}">
        <p14:creationId xmlns:p14="http://schemas.microsoft.com/office/powerpoint/2010/main" val="117519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00000000000000000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00000000000000000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1240</Words>
  <Application>Microsoft Office PowerPoint</Application>
  <PresentationFormat>와이드스크린</PresentationFormat>
  <Paragraphs>226</Paragraphs>
  <Slides>23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8" baseType="lpstr">
      <vt:lpstr>HY신명조</vt:lpstr>
      <vt:lpstr>HY헤드라인M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YEJIN PARK</cp:lastModifiedBy>
  <cp:revision>118</cp:revision>
  <dcterms:created xsi:type="dcterms:W3CDTF">2019-06-25T04:22:36Z</dcterms:created>
  <dcterms:modified xsi:type="dcterms:W3CDTF">2019-11-09T11:44:13Z</dcterms:modified>
</cp:coreProperties>
</file>