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74" r:id="rId5"/>
    <p:sldId id="272" r:id="rId6"/>
    <p:sldId id="273" r:id="rId7"/>
    <p:sldId id="275" r:id="rId8"/>
    <p:sldId id="264" r:id="rId9"/>
    <p:sldId id="266" r:id="rId10"/>
    <p:sldId id="267" r:id="rId11"/>
    <p:sldId id="268" r:id="rId12"/>
    <p:sldId id="269" r:id="rId13"/>
    <p:sldId id="270" r:id="rId14"/>
    <p:sldId id="276" r:id="rId15"/>
    <p:sldId id="277" r:id="rId16"/>
    <p:sldId id="259" r:id="rId17"/>
    <p:sldId id="278" r:id="rId18"/>
    <p:sldId id="260" r:id="rId19"/>
    <p:sldId id="261" r:id="rId20"/>
    <p:sldId id="263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04" autoAdjust="0"/>
  </p:normalViewPr>
  <p:slideViewPr>
    <p:cSldViewPr snapToGrid="0">
      <p:cViewPr>
        <p:scale>
          <a:sx n="70" d="100"/>
          <a:sy n="70" d="100"/>
        </p:scale>
        <p:origin x="-8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125DD-CDC2-42A8-8258-D224FA5CCE07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C4483-D8B2-45FF-AB5F-52F9CF36A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5133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709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613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8222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1415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528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5774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8014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758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8182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7336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8C81-255A-41A2-B184-B0EC74805C9D}" type="datetimeFigureOut">
              <a:rPr lang="ko-KR" altLang="en-US" smtClean="0"/>
              <a:pPr/>
              <a:t>2019-11-13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6124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jyVKFlWeQ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16493" y="2702666"/>
            <a:ext cx="4815742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근세 일본의 사회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4652" y="3642855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21513960 </a:t>
            </a:r>
            <a:r>
              <a:rPr lang="ko-KR" altLang="en-US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</a:t>
            </a:r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*</a:t>
            </a:r>
            <a:r>
              <a:rPr lang="ko-KR" altLang="en-US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형</a:t>
            </a:r>
            <a:endParaRPr lang="ko-KR" altLang="en-US" sz="2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8194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1687</a:t>
            </a:r>
            <a:r>
              <a:rPr lang="ko-KR" altLang="en-US" sz="2500" dirty="0" smtClean="0"/>
              <a:t>년 동물의 살생을 금지하는 </a:t>
            </a:r>
            <a:endParaRPr lang="en-US" altLang="ko-KR" sz="2500" dirty="0" smtClean="0"/>
          </a:p>
          <a:p>
            <a:pPr algn="ctr"/>
            <a:r>
              <a:rPr lang="en-US" altLang="ko-KR" sz="2500" dirty="0" smtClean="0"/>
              <a:t>‘</a:t>
            </a:r>
            <a:r>
              <a:rPr lang="ko-KR" altLang="en-US" sz="2500" dirty="0" err="1" smtClean="0"/>
              <a:t>쇼오루이렌레이</a:t>
            </a:r>
            <a:r>
              <a:rPr lang="ko-KR" altLang="en-US" sz="2500" dirty="0" smtClean="0"/>
              <a:t> </a:t>
            </a:r>
            <a:r>
              <a:rPr lang="en-US" altLang="ko-KR" sz="2500" dirty="0" smtClean="0"/>
              <a:t>(</a:t>
            </a:r>
            <a:r>
              <a:rPr lang="ko-KR" altLang="en-US" sz="2500" dirty="0" err="1" smtClean="0"/>
              <a:t>생류연령</a:t>
            </a:r>
            <a:r>
              <a:rPr lang="en-US" altLang="ko-KR" sz="2500" dirty="0" smtClean="0"/>
              <a:t>, </a:t>
            </a:r>
            <a:r>
              <a:rPr lang="ko-KR" altLang="en-US" sz="2500" dirty="0" err="1" smtClean="0"/>
              <a:t>生類憐令</a:t>
            </a:r>
            <a:r>
              <a:rPr lang="en-US" altLang="ko-KR" sz="2500" dirty="0" smtClean="0"/>
              <a:t>) </a:t>
            </a:r>
            <a:r>
              <a:rPr lang="ko-KR" altLang="en-US" sz="2500" dirty="0" smtClean="0"/>
              <a:t>법령 발표</a:t>
            </a:r>
            <a:r>
              <a:rPr lang="en-US" altLang="ko-KR" sz="2500" dirty="0" smtClean="0"/>
              <a:t>.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2521527" y="3214255"/>
            <a:ext cx="816032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어떤 생물이든 학대하면 인간 처벌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5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개나 고양이 죽였다가 </a:t>
            </a:r>
            <a:r>
              <a:rPr lang="ko-KR" altLang="en-US" sz="3500" dirty="0" err="1" smtClean="0">
                <a:latin typeface="나눔바른고딕" pitchFamily="50" charset="-127"/>
                <a:ea typeface="나눔바른고딕" pitchFamily="50" charset="-127"/>
              </a:rPr>
              <a:t>죽은사람</a:t>
            </a:r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3500" dirty="0" err="1" smtClean="0">
                <a:latin typeface="나눔바른고딕" pitchFamily="50" charset="-127"/>
                <a:ea typeface="나눔바른고딕" pitchFamily="50" charset="-127"/>
              </a:rPr>
              <a:t>만명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1692</a:t>
            </a:r>
            <a:r>
              <a:rPr lang="ko-KR" altLang="en-US" sz="2500" dirty="0" smtClean="0"/>
              <a:t>년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강아지는 말이나 사람에게 밟히지 않도록 </a:t>
            </a:r>
            <a:r>
              <a:rPr lang="ko-KR" altLang="en-US" sz="2500" dirty="0" err="1" smtClean="0"/>
              <a:t>개집에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넣어둘것</a:t>
            </a:r>
            <a:r>
              <a:rPr lang="en-US" altLang="ko-KR" sz="2500" dirty="0" smtClean="0"/>
              <a:t>’’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569493" y="3214255"/>
            <a:ext cx="91123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개에게 지나칠 만큼 관대하였다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.(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츠나요시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개띠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개를 때리거나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죽이는건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당연 금지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 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개가 병으로 죽어도 주인 처벌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1694</a:t>
            </a:r>
            <a:r>
              <a:rPr lang="ko-KR" altLang="en-US" sz="2500" dirty="0" smtClean="0"/>
              <a:t>년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개를 버리지 말 것</a:t>
            </a:r>
            <a:r>
              <a:rPr lang="en-US" altLang="ko-KR" sz="2500" dirty="0" smtClean="0"/>
              <a:t>’ , ‘</a:t>
            </a:r>
            <a:r>
              <a:rPr lang="ko-KR" altLang="en-US" sz="2500" dirty="0" smtClean="0"/>
              <a:t>버려진 개는 주운 사람이 길러라</a:t>
            </a:r>
            <a:r>
              <a:rPr lang="en-US" altLang="ko-KR" sz="2500" dirty="0" smtClean="0"/>
              <a:t>’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569493" y="3214255"/>
            <a:ext cx="91123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20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만평 넓이의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유기견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보호시설 건설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개를 먹이는데 연간 금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만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8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천냥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 (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막부 수입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10%)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108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실제로 일어난 사건들의 목록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37230" y="1815152"/>
            <a:ext cx="932142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비둘기에게 돌 던진 사람 유배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달걀 먹다 걸리면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새가 둥지를 튼 나무를 벌채하면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err="1" smtClean="0"/>
              <a:t>평정소</a:t>
            </a:r>
            <a:r>
              <a:rPr lang="en-US" altLang="ko-KR" sz="2500" dirty="0" smtClean="0"/>
              <a:t>(</a:t>
            </a:r>
            <a:r>
              <a:rPr lang="ko-KR" altLang="en-US" sz="2500" dirty="0" smtClean="0"/>
              <a:t>대법원</a:t>
            </a:r>
            <a:r>
              <a:rPr lang="en-US" altLang="ko-KR" sz="2500" dirty="0" smtClean="0"/>
              <a:t>) </a:t>
            </a:r>
            <a:r>
              <a:rPr lang="ko-KR" altLang="en-US" sz="2500" dirty="0" smtClean="0"/>
              <a:t>앞에서 개들끼리 싸우다 죽었는데 말리지 않은 관료들이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아들의 병에 특효가 있다고 해서 제비를 잡아 아들에게 먹인 아버지는 처형</a:t>
            </a:r>
            <a:r>
              <a:rPr lang="en-US" altLang="ko-KR" sz="2500" dirty="0" smtClean="0"/>
              <a:t>, </a:t>
            </a:r>
            <a:r>
              <a:rPr lang="ko-KR" altLang="en-US" sz="2500" dirty="0" smtClean="0"/>
              <a:t>아들은 추방</a:t>
            </a:r>
            <a:endParaRPr lang="ko-KR" altLang="en-US" sz="2500" dirty="0"/>
          </a:p>
        </p:txBody>
      </p:sp>
      <p:pic>
        <p:nvPicPr>
          <p:cNvPr id="13" name="그림 12" descr="google_co_kr_20190930_0010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1702" y="593583"/>
            <a:ext cx="3803484" cy="284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43125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6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790364" y="2688609"/>
            <a:ext cx="2429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도쿠가와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츠나요시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(5</a:t>
            </a:r>
            <a:r>
              <a:rPr lang="ko-KR" altLang="en-US" b="1" dirty="0" err="1" smtClean="0"/>
              <a:t>대쇼군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cxnSp>
        <p:nvCxnSpPr>
          <p:cNvPr id="36" name="직선 화살표 연결선 35"/>
          <p:cNvCxnSpPr/>
          <p:nvPr/>
        </p:nvCxnSpPr>
        <p:spPr>
          <a:xfrm>
            <a:off x="6045958" y="3534770"/>
            <a:ext cx="0" cy="14193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96537" y="5186150"/>
            <a:ext cx="96626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/>
              <a:t>후사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대를이을</a:t>
            </a:r>
            <a:r>
              <a:rPr lang="ko-KR" altLang="en-US" sz="2000" dirty="0" smtClean="0"/>
              <a:t> 자식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없이 세상을 떠나</a:t>
            </a:r>
            <a:endParaRPr lang="en-US" altLang="ko-KR" sz="2000" dirty="0" smtClean="0"/>
          </a:p>
          <a:p>
            <a:pPr algn="ctr"/>
            <a:r>
              <a:rPr lang="en-US" altLang="ko-KR" sz="2000" dirty="0" smtClean="0"/>
              <a:t>3</a:t>
            </a:r>
            <a:r>
              <a:rPr lang="ko-KR" altLang="en-US" sz="2000" dirty="0" err="1" smtClean="0"/>
              <a:t>대쇼군의</a:t>
            </a:r>
            <a:r>
              <a:rPr lang="ko-KR" altLang="en-US" sz="2000" dirty="0" smtClean="0"/>
              <a:t> 손자이고 </a:t>
            </a:r>
            <a:r>
              <a:rPr lang="en-US" altLang="ko-KR" sz="2000" dirty="0" smtClean="0"/>
              <a:t>5</a:t>
            </a:r>
            <a:r>
              <a:rPr lang="ko-KR" altLang="en-US" sz="2000" dirty="0" err="1" smtClean="0"/>
              <a:t>대쇼군의</a:t>
            </a:r>
            <a:r>
              <a:rPr lang="ko-KR" altLang="en-US" sz="2000" dirty="0" smtClean="0"/>
              <a:t> 조카인</a:t>
            </a:r>
            <a:endParaRPr lang="en-US" altLang="ko-KR" sz="2000" dirty="0" smtClean="0"/>
          </a:p>
          <a:p>
            <a:pPr algn="ctr"/>
            <a:r>
              <a:rPr lang="ko-KR" altLang="en-US" sz="2000" dirty="0" err="1" smtClean="0"/>
              <a:t>도쿠가와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이에노부가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대 </a:t>
            </a:r>
            <a:r>
              <a:rPr lang="ko-KR" altLang="en-US" sz="2000" dirty="0" err="1" smtClean="0"/>
              <a:t>쇼군이됨</a:t>
            </a:r>
            <a:endParaRPr lang="en-US" altLang="ko-KR" sz="2000" dirty="0" smtClean="0"/>
          </a:p>
        </p:txBody>
      </p:sp>
      <p:pic>
        <p:nvPicPr>
          <p:cNvPr id="10" name="그림 9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9991" y="359565"/>
            <a:ext cx="2423324" cy="219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43125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6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" name="그룹 24"/>
          <p:cNvGrpSpPr/>
          <p:nvPr/>
        </p:nvGrpSpPr>
        <p:grpSpPr>
          <a:xfrm>
            <a:off x="2308745" y="393323"/>
            <a:ext cx="6917141" cy="4328293"/>
            <a:chOff x="1940256" y="270492"/>
            <a:chExt cx="8775510" cy="5491138"/>
          </a:xfrm>
        </p:grpSpPr>
        <p:pic>
          <p:nvPicPr>
            <p:cNvPr id="9" name="그림 8" descr="wikipedia_org_20191107_070508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16596" y="270492"/>
              <a:ext cx="2216718" cy="178319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643496" y="2074460"/>
              <a:ext cx="3059567" cy="898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err="1" smtClean="0"/>
                <a:t>도쿠가와</a:t>
              </a:r>
              <a:r>
                <a:rPr lang="ko-KR" altLang="en-US" sz="2000" b="1" dirty="0" smtClean="0"/>
                <a:t> </a:t>
              </a:r>
              <a:r>
                <a:rPr lang="ko-KR" altLang="en-US" sz="2000" b="1" dirty="0" err="1" smtClean="0"/>
                <a:t>이에미쓰</a:t>
              </a:r>
              <a:endParaRPr lang="en-US" altLang="ko-KR" sz="2000" b="1" dirty="0" smtClean="0"/>
            </a:p>
            <a:p>
              <a:pPr algn="ctr"/>
              <a:r>
                <a:rPr lang="en-US" altLang="ko-KR" sz="2000" b="1" dirty="0" smtClean="0"/>
                <a:t>(3</a:t>
              </a:r>
              <a:r>
                <a:rPr lang="ko-KR" altLang="en-US" sz="2000" b="1" dirty="0" err="1" smtClean="0"/>
                <a:t>대쇼군</a:t>
              </a:r>
              <a:r>
                <a:rPr lang="en-US" altLang="ko-KR" sz="2000" b="1" dirty="0" smtClean="0"/>
                <a:t>)</a:t>
              </a:r>
              <a:r>
                <a:rPr lang="ko-KR" altLang="en-US" sz="2000" b="1" dirty="0" smtClean="0"/>
                <a:t> </a:t>
              </a:r>
              <a:endParaRPr lang="ko-KR" altLang="en-US" sz="2000" b="1" dirty="0"/>
            </a:p>
          </p:txBody>
        </p:sp>
        <p:grpSp>
          <p:nvGrpSpPr>
            <p:cNvPr id="3" name="그룹 24"/>
            <p:cNvGrpSpPr/>
            <p:nvPr/>
          </p:nvGrpSpPr>
          <p:grpSpPr>
            <a:xfrm>
              <a:off x="2688610" y="2862390"/>
              <a:ext cx="6974005" cy="1766475"/>
              <a:chOff x="2347415" y="3098042"/>
              <a:chExt cx="7767851" cy="1967552"/>
            </a:xfrm>
          </p:grpSpPr>
          <p:cxnSp>
            <p:nvCxnSpPr>
              <p:cNvPr id="16" name="직선 연결선 15"/>
              <p:cNvCxnSpPr/>
              <p:nvPr/>
            </p:nvCxnSpPr>
            <p:spPr>
              <a:xfrm>
                <a:off x="6127845" y="3098042"/>
                <a:ext cx="0" cy="70968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/>
              <p:cNvCxnSpPr/>
              <p:nvPr/>
            </p:nvCxnSpPr>
            <p:spPr>
              <a:xfrm>
                <a:off x="2347415" y="3807725"/>
                <a:ext cx="775192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2361063" y="3821373"/>
                <a:ext cx="0" cy="12419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4560627" y="3810000"/>
                <a:ext cx="0" cy="12419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6130119" y="3796352"/>
                <a:ext cx="0" cy="12419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8313762" y="3823648"/>
                <a:ext cx="0" cy="12419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10115266" y="3810000"/>
                <a:ext cx="0" cy="12419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직사각형 27"/>
            <p:cNvSpPr/>
            <p:nvPr/>
          </p:nvSpPr>
          <p:spPr>
            <a:xfrm>
              <a:off x="3739486" y="4708478"/>
              <a:ext cx="1596788" cy="10372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b="1" dirty="0" smtClean="0"/>
            </a:p>
            <a:p>
              <a:pPr algn="ctr"/>
              <a:r>
                <a:rPr lang="ko-KR" altLang="en-US" sz="2000" b="1" dirty="0" smtClean="0"/>
                <a:t>차남</a:t>
              </a:r>
              <a:endParaRPr lang="en-US" altLang="ko-KR" sz="2000" b="1" dirty="0" smtClean="0"/>
            </a:p>
            <a:p>
              <a:pPr algn="ctr"/>
              <a:r>
                <a:rPr lang="ko-KR" altLang="en-US" sz="2000" b="1" dirty="0" err="1" smtClean="0"/>
                <a:t>가메마쓰</a:t>
              </a:r>
              <a:endParaRPr lang="en-US" altLang="ko-KR" sz="2000" b="1" dirty="0" smtClean="0"/>
            </a:p>
            <a:p>
              <a:pPr algn="ctr"/>
              <a:r>
                <a:rPr lang="en-US" altLang="ko-KR" sz="2000" dirty="0" smtClean="0"/>
                <a:t>(</a:t>
              </a:r>
              <a:r>
                <a:rPr lang="ko-KR" altLang="ko-KR" sz="2000" dirty="0" smtClean="0"/>
                <a:t>亀松</a:t>
              </a:r>
              <a:r>
                <a:rPr lang="en-US" altLang="ko-KR" sz="2000" dirty="0" smtClean="0"/>
                <a:t>)</a:t>
              </a:r>
            </a:p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5543265" y="4697105"/>
              <a:ext cx="1596788" cy="10372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b="1" dirty="0" smtClean="0"/>
            </a:p>
            <a:p>
              <a:pPr algn="ctr"/>
              <a:r>
                <a:rPr lang="en-US" altLang="ko-KR" sz="2000" b="1" dirty="0" smtClean="0"/>
                <a:t>3</a:t>
              </a:r>
              <a:r>
                <a:rPr lang="ko-KR" altLang="en-US" sz="2000" b="1" dirty="0" smtClean="0"/>
                <a:t>남</a:t>
              </a:r>
              <a:endParaRPr lang="en-US" altLang="ko-KR" sz="2000" b="1" dirty="0" smtClean="0"/>
            </a:p>
            <a:p>
              <a:pPr algn="ctr"/>
              <a:r>
                <a:rPr lang="ko-KR" altLang="en-US" sz="2000" b="1" dirty="0" err="1" smtClean="0"/>
                <a:t>쓰나시게</a:t>
              </a:r>
              <a:endParaRPr lang="en-US" altLang="ko-KR" sz="2000" b="1" dirty="0" smtClean="0"/>
            </a:p>
            <a:p>
              <a:pPr algn="ctr"/>
              <a:r>
                <a:rPr lang="en-US" altLang="ko-KR" sz="2000" dirty="0" smtClean="0"/>
                <a:t>(</a:t>
              </a:r>
              <a:r>
                <a:rPr lang="ko-KR" altLang="ko-KR" sz="2000" dirty="0" err="1" smtClean="0"/>
                <a:t>綱重</a:t>
              </a:r>
              <a:r>
                <a:rPr lang="en-US" altLang="ko-KR" sz="2000" dirty="0" smtClean="0"/>
                <a:t>)</a:t>
              </a:r>
            </a:p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1940256" y="4724401"/>
              <a:ext cx="1596788" cy="10372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b="1" dirty="0" smtClean="0"/>
            </a:p>
            <a:p>
              <a:pPr algn="ctr"/>
              <a:r>
                <a:rPr lang="ko-KR" altLang="en-US" sz="2000" b="1" dirty="0" smtClean="0"/>
                <a:t>장남</a:t>
              </a:r>
              <a:endParaRPr lang="en-US" altLang="ko-KR" sz="2000" b="1" dirty="0" smtClean="0"/>
            </a:p>
            <a:p>
              <a:pPr algn="ctr"/>
              <a:r>
                <a:rPr lang="ko-KR" altLang="en-US" sz="2000" b="1" dirty="0" err="1" smtClean="0"/>
                <a:t>이에쓰나</a:t>
              </a:r>
              <a:endParaRPr lang="en-US" altLang="ko-KR" sz="2000" b="1" dirty="0" smtClean="0"/>
            </a:p>
            <a:p>
              <a:pPr algn="ctr"/>
              <a:r>
                <a:rPr lang="en-US" altLang="ko-KR" sz="2000" dirty="0" smtClean="0"/>
                <a:t>(</a:t>
              </a:r>
              <a:r>
                <a:rPr lang="ko-KR" altLang="ko-KR" sz="2000" dirty="0" err="1" smtClean="0"/>
                <a:t>家綱</a:t>
              </a:r>
              <a:r>
                <a:rPr lang="en-US" altLang="ko-KR" sz="2000" dirty="0" smtClean="0"/>
                <a:t>)</a:t>
              </a:r>
            </a:p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7290179" y="4683457"/>
              <a:ext cx="1596788" cy="10372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b="1" dirty="0" smtClean="0"/>
            </a:p>
            <a:p>
              <a:pPr algn="ctr"/>
              <a:r>
                <a:rPr lang="en-US" altLang="ko-KR" sz="2000" b="1" dirty="0" smtClean="0"/>
                <a:t>4</a:t>
              </a:r>
              <a:r>
                <a:rPr lang="ko-KR" altLang="en-US" sz="2000" b="1" dirty="0" smtClean="0"/>
                <a:t>남</a:t>
              </a:r>
              <a:endParaRPr lang="en-US" altLang="ko-KR" sz="2000" b="1" dirty="0" smtClean="0"/>
            </a:p>
            <a:p>
              <a:pPr algn="ctr"/>
              <a:r>
                <a:rPr lang="ko-KR" altLang="en-US" sz="2000" b="1" dirty="0" err="1" smtClean="0"/>
                <a:t>쓰나요시</a:t>
              </a:r>
              <a:endParaRPr lang="en-US" altLang="ko-KR" sz="2000" b="1" dirty="0" smtClean="0"/>
            </a:p>
            <a:p>
              <a:pPr algn="ctr"/>
              <a:r>
                <a:rPr lang="en-US" altLang="ko-KR" sz="2000" dirty="0" smtClean="0"/>
                <a:t>(</a:t>
              </a:r>
              <a:r>
                <a:rPr lang="ko-KR" altLang="ko-KR" sz="2000" dirty="0" smtClean="0"/>
                <a:t>(綱吉</a:t>
              </a:r>
              <a:r>
                <a:rPr lang="en-US" altLang="ko-KR" sz="2000" dirty="0" smtClean="0"/>
                <a:t>)</a:t>
              </a:r>
            </a:p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9118978" y="4683457"/>
              <a:ext cx="1596788" cy="103722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b="1" dirty="0" smtClean="0"/>
            </a:p>
            <a:p>
              <a:pPr algn="ctr"/>
              <a:r>
                <a:rPr lang="en-US" altLang="ko-KR" sz="2000" b="1" dirty="0" smtClean="0"/>
                <a:t>5</a:t>
              </a:r>
              <a:r>
                <a:rPr lang="ko-KR" altLang="en-US" sz="2000" b="1" dirty="0" smtClean="0"/>
                <a:t>남</a:t>
              </a:r>
              <a:endParaRPr lang="en-US" altLang="ko-KR" sz="2000" b="1" dirty="0" smtClean="0"/>
            </a:p>
            <a:p>
              <a:pPr algn="ctr"/>
              <a:r>
                <a:rPr lang="ko-KR" altLang="en-US" sz="2000" b="1" dirty="0" err="1" smtClean="0"/>
                <a:t>쓰루마쓰</a:t>
              </a:r>
              <a:endParaRPr lang="en-US" altLang="ko-KR" sz="2000" b="1" dirty="0" smtClean="0"/>
            </a:p>
            <a:p>
              <a:pPr algn="ctr"/>
              <a:r>
                <a:rPr lang="en-US" altLang="ko-KR" sz="2000" dirty="0" smtClean="0"/>
                <a:t>(</a:t>
              </a:r>
              <a:r>
                <a:rPr lang="ko-KR" altLang="ko-KR" sz="2000" dirty="0" err="1" smtClean="0"/>
                <a:t>鶴松</a:t>
              </a:r>
              <a:r>
                <a:rPr lang="en-US" altLang="ko-KR" sz="2000" dirty="0" smtClean="0"/>
                <a:t>)</a:t>
              </a:r>
            </a:p>
            <a:p>
              <a:pPr algn="ctr"/>
              <a:endParaRPr lang="ko-KR" altLang="en-US" dirty="0"/>
            </a:p>
          </p:txBody>
        </p:sp>
      </p:grpSp>
      <p:sp>
        <p:nvSpPr>
          <p:cNvPr id="26" name="곱셈 기호 25"/>
          <p:cNvSpPr/>
          <p:nvPr/>
        </p:nvSpPr>
        <p:spPr>
          <a:xfrm>
            <a:off x="2158621" y="3414215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곱셈 기호 32"/>
          <p:cNvSpPr/>
          <p:nvPr/>
        </p:nvSpPr>
        <p:spPr>
          <a:xfrm>
            <a:off x="5040573" y="3430137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곱셈 기호 33"/>
          <p:cNvSpPr/>
          <p:nvPr/>
        </p:nvSpPr>
        <p:spPr>
          <a:xfrm>
            <a:off x="3675798" y="3375546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곱셈 기호 34"/>
          <p:cNvSpPr/>
          <p:nvPr/>
        </p:nvSpPr>
        <p:spPr>
          <a:xfrm>
            <a:off x="6434920" y="3391469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곱셈 기호 36"/>
          <p:cNvSpPr/>
          <p:nvPr/>
        </p:nvSpPr>
        <p:spPr>
          <a:xfrm>
            <a:off x="7863385" y="3455158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4" name="그룹 73"/>
          <p:cNvGrpSpPr/>
          <p:nvPr/>
        </p:nvGrpSpPr>
        <p:grpSpPr>
          <a:xfrm>
            <a:off x="5199797" y="4940490"/>
            <a:ext cx="4844955" cy="1528549"/>
            <a:chOff x="5199797" y="4940490"/>
            <a:chExt cx="4844955" cy="1528549"/>
          </a:xfrm>
        </p:grpSpPr>
        <p:grpSp>
          <p:nvGrpSpPr>
            <p:cNvPr id="73" name="그룹 72"/>
            <p:cNvGrpSpPr/>
            <p:nvPr/>
          </p:nvGrpSpPr>
          <p:grpSpPr>
            <a:xfrm>
              <a:off x="5199797" y="4940490"/>
              <a:ext cx="1201003" cy="1528549"/>
              <a:chOff x="5199797" y="4940490"/>
              <a:chExt cx="1201003" cy="1528549"/>
            </a:xfrm>
          </p:grpSpPr>
          <p:cxnSp>
            <p:nvCxnSpPr>
              <p:cNvPr id="27" name="직선 화살표 연결선 26"/>
              <p:cNvCxnSpPr/>
              <p:nvPr/>
            </p:nvCxnSpPr>
            <p:spPr>
              <a:xfrm>
                <a:off x="5759355" y="4940490"/>
                <a:ext cx="0" cy="53226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직사각형 35"/>
              <p:cNvSpPr/>
              <p:nvPr/>
            </p:nvSpPr>
            <p:spPr>
              <a:xfrm>
                <a:off x="5199797" y="5622877"/>
                <a:ext cx="1201003" cy="84616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2000" b="1" dirty="0" err="1" smtClean="0"/>
                  <a:t>이에노부</a:t>
                </a:r>
                <a:endParaRPr lang="en-US" altLang="ko-KR" sz="2000" b="1" dirty="0" smtClean="0"/>
              </a:p>
              <a:p>
                <a:pPr algn="ctr"/>
                <a:r>
                  <a:rPr lang="en-US" altLang="ko-KR" sz="2000" b="1" dirty="0" smtClean="0"/>
                  <a:t>(</a:t>
                </a:r>
                <a:r>
                  <a:rPr lang="ko-KR" altLang="en-US" sz="2000" dirty="0" smtClean="0"/>
                  <a:t>家宣</a:t>
                </a:r>
                <a:r>
                  <a:rPr lang="en-US" altLang="ko-KR" sz="2000" dirty="0" smtClean="0"/>
                  <a:t>)</a:t>
                </a:r>
                <a:endParaRPr lang="ko-KR" altLang="en-US" sz="2000" b="1" dirty="0"/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6660107" y="5854890"/>
              <a:ext cx="33846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/>
                <a:t>유일한 후계자</a:t>
              </a:r>
              <a:endParaRPr lang="ko-KR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3" grpId="0" animBg="1"/>
      <p:bldP spid="34" grpId="0" animBg="1"/>
      <p:bldP spid="35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900752" y="2634018"/>
            <a:ext cx="4339988" cy="266131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38738" y="366222"/>
            <a:ext cx="654346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6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mu_wiki_20190929_2249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41242" y="1079680"/>
            <a:ext cx="5841242" cy="472648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(1662.6.11~1712.11.12)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444" y="2024743"/>
            <a:ext cx="5551716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1709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~ 1712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까지 약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전 </a:t>
            </a:r>
            <a:r>
              <a:rPr lang="ko-KR" altLang="en-US" sz="2500" dirty="0" err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쇼군인</a:t>
            </a:r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2500" dirty="0" err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츠나요시가</a:t>
            </a:r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 시행한</a:t>
            </a:r>
            <a:endParaRPr lang="en-US" altLang="ko-KR" sz="2500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err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생류연령</a:t>
            </a:r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 폐지</a:t>
            </a:r>
            <a:endParaRPr lang="en-US" altLang="ko-KR" sz="2500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문치정치 강화</a:t>
            </a:r>
            <a:endParaRPr lang="en-US" altLang="ko-KR" sz="2500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재정개혁 추진</a:t>
            </a:r>
            <a:endParaRPr lang="en-US" altLang="ko-KR" sz="2500" dirty="0" smtClean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en-US" altLang="ko-KR" sz="2800" b="1" dirty="0" smtClean="0"/>
              <a:t>[</a:t>
            </a:r>
            <a:r>
              <a:rPr lang="ko-KR" altLang="en-US" sz="2800" b="1" dirty="0" err="1" smtClean="0"/>
              <a:t>쇼토쿠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正德</a:t>
            </a:r>
            <a:r>
              <a:rPr lang="en-US" altLang="ko-KR" sz="2800" b="1" dirty="0" smtClean="0"/>
              <a:t>)</a:t>
            </a:r>
            <a:r>
              <a:rPr lang="ko-KR" altLang="en-US" sz="2800" b="1" dirty="0" smtClean="0"/>
              <a:t>의 치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治</a:t>
            </a:r>
            <a:r>
              <a:rPr lang="en-US" altLang="ko-KR" sz="2800" b="1" dirty="0" smtClean="0"/>
              <a:t>)]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나머지 부분은 모두 계승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26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7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mu_wiki_20190929_2250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3128" y="613954"/>
            <a:ext cx="5284804" cy="53501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mtClean="0">
                <a:latin typeface="나눔바른고딕" pitchFamily="50" charset="-127"/>
                <a:ea typeface="나눔바른고딕" pitchFamily="50" charset="-127"/>
              </a:rPr>
              <a:t>(1709.8.8~1716.4.30)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444" y="2024743"/>
            <a:ext cx="55517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도쿠가와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이에노부의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4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번째아들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명의 형들은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태어난지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얼마되지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않아 사망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유일한 후계자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23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7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mu_wiki_20190929_2250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3128" y="613954"/>
            <a:ext cx="5284804" cy="53501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mtClean="0">
                <a:latin typeface="나눔바른고딕" pitchFamily="50" charset="-127"/>
                <a:ea typeface="나눔바른고딕" pitchFamily="50" charset="-127"/>
              </a:rPr>
              <a:t>(1709.8.8~1716.4.30)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444" y="2024743"/>
            <a:ext cx="555171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1713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~ 1716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까지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약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일본 역사상 제일 어린 나이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쇼군 취임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소년 쇼군 이라고 불림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6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대와 같은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정책을이어감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23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89612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4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20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설명 보충을 위한 영상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1281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동영상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292824" y="2674961"/>
            <a:ext cx="7192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hlinkClick r:id="rId2"/>
              </a:rPr>
              <a:t>https://www.youtube.com/watch?v=KjyVKFlWeQc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06471" y="2224584"/>
            <a:ext cx="544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도쿠가와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츠나요시</a:t>
            </a:r>
            <a:r>
              <a:rPr lang="ko-KR" altLang="en-US" dirty="0" smtClean="0"/>
              <a:t> 영상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18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" y="0"/>
            <a:ext cx="62125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349745" y="122578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715" y="1472003"/>
            <a:ext cx="4535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r>
              <a:rPr lang="en-US" altLang="ko-KR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ja-JP" altLang="ko-KR" sz="2800" dirty="0" smtClean="0"/>
              <a:t>徳川綱吉</a:t>
            </a:r>
            <a:r>
              <a:rPr lang="en-US" altLang="ja-JP" sz="2800" dirty="0" smtClean="0"/>
              <a:t>)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4501" y="2967335"/>
            <a:ext cx="1418978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목차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49745" y="2393126"/>
            <a:ext cx="654346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49745" y="3560470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49745" y="4727814"/>
            <a:ext cx="689612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4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93516" y="2639347"/>
            <a:ext cx="4535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r>
              <a:rPr lang="en-US" altLang="ko-KR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ja-JP" altLang="ko-KR" sz="2800" dirty="0" smtClean="0"/>
              <a:t>徳川家宣</a:t>
            </a:r>
            <a:r>
              <a:rPr lang="en-US" altLang="ja-JP" sz="2800" dirty="0" smtClean="0"/>
              <a:t>)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92715" y="3806691"/>
            <a:ext cx="4535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r>
              <a:rPr lang="en-US" altLang="ko-KR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ja-JP" altLang="ko-KR" sz="2800" dirty="0" smtClean="0"/>
              <a:t>徳川家継</a:t>
            </a:r>
            <a:r>
              <a:rPr lang="en-US" altLang="ja-JP" sz="2800" dirty="0" smtClean="0"/>
              <a:t>)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48529" y="4974035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동영상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95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11597" y="2792928"/>
            <a:ext cx="3579826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감사합니다</a:t>
            </a:r>
            <a:r>
              <a:rPr lang="en-US" altLang="ko-KR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!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9147" y="2325408"/>
            <a:ext cx="1907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THANK YOU</a:t>
            </a:r>
            <a:endParaRPr lang="ko-KR" altLang="en-US" sz="24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1065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444" y="2024743"/>
            <a:ext cx="55517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1680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~ 1709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까지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약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30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도쿠가와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정권이 자리잡은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안정된 시기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5" name="그림 24" descr="namu_wiki_20191107_0720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3116" y="295797"/>
            <a:ext cx="2501102" cy="231092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790364" y="2688609"/>
            <a:ext cx="2429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도쿠가와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이에쓰나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(4</a:t>
            </a:r>
            <a:r>
              <a:rPr lang="ko-KR" altLang="en-US" b="1" dirty="0" err="1" smtClean="0"/>
              <a:t>대쇼군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cxnSp>
        <p:nvCxnSpPr>
          <p:cNvPr id="36" name="직선 화살표 연결선 35"/>
          <p:cNvCxnSpPr/>
          <p:nvPr/>
        </p:nvCxnSpPr>
        <p:spPr>
          <a:xfrm>
            <a:off x="6045958" y="3534770"/>
            <a:ext cx="0" cy="14193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039738" y="5186150"/>
            <a:ext cx="46129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smtClean="0"/>
              <a:t>아들 </a:t>
            </a:r>
            <a:r>
              <a:rPr lang="en-US" altLang="ko-KR" sz="3000" dirty="0" smtClean="0"/>
              <a:t>x </a:t>
            </a:r>
            <a:r>
              <a:rPr lang="ko-KR" altLang="en-US" sz="3000" dirty="0" smtClean="0"/>
              <a:t>딸만 있었다</a:t>
            </a:r>
            <a:r>
              <a:rPr lang="en-US" altLang="ko-KR" sz="3000" dirty="0" smtClean="0"/>
              <a:t>.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wikipedia_org_20191107_0705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16596" y="270492"/>
            <a:ext cx="2216718" cy="17831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85898" y="2074460"/>
            <a:ext cx="2456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err="1" smtClean="0"/>
              <a:t>도쿠가와</a:t>
            </a:r>
            <a:r>
              <a:rPr lang="ko-KR" altLang="en-US" sz="2000" b="1" dirty="0" smtClean="0"/>
              <a:t> </a:t>
            </a:r>
            <a:r>
              <a:rPr lang="ko-KR" altLang="en-US" sz="2000" b="1" dirty="0" err="1" smtClean="0"/>
              <a:t>이에미쓰</a:t>
            </a:r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(3</a:t>
            </a:r>
            <a:r>
              <a:rPr lang="ko-KR" altLang="en-US" sz="2000" b="1" dirty="0" err="1" smtClean="0"/>
              <a:t>대쇼군</a:t>
            </a:r>
            <a:r>
              <a:rPr lang="en-US" altLang="ko-KR" sz="2000" b="1" dirty="0" smtClean="0"/>
              <a:t>)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</p:txBody>
      </p:sp>
      <p:grpSp>
        <p:nvGrpSpPr>
          <p:cNvPr id="25" name="그룹 24"/>
          <p:cNvGrpSpPr/>
          <p:nvPr/>
        </p:nvGrpSpPr>
        <p:grpSpPr>
          <a:xfrm>
            <a:off x="2688610" y="2862390"/>
            <a:ext cx="6974005" cy="1766475"/>
            <a:chOff x="2347415" y="3098042"/>
            <a:chExt cx="7767851" cy="1967552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6127845" y="3098042"/>
              <a:ext cx="0" cy="7096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2347415" y="3807725"/>
              <a:ext cx="775192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2361063" y="3821373"/>
              <a:ext cx="0" cy="124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4560627" y="3810000"/>
              <a:ext cx="0" cy="124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6130119" y="3796352"/>
              <a:ext cx="0" cy="124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8313762" y="3823648"/>
              <a:ext cx="0" cy="124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10115266" y="3810000"/>
              <a:ext cx="0" cy="1241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직사각형 27"/>
          <p:cNvSpPr/>
          <p:nvPr/>
        </p:nvSpPr>
        <p:spPr>
          <a:xfrm>
            <a:off x="3739486" y="4708478"/>
            <a:ext cx="1596788" cy="10372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b="1" dirty="0" smtClean="0"/>
          </a:p>
          <a:p>
            <a:pPr algn="ctr"/>
            <a:r>
              <a:rPr lang="ko-KR" altLang="en-US" sz="2000" b="1" dirty="0" smtClean="0"/>
              <a:t>차남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err="1" smtClean="0"/>
              <a:t>가메마쓰</a:t>
            </a:r>
            <a:endParaRPr lang="en-US" altLang="ko-KR" sz="2000" b="1" dirty="0" smtClean="0"/>
          </a:p>
          <a:p>
            <a:pPr algn="ctr"/>
            <a:r>
              <a:rPr lang="en-US" altLang="ko-KR" sz="2000" dirty="0" smtClean="0"/>
              <a:t>(</a:t>
            </a:r>
            <a:r>
              <a:rPr lang="ko-KR" altLang="ko-KR" sz="2000" dirty="0" smtClean="0"/>
              <a:t>亀松</a:t>
            </a:r>
            <a:r>
              <a:rPr lang="en-US" altLang="ko-KR" sz="2000" dirty="0" smtClean="0"/>
              <a:t>)</a:t>
            </a:r>
          </a:p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5543265" y="4697105"/>
            <a:ext cx="1596788" cy="10372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3</a:t>
            </a:r>
            <a:r>
              <a:rPr lang="ko-KR" altLang="en-US" sz="2000" b="1" dirty="0" smtClean="0"/>
              <a:t>남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err="1" smtClean="0"/>
              <a:t>쓰나시게</a:t>
            </a:r>
            <a:endParaRPr lang="en-US" altLang="ko-KR" sz="2000" b="1" dirty="0" smtClean="0"/>
          </a:p>
          <a:p>
            <a:pPr algn="ctr"/>
            <a:r>
              <a:rPr lang="en-US" altLang="ko-KR" sz="2000" dirty="0" smtClean="0"/>
              <a:t>(</a:t>
            </a:r>
            <a:r>
              <a:rPr lang="ko-KR" altLang="ko-KR" sz="2000" dirty="0" err="1" smtClean="0"/>
              <a:t>綱重</a:t>
            </a:r>
            <a:r>
              <a:rPr lang="en-US" altLang="ko-KR" sz="2000" dirty="0" smtClean="0"/>
              <a:t>)</a:t>
            </a:r>
          </a:p>
          <a:p>
            <a:pPr algn="ctr"/>
            <a:endParaRPr lang="ko-KR" alt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1940256" y="4724401"/>
            <a:ext cx="1596788" cy="10372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b="1" dirty="0" smtClean="0"/>
          </a:p>
          <a:p>
            <a:pPr algn="ctr"/>
            <a:r>
              <a:rPr lang="ko-KR" altLang="en-US" sz="2000" b="1" dirty="0" smtClean="0"/>
              <a:t>장남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err="1" smtClean="0"/>
              <a:t>이에쓰나</a:t>
            </a:r>
            <a:endParaRPr lang="en-US" altLang="ko-KR" sz="2000" b="1" dirty="0" smtClean="0"/>
          </a:p>
          <a:p>
            <a:pPr algn="ctr"/>
            <a:r>
              <a:rPr lang="en-US" altLang="ko-KR" sz="2000" dirty="0" smtClean="0"/>
              <a:t>(</a:t>
            </a:r>
            <a:r>
              <a:rPr lang="ko-KR" altLang="ko-KR" sz="2000" dirty="0" err="1" smtClean="0"/>
              <a:t>家綱</a:t>
            </a:r>
            <a:r>
              <a:rPr lang="en-US" altLang="ko-KR" sz="2000" dirty="0" smtClean="0"/>
              <a:t>)</a:t>
            </a:r>
          </a:p>
          <a:p>
            <a:pPr algn="ctr"/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7290179" y="4683457"/>
            <a:ext cx="1596788" cy="10372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남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err="1" smtClean="0"/>
              <a:t>쓰나요시</a:t>
            </a:r>
            <a:endParaRPr lang="en-US" altLang="ko-KR" sz="2000" b="1" dirty="0" smtClean="0"/>
          </a:p>
          <a:p>
            <a:pPr algn="ctr"/>
            <a:r>
              <a:rPr lang="en-US" altLang="ko-KR" sz="2000" dirty="0" smtClean="0"/>
              <a:t>(</a:t>
            </a:r>
            <a:r>
              <a:rPr lang="ko-KR" altLang="ko-KR" sz="2000" dirty="0" smtClean="0"/>
              <a:t>(綱吉</a:t>
            </a:r>
            <a:r>
              <a:rPr lang="en-US" altLang="ko-KR" sz="2000" dirty="0" smtClean="0"/>
              <a:t>)</a:t>
            </a:r>
          </a:p>
          <a:p>
            <a:pPr algn="ctr"/>
            <a:endParaRPr lang="ko-KR" altLang="en-US" dirty="0"/>
          </a:p>
        </p:txBody>
      </p:sp>
      <p:sp>
        <p:nvSpPr>
          <p:cNvPr id="32" name="직사각형 31"/>
          <p:cNvSpPr/>
          <p:nvPr/>
        </p:nvSpPr>
        <p:spPr>
          <a:xfrm>
            <a:off x="9118978" y="4683457"/>
            <a:ext cx="1596788" cy="10372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000" b="1" dirty="0" smtClean="0"/>
          </a:p>
          <a:p>
            <a:pPr algn="ctr"/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남</a:t>
            </a:r>
            <a:endParaRPr lang="en-US" altLang="ko-KR" sz="2000" b="1" dirty="0" smtClean="0"/>
          </a:p>
          <a:p>
            <a:pPr algn="ctr"/>
            <a:r>
              <a:rPr lang="ko-KR" altLang="en-US" sz="2000" b="1" dirty="0" err="1" smtClean="0"/>
              <a:t>쓰루마쓰</a:t>
            </a:r>
            <a:endParaRPr lang="en-US" altLang="ko-KR" sz="2000" b="1" dirty="0" smtClean="0"/>
          </a:p>
          <a:p>
            <a:pPr algn="ctr"/>
            <a:r>
              <a:rPr lang="en-US" altLang="ko-KR" sz="2000" dirty="0" smtClean="0"/>
              <a:t>(</a:t>
            </a:r>
            <a:r>
              <a:rPr lang="ko-KR" altLang="ko-KR" sz="2000" dirty="0" err="1" smtClean="0"/>
              <a:t>鶴松</a:t>
            </a:r>
            <a:r>
              <a:rPr lang="en-US" altLang="ko-KR" sz="2000" dirty="0" smtClean="0"/>
              <a:t>)</a:t>
            </a:r>
          </a:p>
          <a:p>
            <a:pPr algn="ctr"/>
            <a:endParaRPr lang="ko-KR" altLang="en-US" dirty="0"/>
          </a:p>
        </p:txBody>
      </p:sp>
      <p:sp>
        <p:nvSpPr>
          <p:cNvPr id="33" name="곱셈 기호 32"/>
          <p:cNvSpPr/>
          <p:nvPr/>
        </p:nvSpPr>
        <p:spPr>
          <a:xfrm>
            <a:off x="5581934" y="4367283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곱셈 기호 33"/>
          <p:cNvSpPr/>
          <p:nvPr/>
        </p:nvSpPr>
        <p:spPr>
          <a:xfrm>
            <a:off x="3823648" y="4383206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곱셈 기호 34"/>
          <p:cNvSpPr/>
          <p:nvPr/>
        </p:nvSpPr>
        <p:spPr>
          <a:xfrm>
            <a:off x="9184944" y="4326341"/>
            <a:ext cx="1487606" cy="17196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1" animBg="1"/>
      <p:bldP spid="34" grpId="1" animBg="1"/>
      <p:bldP spid="3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313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배경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444" y="2529710"/>
            <a:ext cx="55517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4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대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쇼군인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이에쓰나가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배다른 동생인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츠나요시를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자기 양자로 삼아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쇼군자리를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잇게하였다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7739" y="2147572"/>
            <a:ext cx="55517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4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대 쇼군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이에쓰나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정치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사회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일절관심없음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로쥬인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사카이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다다키요에게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모든 것을 맡김 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9809" y="4926842"/>
            <a:ext cx="45037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b="1" dirty="0" smtClean="0"/>
              <a:t>*</a:t>
            </a:r>
            <a:r>
              <a:rPr lang="ko-KR" altLang="en-US" sz="3000" b="1" dirty="0" err="1" smtClean="0"/>
              <a:t>로쥬</a:t>
            </a:r>
            <a:r>
              <a:rPr lang="ko-KR" altLang="en-US" sz="3000" b="1" dirty="0" smtClean="0"/>
              <a:t>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쇼군 아래 </a:t>
            </a:r>
            <a:endParaRPr lang="en-US" altLang="ko-KR" sz="3000" b="1" dirty="0" smtClean="0"/>
          </a:p>
          <a:p>
            <a:pPr algn="ctr"/>
            <a:r>
              <a:rPr lang="ko-KR" altLang="en-US" sz="3000" b="1" dirty="0" smtClean="0"/>
              <a:t>최고위직</a:t>
            </a:r>
            <a:endParaRPr lang="ko-KR" altLang="en-US" sz="3000" b="1" dirty="0"/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444" y="2024743"/>
            <a:ext cx="55517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사카이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다다키요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해임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스스로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모든것을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담당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충효를 장려함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ko-KR" altLang="en-US" sz="3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071154" y="1815737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1685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쇼군이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지나가도 고양이가 다녀도 괜찮다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앞으로는 묶어두지 않아도 된다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.’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라는 법령 발표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21527" y="3214255"/>
            <a:ext cx="90927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츠나요시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쇼군의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어머니가 독실한 불교신자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적자인 후계자 아들이 생기지 않자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태어나기를 바라는 마음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-&gt; 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승려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류코에게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찾아가 물어봄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“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선대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쇼군들이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살생을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많이해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살생을 금하고 선행을 쌓아야 한다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.”</a:t>
            </a: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5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663</Words>
  <Application>Microsoft Office PowerPoint</Application>
  <PresentationFormat>사용자 지정</PresentationFormat>
  <Paragraphs>214</Paragraphs>
  <Slides>20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PC</cp:lastModifiedBy>
  <cp:revision>81</cp:revision>
  <dcterms:created xsi:type="dcterms:W3CDTF">2015-05-21T02:05:49Z</dcterms:created>
  <dcterms:modified xsi:type="dcterms:W3CDTF">2019-11-12T17:17:15Z</dcterms:modified>
</cp:coreProperties>
</file>