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314" r:id="rId4"/>
    <p:sldId id="315" r:id="rId5"/>
    <p:sldId id="350" r:id="rId6"/>
    <p:sldId id="351" r:id="rId7"/>
    <p:sldId id="376" r:id="rId8"/>
    <p:sldId id="352" r:id="rId9"/>
    <p:sldId id="353" r:id="rId10"/>
    <p:sldId id="348" r:id="rId11"/>
    <p:sldId id="354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DC7B31-AE17-49F5-8488-977FA6488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ADE661D-2EF2-4998-B195-1D9F07021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A05AA4-6276-4AE0-A949-A3B97DD8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BC43-6701-4633-AA48-2833365FEA5B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91BDEE-F7AD-44D1-9B85-59A88F90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2EA641-E3DC-4DF2-85CF-58E0BB2B0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14AD-4A23-488E-B927-770B344AE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877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5F1751-54EF-4E4F-98A8-D3331701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C660B8-65BA-4D22-9D8A-CAC30B5C4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ABBB20-1D8B-49FA-AF11-AFB0A829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BC43-6701-4633-AA48-2833365FEA5B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330598-0587-48D1-81D1-BDCB77D3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AD6AB0-CD76-45D9-88DD-A156BF67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14AD-4A23-488E-B927-770B344AE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3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8A70632-2BA8-4FF6-9C94-717C96C16B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20C63C9-19F8-4DB3-B60B-DA74A5B4B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AFD277-4124-4F86-BFD9-EAEFE22DB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BC43-6701-4633-AA48-2833365FEA5B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73E0C3A-D471-4927-80EE-7CC7171E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5E5E35-AF23-4017-B98A-6B09D122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14AD-4A23-488E-B927-770B344AE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03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898832-4442-436A-9FB3-E7744DB5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FDD080-AC3D-4FCC-9092-CBD585974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0E0959-E433-4977-B719-7D8C3FDD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BC43-6701-4633-AA48-2833365FEA5B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E41105-C0DE-4E0B-A124-84DF0834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07DBF3-DC13-4BD2-ABBB-4C11EAC20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14AD-4A23-488E-B927-770B344AE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445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E9416E-7565-4363-877B-1F8C2E2E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9412E5-A626-4AE4-90D8-0C6659EB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3B4384-DF0D-4478-9E1B-F99BFE80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BC43-6701-4633-AA48-2833365FEA5B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81BDEE-01D3-4D9F-BB8D-1973FA72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4CE2E3-BEA6-4BA7-857C-47C29F92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14AD-4A23-488E-B927-770B344AE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5D4B9A-2B63-44E3-B3D0-FB7F9E1A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32233C-D952-4C5D-AC67-3B7E2CE60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9B6EE7F-1D6B-4743-9600-E1F470C83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447A71B-AC2A-4141-9824-48242344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BC43-6701-4633-AA48-2833365FEA5B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9F5A8E-F796-4A08-832F-246ADE00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BDF7F76-0E29-4E3C-83E9-70D012F4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14AD-4A23-488E-B927-770B344AE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7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6A0618-9E76-4414-8F9D-E438D67D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889CCD-D91C-4940-ABF9-109EB7AC4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EDE0AB-D4D0-49D3-BC94-E6CFE28E5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03EC09E-BF1C-4A02-B943-6B22D4A74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5FB8811-4AC9-4897-869E-B573068F7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3E8E5EF-A7AE-4DEB-9CFE-FA6437A36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BC43-6701-4633-AA48-2833365FEA5B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4DE39FB-6CB9-4308-9BFF-7A87958F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CE99641-53E8-4BEA-AA14-A35E45C2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14AD-4A23-488E-B927-770B344AE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83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2B6DF8-E7E2-4F44-9500-45129DB7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9216F78-0265-498D-B5EE-FF609CCB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BC43-6701-4633-AA48-2833365FEA5B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6D30015-28D5-467F-A785-4AFD3C248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E21DF76-0CE5-4106-A148-AA5D1254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14AD-4A23-488E-B927-770B344AE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27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98B26F7-E4C7-44C1-8F1B-D860A819B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BC43-6701-4633-AA48-2833365FEA5B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CD738D2-DDBA-4D51-96E9-C3CD6242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83C6E4-9171-4282-823C-DD6A8031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14AD-4A23-488E-B927-770B344AE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967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CA7D34-1712-4088-B453-7129FF6C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6E91A8F-0324-4626-8AC0-D8483E04F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11D36C5-6FA6-4329-B541-410CA6744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457E276-D0A3-4B5B-B4B0-6F4B4D5C6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BC43-6701-4633-AA48-2833365FEA5B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E92A89C-107C-491A-8AD9-421FA593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23324A-8C90-4B8E-8B35-120E0869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14AD-4A23-488E-B927-770B344AE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70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2C3623-89EE-401F-950E-4F0221A5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F4B8D6C-988C-4C70-86FF-730C6964D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FB70DAC-7958-419A-AF9A-36EAD40D0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683E030-0D9A-47D7-8C8C-354DABC3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BC43-6701-4633-AA48-2833365FEA5B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2168D1A-2121-42C9-BECC-650CB924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BA0339E-794A-4874-B654-C38788FC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14AD-4A23-488E-B927-770B344AE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78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6579589-CAB9-4BDA-A829-AE985D50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39A3E2-1A44-4ACD-8AFD-FE5E3861C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BFC586-FC25-4604-AE87-22124ECA6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EBC43-6701-4633-AA48-2833365FEA5B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887A9B-0625-4199-B0BC-B990E283B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C284655-97FF-4CF5-8D63-1A6EEE892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214AD-4A23-488E-B927-770B344AE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17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7599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6000" kern="0" dirty="0" err="1">
                <a:solidFill>
                  <a:prstClr val="white"/>
                </a:solidFill>
                <a:latin typeface="Noto Sans Korean Bold" pitchFamily="50" charset="-127"/>
                <a:ea typeface="Noto Sans Korean Bold" pitchFamily="50" charset="-127"/>
              </a:rPr>
              <a:t>다이쇼</a:t>
            </a:r>
            <a:r>
              <a:rPr lang="ko-KR" altLang="en-US" sz="6000" kern="0" dirty="0">
                <a:solidFill>
                  <a:prstClr val="white"/>
                </a:solidFill>
                <a:latin typeface="Noto Sans Korean Bold" pitchFamily="50" charset="-127"/>
                <a:ea typeface="Noto Sans Korean Bold" pitchFamily="50" charset="-127"/>
              </a:rPr>
              <a:t> 시대 정치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69781" y="5159451"/>
            <a:ext cx="2711356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21****74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Aharoni" panose="02010803020104030203" pitchFamily="2" charset="-79"/>
              </a:rPr>
              <a:t>윤정</a:t>
            </a:r>
            <a:r>
              <a:rPr lang="en-US" altLang="ko-KR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Aharoni" panose="02010803020104030203" pitchFamily="2" charset="-79"/>
              </a:rPr>
              <a:t>*</a:t>
            </a:r>
            <a:endParaRPr lang="en-US" altLang="ko-KR" sz="20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746534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42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b="1" kern="0" dirty="0" err="1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3200" b="1" kern="0" dirty="0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데모크라시의 진행과정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3909EE-310E-4F31-B26A-0FA9DDE94A06}"/>
              </a:ext>
            </a:extLst>
          </p:cNvPr>
          <p:cNvSpPr txBox="1"/>
          <p:nvPr/>
        </p:nvSpPr>
        <p:spPr>
          <a:xfrm>
            <a:off x="3833767" y="2778286"/>
            <a:ext cx="8086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1929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년 대공황의 여파로 경제 침체기에 접어들자 민주주의와 자유주의의 열망이 급속도로 식어 민주주의의 암흑기를 맞이한다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</a:p>
          <a:p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이후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히로히토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천황을 앞세워 전체주의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국가주의를 표방하여 사회 전반이 군국주의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파시즘화 되어갔고 그리하여 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1931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년을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데모크라시의 종말점으로 본다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  <a:endParaRPr lang="ko-KR" altLang="en-US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  <p:pic>
        <p:nvPicPr>
          <p:cNvPr id="3074" name="Picture 2" descr="일본 군국주의에 대한 이미지 검색결과">
            <a:extLst>
              <a:ext uri="{FF2B5EF4-FFF2-40B4-BE49-F238E27FC236}">
                <a16:creationId xmlns:a16="http://schemas.microsoft.com/office/drawing/2014/main" id="{D1BD0673-0DAB-4375-8607-227ABBBA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2" y="2113917"/>
            <a:ext cx="3075511" cy="32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3571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b="1" kern="0" dirty="0" err="1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3200" b="1" kern="0" dirty="0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데모크라시의 의의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3909EE-310E-4F31-B26A-0FA9DDE94A06}"/>
              </a:ext>
            </a:extLst>
          </p:cNvPr>
          <p:cNvSpPr txBox="1"/>
          <p:nvPr/>
        </p:nvSpPr>
        <p:spPr>
          <a:xfrm>
            <a:off x="3833767" y="2778286"/>
            <a:ext cx="8086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데모크라시는 제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2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차 세계대전 전후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일본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근현대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민주주의 사회를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생성시킬수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있었던 유산으로서 일본 근현대사에 있어서 큰 의미가 있다는 평가가 있다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  <a:endParaRPr lang="ko-KR" altLang="en-US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  <p:pic>
        <p:nvPicPr>
          <p:cNvPr id="3074" name="Picture 2" descr="일본 군국주의에 대한 이미지 검색결과">
            <a:extLst>
              <a:ext uri="{FF2B5EF4-FFF2-40B4-BE49-F238E27FC236}">
                <a16:creationId xmlns:a16="http://schemas.microsoft.com/office/drawing/2014/main" id="{D1BD0673-0DAB-4375-8607-227ABBBA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2" y="2113917"/>
            <a:ext cx="3075511" cy="32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1220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6078450" y="0"/>
            <a:ext cx="93980" cy="684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5972878" y="1968833"/>
            <a:ext cx="2558248" cy="966423"/>
            <a:chOff x="5915796" y="1161141"/>
            <a:chExt cx="2558248" cy="966423"/>
          </a:xfrm>
        </p:grpSpPr>
        <p:grpSp>
          <p:nvGrpSpPr>
            <p:cNvPr id="9" name="그룹 8"/>
            <p:cNvGrpSpPr/>
            <p:nvPr/>
          </p:nvGrpSpPr>
          <p:grpSpPr>
            <a:xfrm flipH="1">
              <a:off x="5915796" y="1161141"/>
              <a:ext cx="2558248" cy="966423"/>
              <a:chOff x="3027333" y="3665337"/>
              <a:chExt cx="3956050" cy="1371600"/>
            </a:xfrm>
          </p:grpSpPr>
          <p:sp>
            <p:nvSpPr>
              <p:cNvPr id="10" name="양쪽 모서리가 둥근 사각형 9"/>
              <p:cNvSpPr/>
              <p:nvPr/>
            </p:nvSpPr>
            <p:spPr>
              <a:xfrm rot="16200000">
                <a:off x="4592608" y="2646162"/>
                <a:ext cx="1371600" cy="3409950"/>
              </a:xfrm>
              <a:prstGeom prst="round2SameRect">
                <a:avLst>
                  <a:gd name="adj1" fmla="val 0"/>
                  <a:gd name="adj2" fmla="val 182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20700" dist="63500" sx="94000" sy="94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양쪽 모서리가 둥근 사각형 10"/>
              <p:cNvSpPr/>
              <p:nvPr/>
            </p:nvSpPr>
            <p:spPr>
              <a:xfrm rot="16200000">
                <a:off x="2614583" y="4078087"/>
                <a:ext cx="1371600" cy="546100"/>
              </a:xfrm>
              <a:prstGeom prst="round2SameRect">
                <a:avLst>
                  <a:gd name="adj1" fmla="val 42248"/>
                  <a:gd name="adj2" fmla="val 0"/>
                </a:avLst>
              </a:prstGeom>
              <a:solidFill>
                <a:srgbClr val="ACD3CE"/>
              </a:solidFill>
              <a:ln>
                <a:noFill/>
              </a:ln>
              <a:effectLst>
                <a:outerShdw blurRad="139700" dist="63500" sx="97000" sy="97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6551583" y="386726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6551583" y="460640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모서리가 둥근 직사각형 13"/>
              <p:cNvSpPr/>
              <p:nvPr/>
            </p:nvSpPr>
            <p:spPr>
              <a:xfrm>
                <a:off x="6618893" y="3928707"/>
                <a:ext cx="93980" cy="792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6307912" y="1343577"/>
              <a:ext cx="1641029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배경</a:t>
              </a:r>
              <a:endPara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3759154" y="3348844"/>
            <a:ext cx="2588690" cy="1309399"/>
            <a:chOff x="4459947" y="5143542"/>
            <a:chExt cx="3992862" cy="1784343"/>
          </a:xfrm>
        </p:grpSpPr>
        <p:sp>
          <p:nvSpPr>
            <p:cNvPr id="33" name="양쪽 모서리가 둥근 사각형 32"/>
            <p:cNvSpPr/>
            <p:nvPr/>
          </p:nvSpPr>
          <p:spPr>
            <a:xfrm rot="16200000">
              <a:off x="6049335" y="4524409"/>
              <a:ext cx="1371600" cy="3435349"/>
            </a:xfrm>
            <a:prstGeom prst="round2SameRect">
              <a:avLst>
                <a:gd name="adj1" fmla="val 0"/>
                <a:gd name="adj2" fmla="val 18239"/>
              </a:avLst>
            </a:prstGeom>
            <a:solidFill>
              <a:schemeClr val="bg1"/>
            </a:solidFill>
            <a:ln>
              <a:noFill/>
            </a:ln>
            <a:effectLst>
              <a:outerShdw blurRad="520700" dist="63500" sx="94000" sy="94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양쪽 모서리가 둥근 사각형 33"/>
            <p:cNvSpPr/>
            <p:nvPr/>
          </p:nvSpPr>
          <p:spPr>
            <a:xfrm rot="16200000">
              <a:off x="4047198" y="5969034"/>
              <a:ext cx="1371600" cy="546101"/>
            </a:xfrm>
            <a:prstGeom prst="round2SameRect">
              <a:avLst>
                <a:gd name="adj1" fmla="val 42248"/>
                <a:gd name="adj2" fmla="val 0"/>
              </a:avLst>
            </a:prstGeom>
            <a:solidFill>
              <a:srgbClr val="967D5F"/>
            </a:solidFill>
            <a:ln>
              <a:noFill/>
            </a:ln>
            <a:effectLst>
              <a:outerShdw blurRad="139700" dist="63500" sx="97000" sy="97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8021009" y="514354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8021009" y="588268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8088319" y="5204982"/>
              <a:ext cx="93980" cy="79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5129710" y="5834267"/>
              <a:ext cx="3089869" cy="673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진행 과정</a:t>
              </a: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3747083" y="360555"/>
            <a:ext cx="2581291" cy="1006517"/>
            <a:chOff x="4471359" y="4941612"/>
            <a:chExt cx="3981450" cy="1371600"/>
          </a:xfrm>
        </p:grpSpPr>
        <p:sp>
          <p:nvSpPr>
            <p:cNvPr id="40" name="양쪽 모서리가 둥근 사각형 39"/>
            <p:cNvSpPr/>
            <p:nvPr/>
          </p:nvSpPr>
          <p:spPr>
            <a:xfrm rot="16200000">
              <a:off x="6049334" y="3909737"/>
              <a:ext cx="1371600" cy="3435350"/>
            </a:xfrm>
            <a:prstGeom prst="round2SameRect">
              <a:avLst>
                <a:gd name="adj1" fmla="val 0"/>
                <a:gd name="adj2" fmla="val 18239"/>
              </a:avLst>
            </a:prstGeom>
            <a:solidFill>
              <a:schemeClr val="bg1"/>
            </a:solidFill>
            <a:ln>
              <a:noFill/>
            </a:ln>
            <a:effectLst>
              <a:outerShdw blurRad="520700" dist="63500" sx="94000" sy="94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양쪽 모서리가 둥근 사각형 40"/>
            <p:cNvSpPr/>
            <p:nvPr/>
          </p:nvSpPr>
          <p:spPr>
            <a:xfrm rot="16200000">
              <a:off x="4058609" y="5354362"/>
              <a:ext cx="1371600" cy="546100"/>
            </a:xfrm>
            <a:prstGeom prst="round2SameRect">
              <a:avLst>
                <a:gd name="adj1" fmla="val 42248"/>
                <a:gd name="adj2" fmla="val 0"/>
              </a:avLst>
            </a:prstGeom>
            <a:solidFill>
              <a:srgbClr val="FF9999"/>
            </a:solidFill>
            <a:ln>
              <a:noFill/>
            </a:ln>
            <a:effectLst>
              <a:outerShdw blurRad="139700" dist="63500" sx="97000" sy="97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8021009" y="514354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8021009" y="588268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8088319" y="5204982"/>
              <a:ext cx="93980" cy="79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4683567" y="5290483"/>
              <a:ext cx="3617095" cy="619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다이쇼</a:t>
              </a:r>
              <a:r>
                <a:rPr lang="ko-KR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시대</a:t>
              </a: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6048425" y="5290558"/>
            <a:ext cx="2558248" cy="966423"/>
            <a:chOff x="5915796" y="1161141"/>
            <a:chExt cx="2558248" cy="966423"/>
          </a:xfrm>
        </p:grpSpPr>
        <p:grpSp>
          <p:nvGrpSpPr>
            <p:cNvPr id="59" name="그룹 8"/>
            <p:cNvGrpSpPr/>
            <p:nvPr/>
          </p:nvGrpSpPr>
          <p:grpSpPr>
            <a:xfrm flipH="1">
              <a:off x="5915796" y="1161141"/>
              <a:ext cx="2558248" cy="966423"/>
              <a:chOff x="3027333" y="3665337"/>
              <a:chExt cx="3956050" cy="1371600"/>
            </a:xfrm>
          </p:grpSpPr>
          <p:sp>
            <p:nvSpPr>
              <p:cNvPr id="61" name="양쪽 모서리가 둥근 사각형 60"/>
              <p:cNvSpPr/>
              <p:nvPr/>
            </p:nvSpPr>
            <p:spPr>
              <a:xfrm rot="16200000">
                <a:off x="4592608" y="2646162"/>
                <a:ext cx="1371600" cy="3409950"/>
              </a:xfrm>
              <a:prstGeom prst="round2SameRect">
                <a:avLst>
                  <a:gd name="adj1" fmla="val 0"/>
                  <a:gd name="adj2" fmla="val 182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20700" dist="63500" sx="94000" sy="94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양쪽 모서리가 둥근 사각형 61"/>
              <p:cNvSpPr/>
              <p:nvPr/>
            </p:nvSpPr>
            <p:spPr>
              <a:xfrm rot="16200000">
                <a:off x="2614583" y="4078087"/>
                <a:ext cx="1371600" cy="546100"/>
              </a:xfrm>
              <a:prstGeom prst="round2SameRect">
                <a:avLst>
                  <a:gd name="adj1" fmla="val 42248"/>
                  <a:gd name="adj2" fmla="val 0"/>
                </a:avLst>
              </a:prstGeom>
              <a:solidFill>
                <a:srgbClr val="FF9999"/>
              </a:solidFill>
              <a:ln>
                <a:noFill/>
              </a:ln>
              <a:effectLst>
                <a:outerShdw blurRad="139700" dist="63500" sx="97000" sy="97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타원 62"/>
              <p:cNvSpPr/>
              <p:nvPr/>
            </p:nvSpPr>
            <p:spPr>
              <a:xfrm>
                <a:off x="6551583" y="386726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6551583" y="460640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모서리가 둥근 직사각형 64"/>
              <p:cNvSpPr/>
              <p:nvPr/>
            </p:nvSpPr>
            <p:spPr>
              <a:xfrm>
                <a:off x="6618893" y="3928707"/>
                <a:ext cx="93980" cy="792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6298859" y="1370738"/>
              <a:ext cx="1641029" cy="505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Korean Bold" pitchFamily="50" charset="-127"/>
                  <a:ea typeface="Noto Sans Korean Bold" pitchFamily="50" charset="-127"/>
                </a:rPr>
                <a:t>의의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31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1287246" y="1777361"/>
            <a:ext cx="906855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1316565" y="4607802"/>
            <a:ext cx="882449" cy="900000"/>
          </a:xfrm>
          <a:prstGeom prst="ellipse">
            <a:avLst/>
          </a:prstGeom>
          <a:solidFill>
            <a:srgbClr val="967D5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사각형: 둥근 모서리 16"/>
          <p:cNvSpPr/>
          <p:nvPr/>
        </p:nvSpPr>
        <p:spPr>
          <a:xfrm>
            <a:off x="294884" y="1212291"/>
            <a:ext cx="1978533" cy="3179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 dirty="0" err="1">
                <a:solidFill>
                  <a:prstClr val="white">
                    <a:lumMod val="50000"/>
                  </a:prstClr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2000" dirty="0">
                <a:solidFill>
                  <a:prstClr val="white">
                    <a:lumMod val="50000"/>
                  </a:prstClr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시대의 뜻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b="1" kern="0" dirty="0" err="1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3200" b="1" kern="0" dirty="0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시대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3909EE-310E-4F31-B26A-0FA9DDE94A06}"/>
              </a:ext>
            </a:extLst>
          </p:cNvPr>
          <p:cNvSpPr txBox="1"/>
          <p:nvPr/>
        </p:nvSpPr>
        <p:spPr>
          <a:xfrm>
            <a:off x="2499918" y="1811863"/>
            <a:ext cx="808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덴노가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재위했던 시기에 사용한 일본의 연호이자 시대 구분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서력으로 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1912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년 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7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월 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30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일부터 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1926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년 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12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월 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25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일까지를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가리킨다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  <a:endParaRPr lang="ko-KR" altLang="en-US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2D52C43-90A7-43F3-A6F1-80BABB6ABD06}"/>
              </a:ext>
            </a:extLst>
          </p:cNvPr>
          <p:cNvSpPr/>
          <p:nvPr/>
        </p:nvSpPr>
        <p:spPr>
          <a:xfrm>
            <a:off x="2499918" y="4272972"/>
            <a:ext cx="7832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err="1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大正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는 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《</a:t>
            </a:r>
            <a:r>
              <a:rPr lang="ko-KR" altLang="en-US" sz="2400" dirty="0">
                <a:solidFill>
                  <a:srgbClr val="0B0080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역경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》(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易經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 〈</a:t>
            </a:r>
            <a:r>
              <a:rPr lang="ko-KR" altLang="en-US" sz="2400" dirty="0" err="1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임괘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〉(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臨卦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의 </a:t>
            </a:r>
            <a:r>
              <a:rPr lang="ko-KR" altLang="en-US" sz="2400" dirty="0" err="1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대형이정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천지도야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</a:t>
            </a:r>
            <a:r>
              <a:rPr lang="ko-KR" altLang="en-US" sz="2400" b="1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大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亨以</a:t>
            </a:r>
            <a:r>
              <a:rPr lang="ko-KR" altLang="en-US" sz="2400" b="1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正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 天之道也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크게 형통하고 바르게 하는 것이 곧 하늘의 도이다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.)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에서 따온 글자이다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 </a:t>
            </a:r>
            <a:r>
              <a:rPr lang="ko-KR" altLang="en-US" sz="2400" dirty="0" err="1">
                <a:solidFill>
                  <a:srgbClr val="0B0080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2400" dirty="0">
                <a:solidFill>
                  <a:srgbClr val="0B0080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를 비롯한 민권주의 운동이 일어난 시기이다</a:t>
            </a:r>
            <a:r>
              <a:rPr lang="en-US" altLang="ko-KR" sz="24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ko-KR" altLang="en-US" sz="24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1265893" y="3429000"/>
            <a:ext cx="906855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사각형: 둥근 모서리 16"/>
          <p:cNvSpPr/>
          <p:nvPr/>
        </p:nvSpPr>
        <p:spPr>
          <a:xfrm>
            <a:off x="289971" y="1327685"/>
            <a:ext cx="2612620" cy="3179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 dirty="0" err="1">
                <a:solidFill>
                  <a:prstClr val="white">
                    <a:lumMod val="50000"/>
                  </a:prstClr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2000" dirty="0">
                <a:solidFill>
                  <a:prstClr val="white">
                    <a:lumMod val="50000"/>
                  </a:prstClr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데모크라시의 뜻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b="1" kern="0" dirty="0" err="1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3200" b="1" kern="0" dirty="0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3909EE-310E-4F31-B26A-0FA9DDE94A06}"/>
              </a:ext>
            </a:extLst>
          </p:cNvPr>
          <p:cNvSpPr txBox="1"/>
          <p:nvPr/>
        </p:nvSpPr>
        <p:spPr>
          <a:xfrm>
            <a:off x="2839120" y="2909504"/>
            <a:ext cx="8086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일본에서 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1910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년대부터 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1920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년대 사이에 일어난 민주주의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 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자유주의적 사조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운동들을 일컫는 명칭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</a:p>
          <a:p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이 시기에 일본 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리버럴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 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좌파 등의 세력들이 기지개를 제법 켰기 때문에 일본 근대 사상사에 중요한 영향을 끼친 시대라고 평가받는다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  <a:endParaRPr lang="ko-KR" altLang="en-US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44556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b="1" kern="0" dirty="0" err="1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3200" b="1" kern="0" dirty="0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데모크라시의 배경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3CA5420-8BE5-42D8-8647-43FDB2CE891F}"/>
              </a:ext>
            </a:extLst>
          </p:cNvPr>
          <p:cNvGrpSpPr/>
          <p:nvPr/>
        </p:nvGrpSpPr>
        <p:grpSpPr>
          <a:xfrm>
            <a:off x="721453" y="2660915"/>
            <a:ext cx="10452683" cy="889181"/>
            <a:chOff x="1290319" y="3210845"/>
            <a:chExt cx="5853386" cy="553744"/>
          </a:xfrm>
          <a:solidFill>
            <a:srgbClr val="FF9999"/>
          </a:solidFill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D80DA56F-EB98-4D79-AC60-C90BCE6CC79A}"/>
                </a:ext>
              </a:extLst>
            </p:cNvPr>
            <p:cNvSpPr/>
            <p:nvPr/>
          </p:nvSpPr>
          <p:spPr>
            <a:xfrm>
              <a:off x="1844061" y="3477307"/>
              <a:ext cx="5175352" cy="360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DE90DF6D-C486-4E77-A346-51534C753D54}"/>
                </a:ext>
              </a:extLst>
            </p:cNvPr>
            <p:cNvSpPr/>
            <p:nvPr/>
          </p:nvSpPr>
          <p:spPr>
            <a:xfrm>
              <a:off x="1290319" y="3210845"/>
              <a:ext cx="553744" cy="553744"/>
            </a:xfrm>
            <a:prstGeom prst="ellipse">
              <a:avLst/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400" b="1" dirty="0">
                  <a:solidFill>
                    <a:prstClr val="white"/>
                  </a:solidFill>
                  <a:latin typeface="+mn-ea"/>
                </a:rPr>
                <a:t>1905</a:t>
              </a:r>
              <a:endParaRPr lang="ko-KR" altLang="en-US" sz="1400" b="1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C23C0856-7860-4FFA-8A55-C2A94DDA6528}"/>
                </a:ext>
              </a:extLst>
            </p:cNvPr>
            <p:cNvSpPr/>
            <p:nvPr/>
          </p:nvSpPr>
          <p:spPr>
            <a:xfrm>
              <a:off x="3075576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400" b="1" dirty="0">
                  <a:solidFill>
                    <a:prstClr val="white"/>
                  </a:solidFill>
                </a:rPr>
                <a:t>1911</a:t>
              </a:r>
              <a:endParaRPr lang="ko-KR" alt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E9F7F6C7-7597-4649-B8B6-2A0EF0C45620}"/>
                </a:ext>
              </a:extLst>
            </p:cNvPr>
            <p:cNvSpPr/>
            <p:nvPr/>
          </p:nvSpPr>
          <p:spPr>
            <a:xfrm>
              <a:off x="4860833" y="3210845"/>
              <a:ext cx="553744" cy="553744"/>
            </a:xfrm>
            <a:prstGeom prst="ellipse">
              <a:avLst/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400" b="1" dirty="0"/>
                <a:t>1912</a:t>
              </a:r>
              <a:endParaRPr lang="ko-KR" altLang="en-US" sz="1400" b="1" dirty="0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71333FC7-14BF-4B25-A263-47E6ACA638B9}"/>
                </a:ext>
              </a:extLst>
            </p:cNvPr>
            <p:cNvSpPr/>
            <p:nvPr/>
          </p:nvSpPr>
          <p:spPr>
            <a:xfrm>
              <a:off x="6589961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400" b="1" dirty="0"/>
                <a:t>1914</a:t>
              </a:r>
              <a:endParaRPr lang="ko-KR" altLang="en-US" sz="1400" b="1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F377BA1-C3D1-4E0B-8163-07C1CE778586}"/>
              </a:ext>
            </a:extLst>
          </p:cNvPr>
          <p:cNvSpPr txBox="1"/>
          <p:nvPr/>
        </p:nvSpPr>
        <p:spPr>
          <a:xfrm>
            <a:off x="318833" y="2031525"/>
            <a:ext cx="179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러일전쟁 승리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E21671-8A9D-4992-BB87-566936B2AB94}"/>
              </a:ext>
            </a:extLst>
          </p:cNvPr>
          <p:cNvSpPr txBox="1"/>
          <p:nvPr/>
        </p:nvSpPr>
        <p:spPr>
          <a:xfrm>
            <a:off x="3715619" y="2031524"/>
            <a:ext cx="133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신해 혁명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AE84FC-A272-4C23-A242-E7AE4A2622EF}"/>
              </a:ext>
            </a:extLst>
          </p:cNvPr>
          <p:cNvSpPr txBox="1"/>
          <p:nvPr/>
        </p:nvSpPr>
        <p:spPr>
          <a:xfrm>
            <a:off x="9829714" y="1985311"/>
            <a:ext cx="2043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지멘스 사건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7191D3-431A-40A4-874C-B847F6B0E327}"/>
              </a:ext>
            </a:extLst>
          </p:cNvPr>
          <p:cNvSpPr txBox="1"/>
          <p:nvPr/>
        </p:nvSpPr>
        <p:spPr>
          <a:xfrm>
            <a:off x="6527779" y="1985312"/>
            <a:ext cx="2043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제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차 호헌운동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08F6A8-52BB-4F8D-9B02-279B002CAEBA}"/>
              </a:ext>
            </a:extLst>
          </p:cNvPr>
          <p:cNvSpPr txBox="1"/>
          <p:nvPr/>
        </p:nvSpPr>
        <p:spPr>
          <a:xfrm>
            <a:off x="-606188" y="3977969"/>
            <a:ext cx="3644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자유 민주주의 운동 본격화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자본주의 발전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시민계급 성장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4D08B1-DC3C-43FF-BAA4-7844EB7AB1E1}"/>
              </a:ext>
            </a:extLst>
          </p:cNvPr>
          <p:cNvSpPr txBox="1"/>
          <p:nvPr/>
        </p:nvSpPr>
        <p:spPr>
          <a:xfrm>
            <a:off x="2581835" y="3977968"/>
            <a:ext cx="3644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중화민국 건국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육군대신 </a:t>
            </a:r>
            <a:r>
              <a:rPr lang="ko-KR" altLang="en-US" sz="20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우에하라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</a:t>
            </a:r>
            <a:r>
              <a:rPr lang="ko-KR" altLang="en-US" sz="20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유사쿠의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사이온지 내각</a:t>
            </a:r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(14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대</a:t>
            </a:r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실각 시도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E34850-6553-4313-87E7-EAAD86B462E6}"/>
              </a:ext>
            </a:extLst>
          </p:cNvPr>
          <p:cNvSpPr txBox="1"/>
          <p:nvPr/>
        </p:nvSpPr>
        <p:spPr>
          <a:xfrm>
            <a:off x="8857648" y="3979503"/>
            <a:ext cx="3644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출범 </a:t>
            </a:r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53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일만에 총사퇴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야마모토 내각</a:t>
            </a:r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(16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대</a:t>
            </a:r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출범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지멘스사의 해군 뇌물 공여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야마모토 내각 실각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E79D2E-7F33-493F-84E0-B57EA5926808}"/>
              </a:ext>
            </a:extLst>
          </p:cNvPr>
          <p:cNvSpPr txBox="1"/>
          <p:nvPr/>
        </p:nvSpPr>
        <p:spPr>
          <a:xfrm>
            <a:off x="5727441" y="3977968"/>
            <a:ext cx="3644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친육군의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</a:t>
            </a:r>
            <a:r>
              <a:rPr lang="ko-KR" altLang="en-US" sz="20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가쓰라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다로 내각</a:t>
            </a:r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(15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대</a:t>
            </a:r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출범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내각에 대한 국민의 반발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“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벌족타도</a:t>
            </a:r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헌정옹호</a:t>
            </a:r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”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를 외치며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제 </a:t>
            </a:r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차 호헌운동 전개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57970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b="1" kern="0" dirty="0" err="1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3200" b="1" kern="0" dirty="0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데모크라시의 진행과정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A3653-E14D-4D7F-9646-536774589126}"/>
              </a:ext>
            </a:extLst>
          </p:cNvPr>
          <p:cNvSpPr txBox="1"/>
          <p:nvPr/>
        </p:nvSpPr>
        <p:spPr>
          <a:xfrm>
            <a:off x="2294719" y="2644169"/>
            <a:ext cx="9311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제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차 세계 대전 참전으로 일본의 국제 협력의 분위기가 높아지고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민주</a:t>
            </a:r>
            <a:r>
              <a:rPr lang="en-US" altLang="ko-KR" sz="2400" dirty="0"/>
              <a:t>·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자유주의 운동이 활발해지게 되었다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일본 내에서는 민본주의를 주창하는 학자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저널리스트들의 활동이 나타났는데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400" b="1" u="sng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미노베</a:t>
            </a:r>
            <a:r>
              <a:rPr lang="ko-KR" altLang="en-US" sz="2400" b="1" u="sng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</a:t>
            </a:r>
            <a:r>
              <a:rPr lang="ko-KR" altLang="en-US" sz="2400" b="1" u="sng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다쓰키치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는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국가가 통치의 주체이고 천황은 하나의 국가 기관에 불과하다는 천황기관설을 주장하여 파문을 일으켰다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  <a:r>
              <a:rPr lang="en-US" altLang="ko-KR" sz="2400" dirty="0"/>
              <a:t> </a:t>
            </a:r>
            <a:endParaRPr lang="ko-KR" altLang="en-US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AB8F6-D2A4-4328-8360-C34FF2439124}"/>
              </a:ext>
            </a:extLst>
          </p:cNvPr>
          <p:cNvSpPr txBox="1"/>
          <p:nvPr/>
        </p:nvSpPr>
        <p:spPr>
          <a:xfrm>
            <a:off x="218165" y="1414934"/>
            <a:ext cx="2868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민본주의와 천황기관설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7C9047C-1FD8-41AC-AF57-24C2E59FB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0" y="2100792"/>
            <a:ext cx="1982399" cy="26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46FFA1-777A-45D2-8602-5D3C2AF14605}"/>
              </a:ext>
            </a:extLst>
          </p:cNvPr>
          <p:cNvSpPr txBox="1"/>
          <p:nvPr/>
        </p:nvSpPr>
        <p:spPr>
          <a:xfrm>
            <a:off x="406475" y="4741078"/>
            <a:ext cx="1794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미노베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</a:t>
            </a:r>
            <a:r>
              <a:rPr lang="ko-KR" altLang="en-US" sz="20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다쓰키치</a:t>
            </a:r>
            <a:endParaRPr lang="ko-KR" altLang="en-US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145264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b="1" kern="0" dirty="0" err="1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3200" b="1" kern="0" dirty="0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데모크라시의 진행과정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91C80-B870-445F-9003-999034D7B29B}"/>
              </a:ext>
            </a:extLst>
          </p:cNvPr>
          <p:cNvSpPr txBox="1"/>
          <p:nvPr/>
        </p:nvSpPr>
        <p:spPr>
          <a:xfrm>
            <a:off x="4743965" y="2090172"/>
            <a:ext cx="62536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1917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년 러시아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혁명후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공산주의 정권을 저지하기 위한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데라우치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마사타케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(18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대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내각의 시베리아 출병</a:t>
            </a:r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                                           </a:t>
            </a:r>
          </a:p>
          <a:p>
            <a:pPr algn="ctr"/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상인들의 쌀 가격 담합으로 도야마 현에서 폭동 발생</a:t>
            </a:r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내각의 언론통제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강제진압으로 인한 내각 사퇴</a:t>
            </a:r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평민 출신 하라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다카시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총리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(19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대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대신 임명</a:t>
            </a:r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5B3C4-D3BA-4C6D-8652-5FB1795F57B9}"/>
              </a:ext>
            </a:extLst>
          </p:cNvPr>
          <p:cNvSpPr txBox="1"/>
          <p:nvPr/>
        </p:nvSpPr>
        <p:spPr>
          <a:xfrm>
            <a:off x="245204" y="1296853"/>
            <a:ext cx="349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쌀 소동과 본격적인 정당내각</a:t>
            </a:r>
            <a:endParaRPr lang="ko-KR" altLang="en-US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7AE050B4-5F4F-4A6F-9BBB-860FB2240029}"/>
              </a:ext>
            </a:extLst>
          </p:cNvPr>
          <p:cNvSpPr/>
          <p:nvPr/>
        </p:nvSpPr>
        <p:spPr>
          <a:xfrm>
            <a:off x="7428411" y="2934789"/>
            <a:ext cx="609600" cy="644434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아래쪽 8">
            <a:extLst>
              <a:ext uri="{FF2B5EF4-FFF2-40B4-BE49-F238E27FC236}">
                <a16:creationId xmlns:a16="http://schemas.microsoft.com/office/drawing/2014/main" id="{0BE730F6-0E09-4544-B1B9-A86164DCCBB3}"/>
              </a:ext>
            </a:extLst>
          </p:cNvPr>
          <p:cNvSpPr/>
          <p:nvPr/>
        </p:nvSpPr>
        <p:spPr>
          <a:xfrm>
            <a:off x="7428411" y="4029164"/>
            <a:ext cx="609600" cy="644434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6AB5A55F-D233-4110-8B77-23F42D11E512}"/>
              </a:ext>
            </a:extLst>
          </p:cNvPr>
          <p:cNvSpPr/>
          <p:nvPr/>
        </p:nvSpPr>
        <p:spPr>
          <a:xfrm>
            <a:off x="7428411" y="5137160"/>
            <a:ext cx="609600" cy="644434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B42D1FF-06E8-4A1C-80AD-1CBD4962F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05" y="1844884"/>
            <a:ext cx="2635966" cy="17343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1AE0B4-3618-451B-A7E4-CD2B68A41D62}"/>
              </a:ext>
            </a:extLst>
          </p:cNvPr>
          <p:cNvSpPr txBox="1"/>
          <p:nvPr/>
        </p:nvSpPr>
        <p:spPr>
          <a:xfrm>
            <a:off x="972508" y="3480923"/>
            <a:ext cx="349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쌀 소동 기사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2401033-F196-4020-AC21-C6600583D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0" y="3835137"/>
            <a:ext cx="1811935" cy="25308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34E64D-0590-48DA-9AED-ED42255B88CA}"/>
              </a:ext>
            </a:extLst>
          </p:cNvPr>
          <p:cNvSpPr txBox="1"/>
          <p:nvPr/>
        </p:nvSpPr>
        <p:spPr>
          <a:xfrm>
            <a:off x="839683" y="6277327"/>
            <a:ext cx="349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시베리아 출병</a:t>
            </a:r>
          </a:p>
        </p:txBody>
      </p:sp>
    </p:spTree>
    <p:extLst>
      <p:ext uri="{BB962C8B-B14F-4D97-AF65-F5344CB8AC3E}">
        <p14:creationId xmlns:p14="http://schemas.microsoft.com/office/powerpoint/2010/main" val="2929955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b="1" kern="0" dirty="0" err="1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3200" b="1" kern="0" dirty="0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데모크라시의 진행과정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000B1-33BA-4EF6-A7DE-66A3B2841A18}"/>
              </a:ext>
            </a:extLst>
          </p:cNvPr>
          <p:cNvSpPr txBox="1"/>
          <p:nvPr/>
        </p:nvSpPr>
        <p:spPr>
          <a:xfrm>
            <a:off x="245204" y="1263297"/>
            <a:ext cx="349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제 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2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차 호헌운동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03933-4AE1-46AC-9D8E-30B4F73C77CB}"/>
              </a:ext>
            </a:extLst>
          </p:cNvPr>
          <p:cNvSpPr txBox="1"/>
          <p:nvPr/>
        </p:nvSpPr>
        <p:spPr>
          <a:xfrm>
            <a:off x="4441961" y="2653122"/>
            <a:ext cx="64050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1923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년 황태자 암살 미수로 인해 야마모토 내각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(22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대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이 총사직하고 기요우라 게이고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(23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대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내각이 출범한다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 </a:t>
            </a:r>
          </a:p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그러나 기요우라 내각은 귀족원 의원에서 선출된 내각이었기 때문에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국민들은 헌정옹호를 요구하는 제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2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차 호헌운동이 일어났다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 </a:t>
            </a:r>
          </a:p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이 결과 호헌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3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파가 연합하여 가토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다카아키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(24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대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내각이 성립되었다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  <a:endParaRPr lang="ko-KR" altLang="en-US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  <p:pic>
        <p:nvPicPr>
          <p:cNvPr id="6150" name="Picture 6" descr="가토 다카아키에 대한 이미지 검색결과">
            <a:extLst>
              <a:ext uri="{FF2B5EF4-FFF2-40B4-BE49-F238E27FC236}">
                <a16:creationId xmlns:a16="http://schemas.microsoft.com/office/drawing/2014/main" id="{BC8C351A-EE72-4D91-B720-1B95D11BB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9" y="1897686"/>
            <a:ext cx="3165635" cy="41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20053D-A365-46C1-8DB6-3BE091249AC1}"/>
              </a:ext>
            </a:extLst>
          </p:cNvPr>
          <p:cNvSpPr txBox="1"/>
          <p:nvPr/>
        </p:nvSpPr>
        <p:spPr>
          <a:xfrm>
            <a:off x="1086194" y="6058883"/>
            <a:ext cx="1814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가토 </a:t>
            </a:r>
            <a:r>
              <a:rPr lang="ko-KR" altLang="en-US" sz="20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다카아키</a:t>
            </a:r>
            <a:endParaRPr lang="ko-KR" altLang="en-US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48518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b="1" kern="0" dirty="0" err="1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3200" b="1" kern="0" dirty="0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데모크라시의 진행과정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000B1-33BA-4EF6-A7DE-66A3B2841A18}"/>
              </a:ext>
            </a:extLst>
          </p:cNvPr>
          <p:cNvSpPr txBox="1"/>
          <p:nvPr/>
        </p:nvSpPr>
        <p:spPr>
          <a:xfrm>
            <a:off x="245204" y="1296853"/>
            <a:ext cx="349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보통선거법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치안유지법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03933-4AE1-46AC-9D8E-30B4F73C77CB}"/>
              </a:ext>
            </a:extLst>
          </p:cNvPr>
          <p:cNvSpPr txBox="1"/>
          <p:nvPr/>
        </p:nvSpPr>
        <p:spPr>
          <a:xfrm>
            <a:off x="5280860" y="2206089"/>
            <a:ext cx="65895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1925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년 가토 내각은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‘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재산과 관계없이 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25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세 이상의 성인남자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’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에 선거권을 부여하는 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‘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보통 선거법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’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을 제정한다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</a:p>
          <a:p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하지만 공산주의의 확산을 막는다는 명분으로 사상의 자유에 제한을 가하는 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‘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치안유지법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’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을 제정한다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</a:p>
          <a:p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이로 인해 사실상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데모크라시에 대한 사망선고가 내려졌다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675F176-7235-48A0-9BCB-FF16070F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2" y="1863462"/>
            <a:ext cx="3662414" cy="17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947BD0-7893-4BBE-94D5-CFFF189DB07C}"/>
              </a:ext>
            </a:extLst>
          </p:cNvPr>
          <p:cNvSpPr txBox="1"/>
          <p:nvPr/>
        </p:nvSpPr>
        <p:spPr>
          <a:xfrm>
            <a:off x="890804" y="6233595"/>
            <a:ext cx="2413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보통선거 포스터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093CC02-798E-4F5A-8E53-C74E2C22A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92" y="3891824"/>
            <a:ext cx="3563398" cy="2396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AA66DF-FD91-425C-B4FB-B477552F5350}"/>
              </a:ext>
            </a:extLst>
          </p:cNvPr>
          <p:cNvSpPr txBox="1"/>
          <p:nvPr/>
        </p:nvSpPr>
        <p:spPr>
          <a:xfrm>
            <a:off x="802508" y="3562489"/>
            <a:ext cx="2413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보통선거 요구 시위</a:t>
            </a:r>
          </a:p>
        </p:txBody>
      </p:sp>
    </p:spTree>
    <p:extLst>
      <p:ext uri="{BB962C8B-B14F-4D97-AF65-F5344CB8AC3E}">
        <p14:creationId xmlns:p14="http://schemas.microsoft.com/office/powerpoint/2010/main" val="268859971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506</Words>
  <Application>Microsoft Office PowerPoint</Application>
  <PresentationFormat>와이드스크린</PresentationFormat>
  <Paragraphs>79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Noto Sans Korean Bold</vt:lpstr>
      <vt:lpstr>맑은 고딕</vt:lpstr>
      <vt:lpstr>이순신 돋움체 M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</dc:creator>
  <cp:lastModifiedBy>A</cp:lastModifiedBy>
  <cp:revision>3</cp:revision>
  <dcterms:created xsi:type="dcterms:W3CDTF">2019-11-11T18:55:15Z</dcterms:created>
  <dcterms:modified xsi:type="dcterms:W3CDTF">2019-11-13T13:35:50Z</dcterms:modified>
</cp:coreProperties>
</file>