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5" r:id="rId3"/>
    <p:sldId id="356" r:id="rId4"/>
    <p:sldId id="357" r:id="rId5"/>
    <p:sldId id="358" r:id="rId6"/>
    <p:sldId id="359" r:id="rId7"/>
    <p:sldId id="360" r:id="rId8"/>
    <p:sldId id="263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257" r:id="rId21"/>
    <p:sldId id="316" r:id="rId22"/>
    <p:sldId id="317" r:id="rId23"/>
    <p:sldId id="264" r:id="rId24"/>
    <p:sldId id="318" r:id="rId25"/>
    <p:sldId id="319" r:id="rId26"/>
    <p:sldId id="320" r:id="rId27"/>
    <p:sldId id="262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270" r:id="rId43"/>
    <p:sldId id="372" r:id="rId44"/>
    <p:sldId id="260" r:id="rId45"/>
    <p:sldId id="261" r:id="rId46"/>
    <p:sldId id="373" r:id="rId47"/>
    <p:sldId id="265" r:id="rId48"/>
    <p:sldId id="266" r:id="rId49"/>
    <p:sldId id="374" r:id="rId50"/>
    <p:sldId id="375" r:id="rId51"/>
    <p:sldId id="271" r:id="rId52"/>
    <p:sldId id="258" r:id="rId53"/>
    <p:sldId id="272" r:id="rId54"/>
    <p:sldId id="273" r:id="rId55"/>
    <p:sldId id="274" r:id="rId56"/>
    <p:sldId id="275" r:id="rId57"/>
    <p:sldId id="276" r:id="rId58"/>
    <p:sldId id="312" r:id="rId59"/>
    <p:sldId id="313" r:id="rId60"/>
    <p:sldId id="314" r:id="rId61"/>
    <p:sldId id="315" r:id="rId62"/>
    <p:sldId id="350" r:id="rId63"/>
    <p:sldId id="351" r:id="rId64"/>
    <p:sldId id="376" r:id="rId65"/>
    <p:sldId id="352" r:id="rId66"/>
    <p:sldId id="353" r:id="rId67"/>
    <p:sldId id="348" r:id="rId68"/>
    <p:sldId id="354" r:id="rId69"/>
    <p:sldId id="339" r:id="rId70"/>
    <p:sldId id="259" r:id="rId71"/>
    <p:sldId id="340" r:id="rId72"/>
    <p:sldId id="268" r:id="rId73"/>
    <p:sldId id="267" r:id="rId74"/>
    <p:sldId id="341" r:id="rId75"/>
    <p:sldId id="269" r:id="rId76"/>
    <p:sldId id="342" r:id="rId77"/>
    <p:sldId id="343" r:id="rId78"/>
    <p:sldId id="344" r:id="rId79"/>
    <p:sldId id="345" r:id="rId80"/>
    <p:sldId id="346" r:id="rId81"/>
    <p:sldId id="347" r:id="rId82"/>
    <p:sldId id="278" r:id="rId83"/>
    <p:sldId id="279" r:id="rId84"/>
    <p:sldId id="289" r:id="rId85"/>
    <p:sldId id="290" r:id="rId86"/>
    <p:sldId id="291" r:id="rId87"/>
    <p:sldId id="292" r:id="rId88"/>
    <p:sldId id="293" r:id="rId89"/>
    <p:sldId id="294" r:id="rId90"/>
    <p:sldId id="295" r:id="rId91"/>
    <p:sldId id="296" r:id="rId92"/>
    <p:sldId id="297" r:id="rId93"/>
    <p:sldId id="298" r:id="rId94"/>
    <p:sldId id="299" r:id="rId95"/>
    <p:sldId id="300" r:id="rId96"/>
    <p:sldId id="301" r:id="rId97"/>
    <p:sldId id="302" r:id="rId98"/>
    <p:sldId id="303" r:id="rId9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5"/>
    <p:restoredTop sz="94660"/>
  </p:normalViewPr>
  <p:slideViewPr>
    <p:cSldViewPr snapToGrid="0">
      <p:cViewPr varScale="1">
        <p:scale>
          <a:sx n="114" d="100"/>
          <a:sy n="114" d="100"/>
        </p:scale>
        <p:origin x="654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Lgk4mR7hM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GAuidR0_M&amp;feature=youtu.be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youtube.com/watch?v=lzhEC7viNi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.kr/url?sa=i&amp;rct=j&amp;q=&amp;esrc=s&amp;source=images&amp;cd=&amp;ved=2ahUKEwifyce25PPkAhWXM94KHYMyC2gQjRx6BAgBEAQ&amp;url=http://www.google.co.kr/url?sa=i&amp;rct=j&amp;q=&amp;esrc=s&amp;source=images&amp;cd=&amp;ved=&amp;url=http%3A%2F%2Fm.blog.naver.com%2Fwavetek%2F70184310627&amp;psig=AOvVaw3oH0sMBAS1pn2pu1kdOwEd&amp;ust=1569769275299534&amp;psig=AOvVaw3oH0sMBAS1pn2pu1kdOwEd&amp;ust=1569769275299534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-pc\Desktop\videoplayback.mp4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s://www.google.co.kr/url?sa=i&amp;rct=j&amp;q=&amp;esrc=s&amp;source=images&amp;cd=&amp;ved=2ahUKEwiIsZ7uoPPkAhVEBKYKHbq8A9gQjRx6BAgBEAQ&amp;url=https://ko.wikipedia.org/wiki/%EC%9D%BC%EB%B3%B8%EC%9D%98_%ED%95%AD%EB%B3%B5&amp;psig=AOvVaw0JvBO525pTBzUkFNBM1BJF&amp;ust=15697510313176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hyperlink" Target="https://www.google.co.kr/url?sa=i&amp;rct=j&amp;q=&amp;esrc=s&amp;source=images&amp;cd=&amp;ved=2ahUKEwj1svTEoPPkAhXWxosBHay2AYAQjRx6BAgBEAQ&amp;url=https://www.pinterest.ca/pin/396246467198066590/&amp;psig=AOvVaw0JvBO525pTBzUkFNBM1BJF&amp;ust=1569751031317654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5000" b="1" kern="0">
                <a:solidFill>
                  <a:prstClr val="white"/>
                </a:solidFill>
              </a:rPr>
              <a:t>일본국가의 현재와 과거</a:t>
            </a:r>
            <a:r>
              <a:rPr lang="ko-KR" altLang="en-US" sz="2400" b="1" kern="0">
                <a:solidFill>
                  <a:prstClr val="white"/>
                </a:solidFill>
              </a:rPr>
              <a:t> </a:t>
            </a:r>
          </a:p>
          <a:p>
            <a:pPr algn="ctr"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메이지 시대 경제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41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09848" y="4007986"/>
            <a:ext cx="2711356" cy="4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21*3*380 </a:t>
            </a:r>
            <a:r>
              <a:rPr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김</a:t>
            </a: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*</a:t>
            </a:r>
            <a:r>
              <a:rPr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/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동양의 첫 근대화</a:t>
            </a:r>
          </a:p>
        </p:txBody>
      </p:sp>
      <p:sp>
        <p:nvSpPr>
          <p:cNvPr id="65" name="자유형: 도형 4"/>
          <p:cNvSpPr/>
          <p:nvPr/>
        </p:nvSpPr>
        <p:spPr>
          <a:xfrm>
            <a:off x="534472" y="1250385"/>
            <a:ext cx="5193226" cy="37857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blipFill rotWithShape="1">
            <a:blip r:embed="rId2">
              <a:alphaModFix/>
              <a:lum/>
            </a:blip>
            <a:stretch>
              <a:fillRect/>
            </a:stretch>
          </a:blip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자유형: 도형 4"/>
          <p:cNvSpPr/>
          <p:nvPr/>
        </p:nvSpPr>
        <p:spPr>
          <a:xfrm>
            <a:off x="6249472" y="1243470"/>
            <a:ext cx="5193226" cy="37857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blipFill rotWithShape="1">
            <a:blip r:embed="rId3">
              <a:alphaModFix/>
              <a:lum/>
            </a:blip>
            <a:stretch>
              <a:fillRect/>
            </a:stretch>
          </a:blip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자유형: 도형 4"/>
          <p:cNvSpPr/>
          <p:nvPr/>
        </p:nvSpPr>
        <p:spPr>
          <a:xfrm>
            <a:off x="667822" y="5331642"/>
            <a:ext cx="10679627" cy="117587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85850" y="5581650"/>
            <a:ext cx="497205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70" name="TextBox 69"/>
          <p:cNvSpPr txBox="1"/>
          <p:nvPr/>
        </p:nvSpPr>
        <p:spPr>
          <a:xfrm>
            <a:off x="1047750" y="5486400"/>
            <a:ext cx="58864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서양의 문물과 새로운 기술을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빠르게 수용</a:t>
            </a:r>
            <a:r>
              <a:rPr lang="ko-KR" altLang="en-US"/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85825" y="5876925"/>
            <a:ext cx="9753600" cy="46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500" b="1">
                <a:solidFill>
                  <a:srgbClr val="FF0000"/>
                </a:solidFill>
              </a:rPr>
              <a:t> 일본은 동양의 다른 나라보다 </a:t>
            </a:r>
            <a:r>
              <a:rPr lang="ko-KR" altLang="en-US" sz="2500" b="1">
                <a:solidFill>
                  <a:srgbClr val="FF0000"/>
                </a:solidFill>
              </a:rPr>
              <a:t>제일 먼저</a:t>
            </a:r>
            <a:r>
              <a:rPr lang="ko-KR" sz="2500" b="1">
                <a:solidFill>
                  <a:srgbClr val="FF0000"/>
                </a:solidFill>
              </a:rPr>
              <a:t> 근대화</a:t>
            </a:r>
            <a:r>
              <a:rPr lang="ko-KR" altLang="en-US" sz="2500" b="1">
                <a:solidFill>
                  <a:srgbClr val="FF0000"/>
                </a:solidFill>
              </a:rPr>
              <a:t>로 발전 </a:t>
            </a:r>
          </a:p>
        </p:txBody>
      </p:sp>
      <p:sp>
        <p:nvSpPr>
          <p:cNvPr id="72" name="화살표: 굽음 71"/>
          <p:cNvSpPr/>
          <p:nvPr/>
        </p:nvSpPr>
        <p:spPr>
          <a:xfrm rot="5147265">
            <a:off x="6309576" y="5570979"/>
            <a:ext cx="296746" cy="421391"/>
          </a:xfrm>
          <a:prstGeom prst="bentArrow">
            <a:avLst>
              <a:gd name="adj1" fmla="val 25000"/>
              <a:gd name="adj2" fmla="val 27268"/>
              <a:gd name="adj3" fmla="val 50000"/>
              <a:gd name="adj4" fmla="val 43750"/>
            </a:avLst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7" grpId="0" bldLvl="0" animBg="1"/>
      <p:bldP spid="70" grpId="0" bldLvl="0" animBg="1"/>
      <p:bldP spid="71" grpId="0" bldLvl="0" animBg="1"/>
      <p:bldP spid="7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시부사와 에이이치 </a:t>
            </a:r>
            <a:r>
              <a:rPr lang="ko-KR" altLang="en-US" sz="2500" b="1" kern="0">
                <a:solidFill>
                  <a:prstClr val="white"/>
                </a:solidFill>
              </a:rPr>
              <a:t>澁澤榮一</a:t>
            </a:r>
          </a:p>
        </p:txBody>
      </p:sp>
      <p:sp>
        <p:nvSpPr>
          <p:cNvPr id="53" name="타원 52"/>
          <p:cNvSpPr/>
          <p:nvPr/>
        </p:nvSpPr>
        <p:spPr>
          <a:xfrm>
            <a:off x="552299" y="1333350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자유형: 도형 4"/>
          <p:cNvSpPr/>
          <p:nvPr/>
        </p:nvSpPr>
        <p:spPr>
          <a:xfrm>
            <a:off x="2220397" y="1691145"/>
            <a:ext cx="4736027" cy="918704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795" y="3429000"/>
            <a:ext cx="8077204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사각형: 둥근 모서리 59"/>
          <p:cNvSpPr/>
          <p:nvPr/>
        </p:nvSpPr>
        <p:spPr>
          <a:xfrm>
            <a:off x="400050" y="3429000"/>
            <a:ext cx="11410950" cy="306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04850" y="3638550"/>
            <a:ext cx="7143750" cy="72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chemeClr val="bg1">
                    <a:lumMod val="30000"/>
                  </a:schemeClr>
                </a:solidFill>
              </a:rPr>
              <a:t>근대 일본의 대표적인 사업가</a:t>
            </a:r>
            <a:r>
              <a:rPr lang="ko-KR" altLang="en-US" sz="2100" b="1">
                <a:solidFill>
                  <a:schemeClr val="bg1">
                    <a:lumMod val="30000"/>
                  </a:schemeClr>
                </a:solidFill>
              </a:rPr>
              <a:t> 및 은행가</a:t>
            </a:r>
          </a:p>
          <a:p>
            <a:pPr>
              <a:defRPr lang="ko-KR" altLang="en-US"/>
            </a:pP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800" y="4324349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chemeClr val="bg1">
                    <a:lumMod val="30000"/>
                  </a:schemeClr>
                </a:solidFill>
              </a:rPr>
              <a:t>메이지시대 정부관리로 있으면서 개혁정책을 수립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5800" y="5010150"/>
            <a:ext cx="108394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chemeClr val="bg1">
                    <a:lumMod val="30000"/>
                  </a:schemeClr>
                </a:solidFill>
              </a:rPr>
              <a:t>제일국립은행과 시부사와회사를 설립하여 일본 근대경제를 확립하는데 기여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38400" y="1914525"/>
            <a:ext cx="9010650" cy="46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>
                <a:solidFill>
                  <a:schemeClr val="bg1">
                    <a:lumMod val="30000"/>
                  </a:schemeClr>
                </a:solidFill>
              </a:rPr>
              <a:t>" 일본의 자본주의 아버지 "</a:t>
            </a:r>
          </a:p>
        </p:txBody>
      </p:sp>
      <p:sp>
        <p:nvSpPr>
          <p:cNvPr id="66" name="사각형: 둥근 모서리 65"/>
          <p:cNvSpPr/>
          <p:nvPr/>
        </p:nvSpPr>
        <p:spPr>
          <a:xfrm>
            <a:off x="7153275" y="1114425"/>
            <a:ext cx="4667249" cy="22098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685799" y="2828925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/>
              <a:t>시부사와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6275" y="5695949"/>
            <a:ext cx="10906125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1">
                    <a:lumMod val="30000"/>
                  </a:schemeClr>
                </a:solidFill>
              </a:rPr>
              <a:t>본인 스스로가 그려진 지폐를 한반도의 첫 지폐로 무력으로 유통해 경제침탈의 원인이 됨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7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이와쿠라 사절단(1871) </a:t>
            </a:r>
            <a:r>
              <a:rPr lang="ko-KR" altLang="en-US" sz="2500" b="1" kern="0">
                <a:solidFill>
                  <a:prstClr val="white"/>
                </a:solidFill>
              </a:rPr>
              <a:t>岩倉使節団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독일의 근대화에서 해법을 찾다</a:t>
            </a:r>
          </a:p>
        </p:txBody>
      </p:sp>
      <p:sp>
        <p:nvSpPr>
          <p:cNvPr id="53" name="타원 52"/>
          <p:cNvSpPr/>
          <p:nvPr/>
        </p:nvSpPr>
        <p:spPr>
          <a:xfrm>
            <a:off x="590400" y="1895325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809625" y="3371850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/>
              <a:t>오쿠보</a:t>
            </a:r>
          </a:p>
        </p:txBody>
      </p:sp>
      <p:sp>
        <p:nvSpPr>
          <p:cNvPr id="57" name="자유형: 도형 4"/>
          <p:cNvSpPr/>
          <p:nvPr/>
        </p:nvSpPr>
        <p:spPr>
          <a:xfrm>
            <a:off x="2172772" y="1891171"/>
            <a:ext cx="8755577" cy="15378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57446" y="1819274"/>
            <a:ext cx="8077204" cy="200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“우리는 서양의 발달된 모습에 일단 놀란다. 그리고 심취한다.</a:t>
            </a: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하지만 그러면서 다짐한다.</a:t>
            </a: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미친듯이 배워서 꼭 그런 수준에 도달하겠노라고!"</a:t>
            </a: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57595" y="3543300"/>
            <a:ext cx="8077204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사각형: 둥근 모서리 59"/>
          <p:cNvSpPr/>
          <p:nvPr/>
        </p:nvSpPr>
        <p:spPr>
          <a:xfrm>
            <a:off x="3429000" y="3543300"/>
            <a:ext cx="8477250" cy="304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3676650" y="3752850"/>
            <a:ext cx="7143750" cy="72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메이지 4년부터 메이지 6년까지, 일본 과도정부에서 </a:t>
            </a:r>
          </a:p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유럽과 미국에 파견한 사절단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86175" y="4505324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1871년 요코하마에서 출발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7600" y="5019675"/>
            <a:ext cx="80581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lang="ko-KR" altLang="en-US" sz="2100" b="1" i="0" kern="1200" spc="5">
                <a:solidFill>
                  <a:srgbClr val="767171"/>
                </a:solidFill>
                <a:latin typeface="맑은 고딕"/>
              </a:rPr>
              <a:t>100명이 넘는 사절단이 출발했으며 그 중 49명이 정부의 고관  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3676648" y="5581650"/>
            <a:ext cx="8860156" cy="10458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1년 10개월 동안 12개 국가를 시찰 </a:t>
            </a:r>
          </a:p>
          <a:p>
            <a:pPr algn="l">
              <a:defRPr lang="ko-KR" altLang="en-US"/>
            </a:pP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  <a:p>
            <a:pPr algn="l">
              <a:defRPr lang="ko-KR" altLang="en-US"/>
            </a:pPr>
            <a:endParaRPr lang="ko-KR" altLang="en-US" sz="2100" b="1" i="0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5" name="사각형: 둥근 모서리 64"/>
          <p:cNvSpPr/>
          <p:nvPr/>
        </p:nvSpPr>
        <p:spPr>
          <a:xfrm>
            <a:off x="371475" y="3790950"/>
            <a:ext cx="2876550" cy="2800352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3686175" y="6076949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100여권이 넘는 시찰실록을 작성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 bldLvl="0" animBg="1"/>
      <p:bldP spid="57" grpId="0" bldLvl="0" animBg="1"/>
      <p:bldP spid="56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이와쿠라 사절단(1871) </a:t>
            </a:r>
            <a:r>
              <a:rPr lang="ko-KR" altLang="en-US" sz="2500" b="1" kern="0">
                <a:solidFill>
                  <a:prstClr val="white"/>
                </a:solidFill>
              </a:rPr>
              <a:t>岩倉使節団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목적 및 의의 </a:t>
            </a:r>
          </a:p>
        </p:txBody>
      </p:sp>
      <p:sp>
        <p:nvSpPr>
          <p:cNvPr id="57" name="자유형: 도형 4"/>
          <p:cNvSpPr/>
          <p:nvPr/>
        </p:nvSpPr>
        <p:spPr>
          <a:xfrm>
            <a:off x="388423" y="1891171"/>
            <a:ext cx="8203127" cy="15378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3096" y="1819274"/>
            <a:ext cx="8077204" cy="104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미국과 영국, 유럽 제국과 맺은 불평등조약을 재협상하는 일</a:t>
            </a: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47334" y="3577161"/>
            <a:ext cx="7387465" cy="90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사각형: 둥근 모서리 59"/>
          <p:cNvSpPr/>
          <p:nvPr/>
        </p:nvSpPr>
        <p:spPr>
          <a:xfrm>
            <a:off x="4152900" y="3657600"/>
            <a:ext cx="7753350" cy="2933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4533900" y="3865650"/>
            <a:ext cx="7200472" cy="72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재협상은</a:t>
            </a: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 상대국에 체류하는 기간이 늘어났지만, </a:t>
            </a:r>
          </a:p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둘째 임무는 성공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했다고 할 수 있음</a:t>
            </a: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4572000" y="4724400"/>
            <a:ext cx="8860156" cy="721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정부의 지원과 충분한 기간동안 이뤄진 시찰단의</a:t>
            </a:r>
          </a:p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외국 방문은 세계 역사적으로도 전례 없는 사건</a:t>
            </a:r>
          </a:p>
        </p:txBody>
      </p:sp>
      <p:sp>
        <p:nvSpPr>
          <p:cNvPr id="65" name="사각형: 둥근 모서리 64"/>
          <p:cNvSpPr/>
          <p:nvPr/>
        </p:nvSpPr>
        <p:spPr>
          <a:xfrm>
            <a:off x="123150" y="3570825"/>
            <a:ext cx="3942000" cy="304920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4572000" y="5501686"/>
            <a:ext cx="7108689" cy="72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1300여년간 중국을 모방하던 일본인들은 독일에서 </a:t>
            </a: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다양한 문물을 수용하면서 새로운 스승을 찾음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6272" y="2249804"/>
            <a:ext cx="8077204" cy="136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교육, 과학기술, 문화, 군사, 사회와 경제구조 정보를 수집하여 </a:t>
            </a: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일본 근대화를 촉진하는 일</a:t>
            </a:r>
          </a:p>
          <a:p>
            <a:pPr>
              <a:defRPr lang="ko-KR" altLang="en-US"/>
            </a:pPr>
            <a:endParaRPr lang="ko-KR" altLang="en-US" sz="2100" b="1">
              <a:solidFill>
                <a:schemeClr val="bg1">
                  <a:lumMod val="30000"/>
                </a:schemeClr>
              </a:solidFill>
            </a:endParaRPr>
          </a:p>
        </p:txBody>
      </p:sp>
      <p:sp>
        <p:nvSpPr>
          <p:cNvPr id="68" name="사각형: 둥근 모서리 67"/>
          <p:cNvSpPr/>
          <p:nvPr/>
        </p:nvSpPr>
        <p:spPr>
          <a:xfrm>
            <a:off x="8820000" y="1144800"/>
            <a:ext cx="3009600" cy="22860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56" grpId="0" bldLvl="0" animBg="1"/>
      <p:bldP spid="60" grpId="0" bldLvl="0" animBg="1"/>
      <p:bldP spid="61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식산흥업 정책(1872) </a:t>
            </a:r>
            <a:r>
              <a:rPr lang="ko-KR" altLang="en-US" sz="2500" b="1" kern="0">
                <a:solidFill>
                  <a:prstClr val="white"/>
                </a:solidFill>
              </a:rPr>
              <a:t>殖産興業 しょくさんこうぎょう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생산을 늘리고 산업을 발전시키다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90400" y="1895325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809625" y="3371850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/>
              <a:t>오쿠보</a:t>
            </a:r>
          </a:p>
        </p:txBody>
      </p:sp>
      <p:sp>
        <p:nvSpPr>
          <p:cNvPr id="57" name="자유형: 도형 4"/>
          <p:cNvSpPr/>
          <p:nvPr/>
        </p:nvSpPr>
        <p:spPr>
          <a:xfrm>
            <a:off x="2172772" y="1938796"/>
            <a:ext cx="8774627" cy="11187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76496" y="1971674"/>
            <a:ext cx="8077204" cy="1684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“두고봐라. 일본을 제2의 독일로 만들테니."</a:t>
            </a: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사각형: 둥근 모서리 66"/>
          <p:cNvSpPr/>
          <p:nvPr/>
        </p:nvSpPr>
        <p:spPr>
          <a:xfrm>
            <a:off x="792313" y="3919877"/>
            <a:ext cx="3026550" cy="239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748432" y="4158960"/>
            <a:ext cx="3117272" cy="199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오쿠보 토시미치는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내무부 장관으로 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승진 </a:t>
            </a:r>
          </a:p>
          <a:p>
            <a:pPr algn="ctr">
              <a:defRPr lang="ko-KR" altLang="en-US"/>
            </a:pPr>
            <a:endParaRPr lang="ko-KR" altLang="en-US" sz="25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사각형: 둥근 모서리 68"/>
          <p:cNvSpPr/>
          <p:nvPr/>
        </p:nvSpPr>
        <p:spPr>
          <a:xfrm>
            <a:off x="4407483" y="3943048"/>
            <a:ext cx="3064650" cy="2358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786957" y="4511386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71" name="TextBox 70"/>
          <p:cNvSpPr txBox="1"/>
          <p:nvPr/>
        </p:nvSpPr>
        <p:spPr>
          <a:xfrm>
            <a:off x="4774045" y="3905250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73" name="사각형: 둥근 모서리 72"/>
          <p:cNvSpPr/>
          <p:nvPr/>
        </p:nvSpPr>
        <p:spPr>
          <a:xfrm>
            <a:off x="8019807" y="3960944"/>
            <a:ext cx="3655200" cy="2339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37681" y="4642426"/>
            <a:ext cx="3352802" cy="1223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가장 먼저 설립한 것은 </a:t>
            </a:r>
          </a:p>
          <a:p>
            <a:pPr algn="ctr">
              <a:defRPr lang="ko-KR" altLang="en-US"/>
            </a:pPr>
            <a:r>
              <a:rPr lang="ko-KR" sz="2800" b="1">
                <a:solidFill>
                  <a:srgbClr val="FF0000"/>
                </a:solidFill>
              </a:rPr>
              <a:t>면방적 공장</a:t>
            </a:r>
          </a:p>
          <a:p>
            <a:pPr algn="ctr">
              <a:defRPr lang="ko-KR" altLang="en-US"/>
            </a:pP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화살표: 오른쪽 74"/>
          <p:cNvSpPr/>
          <p:nvPr/>
        </p:nvSpPr>
        <p:spPr>
          <a:xfrm>
            <a:off x="3680114" y="4713432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6" name="화살표: 오른쪽 75"/>
          <p:cNvSpPr/>
          <p:nvPr/>
        </p:nvSpPr>
        <p:spPr>
          <a:xfrm>
            <a:off x="7345217" y="4713432"/>
            <a:ext cx="10650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4610100" y="4653107"/>
            <a:ext cx="2742045" cy="82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solidFill>
                  <a:schemeClr val="bg2">
                    <a:lumMod val="50000"/>
                  </a:schemeClr>
                </a:solidFill>
              </a:rPr>
              <a:t>근대화 프로젝트를 핵심적으로 주도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 bldLvl="0" animBg="1"/>
      <p:bldP spid="57" grpId="0" bldLvl="0" animBg="1"/>
      <p:bldP spid="5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식산흥업 정책(1872) </a:t>
            </a:r>
            <a:r>
              <a:rPr lang="ko-KR" altLang="en-US" sz="2500" b="1" kern="0">
                <a:solidFill>
                  <a:prstClr val="white"/>
                </a:solidFill>
              </a:rPr>
              <a:t>殖産興業 しょくさんこうぎょう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생산을 늘리고 산업을 발전시키다</a:t>
            </a:r>
            <a:endParaRPr lang="ko-KR" altLang="en-US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408998" y="1907309"/>
            <a:ext cx="1140113" cy="11834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8" name="이등변 삼각형 77"/>
          <p:cNvSpPr/>
          <p:nvPr/>
        </p:nvSpPr>
        <p:spPr>
          <a:xfrm>
            <a:off x="472210" y="2499013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549562" y="3806536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국민</a:t>
            </a:r>
            <a:r>
              <a:rPr lang="en-US" altLang="ko-KR" sz="2200" b="1"/>
              <a:t>A</a:t>
            </a:r>
          </a:p>
        </p:txBody>
      </p:sp>
      <p:sp>
        <p:nvSpPr>
          <p:cNvPr id="80" name="말풍선: 모서리가 둥근 사각형 79"/>
          <p:cNvSpPr/>
          <p:nvPr/>
        </p:nvSpPr>
        <p:spPr>
          <a:xfrm>
            <a:off x="1733550" y="1847850"/>
            <a:ext cx="2590800" cy="1371600"/>
          </a:xfrm>
          <a:prstGeom prst="wedgeRoundRectCallout">
            <a:avLst>
              <a:gd name="adj1" fmla="val -60256"/>
              <a:gd name="adj2" fmla="val 73763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1752600" y="1943100"/>
            <a:ext cx="2667000" cy="152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요란한 굉음을 울리는 </a:t>
            </a: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저 </a:t>
            </a: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공장의 기계</a:t>
            </a: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는</a:t>
            </a:r>
          </a:p>
          <a:p>
            <a:pPr algn="ctr">
              <a:defRPr lang="ko-KR" altLang="en-US"/>
            </a:pP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사람의 영혼을 빼앗는 요물</a:t>
            </a: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이야! </a:t>
            </a:r>
            <a:r>
              <a:rPr lang="en-US" sz="1900" b="1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defRPr lang="ko-KR" altLang="en-US"/>
            </a:pPr>
            <a:endParaRPr lang="en-US"/>
          </a:p>
        </p:txBody>
      </p:sp>
      <p:sp>
        <p:nvSpPr>
          <p:cNvPr id="82" name="타원 81"/>
          <p:cNvSpPr/>
          <p:nvPr/>
        </p:nvSpPr>
        <p:spPr>
          <a:xfrm>
            <a:off x="4572000" y="186349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3" name="이등변 삼각형 82"/>
          <p:cNvSpPr/>
          <p:nvPr/>
        </p:nvSpPr>
        <p:spPr>
          <a:xfrm>
            <a:off x="4635212" y="245519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4788764" y="376272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</a:p>
        </p:txBody>
      </p:sp>
      <p:sp>
        <p:nvSpPr>
          <p:cNvPr id="85" name="말풍선: 모서리가 둥근 사각형 84"/>
          <p:cNvSpPr/>
          <p:nvPr/>
        </p:nvSpPr>
        <p:spPr>
          <a:xfrm>
            <a:off x="2248477" y="3429000"/>
            <a:ext cx="2324100" cy="685800"/>
          </a:xfrm>
          <a:prstGeom prst="wedgeRoundRectCallout">
            <a:avLst>
              <a:gd name="adj1" fmla="val 50594"/>
              <a:gd name="adj2" fmla="val -92130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2085974" y="3429000"/>
            <a:ext cx="2667001" cy="94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노동자를 </a:t>
            </a: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채용하는게 힘들어. </a:t>
            </a:r>
          </a:p>
          <a:p>
            <a:pPr>
              <a:defRPr lang="ko-KR" altLang="en-US"/>
            </a:pPr>
            <a:endParaRPr lang="en-US"/>
          </a:p>
        </p:txBody>
      </p:sp>
      <p:sp>
        <p:nvSpPr>
          <p:cNvPr id="88" name="화살표: 오른쪽 87"/>
          <p:cNvSpPr/>
          <p:nvPr/>
        </p:nvSpPr>
        <p:spPr>
          <a:xfrm>
            <a:off x="5718463" y="279457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9" name="자유형: 도형 88"/>
          <p:cNvSpPr/>
          <p:nvPr/>
        </p:nvSpPr>
        <p:spPr>
          <a:xfrm>
            <a:off x="5334756" y="2042438"/>
            <a:ext cx="286265" cy="544232"/>
          </a:xfrm>
          <a:custGeom>
            <a:avLst/>
            <a:gdLst>
              <a:gd name="connsiteX0" fmla="*/ 18293 w 286265"/>
              <a:gd name="connsiteY0" fmla="*/ -4088 h 544232"/>
              <a:gd name="connsiteX1" fmla="*/ 94493 w 286265"/>
              <a:gd name="connsiteY1" fmla="*/ 453111 h 544232"/>
              <a:gd name="connsiteX2" fmla="*/ 284993 w 286265"/>
              <a:gd name="connsiteY2" fmla="*/ 510261 h 544232"/>
              <a:gd name="connsiteX3" fmla="*/ 18293 w 286265"/>
              <a:gd name="connsiteY3" fmla="*/ -4088 h 54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265" h="544232">
                <a:moveTo>
                  <a:pt x="18293" y="-4088"/>
                </a:moveTo>
                <a:cubicBezTo>
                  <a:pt x="30993" y="72110"/>
                  <a:pt x="50043" y="367386"/>
                  <a:pt x="94493" y="453111"/>
                </a:cubicBezTo>
                <a:cubicBezTo>
                  <a:pt x="138943" y="538835"/>
                  <a:pt x="300868" y="576935"/>
                  <a:pt x="284993" y="510261"/>
                </a:cubicBezTo>
                <a:cubicBezTo>
                  <a:pt x="269118" y="443586"/>
                  <a:pt x="46868" y="129260"/>
                  <a:pt x="18293" y="-4088"/>
                </a:cubicBezTo>
                <a:close/>
              </a:path>
            </a:pathLst>
          </a:custGeom>
          <a:solidFill>
            <a:schemeClr val="bg1"/>
          </a:solidFill>
          <a:ln algn="ctr">
            <a:noFill/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0" name="사각형: 둥근 모서리 89"/>
          <p:cNvSpPr/>
          <p:nvPr/>
        </p:nvSpPr>
        <p:spPr>
          <a:xfrm>
            <a:off x="6972300" y="1295400"/>
            <a:ext cx="4838700" cy="249555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6" name="말풍선: 모서리가 둥근 사각형 95"/>
          <p:cNvSpPr/>
          <p:nvPr/>
        </p:nvSpPr>
        <p:spPr>
          <a:xfrm>
            <a:off x="7200900" y="4152900"/>
            <a:ext cx="3048000" cy="1657350"/>
          </a:xfrm>
          <a:prstGeom prst="wedgeRoundRectCallout">
            <a:avLst>
              <a:gd name="adj1" fmla="val 43423"/>
              <a:gd name="adj2" fmla="val 63011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5610225" y="4495801"/>
            <a:ext cx="6419850" cy="136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정부 고관들의 딸들을 </a:t>
            </a: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공장의 여공으로</a:t>
            </a: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 취직시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키자 !</a:t>
            </a:r>
          </a:p>
          <a:p>
            <a:pPr>
              <a:defRPr lang="ko-KR" altLang="en-US"/>
            </a:pPr>
            <a:endParaRPr lang="ko-KR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10439400" y="418759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3" name="이등변 삼각형 92"/>
          <p:cNvSpPr/>
          <p:nvPr/>
        </p:nvSpPr>
        <p:spPr>
          <a:xfrm>
            <a:off x="10502612" y="477929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10656164" y="608682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</a:p>
        </p:txBody>
      </p:sp>
      <p:sp>
        <p:nvSpPr>
          <p:cNvPr id="97" name="화살표: 오른쪽 96"/>
          <p:cNvSpPr/>
          <p:nvPr/>
        </p:nvSpPr>
        <p:spPr>
          <a:xfrm flipH="1">
            <a:off x="5734049" y="4737677"/>
            <a:ext cx="1070263" cy="710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561971" y="4234815"/>
            <a:ext cx="6407309" cy="90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99" name="사각형: 둥근 모서리 98"/>
          <p:cNvSpPr/>
          <p:nvPr/>
        </p:nvSpPr>
        <p:spPr>
          <a:xfrm>
            <a:off x="190500" y="4206241"/>
            <a:ext cx="6724650" cy="24898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485775" y="4425315"/>
            <a:ext cx="5666839" cy="72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여공들은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전국 각지로 파견되어 기술을 전파</a:t>
            </a:r>
          </a:p>
          <a:p>
            <a:pPr>
              <a:defRPr lang="ko-KR" altLang="en-US"/>
            </a:pP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4825" y="4930139"/>
            <a:ext cx="6165521" cy="104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서양의 기계를 다룰줄 아는 숙련된 여공 </a:t>
            </a: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전문직종자라고 할 수 있음</a:t>
            </a: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300" y="5711190"/>
            <a:ext cx="6392195" cy="104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lang="ko-KR" altLang="en-US" sz="2100" b="1" i="0" kern="1200" spc="5">
                <a:solidFill>
                  <a:srgbClr val="767171"/>
                </a:solidFill>
                <a:latin typeface="맑은 고딕"/>
              </a:rPr>
              <a:t>일본의 면방적은 최초로 국제 시장에서 경쟁을 갖춘 일본 상품이 됨</a:t>
            </a:r>
          </a:p>
          <a:p>
            <a:pPr marL="0" algn="l" defTabSz="914400" eaLnBrk="1" latinLnBrk="1" hangingPunct="1">
              <a:defRPr lang="ko-KR" altLang="en-US"/>
            </a:pPr>
            <a:endParaRPr lang="ko-KR" altLang="en-US" sz="2100" b="1" i="0" kern="1200" spc="5">
              <a:solidFill>
                <a:srgbClr val="767171"/>
              </a:solidFill>
              <a:latin typeface="맑은 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8" grpId="0" bldLvl="0" animBg="1"/>
      <p:bldP spid="89" grpId="0" bldLvl="0" animBg="1"/>
      <p:bldP spid="90" grpId="0" bldLvl="0" animBg="1"/>
      <p:bldP spid="96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9" grpId="0" bldLvl="0" animBg="1"/>
      <p:bldP spid="100" grpId="0" bldLvl="0" animBg="1"/>
      <p:bldP spid="101" grpId="0" bldLvl="0" animBg="1"/>
      <p:bldP spid="10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식산흥업 정책(1872) </a:t>
            </a:r>
            <a:r>
              <a:rPr lang="ko-KR" altLang="en-US" sz="2500" b="1" kern="0">
                <a:solidFill>
                  <a:prstClr val="white"/>
                </a:solidFill>
              </a:rPr>
              <a:t>殖産興業 しょくさんこうぎょう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8" y="1306830"/>
            <a:ext cx="6515102" cy="91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민간기업에게도 사업의 기회를 열어</a:t>
            </a: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주다</a:t>
            </a:r>
          </a:p>
          <a:p>
            <a:pPr>
              <a:defRPr lang="ko-KR" altLang="en-US"/>
            </a:pP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590400" y="1895325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809625" y="3371850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/>
              <a:t>오쿠보</a:t>
            </a:r>
          </a:p>
        </p:txBody>
      </p:sp>
      <p:sp>
        <p:nvSpPr>
          <p:cNvPr id="57" name="자유형: 도형 4"/>
          <p:cNvSpPr/>
          <p:nvPr/>
        </p:nvSpPr>
        <p:spPr>
          <a:xfrm>
            <a:off x="2182297" y="1853071"/>
            <a:ext cx="8812727" cy="1718804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57446" y="1744979"/>
            <a:ext cx="8077204" cy="232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“시작은 정부가 하지만, 성장은 민간기업이 하도록 맡기는게 </a:t>
            </a: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바람직하다. </a:t>
            </a: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33650" y="2724150"/>
            <a:ext cx="7658100" cy="99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대신 정부의 특혜로 성장한 민간기업들은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정부가 하는 일에도 잘 협조하겠지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."</a:t>
            </a:r>
          </a:p>
          <a:p>
            <a:pPr>
              <a:defRPr lang="ko-KR" altLang="en-US"/>
            </a:pPr>
            <a:endParaRPr lang="ko-KR"/>
          </a:p>
        </p:txBody>
      </p:sp>
      <p:sp>
        <p:nvSpPr>
          <p:cNvPr id="78" name="사각형: 둥근 모서리 77"/>
          <p:cNvSpPr/>
          <p:nvPr/>
        </p:nvSpPr>
        <p:spPr>
          <a:xfrm>
            <a:off x="990600" y="3905250"/>
            <a:ext cx="3067050" cy="272415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사각형: 둥근 모서리 78"/>
          <p:cNvSpPr/>
          <p:nvPr/>
        </p:nvSpPr>
        <p:spPr>
          <a:xfrm>
            <a:off x="4514850" y="3905249"/>
            <a:ext cx="3067050" cy="272415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0" name="사각형: 둥근 모서리 79"/>
          <p:cNvSpPr/>
          <p:nvPr/>
        </p:nvSpPr>
        <p:spPr>
          <a:xfrm>
            <a:off x="7981949" y="3886197"/>
            <a:ext cx="3067050" cy="2724150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2781300" y="4038600"/>
            <a:ext cx="12001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미쓰비시</a:t>
            </a:r>
            <a:r>
              <a:rPr lang="ko-KR" altLang="en-US"/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15100" y="4038599"/>
            <a:ext cx="1200150" cy="388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미쓰이 </a:t>
            </a:r>
            <a:r>
              <a:rPr lang="ko-KR" altLang="en-US"/>
              <a:t>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696450" y="4067173"/>
            <a:ext cx="1200150" cy="38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쓰미토모</a:t>
            </a:r>
            <a:r>
              <a:rPr lang="ko-KR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 bldLvl="0" animBg="1"/>
      <p:bldP spid="57" grpId="0" bldLvl="0" animBg="1"/>
      <p:bldP spid="5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토지개혁(1873)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8" y="1306830"/>
            <a:ext cx="6515102" cy="91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토지개혁과 농촌 실업자</a:t>
            </a:r>
          </a:p>
          <a:p>
            <a:pPr>
              <a:defRPr lang="ko-KR" altLang="en-US"/>
            </a:pP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4" name="사각형: 둥근 모서리 83"/>
          <p:cNvSpPr/>
          <p:nvPr/>
        </p:nvSpPr>
        <p:spPr>
          <a:xfrm>
            <a:off x="8115300" y="1228727"/>
            <a:ext cx="3638550" cy="247650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6" name="말풍선: 모서리가 둥근 사각형 85"/>
          <p:cNvSpPr/>
          <p:nvPr/>
        </p:nvSpPr>
        <p:spPr>
          <a:xfrm>
            <a:off x="1495425" y="1876425"/>
            <a:ext cx="3048000" cy="1352550"/>
          </a:xfrm>
          <a:prstGeom prst="wedgeRoundRectCallout">
            <a:avLst>
              <a:gd name="adj1" fmla="val -54370"/>
              <a:gd name="adj2" fmla="val 61475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190500" y="180634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8" name="이등변 삼각형 87"/>
          <p:cNvSpPr/>
          <p:nvPr/>
        </p:nvSpPr>
        <p:spPr>
          <a:xfrm>
            <a:off x="253712" y="239804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407264" y="370557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00200" y="2057400"/>
            <a:ext cx="29718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95" name="TextBox 94"/>
          <p:cNvSpPr txBox="1"/>
          <p:nvPr/>
        </p:nvSpPr>
        <p:spPr>
          <a:xfrm>
            <a:off x="1562100" y="2038350"/>
            <a:ext cx="300990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근대화 하기 위해서는 </a:t>
            </a: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재정과 노동력을 </a:t>
            </a:r>
          </a:p>
          <a:p>
            <a:pPr algn="ctr">
              <a:defRPr lang="ko-KR" altLang="en-US"/>
            </a:pPr>
            <a:r>
              <a:rPr lang="ko-KR" sz="2100" b="1">
                <a:solidFill>
                  <a:schemeClr val="bg2">
                    <a:lumMod val="50000"/>
                  </a:schemeClr>
                </a:solidFill>
              </a:rPr>
              <a:t>확보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해야해.</a:t>
            </a:r>
          </a:p>
          <a:p>
            <a:pPr>
              <a:defRPr lang="ko-KR" altLang="en-US"/>
            </a:pPr>
            <a:endParaRPr lang="ko-KR"/>
          </a:p>
        </p:txBody>
      </p:sp>
      <p:sp>
        <p:nvSpPr>
          <p:cNvPr id="96" name="화살표: 오른쪽 95"/>
          <p:cNvSpPr/>
          <p:nvPr/>
        </p:nvSpPr>
        <p:spPr>
          <a:xfrm>
            <a:off x="4705350" y="239452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7" name="두루마리 모양: 세로로 말림 96"/>
          <p:cNvSpPr/>
          <p:nvPr/>
        </p:nvSpPr>
        <p:spPr>
          <a:xfrm flipH="1">
            <a:off x="5638800" y="1200149"/>
            <a:ext cx="2457450" cy="25146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6019800" y="1828800"/>
            <a:ext cx="1657350" cy="8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600" b="1">
                <a:solidFill>
                  <a:schemeClr val="bg2">
                    <a:lumMod val="50000"/>
                  </a:schemeClr>
                </a:solidFill>
              </a:rPr>
              <a:t>토지</a:t>
            </a:r>
          </a:p>
          <a:p>
            <a:pPr algn="ctr">
              <a:defRPr lang="ko-KR" altLang="en-US"/>
            </a:pPr>
            <a:r>
              <a:rPr lang="ko-KR" altLang="en-US" sz="2600" b="1">
                <a:solidFill>
                  <a:schemeClr val="bg2">
                    <a:lumMod val="50000"/>
                  </a:schemeClr>
                </a:solidFill>
              </a:rPr>
              <a:t>사유화</a:t>
            </a:r>
          </a:p>
        </p:txBody>
      </p:sp>
      <p:sp>
        <p:nvSpPr>
          <p:cNvPr id="99" name="사각형: 둥근 모서리 98"/>
          <p:cNvSpPr/>
          <p:nvPr/>
        </p:nvSpPr>
        <p:spPr>
          <a:xfrm>
            <a:off x="6286500" y="2781300"/>
            <a:ext cx="1181100" cy="647700"/>
          </a:xfrm>
          <a:prstGeom prst="roundRect">
            <a:avLst>
              <a:gd name="adj" fmla="val 16667"/>
            </a:avLst>
          </a:prstGeom>
          <a:noFill/>
          <a:ln w="88900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6400799" y="2849880"/>
            <a:ext cx="1085851" cy="57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 b="1">
                <a:solidFill>
                  <a:srgbClr val="FF0000"/>
                </a:solidFill>
              </a:rPr>
              <a:t>인정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38850" y="3829050"/>
            <a:ext cx="62103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1873년 지조 개정 조례(地租改正條例)를 공포</a:t>
            </a:r>
          </a:p>
        </p:txBody>
      </p:sp>
      <p:sp>
        <p:nvSpPr>
          <p:cNvPr id="102" name="사각형: 둥근 모서리 101"/>
          <p:cNvSpPr/>
          <p:nvPr/>
        </p:nvSpPr>
        <p:spPr>
          <a:xfrm>
            <a:off x="514350" y="4248150"/>
            <a:ext cx="6172200" cy="22860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714500" y="4419600"/>
            <a:ext cx="86106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666750" y="4438650"/>
            <a:ext cx="5715000" cy="2017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첫째, 과세의 기준을 지금까지처럼 수확고가 아니라 지가를 기준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으로 함</a:t>
            </a:r>
          </a:p>
          <a:p>
            <a:pPr>
              <a:defRPr lang="ko-KR" altLang="en-US"/>
            </a:pPr>
            <a:endParaRPr lang="ko-KR" altLang="ko-KR" sz="9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둘째, 현물납을 폐지하고 정액금납제로 바꿔 세율을 지가의 3%로 정하였다. </a:t>
            </a:r>
          </a:p>
          <a:p>
            <a:pPr>
              <a:defRPr lang="ko-KR" altLang="en-US"/>
            </a:pPr>
            <a:endParaRPr lang="ko-KR" altLang="ko-KR" sz="1300" b="1">
              <a:solidFill>
                <a:schemeClr val="bg2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셋째, 납세 의무자는 토지 소유자로 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한다 </a:t>
            </a:r>
          </a:p>
        </p:txBody>
      </p:sp>
      <p:sp>
        <p:nvSpPr>
          <p:cNvPr id="106" name="사각형: 둥근 모서리 105"/>
          <p:cNvSpPr/>
          <p:nvPr/>
        </p:nvSpPr>
        <p:spPr>
          <a:xfrm>
            <a:off x="6858000" y="4210049"/>
            <a:ext cx="5029200" cy="2305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5" name="화살표: 오른쪽 104"/>
          <p:cNvSpPr/>
          <p:nvPr/>
        </p:nvSpPr>
        <p:spPr>
          <a:xfrm>
            <a:off x="6229350" y="513772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7162800" y="4324350"/>
            <a:ext cx="44767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100" b="1">
                <a:solidFill>
                  <a:srgbClr val="FF0000"/>
                </a:solidFill>
              </a:rPr>
              <a:t>근대적인 조세 제도가 형식상 확립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29475" y="4743450"/>
            <a:ext cx="4171950" cy="69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대토지 소유자의 등장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으로 </a:t>
            </a:r>
          </a:p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빈부격차가 발생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267575" y="5419725"/>
            <a:ext cx="41719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소작농으로 전략하거나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248525" y="5753100"/>
            <a:ext cx="3733799" cy="43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300" b="1">
                <a:solidFill>
                  <a:srgbClr val="FF0000"/>
                </a:solidFill>
                <a:latin typeface="맑은 고딕"/>
                <a:ea typeface="맑은 고딕"/>
              </a:rPr>
              <a:t>일용 노동자</a:t>
            </a:r>
            <a:r>
              <a:rPr lang="ko-KR" altLang="en-US" sz="2300" b="1">
                <a:solidFill>
                  <a:srgbClr val="FF0000"/>
                </a:solidFill>
                <a:latin typeface="맑은 고딕"/>
                <a:ea typeface="맑은 고딕"/>
              </a:rPr>
              <a:t>로 전환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248525" y="6143625"/>
            <a:ext cx="34480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사회적 구조적 문제 노출됨 </a:t>
            </a:r>
            <a:r>
              <a:rPr lang="ko-KR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4" grpId="0" bldLvl="0" animBg="1"/>
      <p:bldP spid="106" grpId="0" bldLvl="0" animBg="1"/>
      <p:bldP spid="105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녹봉특권폐지(1876)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8" y="1306830"/>
            <a:ext cx="6515102" cy="91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7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화족과 사족에게 지불하던 특권을 폐지</a:t>
            </a:r>
          </a:p>
          <a:p>
            <a:pPr>
              <a:defRPr lang="ko-KR" altLang="en-US"/>
            </a:pPr>
            <a:endParaRPr lang="ko-KR" sz="27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말풍선: 모서리가 둥근 사각형 85"/>
          <p:cNvSpPr/>
          <p:nvPr/>
        </p:nvSpPr>
        <p:spPr>
          <a:xfrm>
            <a:off x="1495425" y="1876425"/>
            <a:ext cx="3076575" cy="1552575"/>
          </a:xfrm>
          <a:prstGeom prst="wedgeRoundRectCallout">
            <a:avLst>
              <a:gd name="adj1" fmla="val -54370"/>
              <a:gd name="adj2" fmla="val 61475"/>
              <a:gd name="adj3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190500" y="1806344"/>
            <a:ext cx="1140113" cy="11834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8" name="이등변 삼각형 87"/>
          <p:cNvSpPr/>
          <p:nvPr/>
        </p:nvSpPr>
        <p:spPr>
          <a:xfrm>
            <a:off x="253712" y="2398048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407264" y="3705571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정부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00200" y="2057400"/>
            <a:ext cx="29718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95" name="TextBox 94"/>
          <p:cNvSpPr txBox="1"/>
          <p:nvPr/>
        </p:nvSpPr>
        <p:spPr>
          <a:xfrm>
            <a:off x="1571625" y="1990725"/>
            <a:ext cx="3009900" cy="163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재정 지출을 줄이기 </a:t>
            </a:r>
          </a:p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위해 무사의 봉건적 </a:t>
            </a:r>
          </a:p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특권 폐지를 </a:t>
            </a:r>
          </a:p>
          <a:p>
            <a:pPr algn="ctr">
              <a:defRPr lang="ko-KR" altLang="en-US"/>
            </a:pPr>
            <a:r>
              <a:rPr lang="ko-KR" altLang="ko-KR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내세워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야 겠어.</a:t>
            </a:r>
          </a:p>
          <a:p>
            <a:pPr>
              <a:defRPr lang="ko-KR" altLang="en-US"/>
            </a:pPr>
            <a:endParaRPr lang="ko-KR"/>
          </a:p>
        </p:txBody>
      </p:sp>
      <p:sp>
        <p:nvSpPr>
          <p:cNvPr id="96" name="화살표: 오른쪽 95"/>
          <p:cNvSpPr/>
          <p:nvPr/>
        </p:nvSpPr>
        <p:spPr>
          <a:xfrm>
            <a:off x="4705350" y="2394527"/>
            <a:ext cx="1084118" cy="634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" name="사각형: 둥근 모서리 101"/>
          <p:cNvSpPr/>
          <p:nvPr/>
        </p:nvSpPr>
        <p:spPr>
          <a:xfrm>
            <a:off x="514350" y="4095750"/>
            <a:ext cx="6172200" cy="2438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1714500" y="4419600"/>
            <a:ext cx="86106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695325" y="4229100"/>
            <a:ext cx="5715000" cy="69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수년 분의 가록(家祿)에 해당되는 금액을 채권(금록공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채</a:t>
            </a: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증서金祿公債證書)으로 청산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3900" y="4991103"/>
            <a:ext cx="5638800" cy="69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폐도령 등의 사족 특권을 폐지하면서 </a:t>
            </a:r>
          </a:p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평민과 사족의 구분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이 사라짐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14375" y="5686424"/>
            <a:ext cx="5657850" cy="388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대부분의 중·하급 사족은 몰락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112" name="두루마리 모양: 가로로 말림 111"/>
          <p:cNvSpPr/>
          <p:nvPr/>
        </p:nvSpPr>
        <p:spPr>
          <a:xfrm>
            <a:off x="6248400" y="1676400"/>
            <a:ext cx="4705350" cy="19812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3" name="TextBox 112"/>
          <p:cNvSpPr txBox="1"/>
          <p:nvPr/>
        </p:nvSpPr>
        <p:spPr>
          <a:xfrm>
            <a:off x="6591300" y="2076450"/>
            <a:ext cx="4076699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 lang="ko-KR" altLang="en-US"/>
            </a:pPr>
            <a:r>
              <a:rPr lang="ko-KR" altLang="en-US" b="1">
                <a:solidFill>
                  <a:prstClr val="white"/>
                </a:solidFill>
              </a:rPr>
              <a:t>녹봉특권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800850" y="2076450"/>
            <a:ext cx="3562350" cy="75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2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화족과 사족에게 지불하던 </a:t>
            </a:r>
            <a:r>
              <a:rPr lang="ko-KR" altLang="en-US" sz="22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녹봉 </a:t>
            </a:r>
            <a:r>
              <a:rPr lang="ko-KR" altLang="ko-KR" sz="22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특권</a:t>
            </a:r>
          </a:p>
        </p:txBody>
      </p:sp>
      <p:sp>
        <p:nvSpPr>
          <p:cNvPr id="115" name="사각형: 둥근 모서리 114"/>
          <p:cNvSpPr/>
          <p:nvPr/>
        </p:nvSpPr>
        <p:spPr>
          <a:xfrm>
            <a:off x="8553450" y="2533649"/>
            <a:ext cx="1181100" cy="647700"/>
          </a:xfrm>
          <a:prstGeom prst="roundRect">
            <a:avLst>
              <a:gd name="adj" fmla="val 16667"/>
            </a:avLst>
          </a:prstGeom>
          <a:noFill/>
          <a:ln w="88900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8667749" y="2602229"/>
            <a:ext cx="1085851" cy="57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 b="1">
                <a:solidFill>
                  <a:srgbClr val="FF0000"/>
                </a:solidFill>
              </a:rPr>
              <a:t>폐지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4371" y="6067423"/>
            <a:ext cx="3733799" cy="38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b="1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</a:rPr>
              <a:t>무사 계층의 불만은 더욱 증폭</a:t>
            </a:r>
          </a:p>
        </p:txBody>
      </p:sp>
      <p:sp>
        <p:nvSpPr>
          <p:cNvPr id="118" name="사각형: 둥근 모서리 117"/>
          <p:cNvSpPr/>
          <p:nvPr/>
        </p:nvSpPr>
        <p:spPr>
          <a:xfrm>
            <a:off x="6877050" y="4095750"/>
            <a:ext cx="4495800" cy="2400300"/>
          </a:xfrm>
          <a:prstGeom prst="roundRect">
            <a:avLst>
              <a:gd name="adj" fmla="val 16667"/>
            </a:avLst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7" grpId="0" bldLvl="0" animBg="1"/>
      <p:bldP spid="88" grpId="0" bldLvl="0" animBg="1"/>
      <p:bldP spid="89" grpId="0" bldLvl="0" animBg="1"/>
      <p:bldP spid="95" grpId="0" bldLvl="0" animBg="1"/>
      <p:bldP spid="96" grpId="0" bldLvl="0" animBg="1"/>
      <p:bldP spid="102" grpId="0" bldLvl="0" animBg="1"/>
      <p:bldP spid="104" grpId="0" bldLvl="0" animBg="1"/>
      <p:bldP spid="108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5000" b="1" kern="0">
                <a:solidFill>
                  <a:prstClr val="white"/>
                </a:solidFill>
              </a:rPr>
              <a:t>감사합니다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41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09848" y="4007986"/>
            <a:ext cx="2711356" cy="41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3104" y="4041095"/>
            <a:ext cx="2699717" cy="414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/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2759694" y="5343282"/>
            <a:ext cx="3089869" cy="4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88264" y="5343281"/>
            <a:ext cx="3089869" cy="40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91673" y="3121057"/>
            <a:ext cx="3089869" cy="41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556744" y="3094255"/>
            <a:ext cx="3089869" cy="40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28857" y="3094254"/>
            <a:ext cx="2831740" cy="40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en-US" altLang="ko-KR" sz="1400" b="1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목차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3443" y="1587496"/>
            <a:ext cx="7809922" cy="5059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37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메이지 시대</a:t>
            </a: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일본의 개항 </a:t>
            </a: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메이지유신</a:t>
            </a: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동양의 첫 근대화 </a:t>
            </a:r>
          </a:p>
          <a:p>
            <a:pPr>
              <a:defRPr lang="ko-KR" altLang="en-US"/>
            </a:pPr>
            <a:endParaRPr lang="ko-KR" altLang="en-US" sz="20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3200" b="1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ko-KR" altLang="en-US" sz="4000" b="1">
                <a:solidFill>
                  <a:schemeClr val="bg2">
                    <a:lumMod val="50000"/>
                  </a:schemeClr>
                </a:solidFill>
              </a:rPr>
              <a:t> 경제 성장을 위한 근대화 개혁 </a:t>
            </a:r>
          </a:p>
          <a:p>
            <a:pPr>
              <a:defRPr lang="ko-KR" altLang="en-US"/>
            </a:pPr>
            <a:endParaRPr lang="ko-KR" altLang="en-US" sz="2300" b="1"/>
          </a:p>
          <a:p>
            <a:pPr>
              <a:defRPr lang="ko-KR" altLang="en-US"/>
            </a:pPr>
            <a:endParaRPr lang="ko-KR" altLang="en-US" sz="2300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400" i="1" kern="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시대 초기 정치</a:t>
            </a:r>
            <a:endParaRPr lang="ko-KR" altLang="en-US" sz="4400" kern="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일본어일본학과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1247" y="4033385"/>
            <a:ext cx="271135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21702***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3105" y="4041095"/>
            <a:ext cx="26997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en-US" altLang="ko-KR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</a:t>
            </a:r>
            <a:r>
              <a:rPr lang="ko-KR" altLang="en-US" sz="1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endParaRPr lang="en-US" altLang="ko-KR" sz="1050" i="1" dirty="0">
              <a:solidFill>
                <a:prstClr val="white">
                  <a:lumMod val="65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 rot="372909">
            <a:off x="12374602" y="3646844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2455946" y="1131902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2386537" y="2347110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3613334" y="1577334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637740" y="3080550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613333" y="4636344"/>
            <a:ext cx="906855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5197195" y="1577334"/>
            <a:ext cx="6103779" cy="83089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에도 막부 붕괴로 인한 변화</a:t>
            </a:r>
            <a:endParaRPr lang="ko-KR" altLang="en-US" sz="28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413238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목차</a:t>
            </a:r>
            <a:endParaRPr lang="en-US" altLang="ko-KR" sz="3200" i="1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BE953F6-68BC-476F-9EF6-F52C34B5C1D7}"/>
              </a:ext>
            </a:extLst>
          </p:cNvPr>
          <p:cNvSpPr/>
          <p:nvPr/>
        </p:nvSpPr>
        <p:spPr>
          <a:xfrm>
            <a:off x="5197194" y="4636344"/>
            <a:ext cx="6103779" cy="83089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dirty="0" err="1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세이난</a:t>
            </a:r>
            <a:r>
              <a:rPr lang="ko-KR" altLang="en-US" sz="2800" dirty="0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전쟁</a:t>
            </a:r>
            <a:endParaRPr lang="ko-KR" altLang="en-US" sz="28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A411BE9-5A98-4933-BCEA-38E347113A20}"/>
              </a:ext>
            </a:extLst>
          </p:cNvPr>
          <p:cNvSpPr/>
          <p:nvPr/>
        </p:nvSpPr>
        <p:spPr>
          <a:xfrm>
            <a:off x="5197194" y="3149657"/>
            <a:ext cx="6103779" cy="83089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dirty="0">
                <a:solidFill>
                  <a:srgbClr val="967D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유신의 개혁</a:t>
            </a:r>
            <a:endParaRPr lang="ko-KR" altLang="en-US" sz="28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6385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626128" y="1982881"/>
            <a:ext cx="2615274" cy="4013199"/>
            <a:chOff x="1107360" y="1386115"/>
            <a:chExt cx="3174355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07360" y="3107072"/>
              <a:ext cx="3135086" cy="24383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메이지 정부의 시기 </a:t>
              </a:r>
              <a:endPara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(1868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 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~ 1890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)</a:t>
              </a:r>
              <a:endPara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87874"/>
              <a:ext cx="3135086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660747" y="1982881"/>
            <a:ext cx="2582921" cy="4013199"/>
            <a:chOff x="1146629" y="1386115"/>
            <a:chExt cx="3135086" cy="4871122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100" dirty="0">
                  <a:solidFill>
                    <a:prstClr val="white">
                      <a:lumMod val="75000"/>
                    </a:prstClr>
                  </a:solidFill>
                </a:rPr>
                <a:t> 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일본제국 </a:t>
              </a:r>
              <a:endPara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헌법 시행 이후 </a:t>
              </a:r>
              <a:endPara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(1890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 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~ 1912</a:t>
              </a:r>
              <a:r>
                <a:rPr lang="ko-KR" altLang="en-US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년</a:t>
              </a:r>
              <a:r>
                <a:rPr lang="en-US" altLang="ko-KR" b="1" dirty="0">
                  <a:solidFill>
                    <a:srgbClr val="967D5F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)</a:t>
              </a:r>
              <a:endPara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자유형: 도형 4">
            <a:extLst>
              <a:ext uri="{FF2B5EF4-FFF2-40B4-BE49-F238E27FC236}">
                <a16:creationId xmlns:a16="http://schemas.microsoft.com/office/drawing/2014/main" id="{4F39405A-8A21-42E1-B60D-C8730260F29C}"/>
              </a:ext>
            </a:extLst>
          </p:cNvPr>
          <p:cNvSpPr/>
          <p:nvPr/>
        </p:nvSpPr>
        <p:spPr>
          <a:xfrm>
            <a:off x="3289845" y="465450"/>
            <a:ext cx="5612310" cy="1246793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  <a:gd name="connsiteX0" fmla="*/ 1208532 w 9224654"/>
              <a:gd name="connsiteY0" fmla="*/ 76200 h 1930400"/>
              <a:gd name="connsiteX1" fmla="*/ 2834132 w 9224654"/>
              <a:gd name="connsiteY1" fmla="*/ 0 h 1930400"/>
              <a:gd name="connsiteX2" fmla="*/ 6072632 w 9224654"/>
              <a:gd name="connsiteY2" fmla="*/ 25400 h 1930400"/>
              <a:gd name="connsiteX3" fmla="*/ 8574532 w 9224654"/>
              <a:gd name="connsiteY3" fmla="*/ 38100 h 1930400"/>
              <a:gd name="connsiteX4" fmla="*/ 9006332 w 9224654"/>
              <a:gd name="connsiteY4" fmla="*/ 63500 h 1930400"/>
              <a:gd name="connsiteX5" fmla="*/ 9171432 w 9224654"/>
              <a:gd name="connsiteY5" fmla="*/ 292100 h 1930400"/>
              <a:gd name="connsiteX6" fmla="*/ 9222232 w 9224654"/>
              <a:gd name="connsiteY6" fmla="*/ 1257300 h 1930400"/>
              <a:gd name="connsiteX7" fmla="*/ 9107932 w 9224654"/>
              <a:gd name="connsiteY7" fmla="*/ 1841500 h 1930400"/>
              <a:gd name="connsiteX8" fmla="*/ 8549132 w 9224654"/>
              <a:gd name="connsiteY8" fmla="*/ 1917700 h 1930400"/>
              <a:gd name="connsiteX9" fmla="*/ 6593332 w 9224654"/>
              <a:gd name="connsiteY9" fmla="*/ 1879600 h 1930400"/>
              <a:gd name="connsiteX10" fmla="*/ 3164332 w 9224654"/>
              <a:gd name="connsiteY10" fmla="*/ 1854200 h 1930400"/>
              <a:gd name="connsiteX11" fmla="*/ 1487932 w 9224654"/>
              <a:gd name="connsiteY11" fmla="*/ 1930400 h 1930400"/>
              <a:gd name="connsiteX12" fmla="*/ 395732 w 9224654"/>
              <a:gd name="connsiteY12" fmla="*/ 1854200 h 1930400"/>
              <a:gd name="connsiteX13" fmla="*/ 116332 w 9224654"/>
              <a:gd name="connsiteY13" fmla="*/ 1524000 h 1930400"/>
              <a:gd name="connsiteX14" fmla="*/ 80 w 9224654"/>
              <a:gd name="connsiteY14" fmla="*/ 1048583 h 1930400"/>
              <a:gd name="connsiteX15" fmla="*/ 103632 w 9224654"/>
              <a:gd name="connsiteY15" fmla="*/ 469900 h 1930400"/>
              <a:gd name="connsiteX16" fmla="*/ 395732 w 9224654"/>
              <a:gd name="connsiteY16" fmla="*/ 114300 h 1930400"/>
              <a:gd name="connsiteX17" fmla="*/ 975169 w 9224654"/>
              <a:gd name="connsiteY17" fmla="*/ 77787 h 1930400"/>
              <a:gd name="connsiteX18" fmla="*/ 1208532 w 9224654"/>
              <a:gd name="connsiteY18" fmla="*/ 76200 h 1930400"/>
              <a:gd name="connsiteX0" fmla="*/ 1208532 w 9224654"/>
              <a:gd name="connsiteY0" fmla="*/ 97749 h 1951949"/>
              <a:gd name="connsiteX1" fmla="*/ 2834132 w 9224654"/>
              <a:gd name="connsiteY1" fmla="*/ 21549 h 1951949"/>
              <a:gd name="connsiteX2" fmla="*/ 6072632 w 9224654"/>
              <a:gd name="connsiteY2" fmla="*/ 46949 h 1951949"/>
              <a:gd name="connsiteX3" fmla="*/ 8005321 w 9224654"/>
              <a:gd name="connsiteY3" fmla="*/ 0 h 1951949"/>
              <a:gd name="connsiteX4" fmla="*/ 9006332 w 9224654"/>
              <a:gd name="connsiteY4" fmla="*/ 85049 h 1951949"/>
              <a:gd name="connsiteX5" fmla="*/ 9171432 w 9224654"/>
              <a:gd name="connsiteY5" fmla="*/ 313649 h 1951949"/>
              <a:gd name="connsiteX6" fmla="*/ 9222232 w 9224654"/>
              <a:gd name="connsiteY6" fmla="*/ 1278849 h 1951949"/>
              <a:gd name="connsiteX7" fmla="*/ 9107932 w 9224654"/>
              <a:gd name="connsiteY7" fmla="*/ 1863049 h 1951949"/>
              <a:gd name="connsiteX8" fmla="*/ 8549132 w 9224654"/>
              <a:gd name="connsiteY8" fmla="*/ 1939249 h 1951949"/>
              <a:gd name="connsiteX9" fmla="*/ 6593332 w 9224654"/>
              <a:gd name="connsiteY9" fmla="*/ 1901149 h 1951949"/>
              <a:gd name="connsiteX10" fmla="*/ 3164332 w 9224654"/>
              <a:gd name="connsiteY10" fmla="*/ 1875749 h 1951949"/>
              <a:gd name="connsiteX11" fmla="*/ 1487932 w 9224654"/>
              <a:gd name="connsiteY11" fmla="*/ 1951949 h 1951949"/>
              <a:gd name="connsiteX12" fmla="*/ 395732 w 9224654"/>
              <a:gd name="connsiteY12" fmla="*/ 1875749 h 1951949"/>
              <a:gd name="connsiteX13" fmla="*/ 116332 w 9224654"/>
              <a:gd name="connsiteY13" fmla="*/ 1545549 h 1951949"/>
              <a:gd name="connsiteX14" fmla="*/ 80 w 9224654"/>
              <a:gd name="connsiteY14" fmla="*/ 1070132 h 1951949"/>
              <a:gd name="connsiteX15" fmla="*/ 103632 w 9224654"/>
              <a:gd name="connsiteY15" fmla="*/ 491449 h 1951949"/>
              <a:gd name="connsiteX16" fmla="*/ 395732 w 9224654"/>
              <a:gd name="connsiteY16" fmla="*/ 135849 h 1951949"/>
              <a:gd name="connsiteX17" fmla="*/ 975169 w 9224654"/>
              <a:gd name="connsiteY17" fmla="*/ 99336 h 1951949"/>
              <a:gd name="connsiteX18" fmla="*/ 1208532 w 9224654"/>
              <a:gd name="connsiteY18" fmla="*/ 97749 h 1951949"/>
              <a:gd name="connsiteX0" fmla="*/ 1208532 w 9445373"/>
              <a:gd name="connsiteY0" fmla="*/ 97749 h 1951949"/>
              <a:gd name="connsiteX1" fmla="*/ 2834132 w 9445373"/>
              <a:gd name="connsiteY1" fmla="*/ 21549 h 1951949"/>
              <a:gd name="connsiteX2" fmla="*/ 6072632 w 9445373"/>
              <a:gd name="connsiteY2" fmla="*/ 46949 h 1951949"/>
              <a:gd name="connsiteX3" fmla="*/ 8005321 w 9445373"/>
              <a:gd name="connsiteY3" fmla="*/ 0 h 1951949"/>
              <a:gd name="connsiteX4" fmla="*/ 9006332 w 9445373"/>
              <a:gd name="connsiteY4" fmla="*/ 85049 h 1951949"/>
              <a:gd name="connsiteX5" fmla="*/ 9441058 w 9445373"/>
              <a:gd name="connsiteY5" fmla="*/ 492594 h 1951949"/>
              <a:gd name="connsiteX6" fmla="*/ 9222232 w 9445373"/>
              <a:gd name="connsiteY6" fmla="*/ 1278849 h 1951949"/>
              <a:gd name="connsiteX7" fmla="*/ 9107932 w 9445373"/>
              <a:gd name="connsiteY7" fmla="*/ 1863049 h 1951949"/>
              <a:gd name="connsiteX8" fmla="*/ 8549132 w 9445373"/>
              <a:gd name="connsiteY8" fmla="*/ 1939249 h 1951949"/>
              <a:gd name="connsiteX9" fmla="*/ 6593332 w 9445373"/>
              <a:gd name="connsiteY9" fmla="*/ 1901149 h 1951949"/>
              <a:gd name="connsiteX10" fmla="*/ 3164332 w 9445373"/>
              <a:gd name="connsiteY10" fmla="*/ 1875749 h 1951949"/>
              <a:gd name="connsiteX11" fmla="*/ 1487932 w 9445373"/>
              <a:gd name="connsiteY11" fmla="*/ 1951949 h 1951949"/>
              <a:gd name="connsiteX12" fmla="*/ 395732 w 9445373"/>
              <a:gd name="connsiteY12" fmla="*/ 1875749 h 1951949"/>
              <a:gd name="connsiteX13" fmla="*/ 116332 w 9445373"/>
              <a:gd name="connsiteY13" fmla="*/ 1545549 h 1951949"/>
              <a:gd name="connsiteX14" fmla="*/ 80 w 9445373"/>
              <a:gd name="connsiteY14" fmla="*/ 1070132 h 1951949"/>
              <a:gd name="connsiteX15" fmla="*/ 103632 w 9445373"/>
              <a:gd name="connsiteY15" fmla="*/ 491449 h 1951949"/>
              <a:gd name="connsiteX16" fmla="*/ 395732 w 9445373"/>
              <a:gd name="connsiteY16" fmla="*/ 135849 h 1951949"/>
              <a:gd name="connsiteX17" fmla="*/ 975169 w 9445373"/>
              <a:gd name="connsiteY17" fmla="*/ 99336 h 1951949"/>
              <a:gd name="connsiteX18" fmla="*/ 1208532 w 9445373"/>
              <a:gd name="connsiteY18" fmla="*/ 97749 h 1951949"/>
              <a:gd name="connsiteX0" fmla="*/ 1208532 w 9453058"/>
              <a:gd name="connsiteY0" fmla="*/ 97749 h 1951949"/>
              <a:gd name="connsiteX1" fmla="*/ 2834132 w 9453058"/>
              <a:gd name="connsiteY1" fmla="*/ 21549 h 1951949"/>
              <a:gd name="connsiteX2" fmla="*/ 6072632 w 9453058"/>
              <a:gd name="connsiteY2" fmla="*/ 46949 h 1951949"/>
              <a:gd name="connsiteX3" fmla="*/ 8005321 w 9453058"/>
              <a:gd name="connsiteY3" fmla="*/ 0 h 1951949"/>
              <a:gd name="connsiteX4" fmla="*/ 9006332 w 9453058"/>
              <a:gd name="connsiteY4" fmla="*/ 85049 h 1951949"/>
              <a:gd name="connsiteX5" fmla="*/ 9441058 w 9453058"/>
              <a:gd name="connsiteY5" fmla="*/ 492594 h 1951949"/>
              <a:gd name="connsiteX6" fmla="*/ 9312107 w 9453058"/>
              <a:gd name="connsiteY6" fmla="*/ 1358380 h 1951949"/>
              <a:gd name="connsiteX7" fmla="*/ 9107932 w 9453058"/>
              <a:gd name="connsiteY7" fmla="*/ 1863049 h 1951949"/>
              <a:gd name="connsiteX8" fmla="*/ 8549132 w 9453058"/>
              <a:gd name="connsiteY8" fmla="*/ 1939249 h 1951949"/>
              <a:gd name="connsiteX9" fmla="*/ 6593332 w 9453058"/>
              <a:gd name="connsiteY9" fmla="*/ 1901149 h 1951949"/>
              <a:gd name="connsiteX10" fmla="*/ 3164332 w 9453058"/>
              <a:gd name="connsiteY10" fmla="*/ 1875749 h 1951949"/>
              <a:gd name="connsiteX11" fmla="*/ 1487932 w 9453058"/>
              <a:gd name="connsiteY11" fmla="*/ 1951949 h 1951949"/>
              <a:gd name="connsiteX12" fmla="*/ 395732 w 9453058"/>
              <a:gd name="connsiteY12" fmla="*/ 1875749 h 1951949"/>
              <a:gd name="connsiteX13" fmla="*/ 116332 w 9453058"/>
              <a:gd name="connsiteY13" fmla="*/ 1545549 h 1951949"/>
              <a:gd name="connsiteX14" fmla="*/ 80 w 9453058"/>
              <a:gd name="connsiteY14" fmla="*/ 1070132 h 1951949"/>
              <a:gd name="connsiteX15" fmla="*/ 103632 w 9453058"/>
              <a:gd name="connsiteY15" fmla="*/ 491449 h 1951949"/>
              <a:gd name="connsiteX16" fmla="*/ 395732 w 9453058"/>
              <a:gd name="connsiteY16" fmla="*/ 135849 h 1951949"/>
              <a:gd name="connsiteX17" fmla="*/ 975169 w 9453058"/>
              <a:gd name="connsiteY17" fmla="*/ 99336 h 1951949"/>
              <a:gd name="connsiteX18" fmla="*/ 1208532 w 9453058"/>
              <a:gd name="connsiteY18" fmla="*/ 97749 h 1951949"/>
              <a:gd name="connsiteX0" fmla="*/ 1208532 w 9460260"/>
              <a:gd name="connsiteY0" fmla="*/ 97749 h 1951949"/>
              <a:gd name="connsiteX1" fmla="*/ 2834132 w 9460260"/>
              <a:gd name="connsiteY1" fmla="*/ 21549 h 1951949"/>
              <a:gd name="connsiteX2" fmla="*/ 6072632 w 9460260"/>
              <a:gd name="connsiteY2" fmla="*/ 46949 h 1951949"/>
              <a:gd name="connsiteX3" fmla="*/ 8005321 w 9460260"/>
              <a:gd name="connsiteY3" fmla="*/ 0 h 1951949"/>
              <a:gd name="connsiteX4" fmla="*/ 8886498 w 9460260"/>
              <a:gd name="connsiteY4" fmla="*/ 184462 h 1951949"/>
              <a:gd name="connsiteX5" fmla="*/ 9441058 w 9460260"/>
              <a:gd name="connsiteY5" fmla="*/ 492594 h 1951949"/>
              <a:gd name="connsiteX6" fmla="*/ 9312107 w 9460260"/>
              <a:gd name="connsiteY6" fmla="*/ 1358380 h 1951949"/>
              <a:gd name="connsiteX7" fmla="*/ 9107932 w 9460260"/>
              <a:gd name="connsiteY7" fmla="*/ 1863049 h 1951949"/>
              <a:gd name="connsiteX8" fmla="*/ 8549132 w 9460260"/>
              <a:gd name="connsiteY8" fmla="*/ 1939249 h 1951949"/>
              <a:gd name="connsiteX9" fmla="*/ 6593332 w 9460260"/>
              <a:gd name="connsiteY9" fmla="*/ 1901149 h 1951949"/>
              <a:gd name="connsiteX10" fmla="*/ 3164332 w 9460260"/>
              <a:gd name="connsiteY10" fmla="*/ 1875749 h 1951949"/>
              <a:gd name="connsiteX11" fmla="*/ 1487932 w 9460260"/>
              <a:gd name="connsiteY11" fmla="*/ 1951949 h 1951949"/>
              <a:gd name="connsiteX12" fmla="*/ 395732 w 9460260"/>
              <a:gd name="connsiteY12" fmla="*/ 1875749 h 1951949"/>
              <a:gd name="connsiteX13" fmla="*/ 116332 w 9460260"/>
              <a:gd name="connsiteY13" fmla="*/ 1545549 h 1951949"/>
              <a:gd name="connsiteX14" fmla="*/ 80 w 9460260"/>
              <a:gd name="connsiteY14" fmla="*/ 1070132 h 1951949"/>
              <a:gd name="connsiteX15" fmla="*/ 103632 w 9460260"/>
              <a:gd name="connsiteY15" fmla="*/ 491449 h 1951949"/>
              <a:gd name="connsiteX16" fmla="*/ 395732 w 9460260"/>
              <a:gd name="connsiteY16" fmla="*/ 135849 h 1951949"/>
              <a:gd name="connsiteX17" fmla="*/ 975169 w 9460260"/>
              <a:gd name="connsiteY17" fmla="*/ 99336 h 1951949"/>
              <a:gd name="connsiteX18" fmla="*/ 1208532 w 9460260"/>
              <a:gd name="connsiteY18" fmla="*/ 97749 h 1951949"/>
              <a:gd name="connsiteX0" fmla="*/ 1208532 w 9339747"/>
              <a:gd name="connsiteY0" fmla="*/ 97749 h 1951949"/>
              <a:gd name="connsiteX1" fmla="*/ 2834132 w 9339747"/>
              <a:gd name="connsiteY1" fmla="*/ 21549 h 1951949"/>
              <a:gd name="connsiteX2" fmla="*/ 6072632 w 9339747"/>
              <a:gd name="connsiteY2" fmla="*/ 46949 h 1951949"/>
              <a:gd name="connsiteX3" fmla="*/ 8005321 w 9339747"/>
              <a:gd name="connsiteY3" fmla="*/ 0 h 1951949"/>
              <a:gd name="connsiteX4" fmla="*/ 8886498 w 9339747"/>
              <a:gd name="connsiteY4" fmla="*/ 184462 h 1951949"/>
              <a:gd name="connsiteX5" fmla="*/ 9291266 w 9339747"/>
              <a:gd name="connsiteY5" fmla="*/ 532360 h 1951949"/>
              <a:gd name="connsiteX6" fmla="*/ 9312107 w 9339747"/>
              <a:gd name="connsiteY6" fmla="*/ 1358380 h 1951949"/>
              <a:gd name="connsiteX7" fmla="*/ 9107932 w 9339747"/>
              <a:gd name="connsiteY7" fmla="*/ 1863049 h 1951949"/>
              <a:gd name="connsiteX8" fmla="*/ 8549132 w 9339747"/>
              <a:gd name="connsiteY8" fmla="*/ 1939249 h 1951949"/>
              <a:gd name="connsiteX9" fmla="*/ 6593332 w 9339747"/>
              <a:gd name="connsiteY9" fmla="*/ 1901149 h 1951949"/>
              <a:gd name="connsiteX10" fmla="*/ 3164332 w 9339747"/>
              <a:gd name="connsiteY10" fmla="*/ 1875749 h 1951949"/>
              <a:gd name="connsiteX11" fmla="*/ 1487932 w 9339747"/>
              <a:gd name="connsiteY11" fmla="*/ 1951949 h 1951949"/>
              <a:gd name="connsiteX12" fmla="*/ 395732 w 9339747"/>
              <a:gd name="connsiteY12" fmla="*/ 1875749 h 1951949"/>
              <a:gd name="connsiteX13" fmla="*/ 116332 w 9339747"/>
              <a:gd name="connsiteY13" fmla="*/ 1545549 h 1951949"/>
              <a:gd name="connsiteX14" fmla="*/ 80 w 9339747"/>
              <a:gd name="connsiteY14" fmla="*/ 1070132 h 1951949"/>
              <a:gd name="connsiteX15" fmla="*/ 103632 w 9339747"/>
              <a:gd name="connsiteY15" fmla="*/ 491449 h 1951949"/>
              <a:gd name="connsiteX16" fmla="*/ 395732 w 9339747"/>
              <a:gd name="connsiteY16" fmla="*/ 135849 h 1951949"/>
              <a:gd name="connsiteX17" fmla="*/ 975169 w 9339747"/>
              <a:gd name="connsiteY17" fmla="*/ 99336 h 1951949"/>
              <a:gd name="connsiteX18" fmla="*/ 1208532 w 9339747"/>
              <a:gd name="connsiteY18" fmla="*/ 97749 h 19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9747" h="1951949">
                <a:moveTo>
                  <a:pt x="1208532" y="97749"/>
                </a:moveTo>
                <a:cubicBezTo>
                  <a:pt x="1615990" y="63882"/>
                  <a:pt x="2834132" y="21549"/>
                  <a:pt x="2834132" y="21549"/>
                </a:cubicBezTo>
                <a:lnTo>
                  <a:pt x="6072632" y="46949"/>
                </a:lnTo>
                <a:lnTo>
                  <a:pt x="8005321" y="0"/>
                </a:lnTo>
                <a:cubicBezTo>
                  <a:pt x="8494271" y="6350"/>
                  <a:pt x="8672174" y="95735"/>
                  <a:pt x="8886498" y="184462"/>
                </a:cubicBezTo>
                <a:cubicBezTo>
                  <a:pt x="9100822" y="273189"/>
                  <a:pt x="9220331" y="336707"/>
                  <a:pt x="9291266" y="532360"/>
                </a:cubicBezTo>
                <a:cubicBezTo>
                  <a:pt x="9362201" y="728013"/>
                  <a:pt x="9342663" y="1136599"/>
                  <a:pt x="9312107" y="1358380"/>
                </a:cubicBezTo>
                <a:cubicBezTo>
                  <a:pt x="9281551" y="1580161"/>
                  <a:pt x="9235094" y="1766238"/>
                  <a:pt x="9107932" y="1863049"/>
                </a:cubicBezTo>
                <a:cubicBezTo>
                  <a:pt x="8980770" y="1959860"/>
                  <a:pt x="8549132" y="1939249"/>
                  <a:pt x="8549132" y="1939249"/>
                </a:cubicBezTo>
                <a:lnTo>
                  <a:pt x="6593332" y="1901149"/>
                </a:lnTo>
                <a:lnTo>
                  <a:pt x="3164332" y="1875749"/>
                </a:lnTo>
                <a:cubicBezTo>
                  <a:pt x="2313432" y="1884216"/>
                  <a:pt x="1949365" y="1951949"/>
                  <a:pt x="1487932" y="1951949"/>
                </a:cubicBezTo>
                <a:cubicBezTo>
                  <a:pt x="1026499" y="1951949"/>
                  <a:pt x="624332" y="1943482"/>
                  <a:pt x="395732" y="1875749"/>
                </a:cubicBezTo>
                <a:cubicBezTo>
                  <a:pt x="167132" y="1808016"/>
                  <a:pt x="182274" y="1679819"/>
                  <a:pt x="116332" y="1545549"/>
                </a:cubicBezTo>
                <a:cubicBezTo>
                  <a:pt x="50390" y="1411280"/>
                  <a:pt x="2197" y="1245815"/>
                  <a:pt x="80" y="1070132"/>
                </a:cubicBezTo>
                <a:cubicBezTo>
                  <a:pt x="-2037" y="894449"/>
                  <a:pt x="37690" y="647163"/>
                  <a:pt x="103632" y="491449"/>
                </a:cubicBezTo>
                <a:cubicBezTo>
                  <a:pt x="169574" y="335735"/>
                  <a:pt x="186182" y="197232"/>
                  <a:pt x="395732" y="135849"/>
                </a:cubicBezTo>
                <a:cubicBezTo>
                  <a:pt x="605282" y="74466"/>
                  <a:pt x="835469" y="107803"/>
                  <a:pt x="975169" y="99336"/>
                </a:cubicBezTo>
                <a:cubicBezTo>
                  <a:pt x="1114869" y="90869"/>
                  <a:pt x="1367282" y="99865"/>
                  <a:pt x="1208532" y="9774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메이지시대의 정치 체제는 </a:t>
            </a:r>
            <a:r>
              <a:rPr lang="en-US" altLang="ko-KR" sz="2000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000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가지로 나뉨</a:t>
            </a:r>
          </a:p>
        </p:txBody>
      </p:sp>
    </p:spTree>
    <p:extLst>
      <p:ext uri="{BB962C8B-B14F-4D97-AF65-F5344CB8AC3E}">
        <p14:creationId xmlns:p14="http://schemas.microsoft.com/office/powerpoint/2010/main" val="3496365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양쪽 모서리가 둥근 사각형 37">
            <a:extLst>
              <a:ext uri="{FF2B5EF4-FFF2-40B4-BE49-F238E27FC236}">
                <a16:creationId xmlns:a16="http://schemas.microsoft.com/office/drawing/2014/main" id="{3F6F6906-49AA-4FDA-978C-689FEAA5655C}"/>
              </a:ext>
            </a:extLst>
          </p:cNvPr>
          <p:cNvSpPr/>
          <p:nvPr/>
        </p:nvSpPr>
        <p:spPr>
          <a:xfrm rot="16200000">
            <a:off x="5731091" y="1476178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양쪽 모서리가 둥근 사각형 37">
            <a:extLst>
              <a:ext uri="{FF2B5EF4-FFF2-40B4-BE49-F238E27FC236}">
                <a16:creationId xmlns:a16="http://schemas.microsoft.com/office/drawing/2014/main" id="{C7D25FFD-D418-4079-A882-ECBBB956BFB8}"/>
              </a:ext>
            </a:extLst>
          </p:cNvPr>
          <p:cNvSpPr/>
          <p:nvPr/>
        </p:nvSpPr>
        <p:spPr>
          <a:xfrm rot="16200000">
            <a:off x="5731090" y="-235565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5731091" y="-2101497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44592" y="1638584"/>
            <a:ext cx="89255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시대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明治時代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는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 이후의 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천황의 통치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를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가리키는 이름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138511" y="3318947"/>
            <a:ext cx="82029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1868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왕정복고의 대호령에 의해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정부가 수립된 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1912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천황이 서거할 때까지 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44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868664" y="4996703"/>
            <a:ext cx="9091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쇼와 다음으로 긴 연호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천황의 즉위는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전인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1867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  <a:p>
            <a:pPr lvl="0">
              <a:defRPr lang="ko-KR" altLang="en-US"/>
            </a:pPr>
            <a:endParaRPr lang="ko-KR" altLang="en-US" sz="2000" dirty="0">
              <a:latin typeface="HY신명조"/>
              <a:ea typeface="HY신명조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시대의 특징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4" name="양쪽 모서리가 둥근 사각형 38">
            <a:extLst>
              <a:ext uri="{FF2B5EF4-FFF2-40B4-BE49-F238E27FC236}">
                <a16:creationId xmlns:a16="http://schemas.microsoft.com/office/drawing/2014/main" id="{02986C17-165D-4220-93DB-60F6E0A915FB}"/>
              </a:ext>
            </a:extLst>
          </p:cNvPr>
          <p:cNvSpPr/>
          <p:nvPr/>
        </p:nvSpPr>
        <p:spPr>
          <a:xfrm rot="16200000">
            <a:off x="1258793" y="1816808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ACD3CE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양쪽 모서리가 둥근 사각형 38">
            <a:extLst>
              <a:ext uri="{FF2B5EF4-FFF2-40B4-BE49-F238E27FC236}">
                <a16:creationId xmlns:a16="http://schemas.microsoft.com/office/drawing/2014/main" id="{CC08F09C-FD24-4AF4-9657-7F5CE957E4F2}"/>
              </a:ext>
            </a:extLst>
          </p:cNvPr>
          <p:cNvSpPr/>
          <p:nvPr/>
        </p:nvSpPr>
        <p:spPr>
          <a:xfrm rot="16200000">
            <a:off x="1258793" y="3665612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967D5F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양쪽 모서리가 둥근 사각형 38">
            <a:extLst>
              <a:ext uri="{FF2B5EF4-FFF2-40B4-BE49-F238E27FC236}">
                <a16:creationId xmlns:a16="http://schemas.microsoft.com/office/drawing/2014/main" id="{4F135068-27B7-45E0-8DD5-591C1849788B}"/>
              </a:ext>
            </a:extLst>
          </p:cNvPr>
          <p:cNvSpPr/>
          <p:nvPr/>
        </p:nvSpPr>
        <p:spPr>
          <a:xfrm rot="16200000">
            <a:off x="1258793" y="5389207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3" grpId="0" animBg="1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양쪽 모서리가 둥근 사각형 37">
            <a:extLst>
              <a:ext uri="{FF2B5EF4-FFF2-40B4-BE49-F238E27FC236}">
                <a16:creationId xmlns:a16="http://schemas.microsoft.com/office/drawing/2014/main" id="{3F6F6906-49AA-4FDA-978C-689FEAA5655C}"/>
              </a:ext>
            </a:extLst>
          </p:cNvPr>
          <p:cNvSpPr/>
          <p:nvPr/>
        </p:nvSpPr>
        <p:spPr>
          <a:xfrm rot="16200000">
            <a:off x="5731091" y="1476178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양쪽 모서리가 둥근 사각형 37">
            <a:extLst>
              <a:ext uri="{FF2B5EF4-FFF2-40B4-BE49-F238E27FC236}">
                <a16:creationId xmlns:a16="http://schemas.microsoft.com/office/drawing/2014/main" id="{C7D25FFD-D418-4079-A882-ECBBB956BFB8}"/>
              </a:ext>
            </a:extLst>
          </p:cNvPr>
          <p:cNvSpPr/>
          <p:nvPr/>
        </p:nvSpPr>
        <p:spPr>
          <a:xfrm rot="16200000">
            <a:off x="5731090" y="-235565"/>
            <a:ext cx="136682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5601012" y="-2231576"/>
            <a:ext cx="1626984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77190" y="1152402"/>
            <a:ext cx="892557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메이지는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《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역경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》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성인남면이청천하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향명이치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聖人南面而聽天下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嚮明而治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성인은 남쪽을 향해 천하의 의견을 듣고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밝은 것을 향하여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다스린다에서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따온 글자</a:t>
            </a:r>
          </a:p>
          <a:p>
            <a:pPr lvl="0">
              <a:defRPr lang="ko-KR" altLang="en-US"/>
            </a:pPr>
            <a:endParaRPr lang="ko-KR" altLang="en-US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38511" y="3493494"/>
            <a:ext cx="82029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불평등 조약의 철폐 지향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하는 정부의 활동은 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1880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년대의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로쿠메이칸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외교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있음</a:t>
            </a:r>
          </a:p>
          <a:p>
            <a:pPr lvl="0">
              <a:defRPr lang="ko-KR" altLang="en-US"/>
            </a:pPr>
            <a:endParaRPr lang="ko-KR" altLang="en-US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868662" y="5169290"/>
            <a:ext cx="9091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/>
                <a:ea typeface="HY신명조"/>
              </a:rPr>
              <a:t>메이지 정부는 국력을 강화 위해 </a:t>
            </a:r>
            <a:r>
              <a:rPr lang="en-US" altLang="ko-KR" sz="2600" dirty="0">
                <a:solidFill>
                  <a:srgbClr val="C00000"/>
                </a:solidFill>
                <a:latin typeface="HY신명조"/>
                <a:ea typeface="HY신명조"/>
              </a:rPr>
              <a:t>"</a:t>
            </a:r>
            <a:r>
              <a:rPr lang="ko-KR" altLang="en-US" sz="2600" dirty="0">
                <a:solidFill>
                  <a:srgbClr val="C00000"/>
                </a:solidFill>
                <a:latin typeface="HY신명조"/>
                <a:ea typeface="HY신명조"/>
              </a:rPr>
              <a:t>외국인 </a:t>
            </a:r>
            <a:r>
              <a:rPr lang="ko-KR" altLang="en-US" sz="2600" dirty="0" err="1">
                <a:solidFill>
                  <a:srgbClr val="C00000"/>
                </a:solidFill>
                <a:latin typeface="HY신명조"/>
                <a:ea typeface="HY신명조"/>
              </a:rPr>
              <a:t>초빙사</a:t>
            </a:r>
            <a:r>
              <a:rPr lang="en-US" altLang="ko-KR" sz="2600" dirty="0">
                <a:solidFill>
                  <a:srgbClr val="C00000"/>
                </a:solidFill>
                <a:latin typeface="HY신명조"/>
                <a:ea typeface="HY신명조"/>
              </a:rPr>
              <a:t>"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/>
                <a:ea typeface="HY신명조"/>
              </a:rPr>
              <a:t>을 초청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/>
              <a:ea typeface="HY신명조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서양 문명의 보급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/>
                <a:ea typeface="HY신명조"/>
              </a:rPr>
              <a:t>에 의한 일본의 발전에 크게 공헌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dirty="0">
              <a:latin typeface="HY신명조"/>
              <a:ea typeface="HY신명조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시대의 특징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4" name="양쪽 모서리가 둥근 사각형 38">
            <a:extLst>
              <a:ext uri="{FF2B5EF4-FFF2-40B4-BE49-F238E27FC236}">
                <a16:creationId xmlns:a16="http://schemas.microsoft.com/office/drawing/2014/main" id="{02986C17-165D-4220-93DB-60F6E0A915FB}"/>
              </a:ext>
            </a:extLst>
          </p:cNvPr>
          <p:cNvSpPr/>
          <p:nvPr/>
        </p:nvSpPr>
        <p:spPr>
          <a:xfrm rot="16200000">
            <a:off x="1132660" y="1690675"/>
            <a:ext cx="1623866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ACD3CE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양쪽 모서리가 둥근 사각형 38">
            <a:extLst>
              <a:ext uri="{FF2B5EF4-FFF2-40B4-BE49-F238E27FC236}">
                <a16:creationId xmlns:a16="http://schemas.microsoft.com/office/drawing/2014/main" id="{CC08F09C-FD24-4AF4-9657-7F5CE957E4F2}"/>
              </a:ext>
            </a:extLst>
          </p:cNvPr>
          <p:cNvSpPr/>
          <p:nvPr/>
        </p:nvSpPr>
        <p:spPr>
          <a:xfrm rot="16200000">
            <a:off x="1258793" y="3665612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967D5F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양쪽 모서리가 둥근 사각형 38">
            <a:extLst>
              <a:ext uri="{FF2B5EF4-FFF2-40B4-BE49-F238E27FC236}">
                <a16:creationId xmlns:a16="http://schemas.microsoft.com/office/drawing/2014/main" id="{4F135068-27B7-45E0-8DD5-591C1849788B}"/>
              </a:ext>
            </a:extLst>
          </p:cNvPr>
          <p:cNvSpPr/>
          <p:nvPr/>
        </p:nvSpPr>
        <p:spPr>
          <a:xfrm rot="16200000">
            <a:off x="1258793" y="5389207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3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3" grpId="0" animBg="1"/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414169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로쿠메이칸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 외교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39B3A0-EFC7-4107-836B-48AB99CA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7" y="662531"/>
            <a:ext cx="3694860" cy="22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E7DCD6A-D513-4300-9EEF-6D91EBAE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86" y="112059"/>
            <a:ext cx="5721500" cy="28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A75E1E-B687-4091-AADE-A9C06CF514C2}"/>
              </a:ext>
            </a:extLst>
          </p:cNvPr>
          <p:cNvSpPr txBox="1"/>
          <p:nvPr/>
        </p:nvSpPr>
        <p:spPr>
          <a:xfrm>
            <a:off x="3828084" y="2922494"/>
            <a:ext cx="8444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외빈이나 외교관을 접대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숙박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하게 하고자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행정부가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1883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도쿄에 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층 규모로 건축한 사교장</a:t>
            </a:r>
            <a:endParaRPr lang="en-US" altLang="ko-KR" sz="26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당시 궁극의 목표인 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유럽화 정책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을 상징하는 존재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로쿠메이칸이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존속된 시기는 짧았지만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당시 상류층에게는 연회와 무도회로써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서양 문화를 처음 접하는 계기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2801A-E4C5-4B43-B3A1-438E9A284BA4}"/>
              </a:ext>
            </a:extLst>
          </p:cNvPr>
          <p:cNvSpPr txBox="1"/>
          <p:nvPr/>
        </p:nvSpPr>
        <p:spPr>
          <a:xfrm>
            <a:off x="10977661" y="112059"/>
            <a:ext cx="461665" cy="10379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우키요에</a:t>
            </a:r>
            <a:endParaRPr lang="ko-KR" altLang="en-US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86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4786570" y="-224093"/>
            <a:ext cx="3255865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7642" y="2707600"/>
            <a:ext cx="82029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일본의 산업 혁명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일어남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 최초의 철도 개업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(1872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</a:t>
            </a:r>
          </a:p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토미오카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제사장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 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권업 박람회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(1877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일본에서 전화 개통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(1900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 </a:t>
            </a:r>
          </a:p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야하타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제철소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(1901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 개관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등이 대표적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endParaRPr lang="ko-KR" altLang="en-US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시대의 특징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14" name="양쪽 모서리가 둥근 사각형 38">
            <a:extLst>
              <a:ext uri="{FF2B5EF4-FFF2-40B4-BE49-F238E27FC236}">
                <a16:creationId xmlns:a16="http://schemas.microsoft.com/office/drawing/2014/main" id="{02986C17-165D-4220-93DB-60F6E0A915FB}"/>
              </a:ext>
            </a:extLst>
          </p:cNvPr>
          <p:cNvSpPr/>
          <p:nvPr/>
        </p:nvSpPr>
        <p:spPr>
          <a:xfrm rot="16200000">
            <a:off x="316661" y="3699717"/>
            <a:ext cx="3255865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6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475605" y="2660915"/>
            <a:ext cx="9240789" cy="889181"/>
            <a:chOff x="1290319" y="3210845"/>
            <a:chExt cx="5853386" cy="553744"/>
          </a:xfrm>
          <a:solidFill>
            <a:srgbClr val="FF9999"/>
          </a:solidFill>
        </p:grpSpPr>
        <p:sp>
          <p:nvSpPr>
            <p:cNvPr id="20" name="직사각형 19"/>
            <p:cNvSpPr/>
            <p:nvPr/>
          </p:nvSpPr>
          <p:spPr>
            <a:xfrm>
              <a:off x="1844061" y="3477307"/>
              <a:ext cx="5175352" cy="36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  <a:latin typeface="+mn-ea"/>
                </a:rPr>
                <a:t>1</a:t>
              </a:r>
              <a:r>
                <a:rPr lang="ko-KR" altLang="en-US" sz="1400" b="1" dirty="0">
                  <a:solidFill>
                    <a:prstClr val="white"/>
                  </a:solidFill>
                  <a:latin typeface="+mn-ea"/>
                </a:rPr>
                <a:t>86</a:t>
              </a:r>
              <a:r>
                <a:rPr lang="en-US" altLang="ko-KR" sz="1400" b="1" dirty="0">
                  <a:solidFill>
                    <a:prstClr val="white"/>
                  </a:solidFill>
                  <a:latin typeface="+mn-ea"/>
                </a:rPr>
                <a:t>8</a:t>
              </a:r>
              <a:endParaRPr lang="ko-KR" altLang="en-US" sz="1400" b="1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>
                  <a:solidFill>
                    <a:prstClr val="white"/>
                  </a:solidFill>
                </a:rPr>
                <a:t>18</a:t>
              </a:r>
              <a:r>
                <a:rPr lang="en-US" altLang="ko-KR" sz="1400" b="1" dirty="0">
                  <a:solidFill>
                    <a:prstClr val="white"/>
                  </a:solidFill>
                </a:rPr>
                <a:t>69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187</a:t>
              </a:r>
              <a:r>
                <a:rPr lang="en-US" altLang="ko-KR" sz="1400" b="1" dirty="0"/>
                <a:t>1</a:t>
              </a:r>
              <a:endParaRPr lang="ko-KR" altLang="en-US" sz="1400" b="1" dirty="0"/>
            </a:p>
          </p:txBody>
        </p:sp>
        <p:sp>
          <p:nvSpPr>
            <p:cNvPr id="24" name="타원 23"/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187</a:t>
              </a:r>
              <a:r>
                <a:rPr lang="en-US" altLang="ko-KR" sz="1400" b="1" dirty="0"/>
                <a:t>3</a:t>
              </a:r>
              <a:endParaRPr lang="ko-KR" altLang="en-US" sz="1400" b="1" dirty="0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158793" y="1657166"/>
            <a:ext cx="3089869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보신전쟁 종료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판적봉환</a:t>
            </a:r>
            <a:endParaRPr lang="ko-KR" altLang="en-US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01208" y="5118123"/>
            <a:ext cx="3089869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강화도조약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폐도령</a:t>
            </a:r>
            <a:endParaRPr lang="ko-KR" altLang="en-US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01209" y="2065558"/>
            <a:ext cx="3089869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에도막부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붕괴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6004569" y="1288313"/>
            <a:ext cx="308986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1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청일수호조약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단발령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8959051" y="1703811"/>
            <a:ext cx="2831740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prstClr val="white">
                    <a:lumMod val="50000"/>
                  </a:prst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징병제 실시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정변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endParaRPr lang="ko-KR" altLang="en-US" sz="4800" kern="0" dirty="0">
              <a:solidFill>
                <a:prstClr val="white"/>
              </a:solidFill>
            </a:endParaRPr>
          </a:p>
        </p:txBody>
      </p:sp>
      <p:sp>
        <p:nvSpPr>
          <p:cNvPr id="35" name="사각형: 둥근 모서리 16"/>
          <p:cNvSpPr/>
          <p:nvPr/>
        </p:nvSpPr>
        <p:spPr>
          <a:xfrm>
            <a:off x="3525106" y="104761"/>
            <a:ext cx="5141787" cy="7556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prstClr val="white">
                    <a:lumMod val="50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메이지 시대 초기</a:t>
            </a:r>
            <a:r>
              <a:rPr lang="en-US" altLang="ko-KR" sz="2400" dirty="0">
                <a:solidFill>
                  <a:prstClr val="white">
                    <a:lumMod val="50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(1868~1879)</a:t>
            </a:r>
            <a:endParaRPr lang="ko-KR" altLang="en-US" sz="2400" dirty="0">
              <a:solidFill>
                <a:prstClr val="white">
                  <a:lumMod val="50000"/>
                </a:prst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21F13C1-0A46-493D-896C-AF66A2F622F6}"/>
              </a:ext>
            </a:extLst>
          </p:cNvPr>
          <p:cNvGrpSpPr/>
          <p:nvPr/>
        </p:nvGrpSpPr>
        <p:grpSpPr>
          <a:xfrm>
            <a:off x="1475604" y="4050091"/>
            <a:ext cx="9240789" cy="889181"/>
            <a:chOff x="1290319" y="3210845"/>
            <a:chExt cx="5853386" cy="553744"/>
          </a:xfrm>
          <a:solidFill>
            <a:srgbClr val="FF9999"/>
          </a:solidFill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8205A1F-C746-4102-AE99-FED51268C1E3}"/>
                </a:ext>
              </a:extLst>
            </p:cNvPr>
            <p:cNvSpPr/>
            <p:nvPr/>
          </p:nvSpPr>
          <p:spPr>
            <a:xfrm>
              <a:off x="1844061" y="3477307"/>
              <a:ext cx="5175352" cy="36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0649C733-1FE4-4A6F-88C0-14AC9DFB6D8B}"/>
                </a:ext>
              </a:extLst>
            </p:cNvPr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</a:rPr>
                <a:t>1</a:t>
              </a:r>
              <a:r>
                <a:rPr lang="ko-KR" altLang="en-US" sz="1400" b="1" dirty="0">
                  <a:solidFill>
                    <a:prstClr val="white"/>
                  </a:solidFill>
                </a:rPr>
                <a:t>8</a:t>
              </a:r>
              <a:r>
                <a:rPr lang="en-US" altLang="ko-KR" sz="1400" b="1" dirty="0">
                  <a:solidFill>
                    <a:prstClr val="white"/>
                  </a:solidFill>
                </a:rPr>
                <a:t>76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55DAD5FF-621C-46D2-83F4-4565F5375CDC}"/>
                </a:ext>
              </a:extLst>
            </p:cNvPr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>
                  <a:solidFill>
                    <a:prstClr val="white"/>
                  </a:solidFill>
                </a:rPr>
                <a:t>187</a:t>
              </a:r>
              <a:r>
                <a:rPr lang="en-US" altLang="ko-KR" sz="1400" b="1" dirty="0">
                  <a:solidFill>
                    <a:prstClr val="white"/>
                  </a:solidFill>
                </a:rPr>
                <a:t>7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FBA5F808-A64F-4505-ACA1-B0D08B57C9B0}"/>
                </a:ext>
              </a:extLst>
            </p:cNvPr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187</a:t>
              </a:r>
              <a:r>
                <a:rPr lang="en-US" altLang="ko-KR" sz="1400" b="1" dirty="0"/>
                <a:t>9</a:t>
              </a:r>
              <a:endParaRPr lang="ko-KR" altLang="en-US" sz="1400" b="1" dirty="0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2F5FD82B-A0E4-4487-A143-22AAC9852B8E}"/>
                </a:ext>
              </a:extLst>
            </p:cNvPr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400" b="1" dirty="0"/>
                <a:t>18</a:t>
              </a:r>
              <a:r>
                <a:rPr lang="en-US" altLang="ko-KR" sz="1400" b="1" dirty="0"/>
                <a:t>89</a:t>
              </a:r>
              <a:endParaRPr lang="ko-KR" altLang="en-US" sz="14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6B187-5075-42CF-8D4D-989473C578D9}"/>
              </a:ext>
            </a:extLst>
          </p:cNvPr>
          <p:cNvSpPr txBox="1"/>
          <p:nvPr/>
        </p:nvSpPr>
        <p:spPr>
          <a:xfrm>
            <a:off x="3890438" y="5178140"/>
            <a:ext cx="162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세이난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전쟁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1E20A-C634-4B98-830A-166673DDACD7}"/>
              </a:ext>
            </a:extLst>
          </p:cNvPr>
          <p:cNvSpPr txBox="1"/>
          <p:nvPr/>
        </p:nvSpPr>
        <p:spPr>
          <a:xfrm>
            <a:off x="6412203" y="5178140"/>
            <a:ext cx="225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 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오키나와현 설치 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b="1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류큐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처분</a:t>
            </a:r>
            <a:r>
              <a:rPr lang="en-US" altLang="ko-KR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endParaRPr lang="ko-KR" altLang="en-US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2DBFA-DB52-491B-9731-5AAB65F50AB2}"/>
              </a:ext>
            </a:extLst>
          </p:cNvPr>
          <p:cNvSpPr txBox="1"/>
          <p:nvPr/>
        </p:nvSpPr>
        <p:spPr>
          <a:xfrm>
            <a:off x="9408854" y="5178140"/>
            <a:ext cx="174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 </a:t>
            </a:r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일본제국 </a:t>
            </a:r>
            <a:endParaRPr lang="en-US" altLang="ko-KR" b="1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b="1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헌법 공포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2" grpId="0"/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>
            <a:extLst>
              <a:ext uri="{FF2B5EF4-FFF2-40B4-BE49-F238E27FC236}">
                <a16:creationId xmlns:a16="http://schemas.microsoft.com/office/drawing/2014/main" id="{936EBC00-CDD0-4352-998E-CFD68AFF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23" y="1367280"/>
            <a:ext cx="5115520" cy="5055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0" y="1105161"/>
            <a:ext cx="68669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보신 전쟁은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1868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년부터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1869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사이에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에도 막부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</a:t>
            </a:r>
            <a:r>
              <a:rPr lang="en-US" altLang="ko-KR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세력과 </a:t>
            </a:r>
            <a:endParaRPr lang="en-US" altLang="ko-KR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교토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어소에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정치 권력을 반환하기를 </a:t>
            </a:r>
            <a:endParaRPr lang="en-US" altLang="ko-KR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요구하는 세력과의 싸움</a:t>
            </a:r>
            <a:endParaRPr lang="en-US" altLang="ko-KR" sz="26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일본에서 일어난 내전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보신전쟁 종료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79218-A3B4-4B78-B1EF-2C3CA014C68E}"/>
              </a:ext>
            </a:extLst>
          </p:cNvPr>
          <p:cNvSpPr txBox="1"/>
          <p:nvPr/>
        </p:nvSpPr>
        <p:spPr>
          <a:xfrm>
            <a:off x="104757" y="3373513"/>
            <a:ext cx="68669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원인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개항하면서 에도 막부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이이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나오스케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히코네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번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고메이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천황의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칙허도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없이 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5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개의 외국</a:t>
            </a:r>
            <a:endParaRPr lang="en-US" altLang="ko-KR" sz="26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미국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네덜란드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러시아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영국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프랑스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과의 안세이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5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개국 조약을 체결하였다는 불평등 조약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으로 인한 </a:t>
            </a:r>
            <a:r>
              <a:rPr lang="ko-KR" altLang="en-US" sz="32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반막부</a:t>
            </a:r>
            <a:r>
              <a:rPr lang="ko-KR" altLang="en-US" sz="32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세력의 불만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에서 기원</a:t>
            </a:r>
          </a:p>
        </p:txBody>
      </p:sp>
    </p:spTree>
    <p:extLst>
      <p:ext uri="{BB962C8B-B14F-4D97-AF65-F5344CB8AC3E}">
        <p14:creationId xmlns:p14="http://schemas.microsoft.com/office/powerpoint/2010/main" val="11751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110933" y="646799"/>
            <a:ext cx="72693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하코다테 전쟁을 마지막으로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반막부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세력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일본 신정부군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의 승리</a:t>
            </a:r>
            <a:endParaRPr lang="en-US" altLang="ko-KR" sz="26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" y="0"/>
            <a:ext cx="558788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보신전쟁 종료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904EA8AC-177E-4FD3-A6F9-E6FD0748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5" y="73517"/>
            <a:ext cx="4948467" cy="30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F40EB-58DE-4B40-94C0-91987F55D8EF}"/>
              </a:ext>
            </a:extLst>
          </p:cNvPr>
          <p:cNvSpPr txBox="1"/>
          <p:nvPr/>
        </p:nvSpPr>
        <p:spPr>
          <a:xfrm>
            <a:off x="5540706" y="4766754"/>
            <a:ext cx="66512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6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등의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신정부의 지도자들은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막부의 충신들에게 관용을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배풀고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algn="ctr"/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옛 막부의 지도자들에게 </a:t>
            </a: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직책을 수여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76491-B702-46C5-B169-DD3E0857089F}"/>
              </a:ext>
            </a:extLst>
          </p:cNvPr>
          <p:cNvSpPr txBox="1"/>
          <p:nvPr/>
        </p:nvSpPr>
        <p:spPr>
          <a:xfrm>
            <a:off x="5384661" y="2397412"/>
            <a:ext cx="69334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반막부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세력은 외국인들을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추방시키고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외국과 맺은 불평등 조약을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협상하려했으나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장기적인 </a:t>
            </a:r>
            <a:r>
              <a:rPr lang="ko-KR" altLang="en-US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근대화 정책을 채택</a:t>
            </a:r>
            <a:r>
              <a:rPr lang="en-US" altLang="ko-KR" sz="26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6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개국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시키기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위해 포기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endParaRPr lang="ko-KR" altLang="en-US" dirty="0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1F948D1D-92E4-488F-90FB-F68FDFF2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55"/>
            <a:ext cx="5587888" cy="27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2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4"/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메이지 시대 </a:t>
            </a:r>
            <a:r>
              <a:rPr lang="ko-KR" altLang="en-US" sz="2500" b="1" kern="0">
                <a:solidFill>
                  <a:prstClr val="white"/>
                </a:solidFill>
              </a:rPr>
              <a:t>明治時代 めいじじだい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3670" y="1717385"/>
            <a:ext cx="9019885" cy="42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2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메이지 유신 이후의 메이지 천황의 통치를 가리키는 이름</a:t>
            </a:r>
          </a:p>
        </p:txBody>
      </p:sp>
      <p:sp>
        <p:nvSpPr>
          <p:cNvPr id="36" name="타원 35"/>
          <p:cNvSpPr/>
          <p:nvPr/>
        </p:nvSpPr>
        <p:spPr>
          <a:xfrm>
            <a:off x="982275" y="3794400"/>
            <a:ext cx="216000" cy="216000"/>
          </a:xfrm>
          <a:prstGeom prst="ellipse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10735875" y="3794400"/>
            <a:ext cx="216000" cy="216000"/>
          </a:xfrm>
          <a:prstGeom prst="ellipse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036781" y="3896590"/>
            <a:ext cx="9828068" cy="57727"/>
          </a:xfrm>
          <a:prstGeom prst="rect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806738" y="4141931"/>
            <a:ext cx="2886364" cy="599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1868년 </a:t>
            </a:r>
          </a:p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메이지 정부가 수립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3568" y="3127649"/>
            <a:ext cx="2886364" cy="60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1912년 </a:t>
            </a:r>
          </a:p>
          <a:p>
            <a:pPr>
              <a:defRPr lang="ko-KR" altLang="en-US"/>
            </a:pPr>
            <a:r>
              <a:rPr lang="ko-KR" altLang="ko-KR" sz="17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메이지 천황이 서거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bldLvl="0" animBg="1"/>
      <p:bldP spid="36" grpId="0" bldLvl="0" animBg="1"/>
      <p:bldP spid="3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4">
            <a:extLst>
              <a:ext uri="{FF2B5EF4-FFF2-40B4-BE49-F238E27FC236}">
                <a16:creationId xmlns:a16="http://schemas.microsoft.com/office/drawing/2014/main" id="{8896EAFF-B6AA-4167-81AC-2FCDE15D0162}"/>
              </a:ext>
            </a:extLst>
          </p:cNvPr>
          <p:cNvSpPr/>
          <p:nvPr/>
        </p:nvSpPr>
        <p:spPr>
          <a:xfrm>
            <a:off x="1131837" y="1075866"/>
            <a:ext cx="9928326" cy="1262161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1837" y="1260670"/>
            <a:ext cx="9998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1869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25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메이지 시대 초기에 행해진 조치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다이묘들이 일본 천황에게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영지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와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영민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', 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즉 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 err="1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을 반환했던 일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판적봉환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CCA70-BDB9-4524-B710-AE619CFBBE67}"/>
              </a:ext>
            </a:extLst>
          </p:cNvPr>
          <p:cNvSpPr txBox="1"/>
          <p:nvPr/>
        </p:nvSpPr>
        <p:spPr>
          <a:xfrm>
            <a:off x="69706" y="2712878"/>
            <a:ext cx="5007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에도 막부의 소멸과 함께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메이지 신정부는 기존의 막번 체제를 고쳐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새로운 지방제도를 수립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하고자 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EEB93-504C-497C-A34B-038B1AB01D0E}"/>
              </a:ext>
            </a:extLst>
          </p:cNvPr>
          <p:cNvSpPr txBox="1"/>
          <p:nvPr/>
        </p:nvSpPr>
        <p:spPr>
          <a:xfrm>
            <a:off x="6341614" y="2644170"/>
            <a:ext cx="5850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1868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다이묘들의 영지를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번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공식 명칭으로 부르게 되었고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다이묘를 지사에 임명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하여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 통치를 계속 위임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53866-8DFB-4274-BDD4-1DC9B95DFA8A}"/>
              </a:ext>
            </a:extLst>
          </p:cNvPr>
          <p:cNvSpPr txBox="1"/>
          <p:nvPr/>
        </p:nvSpPr>
        <p:spPr>
          <a:xfrm>
            <a:off x="3838110" y="5361343"/>
            <a:ext cx="5007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신정부는 권력기반이 취약</a:t>
            </a:r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한 까닭</a:t>
            </a:r>
            <a:endParaRPr lang="en-US" altLang="ko-KR"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각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번에 대한 강제력도 갖지 못했고</a:t>
            </a:r>
            <a:r>
              <a:rPr lang="en-US" altLang="ko-KR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r>
              <a:rPr lang="ko-KR" alt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법적인 근거도 탄탄하지 않음</a:t>
            </a: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BAE2917-FF37-4D3A-9B69-96739D4141CE}"/>
              </a:ext>
            </a:extLst>
          </p:cNvPr>
          <p:cNvSpPr/>
          <p:nvPr/>
        </p:nvSpPr>
        <p:spPr>
          <a:xfrm>
            <a:off x="5534836" y="3020517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451EB8A3-00D8-486E-B7C6-7B5F5E70D5C8}"/>
              </a:ext>
            </a:extLst>
          </p:cNvPr>
          <p:cNvSpPr/>
          <p:nvPr/>
        </p:nvSpPr>
        <p:spPr>
          <a:xfrm rot="8224941">
            <a:off x="6541968" y="4296295"/>
            <a:ext cx="1146644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333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" grpId="0"/>
      <p:bldP spid="3" grpId="0"/>
      <p:bldP spid="4" grpId="0"/>
      <p:bldP spid="16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4">
            <a:extLst>
              <a:ext uri="{FF2B5EF4-FFF2-40B4-BE49-F238E27FC236}">
                <a16:creationId xmlns:a16="http://schemas.microsoft.com/office/drawing/2014/main" id="{94015F76-7756-40B0-8EBB-2B94635431D9}"/>
              </a:ext>
            </a:extLst>
          </p:cNvPr>
          <p:cNvSpPr/>
          <p:nvPr/>
        </p:nvSpPr>
        <p:spPr>
          <a:xfrm>
            <a:off x="1131837" y="1075866"/>
            <a:ext cx="9928326" cy="1262161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판적봉환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75FCF-7433-4E1A-8CFD-9F141636EA02}"/>
              </a:ext>
            </a:extLst>
          </p:cNvPr>
          <p:cNvSpPr txBox="1"/>
          <p:nvPr/>
        </p:nvSpPr>
        <p:spPr>
          <a:xfrm>
            <a:off x="1701553" y="1259499"/>
            <a:ext cx="87888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오랜 시간 동안 주종관계</a:t>
            </a:r>
            <a:r>
              <a:rPr lang="en-US" altLang="ko-KR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세습으로 이어져 온 번의 권력을 </a:t>
            </a:r>
            <a:endParaRPr lang="en-US" altLang="ko-KR" sz="2600" dirty="0">
              <a:solidFill>
                <a:srgbClr val="967D5F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6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다이묘들이 쉽게 내놓지 않을 것이라는 점에서 저항 예상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2169E-1724-452E-8027-4002F4F076CE}"/>
              </a:ext>
            </a:extLst>
          </p:cNvPr>
          <p:cNvSpPr txBox="1"/>
          <p:nvPr/>
        </p:nvSpPr>
        <p:spPr>
          <a:xfrm>
            <a:off x="130205" y="3041912"/>
            <a:ext cx="5015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보신 전쟁에서의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공훈에 대한 은상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내역을 정함으로써 번주와 번의 가신들의 반발을 무마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30D0E-C83E-4BE7-AB13-2BA80A6C0BE6}"/>
              </a:ext>
            </a:extLst>
          </p:cNvPr>
          <p:cNvSpPr txBox="1"/>
          <p:nvPr/>
        </p:nvSpPr>
        <p:spPr>
          <a:xfrm>
            <a:off x="6671961" y="2672580"/>
            <a:ext cx="5433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많은 번들이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재정난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으로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번의 유지가 힘들었고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막부가 몰락하면서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천황이 대신한다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는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사고가 자리잡았기 때문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판적봉환은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저항 없이 이뤄짐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DAB0D-0B25-4BF7-8AB4-616D7EB78D6E}"/>
              </a:ext>
            </a:extLst>
          </p:cNvPr>
          <p:cNvSpPr txBox="1"/>
          <p:nvPr/>
        </p:nvSpPr>
        <p:spPr>
          <a:xfrm>
            <a:off x="2638147" y="5487957"/>
            <a:ext cx="6915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판적봉환을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발판 삼아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폐번치현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이루어졌음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02552688-63CA-43F7-9B31-EDC037E02DA7}"/>
              </a:ext>
            </a:extLst>
          </p:cNvPr>
          <p:cNvSpPr/>
          <p:nvPr/>
        </p:nvSpPr>
        <p:spPr>
          <a:xfrm>
            <a:off x="5437182" y="3020517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55D588AE-588F-42F3-AC4E-96FE87CEED63}"/>
              </a:ext>
            </a:extLst>
          </p:cNvPr>
          <p:cNvSpPr/>
          <p:nvPr/>
        </p:nvSpPr>
        <p:spPr>
          <a:xfrm rot="8224941">
            <a:off x="6337783" y="4641282"/>
            <a:ext cx="1146644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24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7" grpId="0"/>
      <p:bldP spid="8" grpId="0"/>
      <p:bldP spid="10" grpId="0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13312" y="3028423"/>
            <a:ext cx="6572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번과 부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현의 구역 분할 방식은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복잡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비효율적</a:t>
            </a:r>
            <a:endParaRPr lang="en-US" altLang="ko-KR" sz="24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폐번치현의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목적은 세금을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신정부가 거두어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국가재정의 안정을 목적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이것으로 구미 열강에 의한 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식민지화를 피할 수 있는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힘을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기르려함</a:t>
            </a:r>
            <a:endParaRPr lang="ko-KR" altLang="en-US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폐번치헌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66070B5-BA3D-44B1-9460-B41482E3849D}"/>
              </a:ext>
            </a:extLst>
          </p:cNvPr>
          <p:cNvSpPr/>
          <p:nvPr/>
        </p:nvSpPr>
        <p:spPr>
          <a:xfrm>
            <a:off x="1423122" y="1140503"/>
            <a:ext cx="9800948" cy="146942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 시기인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1871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29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14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</a:t>
            </a:r>
            <a:r>
              <a:rPr lang="en-US" altLang="ko-KR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이전까지 지방 통치를 담당하였던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번을 폐지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지방 통치 기관을 중앙 정부가 통제하는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부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府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와 현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縣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으로 일원화</a:t>
            </a:r>
            <a:r>
              <a:rPr lang="ko-KR" altLang="en-US" sz="2400" dirty="0">
                <a:solidFill>
                  <a:srgbClr val="967D5F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한 행정 개혁</a:t>
            </a:r>
            <a:endParaRPr lang="ko-KR" altLang="en-US" sz="2400" i="1" dirty="0">
              <a:solidFill>
                <a:srgbClr val="967D5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20BD9-0767-4C1D-B72F-060D0A3B8CC5}"/>
              </a:ext>
            </a:extLst>
          </p:cNvPr>
          <p:cNvSpPr txBox="1"/>
          <p:nvPr/>
        </p:nvSpPr>
        <p:spPr>
          <a:xfrm>
            <a:off x="870026" y="3655149"/>
            <a:ext cx="320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부번현삼치제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실시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68905-0E24-4D90-A0D6-2E6F71ED300F}"/>
              </a:ext>
            </a:extLst>
          </p:cNvPr>
          <p:cNvSpPr txBox="1"/>
          <p:nvPr/>
        </p:nvSpPr>
        <p:spPr>
          <a:xfrm>
            <a:off x="2654438" y="5512956"/>
            <a:ext cx="715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그러나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당시 일본 전체에서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200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만 명이 넘었던 </a:t>
            </a:r>
            <a:r>
              <a:rPr lang="ko-KR" altLang="en-US" sz="24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번사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번의 사무라이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들을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대량 해고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하는 것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05CB068E-9156-4404-9FDA-02D3AE07A270}"/>
              </a:ext>
            </a:extLst>
          </p:cNvPr>
          <p:cNvSpPr/>
          <p:nvPr/>
        </p:nvSpPr>
        <p:spPr>
          <a:xfrm>
            <a:off x="4286190" y="3589436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2580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2" grpId="0"/>
      <p:bldP spid="3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4">
            <a:extLst>
              <a:ext uri="{FF2B5EF4-FFF2-40B4-BE49-F238E27FC236}">
                <a16:creationId xmlns:a16="http://schemas.microsoft.com/office/drawing/2014/main" id="{8E2320AD-DDB2-4C29-BAB5-277CFA2E242B}"/>
              </a:ext>
            </a:extLst>
          </p:cNvPr>
          <p:cNvSpPr/>
          <p:nvPr/>
        </p:nvSpPr>
        <p:spPr>
          <a:xfrm>
            <a:off x="3187403" y="2237719"/>
            <a:ext cx="8182253" cy="1687647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434" name="Picture 2" descr="에도아르도 키오소네(Edoardo Chiossone)의 판화(사이고의 친척을 모델로 한 묘사)">
            <a:extLst>
              <a:ext uri="{FF2B5EF4-FFF2-40B4-BE49-F238E27FC236}">
                <a16:creationId xmlns:a16="http://schemas.microsoft.com/office/drawing/2014/main" id="{C619DACD-4C2E-4FEA-A2C2-E6FA4BEC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4" y="2059618"/>
            <a:ext cx="2755062" cy="3794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폐번치헌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68905-0E24-4D90-A0D6-2E6F71ED300F}"/>
              </a:ext>
            </a:extLst>
          </p:cNvPr>
          <p:cNvSpPr txBox="1"/>
          <p:nvPr/>
        </p:nvSpPr>
        <p:spPr>
          <a:xfrm>
            <a:off x="4616404" y="1057201"/>
            <a:ext cx="715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다카모리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폐번치헌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안을 만듦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E0DD7-9314-4BE9-B057-D44ADBD8D30E}"/>
              </a:ext>
            </a:extLst>
          </p:cNvPr>
          <p:cNvSpPr txBox="1"/>
          <p:nvPr/>
        </p:nvSpPr>
        <p:spPr>
          <a:xfrm>
            <a:off x="4956699" y="1518866"/>
            <a:ext cx="53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왕정복고에 이은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제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의 쿠데타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031AF-1015-4719-99DC-8A84745C05F1}"/>
              </a:ext>
            </a:extLst>
          </p:cNvPr>
          <p:cNvSpPr txBox="1"/>
          <p:nvPr/>
        </p:nvSpPr>
        <p:spPr>
          <a:xfrm>
            <a:off x="3356079" y="2342878"/>
            <a:ext cx="8833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최초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번을 그대로 현으로 바꿔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302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현으로 전 국토가 분할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11</a:t>
            </a:r>
            <a:r>
              <a:rPr lang="ko-KR" altLang="en-US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월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72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현으로 일부 현이 통합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그 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: 69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(1872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 60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),59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(1875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),35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(1876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그러나 현의 면적이 너무 커져 행정력 문제와 같은 여러 문제가 제기돼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1889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년에는 일부 현이 분할돼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 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현으로 전체 행정 구역의 수는 변화됨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201F1-E264-4D63-AC5B-564F1E8E29A8}"/>
              </a:ext>
            </a:extLst>
          </p:cNvPr>
          <p:cNvSpPr txBox="1"/>
          <p:nvPr/>
        </p:nvSpPr>
        <p:spPr>
          <a:xfrm>
            <a:off x="2861888" y="4030525"/>
            <a:ext cx="8833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폐번치현은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헤이안 시대 후반부터 이어온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봉건적 토지 지배 방식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을 근본적으로 부정하는 것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메이지 유신의 최대 개혁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"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전국 일치의 정치 체제</a:t>
            </a:r>
            <a:r>
              <a:rPr lang="en-US" altLang="ko-KR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"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 설립까지 정비가 필요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이는 사이고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다카모리에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의한 부재정부에서 실시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부재정부는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징병령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학제 공포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사법 개혁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지조 개정 등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새로운 제도를 실시</a:t>
            </a:r>
          </a:p>
        </p:txBody>
      </p:sp>
    </p:spTree>
    <p:extLst>
      <p:ext uri="{BB962C8B-B14F-4D97-AF65-F5344CB8AC3E}">
        <p14:creationId xmlns:p14="http://schemas.microsoft.com/office/powerpoint/2010/main" val="24643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양쪽 모서리가 둥근 사각형 37">
            <a:extLst>
              <a:ext uri="{FF2B5EF4-FFF2-40B4-BE49-F238E27FC236}">
                <a16:creationId xmlns:a16="http://schemas.microsoft.com/office/drawing/2014/main" id="{E4317AEC-E80A-4952-B634-794D64FDC8AC}"/>
              </a:ext>
            </a:extLst>
          </p:cNvPr>
          <p:cNvSpPr/>
          <p:nvPr/>
        </p:nvSpPr>
        <p:spPr>
          <a:xfrm rot="16200000">
            <a:off x="6104355" y="-813265"/>
            <a:ext cx="3755254" cy="5381782"/>
          </a:xfrm>
          <a:prstGeom prst="round2SameRect">
            <a:avLst>
              <a:gd name="adj1" fmla="val 12546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9129" y="4465147"/>
            <a:ext cx="8202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1871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9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13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일에 청나라 톈진에서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일본과 청나라 사이에서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처음으로 맺어진 대등한 조약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0672871" y="0"/>
            <a:ext cx="151913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청일 수호 조약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8902576-3899-4582-A5E8-91866A18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91091" cy="382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D0B5D-769A-4C43-9AD2-0C5865ABFFE1}"/>
              </a:ext>
            </a:extLst>
          </p:cNvPr>
          <p:cNvSpPr txBox="1"/>
          <p:nvPr/>
        </p:nvSpPr>
        <p:spPr>
          <a:xfrm>
            <a:off x="2651018" y="5639579"/>
            <a:ext cx="593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청일 전쟁 발발 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까지 그 효력이 계속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70D4A-36A1-4109-83AE-F256F770C2F0}"/>
              </a:ext>
            </a:extLst>
          </p:cNvPr>
          <p:cNvSpPr txBox="1"/>
          <p:nvPr/>
        </p:nvSpPr>
        <p:spPr>
          <a:xfrm>
            <a:off x="5500148" y="756756"/>
            <a:ext cx="5554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양국은 서로의 영토에 국경 침범 자제 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4.8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 사절의 교환과 영사를 상호 주재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6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양국의 협상은 한문을 사용하며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일문을 이용할 때 한문을 추가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8.9.13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제한적인 영사 재판권을 상호 인정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11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양국의 개항장에서는 도검의 휴대를 금지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통상 관계에 대해서는 구미 열강에 준하는 대우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최혜국 대우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협정 관세율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를 서로 인정</a:t>
            </a:r>
          </a:p>
        </p:txBody>
      </p:sp>
    </p:spTree>
    <p:extLst>
      <p:ext uri="{BB962C8B-B14F-4D97-AF65-F5344CB8AC3E}">
        <p14:creationId xmlns:p14="http://schemas.microsoft.com/office/powerpoint/2010/main" val="3499360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4">
            <a:extLst>
              <a:ext uri="{FF2B5EF4-FFF2-40B4-BE49-F238E27FC236}">
                <a16:creationId xmlns:a16="http://schemas.microsoft.com/office/drawing/2014/main" id="{1A75BB8B-5B64-4F1D-8FAF-0FCC849DA18A}"/>
              </a:ext>
            </a:extLst>
          </p:cNvPr>
          <p:cNvSpPr/>
          <p:nvPr/>
        </p:nvSpPr>
        <p:spPr>
          <a:xfrm>
            <a:off x="1171851" y="1075866"/>
            <a:ext cx="9888311" cy="1667334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08821" y="1263202"/>
            <a:ext cx="99743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시대 초기의 정변으로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당시 정부의 반 이상과 군인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관료 약 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600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명이 사퇴한 것</a:t>
            </a:r>
            <a:endParaRPr lang="en-US" altLang="ko-KR" sz="26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정한론이 발단이 되어</a:t>
            </a:r>
            <a:r>
              <a:rPr lang="en-US" altLang="ko-KR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6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정한론</a:t>
            </a:r>
            <a:r>
              <a:rPr lang="ko-KR" altLang="en-US" sz="26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정변으로 불림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</a:t>
            </a:r>
            <a:r>
              <a:rPr lang="en-US" altLang="ko-KR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6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년 정변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2BF9E-5DEC-4E4C-9436-F71F77462417}"/>
              </a:ext>
            </a:extLst>
          </p:cNvPr>
          <p:cNvSpPr txBox="1"/>
          <p:nvPr/>
        </p:nvSpPr>
        <p:spPr>
          <a:xfrm>
            <a:off x="1151845" y="3028486"/>
            <a:ext cx="98883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정변의 발단</a:t>
            </a:r>
            <a:endParaRPr lang="en-US" altLang="ko-KR" sz="28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28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800" dirty="0" err="1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다카모리의</a:t>
            </a:r>
            <a:r>
              <a:rPr lang="ko-KR" altLang="en-US" sz="28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조선 사절 파견 문제</a:t>
            </a:r>
            <a:endParaRPr lang="en-US" altLang="ko-KR" sz="28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일본은 조선에게 사절단을 몇 번 파견했음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또한 당시의 조선에서는 흥선대원군이 정권을 장악</a:t>
            </a:r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유교의 부흥과 양이 정책을 국시로 채택했기 때문에 </a:t>
            </a:r>
            <a:endParaRPr lang="en-US" altLang="ko-KR" sz="28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이를 이유로 </a:t>
            </a:r>
            <a:r>
              <a:rPr lang="ko-KR" altLang="en-US" sz="28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일본과 단교해야 한다는 의견</a:t>
            </a:r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있었음</a:t>
            </a:r>
          </a:p>
        </p:txBody>
      </p:sp>
    </p:spTree>
    <p:extLst>
      <p:ext uri="{BB962C8B-B14F-4D97-AF65-F5344CB8AC3E}">
        <p14:creationId xmlns:p14="http://schemas.microsoft.com/office/powerpoint/2010/main" val="32770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800" kern="0" dirty="0">
              <a:solidFill>
                <a:prstClr val="white"/>
              </a:solidFill>
            </a:endParaRPr>
          </a:p>
        </p:txBody>
      </p:sp>
      <p:sp>
        <p:nvSpPr>
          <p:cNvPr id="13" name="사각형: 둥근 모서리 16">
            <a:extLst>
              <a:ext uri="{FF2B5EF4-FFF2-40B4-BE49-F238E27FC236}">
                <a16:creationId xmlns:a16="http://schemas.microsoft.com/office/drawing/2014/main" id="{DBCEDBE1-5E78-4582-B679-47C6D9376C3B}"/>
              </a:ext>
            </a:extLst>
          </p:cNvPr>
          <p:cNvSpPr/>
          <p:nvPr/>
        </p:nvSpPr>
        <p:spPr>
          <a:xfrm>
            <a:off x="3525106" y="104761"/>
            <a:ext cx="5141787" cy="7556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 dirty="0">
                <a:solidFill>
                  <a:prstClr val="white">
                    <a:lumMod val="50000"/>
                  </a:prst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동영상</a:t>
            </a:r>
          </a:p>
        </p:txBody>
      </p:sp>
      <p:pic>
        <p:nvPicPr>
          <p:cNvPr id="2" name="온라인 미디어 1" title="￪ﾸﾉ￫ﾳﾀ￭ﾕﾘ￫ﾊﾔ ￫ﾏﾙ￬ﾕﾄ￬ﾋﾜ￬ﾕﾄ - ￬ﾄﾸ￬ﾝﾴ￫ﾂﾜ ￬ﾠﾄ￬ﾟﾁ [￫ﾏﾄ￫ﾏﾄ￫ﾏﾄ]">
            <a:hlinkClick r:id="" action="ppaction://media"/>
            <a:extLst>
              <a:ext uri="{FF2B5EF4-FFF2-40B4-BE49-F238E27FC236}">
                <a16:creationId xmlns:a16="http://schemas.microsoft.com/office/drawing/2014/main" id="{7089F9C4-3A2A-417C-9523-6C239C89C0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2893" y="1241847"/>
            <a:ext cx="9306211" cy="52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85CF0EE8-6C04-48F6-9421-AB102354F4C3}"/>
              </a:ext>
            </a:extLst>
          </p:cNvPr>
          <p:cNvSpPr/>
          <p:nvPr/>
        </p:nvSpPr>
        <p:spPr>
          <a:xfrm>
            <a:off x="3282260" y="1902703"/>
            <a:ext cx="5856241" cy="3755451"/>
          </a:xfrm>
          <a:prstGeom prst="wedgeRoundRectCallout">
            <a:avLst>
              <a:gd name="adj1" fmla="val -50601"/>
              <a:gd name="adj2" fmla="val 73766"/>
              <a:gd name="adj3" fmla="val 16667"/>
            </a:avLst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</a:t>
            </a:r>
            <a:r>
              <a:rPr lang="en-US" altLang="ko-KR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6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년 정변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0A167A9-5500-48B3-9BBF-2FDBBF7F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48" y="2576642"/>
            <a:ext cx="2681565" cy="392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96007F9-31BF-4EE7-98C5-0ADB3B28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7" y="2576642"/>
            <a:ext cx="2938882" cy="387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19CA8-498C-40AD-A9EB-04DA8E29D721}"/>
              </a:ext>
            </a:extLst>
          </p:cNvPr>
          <p:cNvSpPr txBox="1"/>
          <p:nvPr/>
        </p:nvSpPr>
        <p:spPr>
          <a:xfrm>
            <a:off x="9566295" y="1792037"/>
            <a:ext cx="217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0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</a:t>
            </a:r>
            <a:endParaRPr lang="ko-KR" altLang="en-US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8E9841-A3A8-49AF-828A-C2B12A792C3A}"/>
              </a:ext>
            </a:extLst>
          </p:cNvPr>
          <p:cNvSpPr txBox="1"/>
          <p:nvPr/>
        </p:nvSpPr>
        <p:spPr>
          <a:xfrm>
            <a:off x="-27307" y="1792037"/>
            <a:ext cx="339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반대파 </a:t>
            </a:r>
            <a:endParaRPr lang="en-US" altLang="ko-KR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오쿠보 </a:t>
            </a:r>
            <a:r>
              <a:rPr lang="ko-KR" altLang="en-US" sz="20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도시미치</a:t>
            </a:r>
            <a:endParaRPr lang="ko-KR" altLang="en-US" sz="20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D3B27-CF09-422C-B734-3DA800FB0579}"/>
              </a:ext>
            </a:extLst>
          </p:cNvPr>
          <p:cNvSpPr txBox="1"/>
          <p:nvPr/>
        </p:nvSpPr>
        <p:spPr>
          <a:xfrm>
            <a:off x="3413508" y="2256934"/>
            <a:ext cx="5593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대원군이 설득에 귀를 기울이지 않을 것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사이고가 조선에 갈 경우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살해당할 것</a:t>
            </a:r>
            <a:endParaRPr lang="en-US" altLang="ko-KR" sz="24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조선과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전쟁을 벌이게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되지 않을까 하는 위기감과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조선문제보다도 먼저 손대야 하는 외교안건이 존재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비용문제 등을 이유로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강하게 반대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파견 연기 주장</a:t>
            </a:r>
          </a:p>
        </p:txBody>
      </p:sp>
    </p:spTree>
    <p:extLst>
      <p:ext uri="{BB962C8B-B14F-4D97-AF65-F5344CB8AC3E}">
        <p14:creationId xmlns:p14="http://schemas.microsoft.com/office/powerpoint/2010/main" val="37461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37">
            <a:extLst>
              <a:ext uri="{FF2B5EF4-FFF2-40B4-BE49-F238E27FC236}">
                <a16:creationId xmlns:a16="http://schemas.microsoft.com/office/drawing/2014/main" id="{6764A184-0435-4AEA-AD51-5CF2F81E2A2E}"/>
              </a:ext>
            </a:extLst>
          </p:cNvPr>
          <p:cNvSpPr/>
          <p:nvPr/>
        </p:nvSpPr>
        <p:spPr>
          <a:xfrm rot="16200000">
            <a:off x="5410023" y="-667092"/>
            <a:ext cx="1362113" cy="8988229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양쪽 모서리가 둥근 사각형 37">
            <a:extLst>
              <a:ext uri="{FF2B5EF4-FFF2-40B4-BE49-F238E27FC236}">
                <a16:creationId xmlns:a16="http://schemas.microsoft.com/office/drawing/2014/main" id="{89763192-F9BC-4AC5-A46E-B8D2AF6E0C46}"/>
              </a:ext>
            </a:extLst>
          </p:cNvPr>
          <p:cNvSpPr/>
          <p:nvPr/>
        </p:nvSpPr>
        <p:spPr>
          <a:xfrm rot="16200000">
            <a:off x="5460140" y="-2605563"/>
            <a:ext cx="1261883" cy="898823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양쪽 모서리가 둥근 사각형 37">
            <a:extLst>
              <a:ext uri="{FF2B5EF4-FFF2-40B4-BE49-F238E27FC236}">
                <a16:creationId xmlns:a16="http://schemas.microsoft.com/office/drawing/2014/main" id="{38E69CEA-EB18-4733-838A-24FC955E1660}"/>
              </a:ext>
            </a:extLst>
          </p:cNvPr>
          <p:cNvSpPr/>
          <p:nvPr/>
        </p:nvSpPr>
        <p:spPr>
          <a:xfrm rot="16200000">
            <a:off x="5407669" y="1324461"/>
            <a:ext cx="1366825" cy="8988231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03900" y="3341501"/>
            <a:ext cx="9974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사이고는 당일에 사직서를 제출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lvl="0" algn="ctr">
              <a:defRPr lang="ko-KR" altLang="en-US"/>
            </a:pP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명은 다음날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24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사직서를 제출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메이지 </a:t>
            </a:r>
            <a:r>
              <a:rPr lang="en-US" altLang="ko-KR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6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년 정변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2BF9E-5DEC-4E4C-9436-F71F77462417}"/>
              </a:ext>
            </a:extLst>
          </p:cNvPr>
          <p:cNvSpPr txBox="1"/>
          <p:nvPr/>
        </p:nvSpPr>
        <p:spPr>
          <a:xfrm>
            <a:off x="995006" y="1198981"/>
            <a:ext cx="9888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23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이와쿠라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는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‘사적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의견’으로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사이고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파견 연기 의견서를 제출</a:t>
            </a:r>
            <a:endParaRPr lang="en-US" altLang="ko-KR" sz="2400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결국 이 의견서가 받아들여져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사이고의 파견은 무기한 연기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7C1FC-F688-4D9D-8636-E30B75FA9784}"/>
              </a:ext>
            </a:extLst>
          </p:cNvPr>
          <p:cNvSpPr txBox="1"/>
          <p:nvPr/>
        </p:nvSpPr>
        <p:spPr>
          <a:xfrm>
            <a:off x="1212804" y="5218411"/>
            <a:ext cx="975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법령 위반으로 사이고를 책망하지 않고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역으로 사이고를 정부로 복귀시키도록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손을 쓴 사실에 분개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하여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찬성파와 가까운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관료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군인이 대량으로 사직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A71255E-5345-40EF-97B9-832883A50365}"/>
              </a:ext>
            </a:extLst>
          </p:cNvPr>
          <p:cNvSpPr/>
          <p:nvPr/>
        </p:nvSpPr>
        <p:spPr>
          <a:xfrm rot="5400000">
            <a:off x="5632046" y="2430367"/>
            <a:ext cx="614230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812DAAFF-7F8A-4A7A-8515-50C0482AC163}"/>
              </a:ext>
            </a:extLst>
          </p:cNvPr>
          <p:cNvSpPr/>
          <p:nvPr/>
        </p:nvSpPr>
        <p:spPr>
          <a:xfrm rot="5400000">
            <a:off x="5630210" y="4411608"/>
            <a:ext cx="617901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13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/>
      <p:bldP spid="2" grpId="0"/>
      <p:bldP spid="3" grpId="0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478227" y="3971298"/>
            <a:ext cx="820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1876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27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조선과 일본 제국 사이에 체결된 조약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일본의 강압적 위협으로 맺어진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불평등 조약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93DD091-E3AA-4E43-9BCA-EABD3A3F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44789" cy="3755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7D4D3F4-0CB6-4413-A8A3-F0B93DCEE7F7}"/>
              </a:ext>
            </a:extLst>
          </p:cNvPr>
          <p:cNvSpPr/>
          <p:nvPr/>
        </p:nvSpPr>
        <p:spPr>
          <a:xfrm>
            <a:off x="10626571" y="0"/>
            <a:ext cx="1565429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강화도 조약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0C77E-14B2-488A-A83F-95D7085AE03B}"/>
              </a:ext>
            </a:extLst>
          </p:cNvPr>
          <p:cNvSpPr txBox="1"/>
          <p:nvPr/>
        </p:nvSpPr>
        <p:spPr>
          <a:xfrm>
            <a:off x="2510836" y="5412793"/>
            <a:ext cx="653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일본은 자신들이 일으킨 </a:t>
            </a:r>
            <a:r>
              <a:rPr lang="ko-KR" alt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운요호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 사건을 핑계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로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1876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월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 조선에 군함과 함께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전권대사를 보내 협상을 강요</a:t>
            </a:r>
          </a:p>
        </p:txBody>
      </p:sp>
      <p:sp>
        <p:nvSpPr>
          <p:cNvPr id="10" name="양쪽 모서리가 둥근 사각형 37">
            <a:extLst>
              <a:ext uri="{FF2B5EF4-FFF2-40B4-BE49-F238E27FC236}">
                <a16:creationId xmlns:a16="http://schemas.microsoft.com/office/drawing/2014/main" id="{06F2088C-7A92-45BD-87A5-A8D6AC3FB52B}"/>
              </a:ext>
            </a:extLst>
          </p:cNvPr>
          <p:cNvSpPr/>
          <p:nvPr/>
        </p:nvSpPr>
        <p:spPr>
          <a:xfrm rot="16200000">
            <a:off x="6058053" y="-813264"/>
            <a:ext cx="3755254" cy="5381782"/>
          </a:xfrm>
          <a:prstGeom prst="round2SameRect">
            <a:avLst>
              <a:gd name="adj1" fmla="val 12546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75073-A16F-43BF-A368-7503E26F8E1E}"/>
              </a:ext>
            </a:extLst>
          </p:cNvPr>
          <p:cNvSpPr txBox="1"/>
          <p:nvPr/>
        </p:nvSpPr>
        <p:spPr>
          <a:xfrm>
            <a:off x="5244789" y="307966"/>
            <a:ext cx="5554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조선국은 자주지방으로서 일본국과 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평등한 권리를 보유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→조선에 대한 청나라의 종주권을 부정해 조선침략     을 쉽게 하기 위함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해안 측량하도록 허용하고 양국 선객에게 위험   을 피하고 안전을 도모하게 한다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→조선의 해항 및 요새의 침략을 의미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9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백성들이 각자 임의로 무역할 때 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양국 관리들은 간섭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제한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·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금지할 수 없다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 조선정부가 아무런 조치를 취할 수 없게 함</a:t>
            </a:r>
            <a:endParaRPr lang="en-US" altLang="ko-KR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관</a:t>
            </a:r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일본 영사파견 권리와 영사재판권 인정</a:t>
            </a:r>
          </a:p>
        </p:txBody>
      </p:sp>
    </p:spTree>
    <p:extLst>
      <p:ext uri="{BB962C8B-B14F-4D97-AF65-F5344CB8AC3E}">
        <p14:creationId xmlns:p14="http://schemas.microsoft.com/office/powerpoint/2010/main" val="1465269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개항 (1854)</a:t>
            </a:r>
          </a:p>
        </p:txBody>
      </p:sp>
      <p:sp>
        <p:nvSpPr>
          <p:cNvPr id="42" name="사각형: 둥근 모서리 41"/>
          <p:cNvSpPr/>
          <p:nvPr/>
        </p:nvSpPr>
        <p:spPr>
          <a:xfrm>
            <a:off x="889006" y="1962922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845126" y="2078180"/>
            <a:ext cx="3117272" cy="161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땅과 농민을 </a:t>
            </a: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지배하는 </a:t>
            </a: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농업 사회</a:t>
            </a:r>
          </a:p>
        </p:txBody>
      </p:sp>
      <p:sp>
        <p:nvSpPr>
          <p:cNvPr id="44" name="사각형: 둥근 모서리 43"/>
          <p:cNvSpPr/>
          <p:nvPr/>
        </p:nvSpPr>
        <p:spPr>
          <a:xfrm>
            <a:off x="4504176" y="1986093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83650" y="2554431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6" name="TextBox 45"/>
          <p:cNvSpPr txBox="1"/>
          <p:nvPr/>
        </p:nvSpPr>
        <p:spPr>
          <a:xfrm>
            <a:off x="402648" y="1212272"/>
            <a:ext cx="7201477" cy="50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흔들리는 에도막부 체제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0738" y="1948295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8" name="TextBox 47"/>
          <p:cNvSpPr txBox="1"/>
          <p:nvPr/>
        </p:nvSpPr>
        <p:spPr>
          <a:xfrm>
            <a:off x="4668693" y="2438977"/>
            <a:ext cx="2742045" cy="122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농민들이 </a:t>
            </a: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도시에 가서 </a:t>
            </a: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상인이 </a:t>
            </a: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됨</a:t>
            </a:r>
          </a:p>
        </p:txBody>
      </p:sp>
      <p:sp>
        <p:nvSpPr>
          <p:cNvPr id="49" name="사각형: 둥근 모서리 48"/>
          <p:cNvSpPr/>
          <p:nvPr/>
        </p:nvSpPr>
        <p:spPr>
          <a:xfrm>
            <a:off x="8116500" y="2003989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01024" y="2323521"/>
            <a:ext cx="2857502" cy="1484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도시에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서 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돈을 번 후</a:t>
            </a:r>
          </a:p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땅을 사서 </a:t>
            </a:r>
          </a:p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다른 농민에게 </a:t>
            </a:r>
          </a:p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농사를 맡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김</a:t>
            </a:r>
          </a:p>
        </p:txBody>
      </p:sp>
      <p:sp>
        <p:nvSpPr>
          <p:cNvPr id="51" name="사각형: 둥근 모서리 50"/>
          <p:cNvSpPr/>
          <p:nvPr/>
        </p:nvSpPr>
        <p:spPr>
          <a:xfrm>
            <a:off x="956830" y="4453565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3" name="사각형: 둥근 모서리 52"/>
          <p:cNvSpPr/>
          <p:nvPr/>
        </p:nvSpPr>
        <p:spPr>
          <a:xfrm>
            <a:off x="4572000" y="4457686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08817" y="4921046"/>
            <a:ext cx="3117272" cy="1232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농민의식</a:t>
            </a: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성장</a:t>
            </a:r>
          </a:p>
          <a:p>
            <a:pPr algn="ctr">
              <a:defRPr lang="ko-KR" altLang="en-US"/>
            </a:pPr>
            <a:r>
              <a:rPr lang="ko-KR" sz="2500" b="1">
                <a:solidFill>
                  <a:schemeClr val="bg2">
                    <a:lumMod val="50000"/>
                  </a:schemeClr>
                </a:solidFill>
              </a:rPr>
              <a:t>사무라이에게 반발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51474" y="5045074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55" name="TextBox 54"/>
          <p:cNvSpPr txBox="1"/>
          <p:nvPr/>
        </p:nvSpPr>
        <p:spPr>
          <a:xfrm>
            <a:off x="4938562" y="4438938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56" name="TextBox 55"/>
          <p:cNvSpPr txBox="1"/>
          <p:nvPr/>
        </p:nvSpPr>
        <p:spPr>
          <a:xfrm>
            <a:off x="1128561" y="5350740"/>
            <a:ext cx="2742045" cy="69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농업과 상업이 발달 </a:t>
            </a:r>
          </a:p>
          <a:p>
            <a:pPr algn="ctr">
              <a:defRPr lang="ko-KR" altLang="en-US"/>
            </a:pPr>
            <a:endParaRPr lang="ko-KR" sz="2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사각형: 둥근 모서리 56"/>
          <p:cNvSpPr/>
          <p:nvPr/>
        </p:nvSpPr>
        <p:spPr>
          <a:xfrm>
            <a:off x="8184324" y="4466057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43323" y="5226336"/>
            <a:ext cx="2857502" cy="79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사무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라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이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의 </a:t>
            </a:r>
          </a:p>
          <a:p>
            <a:pPr algn="ctr">
              <a:defRPr lang="ko-KR" altLang="en-US"/>
            </a:pP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힘을 잃음 </a:t>
            </a:r>
          </a:p>
        </p:txBody>
      </p:sp>
      <p:sp>
        <p:nvSpPr>
          <p:cNvPr id="59" name="화살표: 오른쪽 58"/>
          <p:cNvSpPr/>
          <p:nvPr/>
        </p:nvSpPr>
        <p:spPr>
          <a:xfrm>
            <a:off x="3491057" y="2756477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0" name="화살표: 오른쪽 59"/>
          <p:cNvSpPr/>
          <p:nvPr/>
        </p:nvSpPr>
        <p:spPr>
          <a:xfrm>
            <a:off x="7251410" y="2756477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화살표: 오른쪽 60"/>
          <p:cNvSpPr/>
          <p:nvPr/>
        </p:nvSpPr>
        <p:spPr>
          <a:xfrm>
            <a:off x="3730046" y="510886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2" name="화살표: 오른쪽 61"/>
          <p:cNvSpPr/>
          <p:nvPr/>
        </p:nvSpPr>
        <p:spPr>
          <a:xfrm>
            <a:off x="0" y="5127046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3" name="화살표: 오른쪽 62"/>
          <p:cNvSpPr/>
          <p:nvPr/>
        </p:nvSpPr>
        <p:spPr>
          <a:xfrm>
            <a:off x="7323571" y="5131377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572000" y="5238750"/>
            <a:ext cx="2929659" cy="69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000" b="1">
                <a:solidFill>
                  <a:schemeClr val="bg2">
                    <a:lumMod val="50000"/>
                  </a:schemeClr>
                </a:solidFill>
              </a:rPr>
              <a:t>농민의식</a:t>
            </a:r>
            <a:r>
              <a:rPr lang="ko-KR" altLang="en-US" sz="20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sz="2000" b="1">
                <a:solidFill>
                  <a:schemeClr val="bg2">
                    <a:lumMod val="50000"/>
                  </a:schemeClr>
                </a:solidFill>
              </a:rPr>
              <a:t>성장</a:t>
            </a:r>
          </a:p>
          <a:p>
            <a:pPr algn="ctr">
              <a:defRPr lang="ko-KR" altLang="en-US"/>
            </a:pPr>
            <a:r>
              <a:rPr lang="ko-KR" sz="2000" b="1">
                <a:solidFill>
                  <a:schemeClr val="bg2">
                    <a:lumMod val="50000"/>
                  </a:schemeClr>
                </a:solidFill>
              </a:rPr>
              <a:t>사무라이에게 반발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3" grpId="0" bldLvl="0" animBg="1"/>
      <p:bldP spid="52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5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세이난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 전쟁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FCA75D-2A30-4EFA-9D5D-8AA949EA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97" y="1027344"/>
            <a:ext cx="7131405" cy="34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B2405E-6CFC-4719-9A06-798EEE9C79D0}"/>
              </a:ext>
            </a:extLst>
          </p:cNvPr>
          <p:cNvSpPr txBox="1"/>
          <p:nvPr/>
        </p:nvSpPr>
        <p:spPr>
          <a:xfrm>
            <a:off x="9579006" y="4133086"/>
            <a:ext cx="30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가고시마 폭도 출진도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843A9-F9AB-4A64-9480-867698712CF6}"/>
              </a:ext>
            </a:extLst>
          </p:cNvPr>
          <p:cNvSpPr txBox="1"/>
          <p:nvPr/>
        </p:nvSpPr>
        <p:spPr>
          <a:xfrm>
            <a:off x="1216240" y="4502418"/>
            <a:ext cx="9942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1877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10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에 사이고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맹주로서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주도하여 일으킨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사쓰마 번 사무라이의 무력 반란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사이고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다카모리가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하야 후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설립한 사학교가 중심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되었던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사건이기 때문에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사학교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전쟁이라고도 불림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메이지 초기에 일어난 일련의 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사무라이 반란 중 최대 규모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 역사상 마지막 내전</a:t>
            </a:r>
          </a:p>
        </p:txBody>
      </p:sp>
    </p:spTree>
    <p:extLst>
      <p:ext uri="{BB962C8B-B14F-4D97-AF65-F5344CB8AC3E}">
        <p14:creationId xmlns:p14="http://schemas.microsoft.com/office/powerpoint/2010/main" val="2336134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양쪽 모서리가 둥근 사각형 38">
            <a:extLst>
              <a:ext uri="{FF2B5EF4-FFF2-40B4-BE49-F238E27FC236}">
                <a16:creationId xmlns:a16="http://schemas.microsoft.com/office/drawing/2014/main" id="{075C50E2-18B9-4B1E-86A3-D4D402334CD4}"/>
              </a:ext>
            </a:extLst>
          </p:cNvPr>
          <p:cNvSpPr/>
          <p:nvPr/>
        </p:nvSpPr>
        <p:spPr>
          <a:xfrm rot="16200000">
            <a:off x="233830" y="2284211"/>
            <a:ext cx="3416319" cy="1436417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양쪽 모서리가 둥근 사각형 37">
            <a:extLst>
              <a:ext uri="{FF2B5EF4-FFF2-40B4-BE49-F238E27FC236}">
                <a16:creationId xmlns:a16="http://schemas.microsoft.com/office/drawing/2014/main" id="{547A0687-7B38-4AA4-AC0B-32C29186C689}"/>
              </a:ext>
            </a:extLst>
          </p:cNvPr>
          <p:cNvSpPr/>
          <p:nvPr/>
        </p:nvSpPr>
        <p:spPr>
          <a:xfrm rot="16200000">
            <a:off x="5117969" y="-1194439"/>
            <a:ext cx="3416320" cy="839372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i="1" kern="0" dirty="0" err="1">
                <a:solidFill>
                  <a:prstClr val="white"/>
                </a:solidFill>
                <a:latin typeface="HY헤드라인M"/>
                <a:ea typeface="HY헤드라인M"/>
              </a:rPr>
              <a:t>세이난</a:t>
            </a:r>
            <a:r>
              <a:rPr lang="ko-KR" altLang="en-US" sz="3200" i="1" kern="0" dirty="0">
                <a:solidFill>
                  <a:prstClr val="white"/>
                </a:solidFill>
                <a:latin typeface="HY헤드라인M"/>
                <a:ea typeface="HY헤드라인M"/>
              </a:rPr>
              <a:t> 전쟁</a:t>
            </a:r>
            <a:endParaRPr lang="ko-KR" altLang="en-US" sz="3200" kern="0" dirty="0">
              <a:solidFill>
                <a:prstClr val="white"/>
              </a:solidFill>
              <a:latin typeface="HY헤드라인M"/>
              <a:ea typeface="HY헤드라인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2405E-6CFC-4719-9A06-798EEE9C79D0}"/>
              </a:ext>
            </a:extLst>
          </p:cNvPr>
          <p:cNvSpPr txBox="1"/>
          <p:nvPr/>
        </p:nvSpPr>
        <p:spPr>
          <a:xfrm>
            <a:off x="1223778" y="2586921"/>
            <a:ext cx="128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경제적 </a:t>
            </a:r>
            <a:endParaRPr lang="en-US" altLang="ko-KR" sz="2400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의의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D41B3-A8D6-4521-9481-191529CD71B3}"/>
              </a:ext>
            </a:extLst>
          </p:cNvPr>
          <p:cNvSpPr txBox="1"/>
          <p:nvPr/>
        </p:nvSpPr>
        <p:spPr>
          <a:xfrm>
            <a:off x="2033245" y="1332517"/>
            <a:ext cx="9570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군사비는 세금 대부분을 다 써버릴 정도로 막대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2.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정부는 </a:t>
            </a:r>
            <a:r>
              <a:rPr lang="ko-KR" altLang="en-US" sz="2400" dirty="0" err="1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전투비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조달을 위해 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불환지폐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를 활발히 하여 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인플레이션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발생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3.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지폐를 발행</a:t>
            </a:r>
            <a:endParaRPr lang="en-US" altLang="ko-KR" sz="2400" dirty="0">
              <a:solidFill>
                <a:srgbClr val="C00000"/>
              </a:solidFill>
              <a:highlight>
                <a:srgbClr val="FFFF00"/>
              </a:highlight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소작화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진행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5.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대지주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가 발생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6.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소작을 할 수 없을 정도로 빈곤한 자는 도시로 감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→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재벌이 경영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하는 공장에서 저임금 노동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7.</a:t>
            </a:r>
            <a:r>
              <a:rPr lang="ko-KR" altLang="en-US" sz="24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사유자본에 의한 철도 건설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이 진행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21057-D845-4142-B3A6-CC1EC0DE9EEF}"/>
              </a:ext>
            </a:extLst>
          </p:cNvPr>
          <p:cNvSpPr txBox="1"/>
          <p:nvPr/>
        </p:nvSpPr>
        <p:spPr>
          <a:xfrm>
            <a:off x="2194263" y="5125406"/>
            <a:ext cx="793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초기 자본가가 나타나는 계기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'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신분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보다도 </a:t>
            </a:r>
            <a:r>
              <a:rPr lang="en-US" altLang="ko-KR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'</a:t>
            </a:r>
            <a:r>
              <a:rPr lang="ko-KR" altLang="en-US" sz="2400" dirty="0">
                <a:solidFill>
                  <a:schemeClr val="accent3">
                    <a:lumMod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돈’</a:t>
            </a: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일본의 근대화가 진행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FF947AC3-395C-483E-8B47-1BF8CF90F95D}"/>
              </a:ext>
            </a:extLst>
          </p:cNvPr>
          <p:cNvSpPr/>
          <p:nvPr/>
        </p:nvSpPr>
        <p:spPr>
          <a:xfrm>
            <a:off x="2629269" y="5317087"/>
            <a:ext cx="1122328" cy="816966"/>
          </a:xfrm>
          <a:prstGeom prst="rightArrow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09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400" i="1" kern="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endParaRPr lang="ko-KR" altLang="en-US" sz="4400" kern="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 rot="372909">
            <a:off x="12374602" y="3646844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2455946" y="1131902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2386537" y="2347110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5400" b="1" i="1" kern="0" dirty="0">
                <a:solidFill>
                  <a:prstClr val="white"/>
                </a:solidFill>
              </a:rPr>
              <a:t>5</a:t>
            </a:r>
            <a:r>
              <a:rPr lang="ko-KR" altLang="en-US" sz="5400" b="1" i="1" kern="0" dirty="0">
                <a:solidFill>
                  <a:prstClr val="white"/>
                </a:solidFill>
              </a:rPr>
              <a:t>조 메이지 정치 말기</a:t>
            </a:r>
            <a:endParaRPr lang="en-US" altLang="ko-KR" sz="5400" b="1" i="1" kern="0" dirty="0">
              <a:solidFill>
                <a:prstClr val="white"/>
              </a:solidFill>
            </a:endParaRPr>
          </a:p>
          <a:p>
            <a:pPr algn="ctr" latinLnBrk="0">
              <a:defRPr/>
            </a:pPr>
            <a:endParaRPr lang="en-US" altLang="ko-KR" sz="2000" b="1" i="1" kern="0" dirty="0">
              <a:solidFill>
                <a:prstClr val="white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FCD823-BDA8-46A5-A809-07E46D4CC0CB}"/>
              </a:ext>
            </a:extLst>
          </p:cNvPr>
          <p:cNvSpPr/>
          <p:nvPr/>
        </p:nvSpPr>
        <p:spPr>
          <a:xfrm>
            <a:off x="6594803" y="5228709"/>
            <a:ext cx="400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b="1" i="1" kern="0" dirty="0"/>
              <a:t>21*02*95 </a:t>
            </a:r>
            <a:r>
              <a:rPr lang="ko-KR" altLang="en-US" b="1" i="1" kern="0" dirty="0" err="1"/>
              <a:t>러시아러시아어학과</a:t>
            </a:r>
            <a:r>
              <a:rPr lang="ko-KR" altLang="en-US" b="1" i="1" kern="0" dirty="0"/>
              <a:t> 김</a:t>
            </a:r>
            <a:r>
              <a:rPr lang="en-US" altLang="ko-KR" b="1" i="1" kern="0" dirty="0"/>
              <a:t>*</a:t>
            </a:r>
            <a:r>
              <a:rPr lang="ko-KR" altLang="en-US" b="1" i="1" kern="0" dirty="0"/>
              <a:t>원</a:t>
            </a:r>
            <a:endParaRPr lang="en-US" altLang="ko-KR" sz="4400" b="1" i="1" kern="0" dirty="0"/>
          </a:p>
        </p:txBody>
      </p:sp>
    </p:spTree>
    <p:extLst>
      <p:ext uri="{BB962C8B-B14F-4D97-AF65-F5344CB8AC3E}">
        <p14:creationId xmlns:p14="http://schemas.microsoft.com/office/powerpoint/2010/main" val="3739180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6408693" y="1845878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7568429" y="1797350"/>
            <a:ext cx="308986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1889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11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 공포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이듬해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11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월부터 시행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약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57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년간 수정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X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93FA36ED-C403-4EF8-802B-8D9FCA3FEDE1}"/>
              </a:ext>
            </a:extLst>
          </p:cNvPr>
          <p:cNvSpPr/>
          <p:nvPr/>
        </p:nvSpPr>
        <p:spPr>
          <a:xfrm>
            <a:off x="6408693" y="3240366"/>
            <a:ext cx="900000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9D59652-9B94-4373-AAC5-BE2C5F59D4AE}"/>
              </a:ext>
            </a:extLst>
          </p:cNvPr>
          <p:cNvSpPr/>
          <p:nvPr/>
        </p:nvSpPr>
        <p:spPr>
          <a:xfrm>
            <a:off x="7568429" y="3191838"/>
            <a:ext cx="308986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1882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년 이토 히로부미 유럽 파견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이듬해 귀국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후 이노우에 </a:t>
            </a: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고와시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등과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헌법 초안 작성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B5DA746-129A-4441-A249-BD065404DF3A}"/>
              </a:ext>
            </a:extLst>
          </p:cNvPr>
          <p:cNvSpPr/>
          <p:nvPr/>
        </p:nvSpPr>
        <p:spPr>
          <a:xfrm>
            <a:off x="6408693" y="4634854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05E05CF-C762-4CFF-87FC-414739F9A689}"/>
              </a:ext>
            </a:extLst>
          </p:cNvPr>
          <p:cNvSpPr/>
          <p:nvPr/>
        </p:nvSpPr>
        <p:spPr>
          <a:xfrm>
            <a:off x="7568429" y="4586326"/>
            <a:ext cx="308986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천황에게 막대한 권리가 있었다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국민의 자유가 일정량 보장받게 되었고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선거를 통해 중의원을 뽑을 수 있게 됐다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-8965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b="1" i="1" kern="0" dirty="0">
                <a:solidFill>
                  <a:prstClr val="white"/>
                </a:solidFill>
              </a:rPr>
              <a:t>제국 헌법의 제정</a:t>
            </a:r>
            <a:endParaRPr lang="en-US" altLang="ko-KR" sz="4800" b="1" i="1" kern="0" dirty="0">
              <a:solidFill>
                <a:prstClr val="white"/>
              </a:solidFill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4A9B3D3-72C5-4616-96BE-9F29A5D75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9" y="1473109"/>
            <a:ext cx="5438026" cy="4434514"/>
          </a:xfrm>
          <a:prstGeom prst="rect">
            <a:avLst/>
          </a:prstGeom>
        </p:spPr>
      </p:pic>
      <p:sp>
        <p:nvSpPr>
          <p:cNvPr id="4" name="직사각형 3">
            <a:hlinkClick r:id="rId3"/>
            <a:extLst>
              <a:ext uri="{FF2B5EF4-FFF2-40B4-BE49-F238E27FC236}">
                <a16:creationId xmlns:a16="http://schemas.microsoft.com/office/drawing/2014/main" id="{C1B0484C-9E2D-4094-B2DD-0F7376B3A163}"/>
              </a:ext>
            </a:extLst>
          </p:cNvPr>
          <p:cNvSpPr/>
          <p:nvPr/>
        </p:nvSpPr>
        <p:spPr>
          <a:xfrm>
            <a:off x="547139" y="5978689"/>
            <a:ext cx="5037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hlinkClick r:id="rId3"/>
              </a:rPr>
              <a:t>https://www.youtube.com/watch?v=ZPGAuidR0_M&amp;feature=youtu.be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98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E6BC1B19-B6F5-4863-9577-4C2CE82DC7A7}"/>
              </a:ext>
            </a:extLst>
          </p:cNvPr>
          <p:cNvSpPr/>
          <p:nvPr/>
        </p:nvSpPr>
        <p:spPr>
          <a:xfrm>
            <a:off x="3190785" y="5308108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1890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제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회 총선거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민당이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과반수 차지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당과 내각의 입장 차 격화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7CFB752-0B60-48FD-B459-664791D37EDC}"/>
              </a:ext>
            </a:extLst>
          </p:cNvPr>
          <p:cNvSpPr/>
          <p:nvPr/>
        </p:nvSpPr>
        <p:spPr>
          <a:xfrm>
            <a:off x="9017960" y="5334381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1894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청일전쟁 발발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민당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또한 정부 지지의 태도를 취함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136052" y="3176751"/>
            <a:ext cx="3201508" cy="65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공포 직후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구로다 </a:t>
            </a: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기요타카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수상의 초연주의 입장 표명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E1BE766-1643-4725-80BF-AA9C156FEE47}"/>
              </a:ext>
            </a:extLst>
          </p:cNvPr>
          <p:cNvSpPr/>
          <p:nvPr/>
        </p:nvSpPr>
        <p:spPr>
          <a:xfrm>
            <a:off x="6245519" y="3078227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1892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제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회 총선거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정부의 선거간섭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민당의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 승리로 정부 </a:t>
            </a:r>
            <a:r>
              <a:rPr lang="ko-KR" altLang="en-US" sz="1200" dirty="0" err="1">
                <a:solidFill>
                  <a:prstClr val="white">
                    <a:lumMod val="50000"/>
                  </a:prstClr>
                </a:solidFill>
              </a:rPr>
              <a:t>비판받음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00600" y="11843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</a:rPr>
              <a:t>초기 의회</a:t>
            </a:r>
            <a:endParaRPr lang="en-US" altLang="ko-KR" sz="4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D7B958F-6FB1-44F3-911B-ADE949B4409B}"/>
              </a:ext>
            </a:extLst>
          </p:cNvPr>
          <p:cNvGrpSpPr/>
          <p:nvPr/>
        </p:nvGrpSpPr>
        <p:grpSpPr>
          <a:xfrm>
            <a:off x="1463755" y="4578428"/>
            <a:ext cx="9316372" cy="510488"/>
            <a:chOff x="1290319" y="3192845"/>
            <a:chExt cx="7812035" cy="382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5039E08-BAC9-42C0-86B5-1BC9036C2F91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A334B9B-A60C-440B-99ED-F69A053646DF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9E3A0E9D-5F99-41F7-8551-54A808EC91D7}"/>
                </a:ext>
              </a:extLst>
            </p:cNvPr>
            <p:cNvSpPr/>
            <p:nvPr/>
          </p:nvSpPr>
          <p:spPr>
            <a:xfrm>
              <a:off x="3851797" y="3192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D5CB513-2321-4973-AAAD-07D3BD2FD6B7}"/>
                </a:ext>
              </a:extLst>
            </p:cNvPr>
            <p:cNvSpPr/>
            <p:nvPr/>
          </p:nvSpPr>
          <p:spPr>
            <a:xfrm>
              <a:off x="64132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B61EB72F-BFD1-4FF4-9ACA-568C948DDE5B}"/>
                </a:ext>
              </a:extLst>
            </p:cNvPr>
            <p:cNvSpPr/>
            <p:nvPr/>
          </p:nvSpPr>
          <p:spPr>
            <a:xfrm>
              <a:off x="8738044" y="3192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4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조약 개정 교섭</a:t>
            </a:r>
            <a:endParaRPr lang="en-US" altLang="ko-KR" sz="4000" b="1" kern="0" dirty="0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C5EE92A-F127-4A24-91CA-EC940EEEE8F7}"/>
              </a:ext>
            </a:extLst>
          </p:cNvPr>
          <p:cNvGrpSpPr/>
          <p:nvPr/>
        </p:nvGrpSpPr>
        <p:grpSpPr>
          <a:xfrm>
            <a:off x="457200" y="1463040"/>
            <a:ext cx="3333042" cy="4907280"/>
            <a:chOff x="1146628" y="1386115"/>
            <a:chExt cx="3135087" cy="4871122"/>
          </a:xfrm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B8445F5-FCA0-464D-BEC8-9FFD22B4E64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35E451B3-0D8C-411C-BB62-710C05998844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A51A800-537A-4010-8A6A-6E365ED81A49}"/>
                </a:ext>
              </a:extLst>
            </p:cNvPr>
            <p:cNvSpPr/>
            <p:nvPr/>
          </p:nvSpPr>
          <p:spPr>
            <a:xfrm>
              <a:off x="1146628" y="3041329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데라지마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무네노리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필두로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수십년 간 수차례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구미와 교섭 시도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F23D514B-C4E4-4164-9EC4-E98A23852475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3755066-C12B-46AA-837B-4AADEC8CE83F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1878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DC1BEB9-46AB-458E-B2CD-9E8173196F07}"/>
              </a:ext>
            </a:extLst>
          </p:cNvPr>
          <p:cNvGrpSpPr/>
          <p:nvPr/>
        </p:nvGrpSpPr>
        <p:grpSpPr>
          <a:xfrm>
            <a:off x="4238172" y="1463040"/>
            <a:ext cx="3333041" cy="4907280"/>
            <a:chOff x="1146629" y="1386115"/>
            <a:chExt cx="3135086" cy="4871122"/>
          </a:xfrm>
        </p:grpSpPr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79B16290-254C-4DB0-99B9-B5702436230B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9C393E0D-DDF3-4A10-A044-2F056CE6B5AD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E8B1654-9BB6-4974-A556-8C615042DEB9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영국의 러시아 경계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일본에 호의적인 입장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년 후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영사재판권 철폐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및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일영통상항해조약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조인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:a16="http://schemas.microsoft.com/office/drawing/2014/main" id="{557B8C10-B0D7-4DDB-91FB-989B324FBD19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34E4449-D894-4D25-AC80-54AC413223C0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1892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72CDE0D-1398-4DE8-95E8-7CACD3A9E80C}"/>
              </a:ext>
            </a:extLst>
          </p:cNvPr>
          <p:cNvGrpSpPr/>
          <p:nvPr/>
        </p:nvGrpSpPr>
        <p:grpSpPr>
          <a:xfrm>
            <a:off x="7946572" y="1463040"/>
            <a:ext cx="3333041" cy="4907280"/>
            <a:chOff x="1146629" y="1386115"/>
            <a:chExt cx="3135086" cy="4871122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BFE5546A-98E9-4FEA-A07E-1036D73D1674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E47B6168-8F59-47C4-8FD3-42E4DAB757C1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C48884E-82B4-4E70-B6F2-0B9467FBFF34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미국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프랑스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독일 등과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 err="1">
                  <a:solidFill>
                    <a:prstClr val="white">
                      <a:lumMod val="50000"/>
                    </a:prstClr>
                  </a:solidFill>
                </a:rPr>
                <a:t>신조약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 협의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1911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년 완전한 주권 회복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조약상 열강과 대등한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지위를 얻게 된 일본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id="{3AAEBD30-E676-4678-AEE5-2C88E880AE2A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DA1C266-FC5F-4470-AB00-A937646E887E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prstClr val="white"/>
                  </a:solidFill>
                </a:rPr>
                <a:t>그 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4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조선 문제와 청일 전쟁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C5EE92A-F127-4A24-91CA-EC940EEEE8F7}"/>
              </a:ext>
            </a:extLst>
          </p:cNvPr>
          <p:cNvGrpSpPr/>
          <p:nvPr/>
        </p:nvGrpSpPr>
        <p:grpSpPr>
          <a:xfrm>
            <a:off x="594360" y="1341120"/>
            <a:ext cx="3302562" cy="5196840"/>
            <a:chOff x="1146628" y="1386115"/>
            <a:chExt cx="3135087" cy="4871122"/>
          </a:xfrm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B8445F5-FCA0-464D-BEC8-9FFD22B4E64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35E451B3-0D8C-411C-BB62-710C05998844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A51A800-537A-4010-8A6A-6E365ED81A49}"/>
                </a:ext>
              </a:extLst>
            </p:cNvPr>
            <p:cNvSpPr/>
            <p:nvPr/>
          </p:nvSpPr>
          <p:spPr>
            <a:xfrm>
              <a:off x="1146628" y="3041329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강화도조약으로 조선 개국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제물포조약 체결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배상금과 공사관 수비병의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주둔권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획득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F23D514B-C4E4-4164-9EC4-E98A23852475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3755066-C12B-46AA-837B-4AADEC8CE83F}"/>
                </a:ext>
              </a:extLst>
            </p:cNvPr>
            <p:cNvSpPr/>
            <p:nvPr/>
          </p:nvSpPr>
          <p:spPr>
            <a:xfrm>
              <a:off x="1856608" y="1612601"/>
              <a:ext cx="1552800" cy="562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1876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DC1BEB9-46AB-458E-B2CD-9E8173196F07}"/>
              </a:ext>
            </a:extLst>
          </p:cNvPr>
          <p:cNvGrpSpPr/>
          <p:nvPr/>
        </p:nvGrpSpPr>
        <p:grpSpPr>
          <a:xfrm>
            <a:off x="4375332" y="1341120"/>
            <a:ext cx="3302561" cy="5196840"/>
            <a:chOff x="1146629" y="1386115"/>
            <a:chExt cx="3135086" cy="4871122"/>
          </a:xfrm>
        </p:grpSpPr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79B16290-254C-4DB0-99B9-B5702436230B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9C393E0D-DDF3-4A10-A044-2F056CE6B5AD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E8B1654-9BB6-4974-A556-8C615042DEB9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84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년 갑신정변 발생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청일 양국 군대 파병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85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년 이토 </a:t>
              </a: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히로부미와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 err="1">
                  <a:solidFill>
                    <a:prstClr val="white">
                      <a:lumMod val="50000"/>
                    </a:prstClr>
                  </a:solidFill>
                </a:rPr>
                <a:t>이홍장의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 톈진조약 성립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:a16="http://schemas.microsoft.com/office/drawing/2014/main" id="{557B8C10-B0D7-4DDB-91FB-989B324FBD19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34E4449-D894-4D25-AC80-54AC413223C0}"/>
                </a:ext>
              </a:extLst>
            </p:cNvPr>
            <p:cNvSpPr/>
            <p:nvPr/>
          </p:nvSpPr>
          <p:spPr>
            <a:xfrm>
              <a:off x="1856606" y="1612601"/>
              <a:ext cx="2425107" cy="1761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1884 ~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      1885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72CDE0D-1398-4DE8-95E8-7CACD3A9E80C}"/>
              </a:ext>
            </a:extLst>
          </p:cNvPr>
          <p:cNvGrpSpPr/>
          <p:nvPr/>
        </p:nvGrpSpPr>
        <p:grpSpPr>
          <a:xfrm>
            <a:off x="8083732" y="1341120"/>
            <a:ext cx="3302561" cy="5196840"/>
            <a:chOff x="1146629" y="1386115"/>
            <a:chExt cx="3135086" cy="4871122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BFE5546A-98E9-4FEA-A07E-1036D73D1674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E47B6168-8F59-47C4-8FD3-42E4DAB757C1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C48884E-82B4-4E70-B6F2-0B9467FBFF34}"/>
                </a:ext>
              </a:extLst>
            </p:cNvPr>
            <p:cNvSpPr/>
            <p:nvPr/>
          </p:nvSpPr>
          <p:spPr>
            <a:xfrm>
              <a:off x="1146630" y="3033485"/>
              <a:ext cx="3135085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94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년 동학농민운동 발생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-&gt;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조약으로 일본군 파병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같은 해 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8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월 청일전쟁 발발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95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년 </a:t>
              </a:r>
              <a:r>
                <a:rPr lang="ko-KR" altLang="en-US" sz="1500" dirty="0" err="1">
                  <a:solidFill>
                    <a:prstClr val="white">
                      <a:lumMod val="50000"/>
                    </a:prstClr>
                  </a:solidFill>
                </a:rPr>
                <a:t>시모노세키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 조약 성립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3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국 반대로 요동반도 반환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id="{3AAEBD30-E676-4678-AEE5-2C88E880AE2A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DA1C266-FC5F-4470-AB00-A937646E887E}"/>
                </a:ext>
              </a:extLst>
            </p:cNvPr>
            <p:cNvSpPr/>
            <p:nvPr/>
          </p:nvSpPr>
          <p:spPr>
            <a:xfrm>
              <a:off x="1856606" y="1612601"/>
              <a:ext cx="2425107" cy="1328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1894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 </a:t>
              </a:r>
              <a:r>
                <a:rPr lang="en-US" altLang="ko-KR" sz="2000" b="1" dirty="0">
                  <a:solidFill>
                    <a:prstClr val="white"/>
                  </a:solidFill>
                </a:rPr>
                <a:t>~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       1895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3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열강의 동아시아 침략</a:t>
            </a:r>
            <a:endParaRPr lang="en-US" altLang="ko-KR" sz="4000" b="1" kern="0" dirty="0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EFB196C-CAA6-4C9A-B46E-B63072AA19F0}"/>
              </a:ext>
            </a:extLst>
          </p:cNvPr>
          <p:cNvGrpSpPr/>
          <p:nvPr/>
        </p:nvGrpSpPr>
        <p:grpSpPr>
          <a:xfrm>
            <a:off x="1097281" y="3444240"/>
            <a:ext cx="9839234" cy="535670"/>
            <a:chOff x="1290319" y="3210845"/>
            <a:chExt cx="7505338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3B726A4-906A-49C7-866C-FD161668FAE7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C0413A1-1F09-4FF7-9C5B-1261D6E1A61B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7FB8368-B924-4E06-8654-E9BFD22ACD34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4C604D6-304C-4837-A0C0-62C3F514A8CC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710A093-7EC5-47BC-B7F2-3503E0242A25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3528377-63E3-4E6B-A8AF-A63C93E5CE14}"/>
                </a:ext>
              </a:extLst>
            </p:cNvPr>
            <p:cNvSpPr/>
            <p:nvPr/>
          </p:nvSpPr>
          <p:spPr>
            <a:xfrm>
              <a:off x="8431347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5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2F1DCB9-B749-4A5B-816A-E676A8F9E6DF}"/>
              </a:ext>
            </a:extLst>
          </p:cNvPr>
          <p:cNvSpPr/>
          <p:nvPr/>
        </p:nvSpPr>
        <p:spPr>
          <a:xfrm>
            <a:off x="2131554" y="4691203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조선의 종속화 획책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조선의 민족적 저항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및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러시아의 조선 진출과 충돌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1BF3549-DFAC-45B2-BD92-A6260131535E}"/>
              </a:ext>
            </a:extLst>
          </p:cNvPr>
          <p:cNvSpPr/>
          <p:nvPr/>
        </p:nvSpPr>
        <p:spPr>
          <a:xfrm>
            <a:off x="6812372" y="4691203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의화단운동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일본군을 주력으로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개국의 연합군이 진압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개국과 청국은 북경의정서 맺음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D1C8077-CF7B-4C16-ACE0-E18BAAC71671}"/>
              </a:ext>
            </a:extLst>
          </p:cNvPr>
          <p:cNvSpPr/>
          <p:nvPr/>
        </p:nvSpPr>
        <p:spPr>
          <a:xfrm>
            <a:off x="0" y="1534820"/>
            <a:ext cx="3089869" cy="148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청일전쟁 후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제국주의 열강의 중국분할 경쟁 가속화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열강과의 침략 과정에서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일본의 제국주의 형성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9A19408-4A7D-4DAA-9BBF-58618E81DAA7}"/>
              </a:ext>
            </a:extLst>
          </p:cNvPr>
          <p:cNvSpPr/>
          <p:nvPr/>
        </p:nvSpPr>
        <p:spPr>
          <a:xfrm>
            <a:off x="4471963" y="1669108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prstClr val="white">
                    <a:lumMod val="50000"/>
                  </a:prstClr>
                </a:solidFill>
              </a:rPr>
              <a:t>민비시해사건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러시아의 조선에 대한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정치적 영향력이 커짐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0123BF1-8B41-4697-BA4F-28518EC16D9D}"/>
              </a:ext>
            </a:extLst>
          </p:cNvPr>
          <p:cNvSpPr/>
          <p:nvPr/>
        </p:nvSpPr>
        <p:spPr>
          <a:xfrm>
            <a:off x="9281846" y="1793457"/>
            <a:ext cx="283173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러시아의 남하정책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서로의 이익을 위해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일본과 영국의 일영동맹조약 체결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  <p:bldP spid="36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78721" y="1209767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한국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만주에서 교섭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-&gt;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타협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X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1904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일본의 선전포고로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러일전쟁 발발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러일전쟁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E844CB7-B7C9-4D59-BAAC-CA047BE90F56}"/>
              </a:ext>
            </a:extLst>
          </p:cNvPr>
          <p:cNvGrpSpPr/>
          <p:nvPr/>
        </p:nvGrpSpPr>
        <p:grpSpPr>
          <a:xfrm>
            <a:off x="646409" y="2687363"/>
            <a:ext cx="3068588" cy="3804877"/>
            <a:chOff x="1146628" y="1386115"/>
            <a:chExt cx="3135087" cy="4871122"/>
          </a:xfrm>
        </p:grpSpPr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AEF359E0-FAF8-4365-8409-68073B6AB613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2924230E-4806-499A-B033-1B7D86AEB6D6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3AB29D6-AD90-4427-8CC5-AC3C8F8881F9}"/>
                </a:ext>
              </a:extLst>
            </p:cNvPr>
            <p:cNvSpPr/>
            <p:nvPr/>
          </p:nvSpPr>
          <p:spPr>
            <a:xfrm>
              <a:off x="1146628" y="3041329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러시아 국내 혁명운동 고조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일본에 호의적인 구미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등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일본측에 유리하게 전개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1" name="직각 삼각형 20">
              <a:extLst>
                <a:ext uri="{FF2B5EF4-FFF2-40B4-BE49-F238E27FC236}">
                  <a16:creationId xmlns:a16="http://schemas.microsoft.com/office/drawing/2014/main" id="{CBFAD057-E2C4-438C-8F43-86540E19153E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25A9DB6-8F74-48C4-A97B-62D8CD7C23AE}"/>
                </a:ext>
              </a:extLst>
            </p:cNvPr>
            <p:cNvSpPr/>
            <p:nvPr/>
          </p:nvSpPr>
          <p:spPr>
            <a:xfrm>
              <a:off x="1856608" y="1612601"/>
              <a:ext cx="2353995" cy="1224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prstClr val="white"/>
                  </a:solidFill>
                </a:rPr>
                <a:t>전쟁의</a:t>
              </a:r>
              <a:endParaRPr lang="en-US" altLang="ko-KR" sz="20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prstClr val="white"/>
                  </a:solidFill>
                </a:rPr>
                <a:t>                  양상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427EF52-B4F8-44F7-BCDD-815C8BD6063E}"/>
              </a:ext>
            </a:extLst>
          </p:cNvPr>
          <p:cNvGrpSpPr/>
          <p:nvPr/>
        </p:nvGrpSpPr>
        <p:grpSpPr>
          <a:xfrm>
            <a:off x="4424413" y="2687363"/>
            <a:ext cx="3068588" cy="3804877"/>
            <a:chOff x="1146629" y="1386115"/>
            <a:chExt cx="3135086" cy="4871122"/>
          </a:xfrm>
        </p:grpSpPr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B006F320-B9EC-427D-9AEB-B3EEC25EB5B4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6F914FA0-F65D-4AC7-BC06-283D719AC2EF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EFDA0AA-03E0-4D5B-ADCB-B5687291098D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전쟁의 지속이 힘들어진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러시아와 일본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미국 루즈벨트 대통령의 개입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포츠머스 조약 조인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6" name="직각 삼각형 35">
              <a:extLst>
                <a:ext uri="{FF2B5EF4-FFF2-40B4-BE49-F238E27FC236}">
                  <a16:creationId xmlns:a16="http://schemas.microsoft.com/office/drawing/2014/main" id="{8D58B8CA-BF2D-4D88-8793-8D8130A510A6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60AE58A-0BFF-4832-92C4-7C15E979CF57}"/>
                </a:ext>
              </a:extLst>
            </p:cNvPr>
            <p:cNvSpPr/>
            <p:nvPr/>
          </p:nvSpPr>
          <p:spPr>
            <a:xfrm>
              <a:off x="1856608" y="1612601"/>
              <a:ext cx="1552800" cy="633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prstClr val="white"/>
                  </a:solidFill>
                </a:rPr>
                <a:t>종전</a:t>
              </a: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8B0D749-1A69-4F60-A27A-E717039D54F4}"/>
              </a:ext>
            </a:extLst>
          </p:cNvPr>
          <p:cNvGrpSpPr/>
          <p:nvPr/>
        </p:nvGrpSpPr>
        <p:grpSpPr>
          <a:xfrm>
            <a:off x="8132813" y="2687363"/>
            <a:ext cx="3068588" cy="3804877"/>
            <a:chOff x="1146629" y="1386115"/>
            <a:chExt cx="3135086" cy="4871122"/>
          </a:xfrm>
        </p:grpSpPr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54C0F934-97D4-44B0-8870-CC373565C155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7FBF9A7E-1677-4FCD-BE30-872AF34C0740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48B6962D-DBDD-443E-B17D-CFD8E605609A}"/>
                </a:ext>
              </a:extLst>
            </p:cNvPr>
            <p:cNvSpPr/>
            <p:nvPr/>
          </p:nvSpPr>
          <p:spPr>
            <a:xfrm>
              <a:off x="1146629" y="3033484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전쟁으로 인한 증세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조약으로 받지 못한 배상금을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이유로 국민의 불만 폭주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강화 반대 시위의 폭동화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-&gt;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계엄령 선포</a:t>
              </a:r>
              <a:r>
                <a:rPr lang="en-US" altLang="ko-KR" sz="1500" dirty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500" dirty="0">
                  <a:solidFill>
                    <a:prstClr val="white">
                      <a:lumMod val="50000"/>
                    </a:prstClr>
                  </a:solidFill>
                </a:rPr>
                <a:t>군대로 진압</a:t>
              </a:r>
              <a:endParaRPr lang="en-US" altLang="ko-KR" sz="15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2" name="직각 삼각형 41">
              <a:extLst>
                <a:ext uri="{FF2B5EF4-FFF2-40B4-BE49-F238E27FC236}">
                  <a16:creationId xmlns:a16="http://schemas.microsoft.com/office/drawing/2014/main" id="{DF9BD7C3-2EA7-4184-945D-FA56EF5978BA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981EF4F-D7D2-47A0-8C27-47AAAE108C06}"/>
                </a:ext>
              </a:extLst>
            </p:cNvPr>
            <p:cNvSpPr/>
            <p:nvPr/>
          </p:nvSpPr>
          <p:spPr>
            <a:xfrm>
              <a:off x="1856608" y="1612601"/>
              <a:ext cx="2353994" cy="1815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b="1" dirty="0" err="1">
                  <a:solidFill>
                    <a:prstClr val="white"/>
                  </a:solidFill>
                </a:rPr>
                <a:t>히비야</a:t>
              </a:r>
              <a:endParaRPr lang="en-US" altLang="ko-KR" sz="20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prstClr val="white"/>
                  </a:solidFill>
                </a:rPr>
                <a:t>          </a:t>
              </a:r>
              <a:r>
                <a:rPr lang="ko-KR" altLang="en-US" sz="2000" b="1" dirty="0">
                  <a:solidFill>
                    <a:prstClr val="white"/>
                  </a:solidFill>
                </a:rPr>
                <a:t>방화 사건</a:t>
              </a:r>
              <a:endParaRPr lang="en-US" altLang="ko-KR" sz="20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2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5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개항 (1854)</a:t>
            </a:r>
          </a:p>
        </p:txBody>
      </p:sp>
      <p:sp>
        <p:nvSpPr>
          <p:cNvPr id="42" name="사각형: 둥근 모서리 41"/>
          <p:cNvSpPr/>
          <p:nvPr/>
        </p:nvSpPr>
        <p:spPr>
          <a:xfrm>
            <a:off x="889006" y="2829697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87976" y="3451685"/>
            <a:ext cx="3117272" cy="85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극심한 가뭄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전염병</a:t>
            </a:r>
          </a:p>
        </p:txBody>
      </p:sp>
      <p:sp>
        <p:nvSpPr>
          <p:cNvPr id="44" name="사각형: 둥근 모서리 43"/>
          <p:cNvSpPr/>
          <p:nvPr/>
        </p:nvSpPr>
        <p:spPr>
          <a:xfrm>
            <a:off x="4504176" y="2852868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83650" y="3421206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6" name="TextBox 45"/>
          <p:cNvSpPr txBox="1"/>
          <p:nvPr/>
        </p:nvSpPr>
        <p:spPr>
          <a:xfrm>
            <a:off x="402648" y="1212272"/>
            <a:ext cx="7201477" cy="50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700" b="1">
                <a:solidFill>
                  <a:schemeClr val="bg2">
                    <a:lumMod val="50000"/>
                  </a:schemeClr>
                </a:solidFill>
              </a:rPr>
              <a:t>흔들리는 에도막부 체제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0738" y="2815070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8" name="TextBox 47"/>
          <p:cNvSpPr txBox="1"/>
          <p:nvPr/>
        </p:nvSpPr>
        <p:spPr>
          <a:xfrm>
            <a:off x="4630593" y="3362902"/>
            <a:ext cx="2837295" cy="121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쌀값이 오를</a:t>
            </a:r>
            <a:r>
              <a:rPr lang="en-US" altLang="ko-KR" sz="25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때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비싸게 팔기 위해 </a:t>
            </a:r>
          </a:p>
          <a:p>
            <a:pPr algn="ctr">
              <a:defRPr lang="ko-KR" altLang="en-US"/>
            </a:pPr>
            <a:r>
              <a:rPr lang="ko-KR" altLang="en-US" sz="2400" b="1">
                <a:solidFill>
                  <a:schemeClr val="bg2">
                    <a:lumMod val="50000"/>
                  </a:schemeClr>
                </a:solidFill>
              </a:rPr>
              <a:t>상인들의 쌀 사재기 </a:t>
            </a:r>
          </a:p>
        </p:txBody>
      </p:sp>
      <p:sp>
        <p:nvSpPr>
          <p:cNvPr id="49" name="사각형: 둥근 모서리 48"/>
          <p:cNvSpPr/>
          <p:nvPr/>
        </p:nvSpPr>
        <p:spPr>
          <a:xfrm>
            <a:off x="8116500" y="2870764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67699" y="3733221"/>
            <a:ext cx="2857502" cy="43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막부에 대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한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불신 </a:t>
            </a:r>
          </a:p>
        </p:txBody>
      </p:sp>
      <p:sp>
        <p:nvSpPr>
          <p:cNvPr id="59" name="화살표: 오른쪽 58"/>
          <p:cNvSpPr/>
          <p:nvPr/>
        </p:nvSpPr>
        <p:spPr>
          <a:xfrm>
            <a:off x="3491057" y="362325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0" name="화살표: 오른쪽 59"/>
          <p:cNvSpPr/>
          <p:nvPr/>
        </p:nvSpPr>
        <p:spPr>
          <a:xfrm>
            <a:off x="7251410" y="362325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9" grpId="0" bldLvl="0" animBg="1"/>
      <p:bldP spid="60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000" b="1" kern="0" dirty="0">
                <a:solidFill>
                  <a:prstClr val="white"/>
                </a:solidFill>
              </a:rPr>
              <a:t>한국병합</a:t>
            </a:r>
            <a:endParaRPr lang="en-US" altLang="ko-KR" sz="4000" b="1" kern="0" dirty="0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EFB196C-CAA6-4C9A-B46E-B63072AA19F0}"/>
              </a:ext>
            </a:extLst>
          </p:cNvPr>
          <p:cNvGrpSpPr/>
          <p:nvPr/>
        </p:nvGrpSpPr>
        <p:grpSpPr>
          <a:xfrm>
            <a:off x="1097281" y="3444240"/>
            <a:ext cx="9839234" cy="535670"/>
            <a:chOff x="1290319" y="3210845"/>
            <a:chExt cx="7505338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3B726A4-906A-49C7-866C-FD161668FAE7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C0413A1-1F09-4FF7-9C5B-1261D6E1A61B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7FB8368-B924-4E06-8654-E9BFD22ACD34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2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4C604D6-304C-4837-A0C0-62C3F514A8CC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710A093-7EC5-47BC-B7F2-3503E0242A25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4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3528377-63E3-4E6B-A8AF-A63C93E5CE14}"/>
                </a:ext>
              </a:extLst>
            </p:cNvPr>
            <p:cNvSpPr/>
            <p:nvPr/>
          </p:nvSpPr>
          <p:spPr>
            <a:xfrm>
              <a:off x="8431347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5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2F1DCB9-B749-4A5B-816A-E676A8F9E6DF}"/>
              </a:ext>
            </a:extLst>
          </p:cNvPr>
          <p:cNvSpPr/>
          <p:nvPr/>
        </p:nvSpPr>
        <p:spPr>
          <a:xfrm>
            <a:off x="2131554" y="4691203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1905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11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월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차 한일협약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을사보호조약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)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으로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한국의 자주외교권 박탈 및 보호국화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-&gt;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한양에 통감부 설치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1BF3549-DFAC-45B2-BD92-A6260131535E}"/>
              </a:ext>
            </a:extLst>
          </p:cNvPr>
          <p:cNvSpPr/>
          <p:nvPr/>
        </p:nvSpPr>
        <p:spPr>
          <a:xfrm>
            <a:off x="6812372" y="4691203"/>
            <a:ext cx="3089869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1909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안중근 의사 이토 히로부미 저격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이후 일본의 한국합병 속도 ↑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D1C8077-CF7B-4C16-ACE0-E18BAAC71671}"/>
              </a:ext>
            </a:extLst>
          </p:cNvPr>
          <p:cNvSpPr/>
          <p:nvPr/>
        </p:nvSpPr>
        <p:spPr>
          <a:xfrm>
            <a:off x="-208855" y="1667251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1904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월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러일전쟁 직후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한국을 정치적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군사적으로 지배하는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한일의정서 조인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9A19408-4A7D-4DAA-9BBF-58618E81DAA7}"/>
              </a:ext>
            </a:extLst>
          </p:cNvPr>
          <p:cNvSpPr/>
          <p:nvPr/>
        </p:nvSpPr>
        <p:spPr>
          <a:xfrm>
            <a:off x="4471963" y="1669108"/>
            <a:ext cx="3089869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1907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14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고종의 헤이그 밀사 파견 실패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-&gt;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고종 강제 퇴위 및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차 한일협약으로 한국군대 해산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0123BF1-8B41-4697-BA4F-28518EC16D9D}"/>
              </a:ext>
            </a:extLst>
          </p:cNvPr>
          <p:cNvSpPr/>
          <p:nvPr/>
        </p:nvSpPr>
        <p:spPr>
          <a:xfrm>
            <a:off x="9281846" y="1667251"/>
            <a:ext cx="2831739" cy="148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1910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1400" b="1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1400" b="1" dirty="0">
                <a:solidFill>
                  <a:prstClr val="white">
                    <a:lumMod val="50000"/>
                  </a:prstClr>
                </a:solidFill>
              </a:rPr>
              <a:t>월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한국합병에 관한 조약 조인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한국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조선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통감부 </a:t>
            </a:r>
            <a:r>
              <a:rPr lang="en-US" altLang="ko-KR" sz="1200" dirty="0">
                <a:solidFill>
                  <a:prstClr val="white">
                    <a:lumMod val="50000"/>
                  </a:prstClr>
                </a:solidFill>
              </a:rPr>
              <a:t>&gt; </a:t>
            </a: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총독부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명칭 변경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prstClr val="white">
                    <a:lumMod val="50000"/>
                  </a:prstClr>
                </a:solidFill>
              </a:rPr>
              <a:t>일본의 식민지 지배 본격화</a:t>
            </a:r>
            <a:endParaRPr lang="en-US" altLang="ko-KR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  <p:bldP spid="36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87118" y="5524135"/>
            <a:ext cx="9106381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일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x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어일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xx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과 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21x01xx3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손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x</a:t>
            </a:r>
            <a:r>
              <a:rPr lang="ko-KR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민</a:t>
            </a:r>
            <a:endParaRPr lang="en-US" altLang="ko-K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786041" y="1991739"/>
            <a:ext cx="2859578" cy="2859578"/>
          </a:xfrm>
          <a:prstGeom prst="ellipse">
            <a:avLst/>
          </a:prstGeom>
          <a:solidFill>
            <a:srgbClr val="ACD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prstClr val="white"/>
                </a:solidFill>
              </a:rPr>
              <a:t>시대의</a:t>
            </a:r>
          </a:p>
        </p:txBody>
      </p:sp>
      <p:sp>
        <p:nvSpPr>
          <p:cNvPr id="9" name="타원 8"/>
          <p:cNvSpPr/>
          <p:nvPr/>
        </p:nvSpPr>
        <p:spPr>
          <a:xfrm>
            <a:off x="8147154" y="1991739"/>
            <a:ext cx="2859578" cy="2859578"/>
          </a:xfrm>
          <a:prstGeom prst="ellipse">
            <a:avLst/>
          </a:prstGeom>
          <a:solidFill>
            <a:srgbClr val="967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prstClr val="white"/>
                </a:solidFill>
              </a:rPr>
              <a:t>일본 경제</a:t>
            </a:r>
          </a:p>
        </p:txBody>
      </p:sp>
      <p:sp>
        <p:nvSpPr>
          <p:cNvPr id="11" name="타원 10"/>
          <p:cNvSpPr/>
          <p:nvPr/>
        </p:nvSpPr>
        <p:spPr>
          <a:xfrm>
            <a:off x="1424928" y="1991739"/>
            <a:ext cx="2859578" cy="2859578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 err="1">
                <a:solidFill>
                  <a:prstClr val="white"/>
                </a:solidFill>
              </a:rPr>
              <a:t>다이쇼</a:t>
            </a:r>
            <a:endParaRPr lang="ko-KR" alt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53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목차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757" y="3611157"/>
            <a:ext cx="649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2. 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제 </a:t>
            </a: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1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차 세계대전과 일본경제</a:t>
            </a:r>
            <a:endParaRPr lang="en-US" altLang="ko-KR" sz="36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846" y="1721985"/>
            <a:ext cx="6842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1. 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청</a:t>
            </a: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,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러일전쟁 이후의 일본경제</a:t>
            </a:r>
            <a:endParaRPr lang="en-US" altLang="ko-KR" sz="36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757" y="5103674"/>
            <a:ext cx="754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3. 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제</a:t>
            </a:r>
            <a:r>
              <a:rPr lang="en-US" altLang="ko-KR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 1</a:t>
            </a:r>
            <a:r>
              <a:rPr lang="ko-KR" altLang="en-US" sz="36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차 세계대전 이후의 일본경제</a:t>
            </a:r>
            <a:endParaRPr lang="en-US" altLang="ko-KR" sz="36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2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1" y="1066890"/>
            <a:ext cx="9556757" cy="454651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청</a:t>
            </a:r>
            <a:r>
              <a:rPr lang="en-US" altLang="ko-KR" sz="4800" kern="0" dirty="0">
                <a:solidFill>
                  <a:prstClr val="white"/>
                </a:solidFill>
              </a:rPr>
              <a:t>-</a:t>
            </a:r>
            <a:r>
              <a:rPr lang="ko-KR" altLang="en-US" sz="4800" kern="0" dirty="0">
                <a:solidFill>
                  <a:prstClr val="white"/>
                </a:solidFill>
              </a:rPr>
              <a:t>일</a:t>
            </a:r>
            <a:r>
              <a:rPr lang="en-US" altLang="ko-KR" sz="4800" kern="0" dirty="0">
                <a:solidFill>
                  <a:prstClr val="white"/>
                </a:solidFill>
              </a:rPr>
              <a:t> </a:t>
            </a:r>
            <a:r>
              <a:rPr lang="ko-KR" altLang="en-US" sz="4800" kern="0" dirty="0" err="1">
                <a:solidFill>
                  <a:prstClr val="white"/>
                </a:solidFill>
              </a:rPr>
              <a:t>러</a:t>
            </a:r>
            <a:r>
              <a:rPr lang="en-US" altLang="ko-KR" sz="4800" kern="0" dirty="0">
                <a:solidFill>
                  <a:prstClr val="white"/>
                </a:solidFill>
              </a:rPr>
              <a:t>-</a:t>
            </a:r>
            <a:r>
              <a:rPr lang="ko-KR" altLang="en-US" sz="4800" kern="0" dirty="0">
                <a:solidFill>
                  <a:prstClr val="white"/>
                </a:solidFill>
              </a:rPr>
              <a:t>일 전쟁 이후의 일본 경제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1085841" y="5597557"/>
            <a:ext cx="9556757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accent6"/>
                </a:solidFill>
              </a:rPr>
              <a:t>승리로 인한 호황 </a:t>
            </a:r>
            <a:r>
              <a:rPr lang="en-US" altLang="ko-KR" b="1" dirty="0">
                <a:solidFill>
                  <a:schemeClr val="accent6"/>
                </a:solidFill>
              </a:rPr>
              <a:t>-&gt; </a:t>
            </a:r>
            <a:r>
              <a:rPr lang="ko-KR" altLang="en-US" b="1" dirty="0">
                <a:solidFill>
                  <a:schemeClr val="accent6"/>
                </a:solidFill>
              </a:rPr>
              <a:t>경기 활성화 </a:t>
            </a:r>
            <a:r>
              <a:rPr lang="en-US" altLang="ko-KR" b="1" dirty="0">
                <a:solidFill>
                  <a:schemeClr val="accent6"/>
                </a:solidFill>
              </a:rPr>
              <a:t>-&gt; </a:t>
            </a:r>
            <a:r>
              <a:rPr lang="ko-KR" altLang="en-US" b="1" dirty="0">
                <a:solidFill>
                  <a:schemeClr val="accent6"/>
                </a:solidFill>
              </a:rPr>
              <a:t>정부 지출 증대 </a:t>
            </a:r>
            <a:r>
              <a:rPr lang="en-US" altLang="ko-KR" b="1" dirty="0">
                <a:solidFill>
                  <a:schemeClr val="accent6"/>
                </a:solidFill>
              </a:rPr>
              <a:t>-&gt; </a:t>
            </a:r>
            <a:r>
              <a:rPr lang="ko-KR" altLang="en-US" b="1" dirty="0">
                <a:solidFill>
                  <a:schemeClr val="accent6"/>
                </a:solidFill>
              </a:rPr>
              <a:t>채무 </a:t>
            </a:r>
            <a:r>
              <a:rPr lang="ko-KR" altLang="en-US" b="1" dirty="0" err="1">
                <a:solidFill>
                  <a:schemeClr val="accent6"/>
                </a:solidFill>
              </a:rPr>
              <a:t>초과국</a:t>
            </a:r>
            <a:r>
              <a:rPr lang="ko-KR" altLang="en-US" b="1" dirty="0">
                <a:solidFill>
                  <a:schemeClr val="accent6"/>
                </a:solidFill>
              </a:rPr>
              <a:t> 전략 </a:t>
            </a:r>
          </a:p>
        </p:txBody>
      </p:sp>
    </p:spTree>
    <p:extLst>
      <p:ext uri="{BB962C8B-B14F-4D97-AF65-F5344CB8AC3E}">
        <p14:creationId xmlns:p14="http://schemas.microsoft.com/office/powerpoint/2010/main" val="29241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07351"/>
            <a:ext cx="11239500" cy="4525963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청</a:t>
            </a:r>
            <a:r>
              <a:rPr lang="en-US" altLang="ko-KR" sz="4800" kern="0" dirty="0">
                <a:solidFill>
                  <a:prstClr val="white"/>
                </a:solidFill>
              </a:rPr>
              <a:t>.</a:t>
            </a:r>
            <a:r>
              <a:rPr lang="ko-KR" altLang="en-US" sz="4800" kern="0" dirty="0">
                <a:solidFill>
                  <a:prstClr val="white"/>
                </a:solidFill>
              </a:rPr>
              <a:t>일 </a:t>
            </a:r>
            <a:r>
              <a:rPr lang="ko-KR" altLang="en-US" sz="4800" kern="0" dirty="0" err="1">
                <a:solidFill>
                  <a:prstClr val="white"/>
                </a:solidFill>
              </a:rPr>
              <a:t>러</a:t>
            </a:r>
            <a:r>
              <a:rPr lang="en-US" altLang="ko-KR" sz="4800" kern="0" dirty="0">
                <a:solidFill>
                  <a:prstClr val="white"/>
                </a:solidFill>
              </a:rPr>
              <a:t>.</a:t>
            </a:r>
            <a:r>
              <a:rPr lang="ko-KR" altLang="en-US" sz="4800" kern="0" dirty="0">
                <a:solidFill>
                  <a:prstClr val="white"/>
                </a:solidFill>
              </a:rPr>
              <a:t>일 전쟁 이후의 일본 경제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0" y="1012857"/>
            <a:ext cx="394970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rgbClr val="92D050"/>
                </a:solidFill>
              </a:rPr>
              <a:t>승전으로 차지한 식민지 운영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1507351"/>
            <a:ext cx="112394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637"/>
            <a:ext cx="12192000" cy="4983163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제 </a:t>
            </a:r>
            <a:r>
              <a:rPr lang="en-US" altLang="ko-KR" sz="4800" kern="0" dirty="0">
                <a:solidFill>
                  <a:prstClr val="white"/>
                </a:solidFill>
              </a:rPr>
              <a:t>1</a:t>
            </a:r>
            <a:r>
              <a:rPr lang="ko-KR" altLang="en-US" sz="4800" kern="0" dirty="0">
                <a:solidFill>
                  <a:prstClr val="white"/>
                </a:solidFill>
              </a:rPr>
              <a:t>차 세계대전과 일본경제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637"/>
            <a:ext cx="12192000" cy="46148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13080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C7CFB752-0B60-48FD-B459-664791D37EDC}"/>
              </a:ext>
            </a:extLst>
          </p:cNvPr>
          <p:cNvSpPr/>
          <p:nvPr/>
        </p:nvSpPr>
        <p:spPr>
          <a:xfrm>
            <a:off x="-114300" y="6273800"/>
            <a:ext cx="12166436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6"/>
                </a:solidFill>
              </a:rPr>
              <a:t>1</a:t>
            </a:r>
            <a:r>
              <a:rPr lang="ko-KR" altLang="en-US" sz="2000" b="1" dirty="0">
                <a:solidFill>
                  <a:schemeClr val="accent6"/>
                </a:solidFill>
              </a:rPr>
              <a:t>차 세계대전으로 인한 전후 특수효과와 전후 공황</a:t>
            </a:r>
            <a:r>
              <a:rPr lang="en-US" altLang="ko-KR" sz="2000" b="1" dirty="0">
                <a:solidFill>
                  <a:schemeClr val="accent6"/>
                </a:solidFill>
              </a:rPr>
              <a:t>, </a:t>
            </a:r>
            <a:r>
              <a:rPr lang="ko-KR" altLang="en-US" sz="2000" b="1" dirty="0">
                <a:solidFill>
                  <a:schemeClr val="accent6"/>
                </a:solidFill>
              </a:rPr>
              <a:t>그리고 산업혁명</a:t>
            </a:r>
          </a:p>
        </p:txBody>
      </p:sp>
    </p:spTree>
    <p:extLst>
      <p:ext uri="{BB962C8B-B14F-4D97-AF65-F5344CB8AC3E}">
        <p14:creationId xmlns:p14="http://schemas.microsoft.com/office/powerpoint/2010/main" val="35056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제 </a:t>
            </a:r>
            <a:r>
              <a:rPr lang="en-US" altLang="ko-KR" sz="4800" kern="0" dirty="0">
                <a:solidFill>
                  <a:prstClr val="white"/>
                </a:solidFill>
              </a:rPr>
              <a:t>1</a:t>
            </a:r>
            <a:r>
              <a:rPr lang="ko-KR" altLang="en-US" sz="4800" kern="0" dirty="0">
                <a:solidFill>
                  <a:prstClr val="white"/>
                </a:solidFill>
              </a:rPr>
              <a:t>차 세계대전 이후의 일본 경제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6482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6482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7167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6499"/>
            <a:ext cx="12191999" cy="47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8E46B02D-66F3-495A-BE76-8FA2A68509CF}"/>
              </a:ext>
            </a:extLst>
          </p:cNvPr>
          <p:cNvSpPr/>
          <p:nvPr/>
        </p:nvSpPr>
        <p:spPr>
          <a:xfrm>
            <a:off x="254001" y="3275606"/>
            <a:ext cx="1193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prstClr val="white">
                    <a:lumMod val="50000"/>
                  </a:prstClr>
                </a:solidFill>
              </a:rPr>
              <a:t>감사합니다</a:t>
            </a:r>
            <a:r>
              <a:rPr lang="en-US" altLang="ko-KR" sz="4000" b="1" dirty="0">
                <a:solidFill>
                  <a:prstClr val="white">
                    <a:lumMod val="50000"/>
                  </a:prstClr>
                </a:solidFill>
              </a:rPr>
              <a:t>!</a:t>
            </a:r>
          </a:p>
        </p:txBody>
      </p:sp>
      <p:sp>
        <p:nvSpPr>
          <p:cNvPr id="113" name="직사각형 11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endParaRPr lang="ko-KR" altLang="en-US" sz="48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21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759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6000" kern="0" dirty="0" err="1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다이쇼</a:t>
            </a: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 시대 정치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9781" y="5159451"/>
            <a:ext cx="2711356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21****74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윤정</a:t>
            </a: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*</a:t>
            </a:r>
            <a:endParaRPr lang="en-US" altLang="ko-KR" sz="2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746534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427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6078450" y="0"/>
            <a:ext cx="93980" cy="684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972878" y="1968833"/>
            <a:ext cx="2558248" cy="966423"/>
            <a:chOff x="5915796" y="1161141"/>
            <a:chExt cx="2558248" cy="966423"/>
          </a:xfrm>
        </p:grpSpPr>
        <p:grpSp>
          <p:nvGrpSpPr>
            <p:cNvPr id="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10" name="양쪽 모서리가 둥근 사각형 9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양쪽 모서리가 둥근 사각형 10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ACD3CE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307912" y="1343577"/>
              <a:ext cx="1641029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배경</a:t>
              </a:r>
              <a:endPara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759154" y="3348844"/>
            <a:ext cx="2588690" cy="1309399"/>
            <a:chOff x="4459947" y="5143542"/>
            <a:chExt cx="3992862" cy="1784343"/>
          </a:xfrm>
        </p:grpSpPr>
        <p:sp>
          <p:nvSpPr>
            <p:cNvPr id="33" name="양쪽 모서리가 둥근 사각형 32"/>
            <p:cNvSpPr/>
            <p:nvPr/>
          </p:nvSpPr>
          <p:spPr>
            <a:xfrm rot="16200000">
              <a:off x="6049335" y="4524409"/>
              <a:ext cx="1371600" cy="3435349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양쪽 모서리가 둥근 사각형 33"/>
            <p:cNvSpPr/>
            <p:nvPr/>
          </p:nvSpPr>
          <p:spPr>
            <a:xfrm rot="16200000">
              <a:off x="4047198" y="5969034"/>
              <a:ext cx="1371600" cy="546101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967D5F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29710" y="5834267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진행 과정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747083" y="360555"/>
            <a:ext cx="2581291" cy="1006517"/>
            <a:chOff x="4471359" y="4941612"/>
            <a:chExt cx="3981450" cy="1371600"/>
          </a:xfrm>
        </p:grpSpPr>
        <p:sp>
          <p:nvSpPr>
            <p:cNvPr id="40" name="양쪽 모서리가 둥근 사각형 39"/>
            <p:cNvSpPr/>
            <p:nvPr/>
          </p:nvSpPr>
          <p:spPr>
            <a:xfrm rot="16200000">
              <a:off x="6049334" y="3909737"/>
              <a:ext cx="1371600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FF9999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4683567" y="5290483"/>
              <a:ext cx="3617095" cy="61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다이쇼</a:t>
              </a:r>
              <a:r>
                <a:rPr lang="ko-KR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시대</a:t>
              </a: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6048425" y="5290558"/>
            <a:ext cx="2558248" cy="966423"/>
            <a:chOff x="5915796" y="1161141"/>
            <a:chExt cx="2558248" cy="966423"/>
          </a:xfrm>
        </p:grpSpPr>
        <p:grpSp>
          <p:nvGrpSpPr>
            <p:cNvPr id="5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61" name="양쪽 모서리가 둥근 사각형 60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양쪽 모서리가 둥근 사각형 61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FF9999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298859" y="1370738"/>
              <a:ext cx="1641029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orean Bold" pitchFamily="50" charset="-127"/>
                  <a:ea typeface="Noto Sans Korean Bold" pitchFamily="50" charset="-127"/>
                </a:rPr>
                <a:t>의의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31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개항 (1854)</a:t>
            </a:r>
          </a:p>
        </p:txBody>
      </p:sp>
      <p:sp>
        <p:nvSpPr>
          <p:cNvPr id="65" name="타원 64"/>
          <p:cNvSpPr/>
          <p:nvPr/>
        </p:nvSpPr>
        <p:spPr>
          <a:xfrm>
            <a:off x="850034" y="1529772"/>
            <a:ext cx="1140113" cy="1183409"/>
          </a:xfrm>
          <a:prstGeom prst="ellipse">
            <a:avLst/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이등변 삼각형 65"/>
          <p:cNvSpPr/>
          <p:nvPr/>
        </p:nvSpPr>
        <p:spPr>
          <a:xfrm>
            <a:off x="913245" y="2121477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2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95373" y="3429000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페리</a:t>
            </a:r>
            <a:r>
              <a:rPr lang="ko-KR" altLang="en-US"/>
              <a:t> </a:t>
            </a:r>
          </a:p>
        </p:txBody>
      </p:sp>
      <p:sp>
        <p:nvSpPr>
          <p:cNvPr id="68" name="말풍선: 모서리가 둥근 사각형 67"/>
          <p:cNvSpPr/>
          <p:nvPr/>
        </p:nvSpPr>
        <p:spPr>
          <a:xfrm>
            <a:off x="2170545" y="1327726"/>
            <a:ext cx="1890568" cy="1212272"/>
          </a:xfrm>
          <a:prstGeom prst="wedgeRoundRectCallout">
            <a:avLst>
              <a:gd name="adj1" fmla="val -41824"/>
              <a:gd name="adj2" fmla="val 60451"/>
              <a:gd name="adj3" fmla="val 16667"/>
            </a:avLst>
          </a:prstGeom>
          <a:solidFill>
            <a:schemeClr val="bg2">
              <a:lumMod val="10000"/>
              <a:lumOff val="90000"/>
            </a:schemeClr>
          </a:solidFill>
          <a:ln algn="ctr">
            <a:solidFill>
              <a:schemeClr val="bg2">
                <a:lumMod val="7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6428798" y="1529772"/>
            <a:ext cx="1140113" cy="11834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0" name="이등변 삼각형 69"/>
          <p:cNvSpPr/>
          <p:nvPr/>
        </p:nvSpPr>
        <p:spPr>
          <a:xfrm>
            <a:off x="6492010" y="2121477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6674137" y="3429000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막부</a:t>
            </a:r>
          </a:p>
        </p:txBody>
      </p:sp>
      <p:sp>
        <p:nvSpPr>
          <p:cNvPr id="72" name="말풍선: 모서리가 둥근 사각형 71"/>
          <p:cNvSpPr/>
          <p:nvPr/>
        </p:nvSpPr>
        <p:spPr>
          <a:xfrm>
            <a:off x="4146261" y="1797626"/>
            <a:ext cx="1890568" cy="1212272"/>
          </a:xfrm>
          <a:prstGeom prst="wedgeRoundRectCallout">
            <a:avLst>
              <a:gd name="adj1" fmla="val 59041"/>
              <a:gd name="adj2" fmla="val 62499"/>
              <a:gd name="adj3" fmla="val 16667"/>
            </a:avLst>
          </a:prstGeom>
          <a:solidFill>
            <a:schemeClr val="bg2">
              <a:lumMod val="10000"/>
              <a:lumOff val="90000"/>
            </a:schemeClr>
          </a:solidFill>
          <a:ln algn="ctr">
            <a:solidFill>
              <a:schemeClr val="bg2">
                <a:lumMod val="7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2228272" y="1650422"/>
            <a:ext cx="1803976" cy="67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일본의 항구를 </a:t>
            </a: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열어라 !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311073" y="2062595"/>
            <a:ext cx="1558636" cy="669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일년 뒤에 </a:t>
            </a: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결정하겠다.</a:t>
            </a:r>
          </a:p>
        </p:txBody>
      </p:sp>
      <p:cxnSp>
        <p:nvCxnSpPr>
          <p:cNvPr id="76" name="연결선: 구부러짐 75"/>
          <p:cNvCxnSpPr/>
          <p:nvPr/>
        </p:nvCxnSpPr>
        <p:spPr>
          <a:xfrm rot="16200000" flipH="1">
            <a:off x="1737591" y="2929659"/>
            <a:ext cx="476249" cy="43295"/>
          </a:xfrm>
          <a:prstGeom prst="curvedConnector3">
            <a:avLst>
              <a:gd name="adj1" fmla="val 52047"/>
            </a:avLst>
          </a:prstGeom>
          <a:ln w="76200" algn="ctr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타원 74"/>
          <p:cNvSpPr/>
          <p:nvPr/>
        </p:nvSpPr>
        <p:spPr>
          <a:xfrm>
            <a:off x="1782000" y="2944800"/>
            <a:ext cx="486000" cy="486000"/>
          </a:xfrm>
          <a:prstGeom prst="ellipse">
            <a:avLst/>
          </a:prstGeom>
          <a:solidFill>
            <a:schemeClr val="bg1">
              <a:lumMod val="10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7" name="도형 76"/>
          <p:cNvSpPr/>
          <p:nvPr/>
        </p:nvSpPr>
        <p:spPr>
          <a:xfrm>
            <a:off x="1824181" y="2612158"/>
            <a:ext cx="230909" cy="173182"/>
          </a:xfrm>
          <a:prstGeom prst="gear9">
            <a:avLst>
              <a:gd name="adj1" fmla="val 10000"/>
              <a:gd name="adj2" fmla="val 1763"/>
            </a:avLst>
          </a:prstGeom>
          <a:solidFill>
            <a:srgbClr val="FF0000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2" name="자유형: 도형 4"/>
          <p:cNvSpPr/>
          <p:nvPr/>
        </p:nvSpPr>
        <p:spPr>
          <a:xfrm>
            <a:off x="343972" y="3807642"/>
            <a:ext cx="5231327" cy="28332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blipFill rotWithShape="1">
            <a:blip r:embed="rId2">
              <a:alphaModFix/>
              <a:lum/>
            </a:blip>
            <a:stretch>
              <a:fillRect/>
            </a:stretch>
          </a:blip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8" name="순서도: 천공 테이프 77"/>
          <p:cNvSpPr/>
          <p:nvPr/>
        </p:nvSpPr>
        <p:spPr>
          <a:xfrm>
            <a:off x="4743450" y="3676650"/>
            <a:ext cx="1543050" cy="647700"/>
          </a:xfrm>
          <a:prstGeom prst="flowChartPunchedTape">
            <a:avLst/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4895850" y="3848100"/>
            <a:ext cx="27813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>
                <a:solidFill>
                  <a:schemeClr val="bg2">
                    <a:lumMod val="50000"/>
                  </a:schemeClr>
                </a:solidFill>
              </a:rPr>
              <a:t>이듬해 2월 </a:t>
            </a:r>
          </a:p>
        </p:txBody>
      </p:sp>
      <p:sp>
        <p:nvSpPr>
          <p:cNvPr id="80" name="타원 79"/>
          <p:cNvSpPr/>
          <p:nvPr/>
        </p:nvSpPr>
        <p:spPr>
          <a:xfrm>
            <a:off x="6085897" y="4253922"/>
            <a:ext cx="1140113" cy="11834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1" name="이등변 삼각형 80"/>
          <p:cNvSpPr/>
          <p:nvPr/>
        </p:nvSpPr>
        <p:spPr>
          <a:xfrm>
            <a:off x="6149109" y="4845627"/>
            <a:ext cx="1010227" cy="130752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6331237" y="6153150"/>
            <a:ext cx="1327729" cy="42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/>
              <a:t>막부</a:t>
            </a:r>
          </a:p>
        </p:txBody>
      </p:sp>
      <p:sp>
        <p:nvSpPr>
          <p:cNvPr id="84" name="생각 풍선: 구름 모양 83"/>
          <p:cNvSpPr/>
          <p:nvPr/>
        </p:nvSpPr>
        <p:spPr>
          <a:xfrm rot="421640">
            <a:off x="7267575" y="3429000"/>
            <a:ext cx="3752850" cy="1714500"/>
          </a:xfrm>
          <a:prstGeom prst="cloudCallout">
            <a:avLst>
              <a:gd name="adj1" fmla="val -44128"/>
              <a:gd name="adj2" fmla="val 77859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생각 풍선: 구름 모양 86"/>
          <p:cNvSpPr/>
          <p:nvPr/>
        </p:nvSpPr>
        <p:spPr>
          <a:xfrm rot="216304">
            <a:off x="7991475" y="1257300"/>
            <a:ext cx="3752850" cy="1714500"/>
          </a:xfrm>
          <a:prstGeom prst="cloudCallout">
            <a:avLst>
              <a:gd name="adj1" fmla="val -30304"/>
              <a:gd name="adj2" fmla="val 66083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8470611" y="1783771"/>
            <a:ext cx="2718376" cy="67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서양 세력을 물리치기</a:t>
            </a:r>
          </a:p>
          <a:p>
            <a:pPr algn="ctr">
              <a:defRPr lang="ko-KR" altLang="en-US"/>
            </a:pPr>
            <a:r>
              <a:rPr lang="ko-KR" altLang="en-US" sz="1900" b="1">
                <a:solidFill>
                  <a:schemeClr val="bg2">
                    <a:lumMod val="50000"/>
                  </a:schemeClr>
                </a:solidFill>
              </a:rPr>
              <a:t>힘들겠군.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813387" y="4088822"/>
            <a:ext cx="2661226" cy="41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개항을 허락한다 !</a:t>
            </a:r>
          </a:p>
        </p:txBody>
      </p:sp>
      <p:sp>
        <p:nvSpPr>
          <p:cNvPr id="89" name="두루마리 모양: 세로로 말림 88"/>
          <p:cNvSpPr/>
          <p:nvPr/>
        </p:nvSpPr>
        <p:spPr>
          <a:xfrm flipH="1">
            <a:off x="9696450" y="4505324"/>
            <a:ext cx="1943100" cy="2114551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10210800" y="5105400"/>
            <a:ext cx="2362200" cy="99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sz="3000" b="1">
                <a:solidFill>
                  <a:schemeClr val="bg2">
                    <a:lumMod val="50000"/>
                  </a:schemeClr>
                </a:solidFill>
              </a:rPr>
              <a:t>화친</a:t>
            </a:r>
          </a:p>
          <a:p>
            <a:pPr>
              <a:defRPr lang="ko-KR" altLang="en-US"/>
            </a:pPr>
            <a:r>
              <a:rPr lang="en-US" sz="3000" b="1">
                <a:solidFill>
                  <a:schemeClr val="bg2">
                    <a:lumMod val="50000"/>
                  </a:schemeClr>
                </a:solidFill>
              </a:rPr>
              <a:t>조약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6" grpId="0" bldLvl="0" animBg="1"/>
      <p:bldP spid="75" grpId="0" bldLvl="0" animBg="1"/>
      <p:bldP spid="77" grpId="0" bldLvl="0" animBg="1"/>
      <p:bldP spid="92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4" grpId="0" bldLvl="0" animBg="1"/>
      <p:bldP spid="87" grpId="0" bldLvl="0" animBg="1"/>
      <p:bldP spid="85" grpId="0" bldLvl="0" animBg="1"/>
      <p:bldP spid="88" grpId="0" bldLvl="0" animBg="1"/>
      <p:bldP spid="89" grpId="0" bldLvl="0" animBg="1"/>
      <p:bldP spid="90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87246" y="1777361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316565" y="4607802"/>
            <a:ext cx="882449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294884" y="1212291"/>
            <a:ext cx="1978533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dirty="0" err="1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시대의 뜻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시대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2499918" y="1811863"/>
            <a:ext cx="808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덴노가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재위했던 시기에 사용한 일본의 연호이자 시대 구분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서력으로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1912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7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30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일부터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1926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25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일까지를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가리킨다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D52C43-90A7-43F3-A6F1-80BABB6ABD06}"/>
              </a:ext>
            </a:extLst>
          </p:cNvPr>
          <p:cNvSpPr/>
          <p:nvPr/>
        </p:nvSpPr>
        <p:spPr>
          <a:xfrm>
            <a:off x="2499918" y="4272972"/>
            <a:ext cx="7832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大正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는 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《</a:t>
            </a:r>
            <a:r>
              <a:rPr lang="ko-KR" altLang="en-US" sz="2400" dirty="0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역경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》(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易經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 〈</a:t>
            </a:r>
            <a:r>
              <a:rPr lang="ko-KR" altLang="en-US" sz="2400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임괘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〉(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臨卦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의 </a:t>
            </a:r>
            <a:r>
              <a:rPr lang="ko-KR" altLang="en-US" sz="2400" dirty="0" err="1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대형이정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천지도야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</a:t>
            </a:r>
            <a:r>
              <a:rPr lang="ko-KR" altLang="en-US" sz="2400" b="1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大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亨以</a:t>
            </a:r>
            <a:r>
              <a:rPr lang="ko-KR" altLang="en-US" sz="2400" b="1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正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 天之道也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크게 형통하고 바르게 하는 것이 곧 하늘의 도이다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.)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에서 따온 글자이다</a:t>
            </a:r>
            <a:r>
              <a:rPr lang="en-US" altLang="ko-KR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 </a:t>
            </a:r>
            <a:r>
              <a:rPr lang="ko-KR" altLang="en-US" sz="2400" dirty="0" err="1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solidFill>
                  <a:srgbClr val="0B0080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</a:t>
            </a:r>
            <a:r>
              <a:rPr lang="ko-KR" altLang="en-US" sz="2400" dirty="0">
                <a:solidFill>
                  <a:srgbClr val="222222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를 비롯한 민권주의 운동이 일어난 시기이다</a:t>
            </a:r>
            <a:r>
              <a:rPr lang="en-US" altLang="ko-KR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ko-KR" altLang="en-US" sz="2400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265893" y="3429000"/>
            <a:ext cx="906855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사각형: 둥근 모서리 16"/>
          <p:cNvSpPr/>
          <p:nvPr/>
        </p:nvSpPr>
        <p:spPr>
          <a:xfrm>
            <a:off x="289971" y="1327685"/>
            <a:ext cx="2612620" cy="3179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dirty="0" err="1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뜻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2839120" y="2909504"/>
            <a:ext cx="8086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일본에서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1910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년대부터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1920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년대 사이에 일어난 민주주의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 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자유주의적 사조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운동들을 일컫는 명칭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 시기에 일본 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리버럴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 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좌파 등의 세력들이 기지개를 제법 켰기 때문에 일본 근대 사상사에 중요한 영향을 끼친 시대라고 평가받는다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45561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배경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3CA5420-8BE5-42D8-8647-43FDB2CE891F}"/>
              </a:ext>
            </a:extLst>
          </p:cNvPr>
          <p:cNvGrpSpPr/>
          <p:nvPr/>
        </p:nvGrpSpPr>
        <p:grpSpPr>
          <a:xfrm>
            <a:off x="721453" y="2660915"/>
            <a:ext cx="10452683" cy="889181"/>
            <a:chOff x="1290319" y="3210845"/>
            <a:chExt cx="5853386" cy="553744"/>
          </a:xfrm>
          <a:solidFill>
            <a:srgbClr val="FF9999"/>
          </a:solidFill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D80DA56F-EB98-4D79-AC60-C90BCE6CC79A}"/>
                </a:ext>
              </a:extLst>
            </p:cNvPr>
            <p:cNvSpPr/>
            <p:nvPr/>
          </p:nvSpPr>
          <p:spPr>
            <a:xfrm>
              <a:off x="1844061" y="3477307"/>
              <a:ext cx="5175352" cy="36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E90DF6D-C486-4E77-A346-51534C753D54}"/>
                </a:ext>
              </a:extLst>
            </p:cNvPr>
            <p:cNvSpPr/>
            <p:nvPr/>
          </p:nvSpPr>
          <p:spPr>
            <a:xfrm>
              <a:off x="1290319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  <a:latin typeface="+mn-ea"/>
                </a:rPr>
                <a:t>1905</a:t>
              </a:r>
              <a:endParaRPr lang="ko-KR" altLang="en-US" sz="1400" b="1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C23C0856-7860-4FFA-8A55-C2A94DDA6528}"/>
                </a:ext>
              </a:extLst>
            </p:cNvPr>
            <p:cNvSpPr/>
            <p:nvPr/>
          </p:nvSpPr>
          <p:spPr>
            <a:xfrm>
              <a:off x="3075576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>
                  <a:solidFill>
                    <a:prstClr val="white"/>
                  </a:solidFill>
                </a:rPr>
                <a:t>1911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9F7F6C7-7597-4649-B8B6-2A0EF0C45620}"/>
                </a:ext>
              </a:extLst>
            </p:cNvPr>
            <p:cNvSpPr/>
            <p:nvPr/>
          </p:nvSpPr>
          <p:spPr>
            <a:xfrm>
              <a:off x="4860833" y="3210845"/>
              <a:ext cx="553744" cy="553744"/>
            </a:xfrm>
            <a:prstGeom prst="ellipse">
              <a:avLst/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/>
                <a:t>1912</a:t>
              </a:r>
              <a:endParaRPr lang="ko-KR" altLang="en-US" sz="1400" b="1" dirty="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1333FC7-14BF-4B25-A263-47E6ACA638B9}"/>
                </a:ext>
              </a:extLst>
            </p:cNvPr>
            <p:cNvSpPr/>
            <p:nvPr/>
          </p:nvSpPr>
          <p:spPr>
            <a:xfrm>
              <a:off x="6589961" y="3210845"/>
              <a:ext cx="553744" cy="5537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400" b="1" dirty="0"/>
                <a:t>1914</a:t>
              </a:r>
              <a:endParaRPr lang="ko-KR" altLang="en-US" sz="14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F377BA1-C3D1-4E0B-8163-07C1CE778586}"/>
              </a:ext>
            </a:extLst>
          </p:cNvPr>
          <p:cNvSpPr txBox="1"/>
          <p:nvPr/>
        </p:nvSpPr>
        <p:spPr>
          <a:xfrm>
            <a:off x="318833" y="2031525"/>
            <a:ext cx="179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러일전쟁 승리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21671-8A9D-4992-BB87-566936B2AB94}"/>
              </a:ext>
            </a:extLst>
          </p:cNvPr>
          <p:cNvSpPr txBox="1"/>
          <p:nvPr/>
        </p:nvSpPr>
        <p:spPr>
          <a:xfrm>
            <a:off x="3715619" y="2031524"/>
            <a:ext cx="133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신해 혁명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E84FC-A272-4C23-A242-E7AE4A2622EF}"/>
              </a:ext>
            </a:extLst>
          </p:cNvPr>
          <p:cNvSpPr txBox="1"/>
          <p:nvPr/>
        </p:nvSpPr>
        <p:spPr>
          <a:xfrm>
            <a:off x="9829714" y="1985311"/>
            <a:ext cx="204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지멘스 사건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191D3-431A-40A4-874C-B847F6B0E327}"/>
              </a:ext>
            </a:extLst>
          </p:cNvPr>
          <p:cNvSpPr txBox="1"/>
          <p:nvPr/>
        </p:nvSpPr>
        <p:spPr>
          <a:xfrm>
            <a:off x="6527779" y="1985312"/>
            <a:ext cx="204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8F6A8-52BB-4F8D-9B02-279B002CAEBA}"/>
              </a:ext>
            </a:extLst>
          </p:cNvPr>
          <p:cNvSpPr txBox="1"/>
          <p:nvPr/>
        </p:nvSpPr>
        <p:spPr>
          <a:xfrm>
            <a:off x="-606188" y="3977969"/>
            <a:ext cx="364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자유 민주주의 운동 본격화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자본주의 발전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시민계급 성장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D08B1-DC3C-43FF-BAA4-7844EB7AB1E1}"/>
              </a:ext>
            </a:extLst>
          </p:cNvPr>
          <p:cNvSpPr txBox="1"/>
          <p:nvPr/>
        </p:nvSpPr>
        <p:spPr>
          <a:xfrm>
            <a:off x="2581835" y="3977968"/>
            <a:ext cx="364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중화민국 건국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육군대신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우에하라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유사쿠의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사이온지 내각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(14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실각 시도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E34850-6553-4313-87E7-EAAD86B462E6}"/>
              </a:ext>
            </a:extLst>
          </p:cNvPr>
          <p:cNvSpPr txBox="1"/>
          <p:nvPr/>
        </p:nvSpPr>
        <p:spPr>
          <a:xfrm>
            <a:off x="8857648" y="3979503"/>
            <a:ext cx="3644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출범 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53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일만에 총사퇴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야마모토 내각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(16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출범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지멘스사의 해군 뇌물 공여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야마모토 내각 실각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79D2E-7F33-493F-84E0-B57EA5926808}"/>
              </a:ext>
            </a:extLst>
          </p:cNvPr>
          <p:cNvSpPr txBox="1"/>
          <p:nvPr/>
        </p:nvSpPr>
        <p:spPr>
          <a:xfrm>
            <a:off x="5727441" y="3977968"/>
            <a:ext cx="3644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친육군의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가쓰라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다로 내각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(15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출범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내각에 대한 국민의 반발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“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벌족타도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헌정옹호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”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를 외치며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 </a:t>
            </a:r>
            <a:r>
              <a:rPr lang="en-US" altLang="ko-KR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 전개</a:t>
            </a:r>
            <a:endParaRPr lang="en-US" altLang="ko-KR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79708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A3653-E14D-4D7F-9646-536774589126}"/>
              </a:ext>
            </a:extLst>
          </p:cNvPr>
          <p:cNvSpPr txBox="1"/>
          <p:nvPr/>
        </p:nvSpPr>
        <p:spPr>
          <a:xfrm>
            <a:off x="2294719" y="2644169"/>
            <a:ext cx="9311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세계 대전 참전으로 일본의 국제 협력의 분위기가 높아지고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민주</a:t>
            </a:r>
            <a:r>
              <a:rPr lang="en-US" altLang="ko-KR" sz="2400" dirty="0"/>
              <a:t>·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자유주의 운동이 활발해지게 되었다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일본 내에서는 민본주의를 주창하는 학자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저널리스트들의 활동이 나타났는데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b="1" u="sng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미노베</a:t>
            </a:r>
            <a:r>
              <a:rPr lang="ko-KR" altLang="en-US" sz="2400" b="1" u="sng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b="1" u="sng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다쓰키치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는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국가가 통치의 주체이고 천황은 하나의 국가 기관에 불과하다는 천황기관설을 주장하여 파문을 일으켰다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r>
              <a:rPr lang="en-US" altLang="ko-KR" sz="2400" dirty="0"/>
              <a:t> 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AB8F6-D2A4-4328-8360-C34FF2439124}"/>
              </a:ext>
            </a:extLst>
          </p:cNvPr>
          <p:cNvSpPr txBox="1"/>
          <p:nvPr/>
        </p:nvSpPr>
        <p:spPr>
          <a:xfrm>
            <a:off x="218165" y="1414934"/>
            <a:ext cx="286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민본주의와 천황기관설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C9047C-1FD8-41AC-AF57-24C2E59F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0" y="2100792"/>
            <a:ext cx="1982399" cy="26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46FFA1-777A-45D2-8602-5D3C2AF14605}"/>
              </a:ext>
            </a:extLst>
          </p:cNvPr>
          <p:cNvSpPr txBox="1"/>
          <p:nvPr/>
        </p:nvSpPr>
        <p:spPr>
          <a:xfrm>
            <a:off x="406475" y="4741078"/>
            <a:ext cx="179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미노베</a:t>
            </a:r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다쓰키치</a:t>
            </a:r>
            <a:endParaRPr lang="ko-KR" altLang="en-US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145264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91C80-B870-445F-9003-999034D7B29B}"/>
              </a:ext>
            </a:extLst>
          </p:cNvPr>
          <p:cNvSpPr txBox="1"/>
          <p:nvPr/>
        </p:nvSpPr>
        <p:spPr>
          <a:xfrm>
            <a:off x="4743965" y="2090172"/>
            <a:ext cx="6253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1917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러시아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혁명후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공산주의 정권을 저지하기 위한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데라우치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마사타케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(18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내각의 시베리아 출병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                                           </a:t>
            </a: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상인들의 쌀 가격 담합으로 도야마 현에서 폭동 발생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내각의 언론통제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강제진압으로 인한 내각 사퇴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평민 출신 하라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다카시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총리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(19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대신 임명</a:t>
            </a:r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5B3C4-D3BA-4C6D-8652-5FB1795F57B9}"/>
              </a:ext>
            </a:extLst>
          </p:cNvPr>
          <p:cNvSpPr txBox="1"/>
          <p:nvPr/>
        </p:nvSpPr>
        <p:spPr>
          <a:xfrm>
            <a:off x="245204" y="1296853"/>
            <a:ext cx="34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쌀 소동과 본격적인 정당내각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7AE050B4-5F4F-4A6F-9BBB-860FB2240029}"/>
              </a:ext>
            </a:extLst>
          </p:cNvPr>
          <p:cNvSpPr/>
          <p:nvPr/>
        </p:nvSpPr>
        <p:spPr>
          <a:xfrm>
            <a:off x="7428411" y="2934789"/>
            <a:ext cx="609600" cy="64443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0BE730F6-0E09-4544-B1B9-A86164DCCBB3}"/>
              </a:ext>
            </a:extLst>
          </p:cNvPr>
          <p:cNvSpPr/>
          <p:nvPr/>
        </p:nvSpPr>
        <p:spPr>
          <a:xfrm>
            <a:off x="7428411" y="4029164"/>
            <a:ext cx="609600" cy="64443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6AB5A55F-D233-4110-8B77-23F42D11E512}"/>
              </a:ext>
            </a:extLst>
          </p:cNvPr>
          <p:cNvSpPr/>
          <p:nvPr/>
        </p:nvSpPr>
        <p:spPr>
          <a:xfrm>
            <a:off x="7428411" y="5137160"/>
            <a:ext cx="609600" cy="64443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42D1FF-06E8-4A1C-80AD-1CBD4962F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05" y="1844884"/>
            <a:ext cx="2635966" cy="1734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1AE0B4-3618-451B-A7E4-CD2B68A41D62}"/>
              </a:ext>
            </a:extLst>
          </p:cNvPr>
          <p:cNvSpPr txBox="1"/>
          <p:nvPr/>
        </p:nvSpPr>
        <p:spPr>
          <a:xfrm>
            <a:off x="972508" y="3480923"/>
            <a:ext cx="34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쌀 소동 기사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401033-F196-4020-AC21-C6600583D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0" y="3835137"/>
            <a:ext cx="1811935" cy="2530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34E64D-0590-48DA-9AED-ED42255B88CA}"/>
              </a:ext>
            </a:extLst>
          </p:cNvPr>
          <p:cNvSpPr txBox="1"/>
          <p:nvPr/>
        </p:nvSpPr>
        <p:spPr>
          <a:xfrm>
            <a:off x="839683" y="6277327"/>
            <a:ext cx="34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시베리아 출병</a:t>
            </a:r>
          </a:p>
        </p:txBody>
      </p:sp>
    </p:spTree>
    <p:extLst>
      <p:ext uri="{BB962C8B-B14F-4D97-AF65-F5344CB8AC3E}">
        <p14:creationId xmlns:p14="http://schemas.microsoft.com/office/powerpoint/2010/main" val="29299550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00B1-33BA-4EF6-A7DE-66A3B2841A18}"/>
              </a:ext>
            </a:extLst>
          </p:cNvPr>
          <p:cNvSpPr txBox="1"/>
          <p:nvPr/>
        </p:nvSpPr>
        <p:spPr>
          <a:xfrm>
            <a:off x="245204" y="1263297"/>
            <a:ext cx="34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제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03933-4AE1-46AC-9D8E-30B4F73C77CB}"/>
              </a:ext>
            </a:extLst>
          </p:cNvPr>
          <p:cNvSpPr txBox="1"/>
          <p:nvPr/>
        </p:nvSpPr>
        <p:spPr>
          <a:xfrm>
            <a:off x="4441961" y="2653122"/>
            <a:ext cx="6405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1923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황태자 암살 미수로 인해 야마모토 내각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(22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 총사직하고 기요우라 게이고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(23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내각이 출범한다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그러나 기요우라 내각은 귀족원 의원에서 선출된 내각이었기 때문에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국민들은 헌정옹호를 요구하는 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호헌운동이 일어났다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 </a:t>
            </a: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 결과 호헌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3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파가 연합하여 가토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다카아키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(24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)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내각이 성립되었다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pic>
        <p:nvPicPr>
          <p:cNvPr id="6150" name="Picture 6" descr="가토 다카아키에 대한 이미지 검색결과">
            <a:extLst>
              <a:ext uri="{FF2B5EF4-FFF2-40B4-BE49-F238E27FC236}">
                <a16:creationId xmlns:a16="http://schemas.microsoft.com/office/drawing/2014/main" id="{BC8C351A-EE72-4D91-B720-1B95D11BB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9" y="1897686"/>
            <a:ext cx="3165635" cy="41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20053D-A365-46C1-8DB6-3BE091249AC1}"/>
              </a:ext>
            </a:extLst>
          </p:cNvPr>
          <p:cNvSpPr txBox="1"/>
          <p:nvPr/>
        </p:nvSpPr>
        <p:spPr>
          <a:xfrm>
            <a:off x="1086194" y="6058883"/>
            <a:ext cx="1814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가토 </a:t>
            </a:r>
            <a:r>
              <a:rPr lang="ko-KR" altLang="en-US" sz="20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다카아키</a:t>
            </a:r>
            <a:endParaRPr lang="ko-KR" altLang="en-US" sz="20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85181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000B1-33BA-4EF6-A7DE-66A3B2841A18}"/>
              </a:ext>
            </a:extLst>
          </p:cNvPr>
          <p:cNvSpPr txBox="1"/>
          <p:nvPr/>
        </p:nvSpPr>
        <p:spPr>
          <a:xfrm>
            <a:off x="245204" y="1296853"/>
            <a:ext cx="34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보통선거법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치안유지법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03933-4AE1-46AC-9D8E-30B4F73C77CB}"/>
              </a:ext>
            </a:extLst>
          </p:cNvPr>
          <p:cNvSpPr txBox="1"/>
          <p:nvPr/>
        </p:nvSpPr>
        <p:spPr>
          <a:xfrm>
            <a:off x="5280860" y="2206089"/>
            <a:ext cx="6589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1925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가토 내각은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재산과 관계없이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25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세 이상의 성인남자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’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에 선거권을 부여하는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 선거법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’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을 제정한다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하지만 공산주의의 확산을 막는다는 명분으로 사상의 자유에 제한을 가하는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치안유지법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’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을 제정한다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이로 인해 사실상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데모크라시에 대한 사망선고가 내려졌다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675F176-7235-48A0-9BCB-FF16070F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2" y="1863462"/>
            <a:ext cx="3662414" cy="1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47BD0-7893-4BBE-94D5-CFFF189DB07C}"/>
              </a:ext>
            </a:extLst>
          </p:cNvPr>
          <p:cNvSpPr txBox="1"/>
          <p:nvPr/>
        </p:nvSpPr>
        <p:spPr>
          <a:xfrm>
            <a:off x="890804" y="6233595"/>
            <a:ext cx="24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보통선거 포스터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093CC02-798E-4F5A-8E53-C74E2C22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92" y="3891824"/>
            <a:ext cx="3563398" cy="2396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A66DF-FD91-425C-B4FB-B477552F5350}"/>
              </a:ext>
            </a:extLst>
          </p:cNvPr>
          <p:cNvSpPr txBox="1"/>
          <p:nvPr/>
        </p:nvSpPr>
        <p:spPr>
          <a:xfrm>
            <a:off x="802508" y="3562489"/>
            <a:ext cx="241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보통선거 요구 시위</a:t>
            </a:r>
          </a:p>
        </p:txBody>
      </p:sp>
    </p:spTree>
    <p:extLst>
      <p:ext uri="{BB962C8B-B14F-4D97-AF65-F5344CB8AC3E}">
        <p14:creationId xmlns:p14="http://schemas.microsoft.com/office/powerpoint/2010/main" val="268859971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진행과정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3833767" y="2778286"/>
            <a:ext cx="8086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1929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 대공황의 여파로 경제 침체기에 접어들자 민주주의와 자유주의의 열망이 급속도로 식어 민주주의의 암흑기를 맞이한다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</a:p>
          <a:p>
            <a:endParaRPr lang="en-US" altLang="ko-KR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  <a:p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이후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히로히토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천황을 앞세워 전체주의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국가주의를 표방하여 사회 전반이 군국주의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파시즘화 되어갔고 그리하여 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1931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년을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종말점으로 본다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pic>
        <p:nvPicPr>
          <p:cNvPr id="3074" name="Picture 2" descr="일본 군국주의에 대한 이미지 검색결과">
            <a:extLst>
              <a:ext uri="{FF2B5EF4-FFF2-40B4-BE49-F238E27FC236}">
                <a16:creationId xmlns:a16="http://schemas.microsoft.com/office/drawing/2014/main" id="{D1BD0673-0DAB-4375-8607-227ABBBA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2" y="2113917"/>
            <a:ext cx="3075511" cy="32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5719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ko-KR"/>
            </a:pPr>
            <a:r>
              <a:rPr lang="ko-KR" altLang="en-US" sz="3200" b="1" kern="0" dirty="0" err="1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3200" b="1" kern="0" dirty="0">
                <a:solidFill>
                  <a:prstClr val="white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데모크라시의 의의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909EE-310E-4F31-B26A-0FA9DDE94A06}"/>
              </a:ext>
            </a:extLst>
          </p:cNvPr>
          <p:cNvSpPr txBox="1"/>
          <p:nvPr/>
        </p:nvSpPr>
        <p:spPr>
          <a:xfrm>
            <a:off x="3833767" y="2778286"/>
            <a:ext cx="808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다이쇼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데모크라시는 제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2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차 세계대전 전후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일본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근현대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민주주의 사회를 </a:t>
            </a:r>
            <a:r>
              <a:rPr lang="ko-KR" altLang="en-US" sz="2400" dirty="0" err="1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생성시킬수</a:t>
            </a:r>
            <a:r>
              <a:rPr lang="ko-KR" altLang="en-US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 있었던 유산으로서 일본 근현대사에 있어서 큰 의미가 있다는 평가가 있다</a:t>
            </a:r>
            <a:r>
              <a:rPr lang="en-US" altLang="ko-KR" sz="2400" dirty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.</a:t>
            </a:r>
            <a:endParaRPr lang="ko-KR" altLang="en-US" sz="2400" dirty="0">
              <a:latin typeface="이순신 돋움체 M" panose="02020603020101020101" pitchFamily="18" charset="-127"/>
              <a:ea typeface="이순신 돋움체 M" panose="02020603020101020101" pitchFamily="18" charset="-127"/>
            </a:endParaRPr>
          </a:p>
        </p:txBody>
      </p:sp>
      <p:pic>
        <p:nvPicPr>
          <p:cNvPr id="3074" name="Picture 2" descr="일본 군국주의에 대한 이미지 검색결과">
            <a:extLst>
              <a:ext uri="{FF2B5EF4-FFF2-40B4-BE49-F238E27FC236}">
                <a16:creationId xmlns:a16="http://schemas.microsoft.com/office/drawing/2014/main" id="{D1BD0673-0DAB-4375-8607-227ABBBA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2" y="2113917"/>
            <a:ext cx="3075511" cy="32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2200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21*01**0</a:t>
            </a: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일본어 일본학과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이 </a:t>
            </a:r>
            <a:r>
              <a:rPr lang="en-US" altLang="ko-KR" sz="25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*</a:t>
            </a:r>
            <a:r>
              <a:rPr lang="ko-KR" altLang="en-US" sz="2500" dirty="0" err="1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엽</a:t>
            </a:r>
            <a:endParaRPr lang="en-US" altLang="ko-KR" sz="25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일본의 경제성장 영상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1525" y="2419350"/>
            <a:ext cx="1095375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dirty="0"/>
              <a:t>https://clipbank.ebs.co.kr/clip/view?clipId=VOD_20120201_00077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06187" y="2024745"/>
            <a:ext cx="2582922" cy="4013199"/>
            <a:chOff x="1146628" y="1386115"/>
            <a:chExt cx="3135087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8" y="3033485"/>
              <a:ext cx="3135086" cy="243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000" dirty="0"/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804539" y="2024745"/>
            <a:ext cx="2582921" cy="4013199"/>
            <a:chOff x="1146629" y="1386115"/>
            <a:chExt cx="3135086" cy="4871122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경제 대공황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0" name="직각 삼각형 39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495559" y="2024745"/>
            <a:ext cx="2582921" cy="4013199"/>
            <a:chOff x="1146629" y="1386115"/>
            <a:chExt cx="3135086" cy="4871122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이등변 삼각형 43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제</a:t>
              </a:r>
              <a:r>
                <a:rPr lang="en-US" altLang="ko-KR" sz="2000" dirty="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차 세계대전의 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일본</a:t>
              </a:r>
              <a:endParaRPr lang="ko-KR" altLang="en-US" sz="20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6" name="직각 삼각형 45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856608" y="1612601"/>
              <a:ext cx="1552800" cy="45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8E2A5B-76DF-4475-941A-3565D62461CD}"/>
              </a:ext>
            </a:extLst>
          </p:cNvPr>
          <p:cNvSpPr/>
          <p:nvPr/>
        </p:nvSpPr>
        <p:spPr>
          <a:xfrm>
            <a:off x="888060" y="3949880"/>
            <a:ext cx="280838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쇼와 시대 몰락한 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경제의 원인</a:t>
            </a:r>
            <a:endParaRPr lang="ko-KR" alt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84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세계대전을 통하여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잠시 동안 경제적 호황을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누린 일본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54C09A-6307-4BFD-8F12-300902DE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6" y="1876912"/>
            <a:ext cx="6614541" cy="39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4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유럽을 대신하여 면직물 등의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 상품을 아시아 시장에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판매하여 무역은 압도적인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수출 초과가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2198AB1-B45C-42B6-9C0E-D31DA14E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3" y="1491901"/>
            <a:ext cx="6301984" cy="48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11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세계적으로 선박의 부족으로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해운업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조선업은 호황을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누리게 되어 세계 제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위의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해운국이 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B74CE8F-7180-4FEA-99DA-8938F534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" y="3310452"/>
            <a:ext cx="7442706" cy="30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990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2079665"/>
            <a:ext cx="368900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차 세계대전이 종결되자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다가온 경제 불황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42AC26-E329-49AF-9F41-CE27E7B71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" y="1745944"/>
            <a:ext cx="6471072" cy="43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03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유럽 제국의 생산력 회복으로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불황이 다가왔고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일본은 그 결과 많은 실직자와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주가가 폭락하게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33B654E-9545-41B6-881C-CD2CFEFA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6" y="1429343"/>
            <a:ext cx="6643827" cy="49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4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경제 상황에서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관동대지진까지 일어나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도쿄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요코하마를 중심으로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상공업지대가 초토화 되었다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</a:rPr>
              <a:t>쇼와 시대 몰락한 경제의 원인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797A70-4B19-4579-A7FA-3DC07D49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" y="1441602"/>
            <a:ext cx="5821153" cy="50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23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일본 쇼와 금융공황의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결과로 예금인출 소동과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77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개의 보통은행이 도산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전체 보통은행의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문을 닫았다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7DEE5B-589A-4E5D-9383-22D710C1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" y="1322996"/>
            <a:ext cx="61912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3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일반인 사이에서는 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시장 경제와 금융은 불안정하고 불공평한 것이라는 인식이 퍼지고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 결국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1930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년대에 일본은 급속하게 군국주의로 치닫게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A1A8D3-C4DC-4446-8D51-95B944F0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" y="1377080"/>
            <a:ext cx="5616328" cy="4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88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515671" y="1960452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767868" y="2235079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1890584" y="5147441"/>
            <a:ext cx="368900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hlinkClick r:id="rId2"/>
              </a:rPr>
              <a:t>https://www.youtube.com/watch?v=lzhEC7viNiw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DE42B5B-F070-4F83-A16D-852096047641}"/>
              </a:ext>
            </a:extLst>
          </p:cNvPr>
          <p:cNvSpPr/>
          <p:nvPr/>
        </p:nvSpPr>
        <p:spPr>
          <a:xfrm>
            <a:off x="8568071" y="20293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좋지 않던 상황에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1929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뉴욕 월가에서 세계 규모의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침체 현상인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주식의 대폭락이 일어나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세계 금융 시장의 경제가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사상 최대의 공황을 맞이 함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E2E934-C0A0-46A6-BDAE-77E6F4DE5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3" y="1812330"/>
            <a:ext cx="5867673" cy="32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4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4"/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메이지 유신(1864) </a:t>
            </a:r>
            <a:r>
              <a:rPr lang="ko-KR" altLang="en-US" sz="2500" b="1" kern="0">
                <a:solidFill>
                  <a:prstClr val="white"/>
                </a:solidFill>
              </a:rPr>
              <a:t>明治維新 めいじいしん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11745" y="1679285"/>
            <a:ext cx="9019885" cy="54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</a:rPr>
              <a:t>"변해야 한다면 일본식으로!"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" y="2935605"/>
            <a:ext cx="6000750" cy="50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다시 살아나는 천황의 권력</a:t>
            </a:r>
          </a:p>
        </p:txBody>
      </p:sp>
      <p:sp>
        <p:nvSpPr>
          <p:cNvPr id="43" name="사각형: 둥근 모서리 42"/>
          <p:cNvSpPr/>
          <p:nvPr/>
        </p:nvSpPr>
        <p:spPr>
          <a:xfrm>
            <a:off x="792313" y="3748427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48432" y="3863685"/>
            <a:ext cx="3117272" cy="161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endParaRPr lang="ko-KR" sz="25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개항 후 많은 양의 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원료, 차 등 수출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국내의 물건 부족</a:t>
            </a:r>
          </a:p>
        </p:txBody>
      </p:sp>
      <p:sp>
        <p:nvSpPr>
          <p:cNvPr id="45" name="사각형: 둥근 모서리 44"/>
          <p:cNvSpPr/>
          <p:nvPr/>
        </p:nvSpPr>
        <p:spPr>
          <a:xfrm>
            <a:off x="4407483" y="3771598"/>
            <a:ext cx="3045600" cy="214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86957" y="4339936"/>
            <a:ext cx="275590" cy="35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7" name="TextBox 46"/>
          <p:cNvSpPr txBox="1"/>
          <p:nvPr/>
        </p:nvSpPr>
        <p:spPr>
          <a:xfrm>
            <a:off x="4774045" y="3733800"/>
            <a:ext cx="2554432" cy="3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48" name="TextBox 47"/>
          <p:cNvSpPr txBox="1"/>
          <p:nvPr/>
        </p:nvSpPr>
        <p:spPr>
          <a:xfrm>
            <a:off x="4572000" y="4224482"/>
            <a:ext cx="2742045" cy="123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물가가 오르고 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농민의 생활은</a:t>
            </a:r>
          </a:p>
          <a:p>
            <a:pPr algn="ctr">
              <a:defRPr lang="ko-KR" altLang="en-US"/>
            </a:pPr>
            <a:r>
              <a:rPr lang="ko-KR" altLang="en-US" sz="2500" b="1">
                <a:solidFill>
                  <a:schemeClr val="bg2">
                    <a:lumMod val="50000"/>
                  </a:schemeClr>
                </a:solidFill>
              </a:rPr>
              <a:t>힘들어 졌음</a:t>
            </a:r>
          </a:p>
        </p:txBody>
      </p:sp>
      <p:sp>
        <p:nvSpPr>
          <p:cNvPr id="49" name="사각형: 둥근 모서리 48"/>
          <p:cNvSpPr/>
          <p:nvPr/>
        </p:nvSpPr>
        <p:spPr>
          <a:xfrm>
            <a:off x="8019807" y="3789494"/>
            <a:ext cx="3674250" cy="2111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/>
              <a:t>농민들이 도시에 가서 상인이 된농민들이 도시에 가서 상인이 된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56731" y="4147126"/>
            <a:ext cx="3352802" cy="150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에도 막부에 불만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으로 </a:t>
            </a:r>
          </a:p>
          <a:p>
            <a:pPr algn="ctr">
              <a:defRPr lang="ko-KR" altLang="en-US"/>
            </a:pP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마</a:t>
            </a:r>
            <a:r>
              <a:rPr lang="ko-KR" sz="2300" b="1">
                <a:solidFill>
                  <a:schemeClr val="bg2">
                    <a:lumMod val="50000"/>
                  </a:schemeClr>
                </a:solidFill>
              </a:rPr>
              <a:t>지막 쇼군 요시노부는 권력을 돌려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줌</a:t>
            </a:r>
            <a:endParaRPr lang="ko-KR" sz="2300" b="1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sz="2400" b="1">
                <a:solidFill>
                  <a:srgbClr val="FF0000"/>
                </a:solidFill>
              </a:rPr>
              <a:t>천황 정치</a:t>
            </a:r>
            <a:r>
              <a:rPr lang="ko-KR" altLang="en-US" sz="2400" b="1">
                <a:solidFill>
                  <a:srgbClr val="FF0000"/>
                </a:solidFill>
              </a:rPr>
              <a:t>부활</a:t>
            </a:r>
            <a:r>
              <a:rPr lang="ko-KR" altLang="en-US" sz="2300" b="1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1" name="화살표: 오른쪽 50"/>
          <p:cNvSpPr/>
          <p:nvPr/>
        </p:nvSpPr>
        <p:spPr>
          <a:xfrm>
            <a:off x="3584864" y="454198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2" name="화살표: 오른쪽 51"/>
          <p:cNvSpPr/>
          <p:nvPr/>
        </p:nvSpPr>
        <p:spPr>
          <a:xfrm>
            <a:off x="7154717" y="4541982"/>
            <a:ext cx="1255568" cy="672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80000"/>
              <a:lumOff val="2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자연스럽게 그 피해는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일본에게도 넘어와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무역액이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30~40%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나 감소 되는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경제 불황을 맞게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경제 대공황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6E0418-4E74-498B-9B00-E1CD28A6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1" y="1760475"/>
            <a:ext cx="6347591" cy="42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12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1939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년에 독일과 동맹국이었던 일본은 프랑스의 식민지인 인도차이나 반도를 점령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그러자 프랑스 동맹국들이 연합하여 일본에 석유등이 수입 되지 못하게 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막아버림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1CA29B1-D45E-4A8D-AFDE-BF33BD0B8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7" y="1755340"/>
            <a:ext cx="6477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25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id="{788929DA-A5BF-4B2D-9B3F-B9AE75A077B9}"/>
              </a:ext>
            </a:extLst>
          </p:cNvPr>
          <p:cNvSpPr/>
          <p:nvPr/>
        </p:nvSpPr>
        <p:spPr>
          <a:xfrm>
            <a:off x="7263474" y="2135824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515671" y="2410452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69323A4-E889-4245-A8F9-7046C63FB96D}"/>
              </a:ext>
            </a:extLst>
          </p:cNvPr>
          <p:cNvSpPr/>
          <p:nvPr/>
        </p:nvSpPr>
        <p:spPr>
          <a:xfrm>
            <a:off x="8415671" y="1876912"/>
            <a:ext cx="3689001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석유등을 수입 못하게 되어 화가 난 일본은 하와이 진주만에 있는 미군을 공격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그후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뒤 일본은 원자 폭탄을 맞고 항복하게 되며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사실상 일본의 경제는 궤멸하게 된다</a:t>
            </a:r>
            <a:endParaRPr lang="ko-KR" altLang="en-US" sz="2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3000" kern="0" dirty="0">
                <a:solidFill>
                  <a:prstClr val="white"/>
                </a:solidFill>
              </a:rPr>
              <a:t>제</a:t>
            </a:r>
            <a:r>
              <a:rPr lang="en-US" altLang="ko-KR" sz="3000" kern="0" dirty="0">
                <a:solidFill>
                  <a:prstClr val="white"/>
                </a:solidFill>
              </a:rPr>
              <a:t>2</a:t>
            </a:r>
            <a:r>
              <a:rPr lang="ko-KR" altLang="en-US" sz="3000" kern="0" dirty="0">
                <a:solidFill>
                  <a:prstClr val="white"/>
                </a:solidFill>
              </a:rPr>
              <a:t>차 세계대전의 일본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0E624C-6F0F-4B55-8C11-08B1E43B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" y="2505665"/>
            <a:ext cx="3398735" cy="24573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144A55-A7B9-48DA-8C1B-0E7F37CD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07" y="2505665"/>
            <a:ext cx="3076131" cy="38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88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쇼와 시대 경제 대공황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5238" y="4355416"/>
            <a:ext cx="4981524" cy="10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감사합니다</a:t>
            </a:r>
            <a:endParaRPr lang="en-US" altLang="ko-KR" sz="5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381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759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쇼와</a:t>
            </a:r>
            <a:r>
              <a:rPr lang="ko-KR" altLang="en-US" sz="2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 </a:t>
            </a: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전기</a:t>
            </a:r>
            <a:r>
              <a:rPr lang="ko-KR" altLang="en-US" sz="2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 </a:t>
            </a:r>
            <a:r>
              <a:rPr lang="ko-KR" altLang="en-US" sz="6000" kern="0" dirty="0">
                <a:solidFill>
                  <a:prstClr val="white"/>
                </a:solidFill>
                <a:latin typeface="Noto Sans Korean Bold" pitchFamily="50" charset="-127"/>
                <a:ea typeface="Noto Sans Korean Bold" pitchFamily="50" charset="-127"/>
              </a:rPr>
              <a:t>정치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69781" y="5159451"/>
            <a:ext cx="2711356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21****83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이주</a:t>
            </a:r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*</a:t>
            </a:r>
            <a:endParaRPr lang="en-US" altLang="ko-KR" sz="200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3746534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1576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6078450" y="0"/>
            <a:ext cx="93980" cy="684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933903" y="1450852"/>
            <a:ext cx="2558248" cy="966423"/>
            <a:chOff x="5915796" y="1161141"/>
            <a:chExt cx="2558248" cy="966423"/>
          </a:xfrm>
        </p:grpSpPr>
        <p:grpSp>
          <p:nvGrpSpPr>
            <p:cNvPr id="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10" name="양쪽 모서리가 둥근 사각형 9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양쪽 모서리가 둥근 사각형 10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ACD3CE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307912" y="1343577"/>
              <a:ext cx="1641029" cy="49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군과 정치</a:t>
              </a:r>
              <a:endPara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3738029" y="4615686"/>
            <a:ext cx="2572239" cy="1006519"/>
            <a:chOff x="4471359" y="5003297"/>
            <a:chExt cx="3967488" cy="1371602"/>
          </a:xfrm>
        </p:grpSpPr>
        <p:sp>
          <p:nvSpPr>
            <p:cNvPr id="23" name="양쪽 모서리가 둥근 사각형 22"/>
            <p:cNvSpPr/>
            <p:nvPr/>
          </p:nvSpPr>
          <p:spPr>
            <a:xfrm rot="16200000">
              <a:off x="6035372" y="3971422"/>
              <a:ext cx="1371599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양쪽 모서리가 둥근 사각형 23"/>
            <p:cNvSpPr/>
            <p:nvPr/>
          </p:nvSpPr>
          <p:spPr>
            <a:xfrm rot="16200000">
              <a:off x="4058609" y="5416049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ACD3CE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06413" y="5333542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대동아 </a:t>
              </a:r>
              <a:r>
                <a:rPr lang="ko-KR" alt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공영권</a:t>
              </a:r>
              <a:endPara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754627" y="2477559"/>
            <a:ext cx="2581291" cy="1006517"/>
            <a:chOff x="4471359" y="4941612"/>
            <a:chExt cx="3981450" cy="1371600"/>
          </a:xfrm>
        </p:grpSpPr>
        <p:sp>
          <p:nvSpPr>
            <p:cNvPr id="33" name="양쪽 모서리가 둥근 사각형 32"/>
            <p:cNvSpPr/>
            <p:nvPr/>
          </p:nvSpPr>
          <p:spPr>
            <a:xfrm rot="16200000">
              <a:off x="6049334" y="3909737"/>
              <a:ext cx="1371600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양쪽 모서리가 둥근 사각형 33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967D5F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06413" y="5271856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대동아 질서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747083" y="360555"/>
            <a:ext cx="2581291" cy="1006517"/>
            <a:chOff x="4471359" y="4941612"/>
            <a:chExt cx="3981450" cy="1371600"/>
          </a:xfrm>
        </p:grpSpPr>
        <p:sp>
          <p:nvSpPr>
            <p:cNvPr id="40" name="양쪽 모서리가 둥근 사각형 39"/>
            <p:cNvSpPr/>
            <p:nvPr/>
          </p:nvSpPr>
          <p:spPr>
            <a:xfrm rot="16200000">
              <a:off x="6049334" y="3909737"/>
              <a:ext cx="1371600" cy="34353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양쪽 모서리가 둥근 사각형 40"/>
            <p:cNvSpPr/>
            <p:nvPr/>
          </p:nvSpPr>
          <p:spPr>
            <a:xfrm rot="16200000">
              <a:off x="4058609" y="5354362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FF9999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8021009" y="514354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8021009" y="5882682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088319" y="5204982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5106413" y="5222508"/>
              <a:ext cx="3089869" cy="673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만주사변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5950502" y="5731631"/>
            <a:ext cx="2558248" cy="966423"/>
            <a:chOff x="5915796" y="1161141"/>
            <a:chExt cx="2558248" cy="966423"/>
          </a:xfrm>
        </p:grpSpPr>
        <p:grpSp>
          <p:nvGrpSpPr>
            <p:cNvPr id="51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53" name="양쪽 모서리가 둥근 사각형 52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양쪽 모서리가 둥근 사각형 53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967D5F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타원 54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타원 55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307912" y="1379791"/>
              <a:ext cx="1641029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orean Bold" pitchFamily="50" charset="-127"/>
                  <a:ea typeface="Noto Sans Korean Bold" pitchFamily="50" charset="-127"/>
                </a:rPr>
                <a:t>패전</a:t>
              </a: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923341" y="3576907"/>
            <a:ext cx="2558248" cy="966423"/>
            <a:chOff x="5915796" y="1161141"/>
            <a:chExt cx="2558248" cy="966423"/>
          </a:xfrm>
        </p:grpSpPr>
        <p:grpSp>
          <p:nvGrpSpPr>
            <p:cNvPr id="59" name="그룹 8"/>
            <p:cNvGrpSpPr/>
            <p:nvPr/>
          </p:nvGrpSpPr>
          <p:grpSpPr>
            <a:xfrm flipH="1">
              <a:off x="5915796" y="1161141"/>
              <a:ext cx="2558248" cy="966423"/>
              <a:chOff x="3027333" y="3665337"/>
              <a:chExt cx="3956050" cy="1371600"/>
            </a:xfrm>
          </p:grpSpPr>
          <p:sp>
            <p:nvSpPr>
              <p:cNvPr id="61" name="양쪽 모서리가 둥근 사각형 60"/>
              <p:cNvSpPr/>
              <p:nvPr/>
            </p:nvSpPr>
            <p:spPr>
              <a:xfrm rot="16200000">
                <a:off x="4592608" y="2646162"/>
                <a:ext cx="1371600" cy="3409950"/>
              </a:xfrm>
              <a:prstGeom prst="round2SameRect">
                <a:avLst>
                  <a:gd name="adj1" fmla="val 0"/>
                  <a:gd name="adj2" fmla="val 182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20700" dist="63500" sx="94000" sy="9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양쪽 모서리가 둥근 사각형 61"/>
              <p:cNvSpPr/>
              <p:nvPr/>
            </p:nvSpPr>
            <p:spPr>
              <a:xfrm rot="16200000">
                <a:off x="2614583" y="4078087"/>
                <a:ext cx="1371600" cy="546100"/>
              </a:xfrm>
              <a:prstGeom prst="round2SameRect">
                <a:avLst>
                  <a:gd name="adj1" fmla="val 42248"/>
                  <a:gd name="adj2" fmla="val 0"/>
                </a:avLst>
              </a:prstGeom>
              <a:solidFill>
                <a:srgbClr val="FF9999"/>
              </a:solidFill>
              <a:ln>
                <a:noFill/>
              </a:ln>
              <a:effectLst>
                <a:outerShdw blurRad="139700" dist="63500" sx="97000" sy="97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6551583" y="386726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6551583" y="4606407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6618893" y="3928707"/>
                <a:ext cx="93980" cy="792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7268BA74-94BA-42C9-A634-41DF6B00D591}"/>
                </a:ext>
              </a:extLst>
            </p:cNvPr>
            <p:cNvSpPr/>
            <p:nvPr/>
          </p:nvSpPr>
          <p:spPr>
            <a:xfrm>
              <a:off x="6298859" y="1370738"/>
              <a:ext cx="1641029" cy="50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Korean Bold" pitchFamily="50" charset="-127"/>
                  <a:ea typeface="Noto Sans Korean Bold" pitchFamily="50" charset="-127"/>
                </a:rPr>
                <a:t>태평양전쟁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4119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만주 사변</a:t>
            </a:r>
          </a:p>
        </p:txBody>
      </p:sp>
      <p:pic>
        <p:nvPicPr>
          <p:cNvPr id="18434" name="Picture 2" descr="장제스 (Chiang Kaishe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107" y="1637954"/>
            <a:ext cx="35718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8395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만주 사변</a:t>
            </a:r>
          </a:p>
        </p:txBody>
      </p:sp>
      <p:pic>
        <p:nvPicPr>
          <p:cNvPr id="1026" name="Picture 2" descr="만주 군벌 장쭤린의 특급열차와 장쉐량의 장갑열차[Manchu warlord Zhang Zuolin express train &amp; Zhang Xueliang's armored trai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989" y="2435383"/>
            <a:ext cx="5114845" cy="2906162"/>
          </a:xfrm>
          <a:prstGeom prst="rect">
            <a:avLst/>
          </a:prstGeom>
          <a:noFill/>
        </p:spPr>
      </p:pic>
      <p:pic>
        <p:nvPicPr>
          <p:cNvPr id="1028" name="Picture 4" descr="2015년 6월 4일. 소통의 방식 / 장쭤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946" y="1955546"/>
            <a:ext cx="2839016" cy="402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6902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신질서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76590" y="1659598"/>
            <a:ext cx="3656843" cy="4634106"/>
            <a:chOff x="-156868" y="653027"/>
            <a:chExt cx="4438585" cy="562476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2" y="5155833"/>
              <a:ext cx="596572" cy="1121956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38040" y="611024"/>
              <a:ext cx="2042884" cy="2627085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-156868" y="1867645"/>
              <a:ext cx="4438585" cy="3604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서양 제국주의는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이기주의였기 때문에 폭력적이다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 팽창주의는 서양으로부터 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아시아를 해방시키려는 것이므로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정의롭다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8" y="653027"/>
              <a:ext cx="3135085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2" descr="고노에 후미마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016" y="1615308"/>
            <a:ext cx="3308292" cy="4303469"/>
          </a:xfrm>
          <a:prstGeom prst="rect">
            <a:avLst/>
          </a:prstGeom>
          <a:noFill/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7208797" y="6014551"/>
            <a:ext cx="2722855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고노에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후미마로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</a:rPr>
              <a:t>近衞文麿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33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대동아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공영권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358467" y="1632438"/>
            <a:ext cx="3656843" cy="4634106"/>
            <a:chOff x="-156868" y="653027"/>
            <a:chExt cx="4438585" cy="562476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2" y="5155833"/>
              <a:ext cx="596572" cy="1121956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38040" y="611024"/>
              <a:ext cx="2042884" cy="2627085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-156868" y="1867645"/>
              <a:ext cx="4438585" cy="3604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err="1">
                  <a:solidFill>
                    <a:prstClr val="white">
                      <a:lumMod val="50000"/>
                    </a:prstClr>
                  </a:solidFill>
                </a:rPr>
                <a:t>일화만협조</a:t>
              </a:r>
              <a:r>
                <a:rPr lang="ko-KR" altLang="en-US" sz="2000" b="1" dirty="0">
                  <a:solidFill>
                    <a:prstClr val="white">
                      <a:lumMod val="50000"/>
                    </a:prstClr>
                  </a:solidFill>
                </a:rPr>
                <a:t> 천하태평</a:t>
              </a:r>
              <a:endParaRPr lang="en-US" altLang="ko-KR" sz="2000" b="1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일본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(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日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),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중화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(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華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),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만주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(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滿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)</a:t>
              </a: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가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화합하여 서로 도우면</a:t>
              </a:r>
              <a:endParaRPr lang="en-US" altLang="ko-KR" sz="16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prstClr val="white">
                      <a:lumMod val="50000"/>
                    </a:prstClr>
                  </a:solidFill>
                </a:rPr>
                <a:t>온 땅이 크게 평안해진다</a:t>
              </a:r>
              <a:r>
                <a:rPr lang="en-US" altLang="ko-KR" sz="1600" dirty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8" y="653027"/>
              <a:ext cx="3135085" cy="121919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" descr="http://cfile271.uf.daum.net/image/2548813852159ABE10FE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534" y="1844824"/>
            <a:ext cx="2880320" cy="4205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0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defRPr lang="ko-KR"/>
            </a:pPr>
            <a:r>
              <a:rPr lang="ko-KR" altLang="en-US" sz="4000" b="1" kern="0">
                <a:solidFill>
                  <a:prstClr val="white"/>
                </a:solidFill>
              </a:rPr>
              <a:t> 메이지 유신(1864) </a:t>
            </a:r>
            <a:r>
              <a:rPr lang="ko-KR" altLang="en-US" sz="2500" b="1" kern="0">
                <a:solidFill>
                  <a:prstClr val="white"/>
                </a:solidFill>
              </a:rPr>
              <a:t>明治維新 めいじいしん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899" y="1316355"/>
            <a:ext cx="6000751" cy="50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sz="2700" b="1">
                <a:solidFill>
                  <a:schemeClr val="bg2">
                    <a:lumMod val="50000"/>
                  </a:schemeClr>
                </a:solidFill>
              </a:rPr>
              <a:t>다시 살아나는 천황의 권력</a:t>
            </a:r>
          </a:p>
        </p:txBody>
      </p:sp>
      <p:sp>
        <p:nvSpPr>
          <p:cNvPr id="53" name="타원 52"/>
          <p:cNvSpPr/>
          <p:nvPr/>
        </p:nvSpPr>
        <p:spPr>
          <a:xfrm>
            <a:off x="590400" y="1962000"/>
            <a:ext cx="1465200" cy="1465200"/>
          </a:xfrm>
          <a:prstGeom prst="ellipse">
            <a:avLst/>
          </a:prstGeom>
          <a:blipFill rotWithShape="1">
            <a:blip r:embed="rId2">
              <a:alphaModFix/>
              <a:lum/>
            </a:blip>
            <a:stretch>
              <a:fillRect/>
            </a:stretch>
          </a:blip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81025" y="3552825"/>
            <a:ext cx="2190750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/>
              <a:t>메이지 천황</a:t>
            </a:r>
          </a:p>
        </p:txBody>
      </p:sp>
      <p:sp>
        <p:nvSpPr>
          <p:cNvPr id="57" name="자유형: 도형 4"/>
          <p:cNvSpPr/>
          <p:nvPr/>
        </p:nvSpPr>
        <p:spPr>
          <a:xfrm>
            <a:off x="2172772" y="1891171"/>
            <a:ext cx="8755577" cy="15378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ko-KR" altLang="en-US"/>
            </a:pPr>
            <a:endParaRPr lang="ko-KR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57446" y="1819275"/>
            <a:ext cx="8077204" cy="168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“남아 있는 막부 세력을 완전히 없애고, 나라의 힘을 강하게 </a:t>
            </a: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만들 것이다! 그리고 이제부터 평민들도 성씨를 가질 수 있으며, </a:t>
            </a:r>
          </a:p>
          <a:p>
            <a:pPr>
              <a:defRPr lang="ko-KR" altLang="en-US"/>
            </a:pP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자유롭게 살 곳을 옮길 수 있도록 허락할 것이다.”</a:t>
            </a:r>
          </a:p>
          <a:p>
            <a:pPr>
              <a:defRPr lang="ko-KR" altLang="en-US"/>
            </a:pPr>
            <a:endParaRPr lang="ko-KR" alt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57445" y="3581400"/>
            <a:ext cx="8077204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  <a:p>
            <a:pPr>
              <a:defRPr lang="ko-KR" altLang="en-US"/>
            </a:pPr>
            <a:endParaRPr lang="en-US"/>
          </a:p>
        </p:txBody>
      </p:sp>
      <p:sp>
        <p:nvSpPr>
          <p:cNvPr id="60" name="사각형: 둥근 모서리 59"/>
          <p:cNvSpPr/>
          <p:nvPr/>
        </p:nvSpPr>
        <p:spPr>
          <a:xfrm>
            <a:off x="2228850" y="3581400"/>
            <a:ext cx="8477250" cy="304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algn="ctr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2476500" y="3790950"/>
            <a:ext cx="7143750" cy="72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중앙 집권적인 행정 제도</a:t>
            </a:r>
            <a:r>
              <a:rPr lang="en-US" altLang="ko-KR" sz="2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제정</a:t>
            </a:r>
          </a:p>
          <a:p>
            <a:pPr>
              <a:defRPr lang="ko-KR" altLang="en-US"/>
            </a:pP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57450" y="4476749"/>
            <a:ext cx="7772400" cy="40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sz="2100" b="1">
                <a:solidFill>
                  <a:schemeClr val="bg2">
                    <a:lumMod val="50000"/>
                  </a:schemeClr>
                </a:solidFill>
              </a:rPr>
              <a:t>모든 사람은 평등하다고 선언 후 세금 제도와 군사 제도</a:t>
            </a:r>
            <a:r>
              <a:rPr lang="ko-KR" altLang="en-US" sz="2100" b="1">
                <a:solidFill>
                  <a:schemeClr val="bg2">
                    <a:lumMod val="50000"/>
                  </a:schemeClr>
                </a:solidFill>
              </a:rPr>
              <a:t> 재정비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57450" y="5162550"/>
            <a:ext cx="8058150" cy="4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eaLnBrk="1" latinLnBrk="1" hangingPunct="1">
              <a:defRPr lang="ko-KR" altLang="en-US"/>
            </a:pPr>
            <a:r>
              <a:rPr lang="ko-KR" altLang="en-US" sz="2100" b="1" i="0" kern="1200" spc="5">
                <a:solidFill>
                  <a:srgbClr val="767171"/>
                </a:solidFill>
                <a:latin typeface="맑은 고딕"/>
              </a:rPr>
              <a:t>교육 내용을 서양식으로 변경 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2476498" y="5791200"/>
            <a:ext cx="8860156" cy="4076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 lang="ko-KR" altLang="en-US"/>
            </a:pPr>
            <a:r>
              <a:rPr lang="ko-KR" altLang="en-US" sz="2100" b="1" i="0">
                <a:solidFill>
                  <a:schemeClr val="bg2">
                    <a:lumMod val="50000"/>
                  </a:schemeClr>
                </a:solidFill>
                <a:latin typeface="맑은 고딕"/>
                <a:ea typeface="맑은 고딕"/>
                <a:cs typeface="맑은 고딕"/>
              </a:rPr>
              <a:t>천황을 위해 일할 관료들의 질서를 바로 잡음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 bldLvl="0" animBg="1"/>
      <p:bldP spid="57" grpId="0" bldLvl="0" animBg="1"/>
      <p:bldP spid="56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대동아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공영권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pic>
        <p:nvPicPr>
          <p:cNvPr id="10" name="Picture 2" descr="태평양전쟁(Pacific Wa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769" y="1231031"/>
            <a:ext cx="4320922" cy="4653301"/>
          </a:xfrm>
          <a:prstGeom prst="rect">
            <a:avLst/>
          </a:prstGeom>
          <a:noFill/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3733800" y="6038275"/>
            <a:ext cx="4758502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태평양전쟁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? 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대동아전쟁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latin typeface="Noto Sans Korean Bold" pitchFamily="50" charset="-127"/>
                <a:ea typeface="Noto Sans Korean Bold" pitchFamily="50" charset="-127"/>
              </a:rPr>
              <a:t>?</a:t>
            </a:r>
          </a:p>
        </p:txBody>
      </p:sp>
      <p:sp>
        <p:nvSpPr>
          <p:cNvPr id="11" name="곱셈 기호 10"/>
          <p:cNvSpPr/>
          <p:nvPr/>
        </p:nvSpPr>
        <p:spPr>
          <a:xfrm>
            <a:off x="6477001" y="6112932"/>
            <a:ext cx="1024466" cy="54186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대동아 </a:t>
            </a:r>
            <a:r>
              <a:rPr lang="ko-KR" altLang="en-US" sz="4800" kern="0" dirty="0" err="1">
                <a:solidFill>
                  <a:prstClr val="white"/>
                </a:solidFill>
              </a:rPr>
              <a:t>공영권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pic>
        <p:nvPicPr>
          <p:cNvPr id="23" name="Picture 2" descr="https://dimg.donga.com/wps/ECONOMY/IMAGE/2017/07/06/8522181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085" y="1670884"/>
            <a:ext cx="2920969" cy="3896573"/>
          </a:xfrm>
          <a:prstGeom prst="rect">
            <a:avLst/>
          </a:prstGeom>
          <a:noFill/>
        </p:spPr>
      </p:pic>
      <p:pic>
        <p:nvPicPr>
          <p:cNvPr id="3074" name="Picture 2" descr="난징 대학살의 진상, 인류의 양심을 부정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252" y="1863688"/>
            <a:ext cx="4849696" cy="3493030"/>
          </a:xfrm>
          <a:prstGeom prst="rect">
            <a:avLst/>
          </a:prstGeom>
          <a:noFill/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1258432" y="5875313"/>
            <a:ext cx="9750582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a typeface="Noto Sans Korean Bold" pitchFamily="50" charset="-127"/>
              </a:rPr>
              <a:t>위안부나 </a:t>
            </a:r>
            <a:r>
              <a:rPr lang="ko-KR" altLang="en-US" sz="2400" b="1" dirty="0" err="1">
                <a:solidFill>
                  <a:schemeClr val="bg1">
                    <a:lumMod val="65000"/>
                  </a:schemeClr>
                </a:solidFill>
                <a:ea typeface="Noto Sans Korean Bold" pitchFamily="50" charset="-127"/>
              </a:rPr>
              <a:t>난징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a typeface="Noto Sans Korean Bold" pitchFamily="50" charset="-127"/>
              </a:rPr>
              <a:t> 대학살 같은 게 존재하지 않는다고 주장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a typeface="Noto Sans Korean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34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pic>
        <p:nvPicPr>
          <p:cNvPr id="43" name="Picture 4" descr="도조 히데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900" y="1790084"/>
            <a:ext cx="2937115" cy="4042481"/>
          </a:xfrm>
          <a:prstGeom prst="rect">
            <a:avLst/>
          </a:prstGeom>
          <a:noFill/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6400799" y="6052271"/>
            <a:ext cx="351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기습 공격 당한 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애리조나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호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45" name="Picture 2" descr="일본의 진주만 공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808" y="1781870"/>
            <a:ext cx="5297176" cy="4049552"/>
          </a:xfrm>
          <a:prstGeom prst="rect">
            <a:avLst/>
          </a:prstGeom>
          <a:noFill/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2066428" y="6050764"/>
            <a:ext cx="2313939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도조 </a:t>
            </a:r>
            <a:r>
              <a:rPr lang="ko-KR" altLang="en-US" sz="1600" b="1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히데키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東條英機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8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8508ED4D-261C-44A9-B931-6A6225E181D7}"/>
              </a:ext>
            </a:extLst>
          </p:cNvPr>
          <p:cNvSpPr/>
          <p:nvPr/>
        </p:nvSpPr>
        <p:spPr>
          <a:xfrm rot="13132709">
            <a:off x="9065731" y="5593425"/>
            <a:ext cx="491501" cy="924353"/>
          </a:xfrm>
          <a:prstGeom prst="triangle">
            <a:avLst>
              <a:gd name="adj" fmla="val 55240"/>
            </a:avLst>
          </a:prstGeom>
          <a:solidFill>
            <a:srgbClr val="967D5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일본은 왜 미국과 전쟁을 하려 했는가</a:t>
            </a:r>
            <a:r>
              <a:rPr lang="en-US" altLang="ko-KR" sz="28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grpSp>
        <p:nvGrpSpPr>
          <p:cNvPr id="2" name="그룹 35"/>
          <p:cNvGrpSpPr/>
          <p:nvPr/>
        </p:nvGrpSpPr>
        <p:grpSpPr>
          <a:xfrm>
            <a:off x="1980585" y="3331674"/>
            <a:ext cx="3044089" cy="3202852"/>
            <a:chOff x="1146629" y="2394648"/>
            <a:chExt cx="3694840" cy="3887543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948553" y="5160234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2394648"/>
              <a:ext cx="3694840" cy="3077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당시 일본인들의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자신감은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하늘을 찌를 기세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FD9912B-D9F6-4BE0-9FFB-564293AF0B9B}"/>
              </a:ext>
            </a:extLst>
          </p:cNvPr>
          <p:cNvSpPr/>
          <p:nvPr/>
        </p:nvSpPr>
        <p:spPr>
          <a:xfrm>
            <a:off x="6781046" y="3309544"/>
            <a:ext cx="3029950" cy="254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서구 제국주의자들은 아무런</a:t>
            </a:r>
            <a:endParaRPr lang="en-US" altLang="ko-KR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방해 없이 식민지를 지배하고 </a:t>
            </a:r>
            <a:endParaRPr lang="en-US" altLang="ko-KR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자신들의 욕망을 실현하는데 </a:t>
            </a:r>
            <a:endParaRPr lang="en-US" altLang="ko-KR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왜 우리는 정당한 권리 행사를 방해 받아야 하나</a:t>
            </a:r>
            <a:r>
              <a:rPr lang="en-US" altLang="ko-KR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?</a:t>
            </a:r>
            <a:endParaRPr lang="ko-KR" altLang="en-US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0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8508ED4D-261C-44A9-B931-6A6225E181D7}"/>
              </a:ext>
            </a:extLst>
          </p:cNvPr>
          <p:cNvSpPr/>
          <p:nvPr/>
        </p:nvSpPr>
        <p:spPr>
          <a:xfrm rot="13132709">
            <a:off x="9065731" y="5593425"/>
            <a:ext cx="491501" cy="924353"/>
          </a:xfrm>
          <a:prstGeom prst="triangle">
            <a:avLst>
              <a:gd name="adj" fmla="val 55240"/>
            </a:avLst>
          </a:prstGeom>
          <a:solidFill>
            <a:srgbClr val="967D5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태평양전쟁에 뛰어들 준비를 하고 있는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그들의 낙관은 어디서 나온 걸까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FD9912B-D9F6-4BE0-9FFB-564293AF0B9B}"/>
              </a:ext>
            </a:extLst>
          </p:cNvPr>
          <p:cNvSpPr/>
          <p:nvPr/>
        </p:nvSpPr>
        <p:spPr>
          <a:xfrm>
            <a:off x="6781046" y="3309544"/>
            <a:ext cx="3029950" cy="254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일본은 진무 </a:t>
            </a:r>
            <a:r>
              <a:rPr lang="ko-KR" altLang="en-US" sz="20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덴노</a:t>
            </a: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이래로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2600</a:t>
            </a: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년간 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외국과 전쟁을 치러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패배해본 적이 없다</a:t>
            </a:r>
          </a:p>
        </p:txBody>
      </p:sp>
      <p:pic>
        <p:nvPicPr>
          <p:cNvPr id="23554" name="Picture 2" descr="진무 천황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283" y="2802407"/>
            <a:ext cx="2430069" cy="388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3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8508ED4D-261C-44A9-B931-6A6225E181D7}"/>
              </a:ext>
            </a:extLst>
          </p:cNvPr>
          <p:cNvSpPr/>
          <p:nvPr/>
        </p:nvSpPr>
        <p:spPr>
          <a:xfrm rot="13132709">
            <a:off x="9065731" y="5593425"/>
            <a:ext cx="491501" cy="924353"/>
          </a:xfrm>
          <a:prstGeom prst="triangle">
            <a:avLst>
              <a:gd name="adj" fmla="val 55240"/>
            </a:avLst>
          </a:prstGeom>
          <a:solidFill>
            <a:srgbClr val="967D5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1941</a:t>
            </a: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년 일본 의사결정권자들은</a:t>
            </a:r>
            <a:endParaRPr lang="en-US" altLang="ko-KR" sz="2400" b="1" dirty="0">
              <a:solidFill>
                <a:prstClr val="white">
                  <a:lumMod val="50000"/>
                </a:prst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어째서 전쟁을 택했나</a:t>
            </a:r>
            <a:r>
              <a:rPr lang="en-US" altLang="ko-KR" sz="2400" b="1" dirty="0">
                <a:solidFill>
                  <a:prstClr val="white">
                    <a:lumMod val="50000"/>
                  </a:prstClr>
                </a:solidFill>
                <a:latin typeface="+mj-lt"/>
              </a:rPr>
              <a:t>?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진주만에서의 길</a:t>
            </a:r>
          </a:p>
        </p:txBody>
      </p:sp>
      <p:grpSp>
        <p:nvGrpSpPr>
          <p:cNvPr id="2" name="그룹 35"/>
          <p:cNvGrpSpPr/>
          <p:nvPr/>
        </p:nvGrpSpPr>
        <p:grpSpPr>
          <a:xfrm>
            <a:off x="1980585" y="3331674"/>
            <a:ext cx="3044089" cy="3202852"/>
            <a:chOff x="1146629" y="2394648"/>
            <a:chExt cx="3694840" cy="3887543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948553" y="5160234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2394648"/>
              <a:ext cx="3694840" cy="3077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white">
                      <a:lumMod val="50000"/>
                    </a:prstClr>
                  </a:solidFill>
                </a:rPr>
                <a:t>이중집권체제</a:t>
              </a:r>
              <a:endParaRPr lang="en-US" altLang="ko-KR" sz="2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FD9912B-D9F6-4BE0-9FFB-564293AF0B9B}"/>
              </a:ext>
            </a:extLst>
          </p:cNvPr>
          <p:cNvSpPr/>
          <p:nvPr/>
        </p:nvSpPr>
        <p:spPr>
          <a:xfrm>
            <a:off x="6781046" y="3309544"/>
            <a:ext cx="3029950" cy="254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권력이 어디에서 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나오는지도 몰랐고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이후의 책임 소재도</a:t>
            </a:r>
            <a:endParaRPr lang="en-US" altLang="ko-KR" sz="20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명확하지 않았다</a:t>
            </a:r>
          </a:p>
        </p:txBody>
      </p:sp>
    </p:spTree>
    <p:extLst>
      <p:ext uri="{BB962C8B-B14F-4D97-AF65-F5344CB8AC3E}">
        <p14:creationId xmlns:p14="http://schemas.microsoft.com/office/powerpoint/2010/main" val="26549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패전</a:t>
            </a:r>
          </a:p>
        </p:txBody>
      </p:sp>
      <p:pic>
        <p:nvPicPr>
          <p:cNvPr id="13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16039" y="1401023"/>
            <a:ext cx="6808206" cy="51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패전</a:t>
            </a:r>
          </a:p>
        </p:txBody>
      </p:sp>
      <p:pic>
        <p:nvPicPr>
          <p:cNvPr id="4" name="Picture 4" descr="일본 패전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97" y="1815565"/>
            <a:ext cx="5118024" cy="4097820"/>
          </a:xfrm>
          <a:prstGeom prst="rect">
            <a:avLst/>
          </a:prstGeom>
          <a:noFill/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688064" y="6041710"/>
            <a:ext cx="5667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시게마쓰</a:t>
            </a: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</a:t>
            </a:r>
            <a:r>
              <a:rPr lang="ko-KR" altLang="en-US" sz="16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마모루가</a:t>
            </a: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미주리 </a:t>
            </a:r>
            <a:r>
              <a:rPr lang="ko-KR" altLang="en-US" sz="1600" spc="-50" dirty="0" err="1">
                <a:solidFill>
                  <a:schemeClr val="bg1">
                    <a:lumMod val="65000"/>
                  </a:schemeClr>
                </a:solidFill>
                <a:latin typeface="+mn-ea"/>
              </a:rPr>
              <a:t>호에서</a:t>
            </a: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 항복 문서에 서명하고 있다</a:t>
            </a:r>
            <a:r>
              <a:rPr lang="en-US" altLang="ko-KR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.</a:t>
            </a:r>
            <a:endParaRPr lang="ko-KR" altLang="en-US" sz="1600" spc="-5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6" name="Picture 2" descr="일본 패전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688" y="2184658"/>
            <a:ext cx="4420609" cy="3311785"/>
          </a:xfrm>
          <a:prstGeom prst="rect">
            <a:avLst/>
          </a:prstGeom>
          <a:noFill/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55C50BE-D84C-4E8E-9009-1D9C03C89092}"/>
              </a:ext>
            </a:extLst>
          </p:cNvPr>
          <p:cNvSpPr/>
          <p:nvPr/>
        </p:nvSpPr>
        <p:spPr>
          <a:xfrm>
            <a:off x="6978714" y="6058309"/>
            <a:ext cx="404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spc="-50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천황의 종전 조서 낭독을 들은 일본 국민들</a:t>
            </a:r>
          </a:p>
        </p:txBody>
      </p:sp>
    </p:spTree>
    <p:extLst>
      <p:ext uri="{BB962C8B-B14F-4D97-AF65-F5344CB8AC3E}">
        <p14:creationId xmlns:p14="http://schemas.microsoft.com/office/powerpoint/2010/main" val="3179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8">
            <a:extLst>
              <a:ext uri="{FF2B5EF4-FFF2-40B4-BE49-F238E27FC236}">
                <a16:creationId xmlns:a16="http://schemas.microsoft.com/office/drawing/2014/main" id="{C89DA231-C4FD-4DE3-A960-772D67C88D6B}"/>
              </a:ext>
            </a:extLst>
          </p:cNvPr>
          <p:cNvGrpSpPr/>
          <p:nvPr/>
        </p:nvGrpSpPr>
        <p:grpSpPr>
          <a:xfrm>
            <a:off x="2341501" y="4567192"/>
            <a:ext cx="7505338" cy="364310"/>
            <a:chOff x="1290319" y="3210845"/>
            <a:chExt cx="7505338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646194C-79D0-4B4B-AB11-125E513F90FD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E236FD3B-5A83-40A4-B4EC-B6DB951E1515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prstClr val="white"/>
                  </a:solidFill>
                </a:rPr>
                <a:t>1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81F9EC9-E6E0-4616-A7D0-3176876AC382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EB0F8965-7327-429E-BDF7-F08465F2C890}"/>
                </a:ext>
              </a:extLst>
            </p:cNvPr>
            <p:cNvSpPr/>
            <p:nvPr/>
          </p:nvSpPr>
          <p:spPr>
            <a:xfrm>
              <a:off x="8431347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9999"/>
                  </a:solidFill>
                </a:rPr>
                <a:t>3</a:t>
              </a:r>
              <a:endParaRPr lang="ko-KR" altLang="en-US" sz="1200" dirty="0">
                <a:solidFill>
                  <a:srgbClr val="FF9999"/>
                </a:solidFill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6BC1B19-B6F5-4863-9577-4C2CE82DC7A7}"/>
              </a:ext>
            </a:extLst>
          </p:cNvPr>
          <p:cNvSpPr/>
          <p:nvPr/>
        </p:nvSpPr>
        <p:spPr>
          <a:xfrm>
            <a:off x="4561333" y="3469215"/>
            <a:ext cx="308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1945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일본제국의 항복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982620" y="3492250"/>
            <a:ext cx="308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1945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8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나치 독일 항복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44D1B64-90BF-4387-86B2-30895C806054}"/>
              </a:ext>
            </a:extLst>
          </p:cNvPr>
          <p:cNvSpPr/>
          <p:nvPr/>
        </p:nvSpPr>
        <p:spPr>
          <a:xfrm>
            <a:off x="8219804" y="3420180"/>
            <a:ext cx="2831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1945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년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9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월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제</a:t>
            </a:r>
            <a:r>
              <a:rPr lang="en-US" altLang="ko-KR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600" dirty="0">
                <a:solidFill>
                  <a:prstClr val="white">
                    <a:lumMod val="50000"/>
                  </a:prstClr>
                </a:solidFill>
              </a:rPr>
              <a:t>차 세계대전 종전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자유형: 도형 4">
            <a:extLst>
              <a:ext uri="{FF2B5EF4-FFF2-40B4-BE49-F238E27FC236}">
                <a16:creationId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312092"/>
            <a:ext cx="9879527" cy="123302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포츠담 선언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>
                <a:solidFill>
                  <a:prstClr val="white"/>
                </a:solidFill>
              </a:rPr>
              <a:t>패전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2130901" y="5600199"/>
            <a:ext cx="80089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“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일본제국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日本帝國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)”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에서 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“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일본국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ko-KR" altLang="en-US" sz="2000" b="1" dirty="0" err="1">
                <a:solidFill>
                  <a:prstClr val="white">
                    <a:lumMod val="50000"/>
                  </a:prstClr>
                </a:solidFill>
              </a:rPr>
              <a:t>日本國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)"</a:t>
            </a:r>
            <a:r>
              <a:rPr lang="ko-KR" altLang="en-US" sz="2000" b="1" dirty="0">
                <a:solidFill>
                  <a:prstClr val="white">
                    <a:lumMod val="50000"/>
                  </a:prstClr>
                </a:solidFill>
              </a:rPr>
              <a:t>으로 바뀌었다</a:t>
            </a:r>
            <a:r>
              <a:rPr lang="en-US" altLang="ko-KR" sz="2000" b="1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n-US" altLang="ko-KR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1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3783</Words>
  <Application>Microsoft Office PowerPoint</Application>
  <PresentationFormat>와이드스크린</PresentationFormat>
  <Paragraphs>810</Paragraphs>
  <Slides>98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98</vt:i4>
      </vt:variant>
    </vt:vector>
  </HeadingPairs>
  <TitlesOfParts>
    <vt:vector size="105" baseType="lpstr">
      <vt:lpstr>HY신명조</vt:lpstr>
      <vt:lpstr>HY헤드라인M</vt:lpstr>
      <vt:lpstr>Noto Sans Korean Bold</vt:lpstr>
      <vt:lpstr>맑은 고딕</vt:lpstr>
      <vt:lpstr>이순신 돋움체 M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A</cp:lastModifiedBy>
  <cp:revision>70</cp:revision>
  <dcterms:created xsi:type="dcterms:W3CDTF">2019-06-25T04:22:36Z</dcterms:created>
  <dcterms:modified xsi:type="dcterms:W3CDTF">2019-11-13T13:35:56Z</dcterms:modified>
</cp:coreProperties>
</file>