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0" r:id="rId5"/>
    <p:sldId id="261" r:id="rId6"/>
    <p:sldId id="273" r:id="rId7"/>
    <p:sldId id="262" r:id="rId8"/>
    <p:sldId id="277" r:id="rId9"/>
    <p:sldId id="268" r:id="rId10"/>
    <p:sldId id="269" r:id="rId11"/>
    <p:sldId id="272" r:id="rId12"/>
    <p:sldId id="271" r:id="rId13"/>
    <p:sldId id="257" r:id="rId14"/>
    <p:sldId id="264" r:id="rId15"/>
    <p:sldId id="276" r:id="rId16"/>
    <p:sldId id="274" r:id="rId17"/>
    <p:sldId id="265" r:id="rId18"/>
  </p:sldIdLst>
  <p:sldSz cx="12192000" cy="6858000"/>
  <p:notesSz cx="6858000" cy="9144000"/>
  <p:embeddedFontLst>
    <p:embeddedFont>
      <p:font typeface="배달의민족 주아" panose="0202060302010102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4861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2F48"/>
    <a:srgbClr val="000000"/>
    <a:srgbClr val="FBFBFB"/>
    <a:srgbClr val="7D8576"/>
    <a:srgbClr val="3F4333"/>
    <a:srgbClr val="948147"/>
    <a:srgbClr val="999E70"/>
    <a:srgbClr val="B7B690"/>
    <a:srgbClr val="C2BF9B"/>
    <a:srgbClr val="E4E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2" y="56"/>
      </p:cViewPr>
      <p:guideLst>
        <p:guide orient="horz" pos="981"/>
        <p:guide pos="393"/>
        <p:guide pos="4861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9T12:16:59.681" idx="1">
    <p:pos x="4861" y="1045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7F201-A313-40B4-89C6-33C33163F7E0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EB513-C1B8-4F6F-82E3-D13A2B75B5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EB513-C1B8-4F6F-82E3-D13A2B75B5C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89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7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8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08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0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88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41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62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3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74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BC6C-38B3-4B69-8E2F-C63F129893C4}" type="datetimeFigureOut">
              <a:rPr lang="ko-KR" altLang="en-US" smtClean="0"/>
              <a:t>2019-12-01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57C0B-9647-4209-80D9-F8926B2B7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4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kFI3nww-o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5BC6DA"/>
                </a:gs>
                <a:gs pos="71000">
                  <a:srgbClr val="CDAA96"/>
                </a:gs>
                <a:gs pos="38000">
                  <a:srgbClr val="B63B4D"/>
                </a:gs>
                <a:gs pos="98000">
                  <a:srgbClr val="04606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83" y="3746356"/>
            <a:ext cx="6169794" cy="3111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458" y="826375"/>
            <a:ext cx="661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현대 일본의 정치와 경제</a:t>
            </a:r>
            <a:endParaRPr lang="ko-KR" altLang="en-US" sz="5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888" y="5581075"/>
            <a:ext cx="194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 양</a:t>
            </a:r>
            <a:r>
              <a:rPr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혜</a:t>
            </a:r>
            <a:r>
              <a:rPr lang="ko-KR" altLang="en-US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</a:t>
            </a:r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458" y="1749705"/>
            <a:ext cx="320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 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1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5633" y="1594942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일본식 경영의 특징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35633" y="2672193"/>
            <a:ext cx="6197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원리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창출보다 실생활에 </a:t>
            </a:r>
            <a:r>
              <a:rPr lang="ko-KR" altLang="en-US" sz="28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적용하는 </a:t>
            </a:r>
            <a:r>
              <a:rPr lang="ko-KR" altLang="en-US" sz="28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응용력 높음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33" y="3233599"/>
            <a:ext cx="492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높은 저축성향과 집단주의 문화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5633" y="3781336"/>
            <a:ext cx="46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입사부터 퇴직까지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종신 고용제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633" y="4304556"/>
            <a:ext cx="564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근무연한에 따라 연봉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UP,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연공서열제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5633" y="4852293"/>
            <a:ext cx="371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노사 간의 긴밀한 협조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56122" y="2408211"/>
            <a:ext cx="6837003" cy="3123909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379248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611758"/>
            <a:ext cx="5005004" cy="584775"/>
            <a:chOff x="828454" y="1611758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611758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 국내 요인</a:t>
              </a:r>
              <a:endParaRPr lang="en-US" altLang="ko-KR" sz="32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215" y="2420069"/>
            <a:ext cx="375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당내 파벌주의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98" y="3298588"/>
            <a:ext cx="305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1976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2800" dirty="0" err="1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사건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698" y="4317515"/>
            <a:ext cx="374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1988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</a:t>
            </a:r>
            <a:r>
              <a:rPr lang="ko-KR" altLang="en-US" sz="2800" dirty="0" err="1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리쿠르트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스캔들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2234" y="3794684"/>
            <a:ext cx="4416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사에 </a:t>
            </a:r>
            <a:r>
              <a:rPr lang="ko-KR" altLang="en-US" sz="20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의한 여객기의 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수주 청탁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234" y="4831310"/>
            <a:ext cx="626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리쿠르트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사가 미공개 주식을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정재계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인사에 뇌물로 양도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3084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592263"/>
            <a:ext cx="5005004" cy="584775"/>
            <a:chOff x="828454" y="1592263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592263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대외적 요인</a:t>
              </a:r>
              <a:endParaRPr lang="en-US" altLang="ko-KR" sz="32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0486" y="3348471"/>
            <a:ext cx="503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냉전의 완화로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경제에 압박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384" y="2431401"/>
            <a:ext cx="289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닉슨 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9384" y="3836220"/>
            <a:ext cx="4422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오일쇼크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(1973)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384" y="4842083"/>
            <a:ext cx="361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오일쇼크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(1979)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486" y="4266695"/>
            <a:ext cx="537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 중동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전쟁의 결과 원유 가격이 급등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6616" y="5335646"/>
            <a:ext cx="57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이란의 국내 혼란과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1979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초의 이슬람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혁명으로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477" y="5792220"/>
            <a:ext cx="612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세계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석유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공급의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15% </a:t>
            </a:r>
            <a:r>
              <a:rPr lang="en-US" altLang="ko-KR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 이란이 원유 생산 중단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0486" y="2891912"/>
            <a:ext cx="57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미국의 닉슨이 중국을 방문해 국교정상화 논의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85603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274976"/>
                </a:gs>
                <a:gs pos="76000">
                  <a:srgbClr val="58567B"/>
                </a:gs>
                <a:gs pos="55000">
                  <a:srgbClr val="72668A"/>
                </a:gs>
                <a:gs pos="30000">
                  <a:srgbClr val="32557F"/>
                </a:gs>
                <a:gs pos="98000">
                  <a:srgbClr val="23344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1"/>
            <a:ext cx="411479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브레이크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28454" y="1603479"/>
            <a:ext cx="5005004" cy="584775"/>
            <a:chOff x="828454" y="1603479"/>
            <a:chExt cx="5005004" cy="584775"/>
          </a:xfrm>
        </p:grpSpPr>
        <p:sp>
          <p:nvSpPr>
            <p:cNvPr id="20" name="자유형 19"/>
            <p:cNvSpPr/>
            <p:nvPr/>
          </p:nvSpPr>
          <p:spPr>
            <a:xfrm flipH="1">
              <a:off x="828454" y="1655794"/>
              <a:ext cx="5005004" cy="467686"/>
            </a:xfrm>
            <a:custGeom>
              <a:avLst/>
              <a:gdLst>
                <a:gd name="connsiteX0" fmla="*/ 2357007 w 2552979"/>
                <a:gd name="connsiteY0" fmla="*/ 0 h 313170"/>
                <a:gd name="connsiteX1" fmla="*/ 2324216 w 2552979"/>
                <a:gd name="connsiteY1" fmla="*/ 0 h 313170"/>
                <a:gd name="connsiteX2" fmla="*/ 2095452 w 2552979"/>
                <a:gd name="connsiteY2" fmla="*/ 0 h 313170"/>
                <a:gd name="connsiteX3" fmla="*/ 261555 w 2552979"/>
                <a:gd name="connsiteY3" fmla="*/ 0 h 313170"/>
                <a:gd name="connsiteX4" fmla="*/ 195194 w 2552979"/>
                <a:gd name="connsiteY4" fmla="*/ 0 h 313170"/>
                <a:gd name="connsiteX5" fmla="*/ 0 w 2552979"/>
                <a:gd name="connsiteY5" fmla="*/ 0 h 313170"/>
                <a:gd name="connsiteX6" fmla="*/ 195194 w 2552979"/>
                <a:gd name="connsiteY6" fmla="*/ 155963 h 313170"/>
                <a:gd name="connsiteX7" fmla="*/ 195194 w 2552979"/>
                <a:gd name="connsiteY7" fmla="*/ 157207 h 313170"/>
                <a:gd name="connsiteX8" fmla="*/ 0 w 2552979"/>
                <a:gd name="connsiteY8" fmla="*/ 313170 h 313170"/>
                <a:gd name="connsiteX9" fmla="*/ 195194 w 2552979"/>
                <a:gd name="connsiteY9" fmla="*/ 313170 h 313170"/>
                <a:gd name="connsiteX10" fmla="*/ 261555 w 2552979"/>
                <a:gd name="connsiteY10" fmla="*/ 313170 h 313170"/>
                <a:gd name="connsiteX11" fmla="*/ 2095452 w 2552979"/>
                <a:gd name="connsiteY11" fmla="*/ 313170 h 313170"/>
                <a:gd name="connsiteX12" fmla="*/ 2324216 w 2552979"/>
                <a:gd name="connsiteY12" fmla="*/ 313170 h 313170"/>
                <a:gd name="connsiteX13" fmla="*/ 2357007 w 2552979"/>
                <a:gd name="connsiteY13" fmla="*/ 313170 h 313170"/>
                <a:gd name="connsiteX14" fmla="*/ 2552979 w 2552979"/>
                <a:gd name="connsiteY14" fmla="*/ 156585 h 31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979" h="313170">
                  <a:moveTo>
                    <a:pt x="2357007" y="0"/>
                  </a:moveTo>
                  <a:lnTo>
                    <a:pt x="2324216" y="0"/>
                  </a:lnTo>
                  <a:lnTo>
                    <a:pt x="2095452" y="0"/>
                  </a:lnTo>
                  <a:lnTo>
                    <a:pt x="261555" y="0"/>
                  </a:lnTo>
                  <a:lnTo>
                    <a:pt x="195194" y="0"/>
                  </a:lnTo>
                  <a:lnTo>
                    <a:pt x="0" y="0"/>
                  </a:lnTo>
                  <a:lnTo>
                    <a:pt x="195194" y="155963"/>
                  </a:lnTo>
                  <a:lnTo>
                    <a:pt x="195194" y="157207"/>
                  </a:lnTo>
                  <a:lnTo>
                    <a:pt x="0" y="313170"/>
                  </a:lnTo>
                  <a:lnTo>
                    <a:pt x="195194" y="313170"/>
                  </a:lnTo>
                  <a:lnTo>
                    <a:pt x="261555" y="313170"/>
                  </a:lnTo>
                  <a:lnTo>
                    <a:pt x="2095452" y="313170"/>
                  </a:lnTo>
                  <a:lnTo>
                    <a:pt x="2324216" y="313170"/>
                  </a:lnTo>
                  <a:lnTo>
                    <a:pt x="2357007" y="313170"/>
                  </a:lnTo>
                  <a:lnTo>
                    <a:pt x="2552979" y="156585"/>
                  </a:lnTo>
                  <a:close/>
                </a:path>
              </a:pathLst>
            </a:custGeom>
            <a:solidFill>
              <a:srgbClr val="274976"/>
            </a:solidFill>
            <a:ln>
              <a:noFill/>
            </a:ln>
            <a:effectLst>
              <a:outerShdw blurRad="38100" dist="25400" dir="3600000" algn="tl" rotWithShape="0">
                <a:srgbClr val="2C0C1B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55" y="1603479"/>
              <a:ext cx="37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플라자 합의</a:t>
              </a:r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(1985)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35633" y="2403642"/>
            <a:ext cx="564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미국의 재정적자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무역 적자 심각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633" y="2955895"/>
            <a:ext cx="560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엔화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독일 마르크화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UP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달러화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DOWN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1030776" y="3417560"/>
            <a:ext cx="522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일본경제는 급격한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엔고 현상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시달림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775" y="3945274"/>
            <a:ext cx="420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1989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 연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2.5%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저금리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1684" y="4402446"/>
            <a:ext cx="700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1988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세계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GNP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14%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를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차지하는 경제 대국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774" y="5354809"/>
            <a:ext cx="549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지가와 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주가가 투기적으로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폭등하는 </a:t>
            </a:r>
            <a:r>
              <a:rPr lang="ko-KR" altLang="en-US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버블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형성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0774" y="4893144"/>
            <a:ext cx="56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금융기관의 과잉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유동성 자금이 시장으로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유입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89317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679839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79648" y="4525772"/>
            <a:ext cx="31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1964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도쿄 올림픽의 개최는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2" y="4956355"/>
            <a:ext cx="334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일본의 고도성장을 세계에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0574" y="2191957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SONY 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사의 휴대용 텔레비전을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0574" y="2616577"/>
            <a:ext cx="2637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시청하고 있는 여성의 모습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734" y="5386938"/>
            <a:ext cx="304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보여 줄 수 있었던 기회였다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3912" y="1574859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586645"/>
            <a:ext cx="3275464" cy="2232387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411480" y="3746603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60" y="3767328"/>
            <a:ext cx="3210640" cy="21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9786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575231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2517" y="4424302"/>
            <a:ext cx="317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1976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648" y="4874661"/>
            <a:ext cx="3468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록히드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사건에 연루되어 뇌물을 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2234" y="2337790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신안보조약에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의한 전쟁의 개입을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648" y="5283945"/>
            <a:ext cx="32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수수한 전 수상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다나카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가쿠에이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93912" y="1574859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411480" y="3746603"/>
            <a:ext cx="3280600" cy="22441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" y="1579912"/>
            <a:ext cx="3252261" cy="22391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36" y="3746602"/>
            <a:ext cx="3255615" cy="2244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32234" y="2737900"/>
            <a:ext cx="291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우려한 정당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시민들의 저항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233" y="1940820"/>
            <a:ext cx="121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90273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EDE9E0"/>
                </a:gs>
                <a:gs pos="25000">
                  <a:srgbClr val="46AEC9"/>
                </a:gs>
                <a:gs pos="75508">
                  <a:srgbClr val="707D45"/>
                </a:gs>
                <a:gs pos="48000">
                  <a:srgbClr val="E6DCC1"/>
                </a:gs>
                <a:gs pos="13000">
                  <a:srgbClr val="75A8A9"/>
                </a:gs>
                <a:gs pos="100000">
                  <a:srgbClr val="053F67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 r="23824"/>
          <a:stretch/>
        </p:blipFill>
        <p:spPr>
          <a:xfrm>
            <a:off x="8107830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고도성장기의 일본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4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215246" y="1889879"/>
            <a:ext cx="3501592" cy="1386782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4888" y="4258641"/>
            <a:ext cx="3501592" cy="1679839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623888" y="1592263"/>
            <a:ext cx="3300701" cy="2244173"/>
            <a:chOff x="-1294132" y="1315628"/>
            <a:chExt cx="3300701" cy="2244173"/>
          </a:xfrm>
        </p:grpSpPr>
        <p:sp>
          <p:nvSpPr>
            <p:cNvPr id="18" name="직사각형 17"/>
            <p:cNvSpPr/>
            <p:nvPr/>
          </p:nvSpPr>
          <p:spPr>
            <a:xfrm>
              <a:off x="-1274032" y="1315628"/>
              <a:ext cx="3280600" cy="22441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4132" y="1315628"/>
              <a:ext cx="3300701" cy="2244173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4547659" y="3930175"/>
            <a:ext cx="3099892" cy="2205061"/>
            <a:chOff x="10647339" y="3156110"/>
            <a:chExt cx="3099892" cy="2205061"/>
          </a:xfrm>
        </p:grpSpPr>
        <p:sp>
          <p:nvSpPr>
            <p:cNvPr id="25" name="직사각형 24"/>
            <p:cNvSpPr/>
            <p:nvPr/>
          </p:nvSpPr>
          <p:spPr>
            <a:xfrm>
              <a:off x="10647340" y="3156110"/>
              <a:ext cx="3099891" cy="220506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339" y="3156110"/>
              <a:ext cx="3099891" cy="220506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52517" y="4352544"/>
            <a:ext cx="190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타케노코</a:t>
            </a:r>
            <a:r>
              <a:rPr lang="ko-KR" altLang="en-US" sz="24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족 </a:t>
            </a:r>
            <a:endParaRPr lang="ko-KR" altLang="en-US" sz="24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517" y="4867308"/>
            <a:ext cx="31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화려한 옷을 입고 </a:t>
            </a:r>
            <a:r>
              <a:rPr lang="ko-KR" altLang="en-US" sz="20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하라주쿠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등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342" y="5230594"/>
            <a:ext cx="334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야외에서 노래를 틀고 춤을 췄다</a:t>
            </a:r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0574" y="2191957"/>
            <a:ext cx="36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네온사인이 화려한 도쿄의 밤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0574" y="2592067"/>
            <a:ext cx="2454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 최대의 황금기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688341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5BC6DA"/>
                </a:gs>
                <a:gs pos="71000">
                  <a:srgbClr val="CDAA96"/>
                </a:gs>
                <a:gs pos="38000">
                  <a:srgbClr val="B63B4D"/>
                </a:gs>
                <a:gs pos="98000">
                  <a:srgbClr val="04606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12516" y="749576"/>
            <a:ext cx="7373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pc="-6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동영상</a:t>
            </a:r>
            <a:endParaRPr lang="en-US" altLang="ko-KR" sz="5400" spc="-60" dirty="0" smtClean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2405" y="1592263"/>
            <a:ext cx="539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1982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</a:t>
            </a:r>
            <a:r>
              <a:rPr lang="en-US" altLang="ko-KR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미국 시장을 침공한 일본 전자 제품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10" y="2279590"/>
            <a:ext cx="5053870" cy="33348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50" y="3488260"/>
            <a:ext cx="6169794" cy="31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6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24000">
                  <a:srgbClr val="00BED6"/>
                </a:gs>
                <a:gs pos="76000">
                  <a:srgbClr val="DBD4B9"/>
                </a:gs>
                <a:gs pos="49000">
                  <a:srgbClr val="AFE0EC"/>
                </a:gs>
                <a:gs pos="100000">
                  <a:srgbClr val="6EAE0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4985" r="29865" b="12150"/>
          <a:stretch/>
        </p:blipFill>
        <p:spPr>
          <a:xfrm>
            <a:off x="2656609" y="575730"/>
            <a:ext cx="547096" cy="1119443"/>
          </a:xfrm>
          <a:prstGeom prst="rect">
            <a:avLst/>
          </a:prstGeom>
        </p:spPr>
      </p:pic>
      <p:cxnSp>
        <p:nvCxnSpPr>
          <p:cNvPr id="26" name="직선 연결선 25"/>
          <p:cNvCxnSpPr/>
          <p:nvPr/>
        </p:nvCxnSpPr>
        <p:spPr>
          <a:xfrm flipH="1">
            <a:off x="2708058" y="1680473"/>
            <a:ext cx="2458269" cy="0"/>
          </a:xfrm>
          <a:prstGeom prst="line">
            <a:avLst/>
          </a:prstGeom>
          <a:ln w="76200" cap="rnd">
            <a:gradFill flip="none" rotWithShape="1">
              <a:gsLst>
                <a:gs pos="0">
                  <a:srgbClr val="000000"/>
                </a:gs>
                <a:gs pos="100000">
                  <a:schemeClr val="bg1">
                    <a:lumMod val="95000"/>
                  </a:schemeClr>
                </a:gs>
                <a:gs pos="47000">
                  <a:srgbClr val="818181"/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06460" y="757143"/>
            <a:ext cx="2085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Index</a:t>
            </a:r>
            <a:endParaRPr lang="ko-KR" altLang="en-US" sz="5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1507404" y="1889432"/>
            <a:ext cx="5550651" cy="1047717"/>
            <a:chOff x="1507404" y="1889432"/>
            <a:chExt cx="5550651" cy="1047717"/>
          </a:xfrm>
        </p:grpSpPr>
        <p:sp>
          <p:nvSpPr>
            <p:cNvPr id="5" name="TextBox 4"/>
            <p:cNvSpPr txBox="1"/>
            <p:nvPr/>
          </p:nvSpPr>
          <p:spPr>
            <a:xfrm>
              <a:off x="2700711" y="2352374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국제사회 복귀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7404" y="1889432"/>
              <a:ext cx="580299" cy="864142"/>
            </a:xfrm>
            <a:prstGeom prst="rect">
              <a:avLst/>
            </a:prstGeom>
          </p:spPr>
        </p:pic>
        <p:grpSp>
          <p:nvGrpSpPr>
            <p:cNvPr id="48" name="그룹 47"/>
            <p:cNvGrpSpPr/>
            <p:nvPr/>
          </p:nvGrpSpPr>
          <p:grpSpPr>
            <a:xfrm>
              <a:off x="1951580" y="2352374"/>
              <a:ext cx="513097" cy="584775"/>
              <a:chOff x="1951580" y="2352374"/>
              <a:chExt cx="513097" cy="584775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1951580" y="2360819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60109" y="2352374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1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4" name="그룹 53"/>
          <p:cNvGrpSpPr/>
          <p:nvPr/>
        </p:nvGrpSpPr>
        <p:grpSpPr>
          <a:xfrm>
            <a:off x="1139813" y="3087686"/>
            <a:ext cx="5918242" cy="826060"/>
            <a:chOff x="1139813" y="3087686"/>
            <a:chExt cx="5918242" cy="826060"/>
          </a:xfrm>
        </p:grpSpPr>
        <p:sp>
          <p:nvSpPr>
            <p:cNvPr id="6" name="TextBox 5"/>
            <p:cNvSpPr txBox="1"/>
            <p:nvPr/>
          </p:nvSpPr>
          <p:spPr>
            <a:xfrm>
              <a:off x="2700711" y="3328971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경제성장의 정치적 요인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9813" y="3087686"/>
              <a:ext cx="913807" cy="757430"/>
            </a:xfrm>
            <a:prstGeom prst="rect">
              <a:avLst/>
            </a:prstGeom>
          </p:spPr>
        </p:pic>
        <p:grpSp>
          <p:nvGrpSpPr>
            <p:cNvPr id="27" name="그룹 26"/>
            <p:cNvGrpSpPr/>
            <p:nvPr/>
          </p:nvGrpSpPr>
          <p:grpSpPr>
            <a:xfrm>
              <a:off x="1951962" y="3322875"/>
              <a:ext cx="513097" cy="584775"/>
              <a:chOff x="1951962" y="3322875"/>
              <a:chExt cx="513097" cy="584775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1951962" y="3340464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060491" y="3322875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2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5" name="그룹 54"/>
          <p:cNvGrpSpPr/>
          <p:nvPr/>
        </p:nvGrpSpPr>
        <p:grpSpPr>
          <a:xfrm>
            <a:off x="1372701" y="4222873"/>
            <a:ext cx="5685354" cy="807085"/>
            <a:chOff x="1372701" y="4222873"/>
            <a:chExt cx="5685354" cy="807085"/>
          </a:xfrm>
        </p:grpSpPr>
        <p:sp>
          <p:nvSpPr>
            <p:cNvPr id="7" name="TextBox 6"/>
            <p:cNvSpPr txBox="1"/>
            <p:nvPr/>
          </p:nvSpPr>
          <p:spPr>
            <a:xfrm>
              <a:off x="2700711" y="4305568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일본의 고도성장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2701" y="4222873"/>
              <a:ext cx="687219" cy="807085"/>
            </a:xfrm>
            <a:prstGeom prst="rect">
              <a:avLst/>
            </a:prstGeom>
          </p:spPr>
        </p:pic>
        <p:grpSp>
          <p:nvGrpSpPr>
            <p:cNvPr id="46" name="그룹 45"/>
            <p:cNvGrpSpPr/>
            <p:nvPr/>
          </p:nvGrpSpPr>
          <p:grpSpPr>
            <a:xfrm>
              <a:off x="1952344" y="4311664"/>
              <a:ext cx="513097" cy="584775"/>
              <a:chOff x="1952344" y="4311664"/>
              <a:chExt cx="513097" cy="584775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>
                <a:off x="1952344" y="4320109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60873" y="4311664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3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1460338" y="5282164"/>
            <a:ext cx="5597717" cy="766575"/>
            <a:chOff x="1460338" y="5282164"/>
            <a:chExt cx="5597717" cy="766575"/>
          </a:xfrm>
        </p:grpSpPr>
        <p:sp>
          <p:nvSpPr>
            <p:cNvPr id="10" name="TextBox 9"/>
            <p:cNvSpPr txBox="1"/>
            <p:nvPr/>
          </p:nvSpPr>
          <p:spPr>
            <a:xfrm>
              <a:off x="2700711" y="5282164"/>
              <a:ext cx="435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spc="-150" dirty="0" smtClean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고도성장의 브레이크 </a:t>
              </a:r>
              <a:endParaRPr lang="ko-KR" altLang="en-US" sz="32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0338" y="5291309"/>
              <a:ext cx="587661" cy="757430"/>
            </a:xfrm>
            <a:prstGeom prst="rect">
              <a:avLst/>
            </a:prstGeom>
          </p:spPr>
        </p:pic>
        <p:grpSp>
          <p:nvGrpSpPr>
            <p:cNvPr id="47" name="그룹 46"/>
            <p:cNvGrpSpPr/>
            <p:nvPr/>
          </p:nvGrpSpPr>
          <p:grpSpPr>
            <a:xfrm>
              <a:off x="1952726" y="5282165"/>
              <a:ext cx="513097" cy="584775"/>
              <a:chOff x="1952726" y="5282165"/>
              <a:chExt cx="513097" cy="584775"/>
            </a:xfrm>
          </p:grpSpPr>
          <p:sp>
            <p:nvSpPr>
              <p:cNvPr id="44" name="모서리가 둥근 직사각형 43"/>
              <p:cNvSpPr/>
              <p:nvPr/>
            </p:nvSpPr>
            <p:spPr>
              <a:xfrm>
                <a:off x="1952726" y="5299754"/>
                <a:ext cx="513097" cy="513097"/>
              </a:xfrm>
              <a:prstGeom prst="roundRect">
                <a:avLst/>
              </a:prstGeom>
              <a:solidFill>
                <a:srgbClr val="0B0B0B"/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61255" y="5282165"/>
                <a:ext cx="283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spc="-150" dirty="0" smtClean="0">
                    <a:solidFill>
                      <a:schemeClr val="bg1"/>
                    </a:solidFill>
                    <a:latin typeface="배달의민족 주아" panose="02020603020101020101" pitchFamily="18" charset="-127"/>
                    <a:ea typeface="배달의민족 주아" panose="02020603020101020101" pitchFamily="18" charset="-127"/>
                  </a:rPr>
                  <a:t>4</a:t>
                </a:r>
                <a:endParaRPr lang="ko-KR" altLang="en-US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83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568858"/>
                </a:gs>
                <a:gs pos="83000">
                  <a:srgbClr val="CC5B61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6C6F66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국제사회 복귀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42786" y="1659485"/>
            <a:ext cx="7055260" cy="4532313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2517" y="1792224"/>
            <a:ext cx="6837003" cy="4279392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151391" y="2536316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151391" y="3266054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151391" y="3995792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151391" y="4725530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151391" y="5455268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30" y="752785"/>
            <a:ext cx="489888" cy="57533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267" y="618539"/>
            <a:ext cx="651413" cy="5399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0" y="679711"/>
            <a:ext cx="413669" cy="616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57" y="2691695"/>
            <a:ext cx="578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1949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중화인민공화국 수립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한반도 분단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4155159"/>
            <a:ext cx="499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일본은 국제 연합군의 보급 기지 역할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91" y="3438343"/>
            <a:ext cx="391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1950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 전쟁의 발발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391" y="1985810"/>
            <a:ext cx="576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냉전으로 인해 자본주의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VS 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공산주의 대립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5657" y="4875653"/>
            <a:ext cx="627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전후 일본의 경제가 부흥하는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“</a:t>
            </a:r>
            <a:r>
              <a:rPr lang="ko-KR" altLang="en-US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한국전쟁특수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8227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568858"/>
                </a:gs>
                <a:gs pos="83000">
                  <a:srgbClr val="CC5B61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6C6F66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31" y="0"/>
            <a:ext cx="4084169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국제사회 복귀 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1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42786" y="1668629"/>
            <a:ext cx="7055260" cy="4532313"/>
          </a:xfrm>
          <a:prstGeom prst="roundRect">
            <a:avLst>
              <a:gd name="adj" fmla="val 6124"/>
            </a:avLst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2517" y="1792224"/>
            <a:ext cx="6837003" cy="4279392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151391" y="2536316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151391" y="3266054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151391" y="3995792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151391" y="4725530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1151391" y="5455268"/>
            <a:ext cx="6040456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030" y="752785"/>
            <a:ext cx="489888" cy="57533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267" y="618539"/>
            <a:ext cx="651413" cy="53993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280" y="679711"/>
            <a:ext cx="413669" cy="616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353" y="1991247"/>
            <a:ext cx="4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샌프란시스코 강화조약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(1951)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391" y="2716492"/>
            <a:ext cx="502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전범국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일본이 주권 회복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391" y="3403698"/>
            <a:ext cx="45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미일안전보장조약 </a:t>
            </a:r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(1951)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391" y="4148362"/>
            <a:ext cx="417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군대 보유 </a:t>
            </a:r>
            <a:r>
              <a:rPr lang="en-US" altLang="ko-KR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주일미군 주둔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391" y="4878099"/>
            <a:ext cx="604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국방비를 들이지 않는 대신 경제성장에 집중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99259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2B2A2F"/>
                </a:gs>
                <a:gs pos="83000">
                  <a:srgbClr val="894F5D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2D282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27253"/>
          <a:stretch/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정치적 요인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07412" y="1703895"/>
            <a:ext cx="7072850" cy="4542600"/>
          </a:xfrm>
          <a:prstGeom prst="roundRect">
            <a:avLst>
              <a:gd name="adj" fmla="val 4737"/>
            </a:avLst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555" r="20722" b="195"/>
          <a:stretch/>
        </p:blipFill>
        <p:spPr>
          <a:xfrm>
            <a:off x="5663716" y="2336801"/>
            <a:ext cx="1670050" cy="4254500"/>
          </a:xfrm>
          <a:prstGeom prst="rect">
            <a:avLst/>
          </a:prstGeom>
          <a:effectLst>
            <a:outerShdw blurRad="508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57085" y="2051021"/>
            <a:ext cx="265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55</a:t>
            </a:r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체제의 성립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35632" y="2542728"/>
            <a:ext cx="4349439" cy="1395305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57084" y="2622984"/>
            <a:ext cx="338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보수정당 자유당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+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민주당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8908" y="3039377"/>
            <a:ext cx="425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자민당은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국회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의석의 다수를 점하며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8908" y="3476368"/>
            <a:ext cx="398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1993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년까지 안정된 정권 유지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32584" y="4542216"/>
            <a:ext cx="4349439" cy="1395305"/>
          </a:xfrm>
          <a:prstGeom prst="roundRect">
            <a:avLst>
              <a:gd name="adj" fmla="val 10605"/>
            </a:avLst>
          </a:prstGeom>
          <a:solidFill>
            <a:srgbClr val="E4E4D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75372" y="4605414"/>
            <a:ext cx="284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좌우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사회당 합동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7940" y="5035322"/>
            <a:ext cx="313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재계의 요청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5948" y="5457958"/>
            <a:ext cx="219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냉전의 심화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856" y="4087368"/>
            <a:ext cx="184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성립 배경 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98434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0">
                  <a:srgbClr val="2B2A2F"/>
                </a:gs>
                <a:gs pos="83000">
                  <a:srgbClr val="894F5D"/>
                </a:gs>
                <a:gs pos="22000">
                  <a:srgbClr val="190B0A"/>
                </a:gs>
                <a:gs pos="56000">
                  <a:srgbClr val="924450"/>
                </a:gs>
                <a:gs pos="100000">
                  <a:srgbClr val="2D282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27253"/>
          <a:stretch/>
        </p:blipFill>
        <p:spPr>
          <a:xfrm>
            <a:off x="8075613" y="0"/>
            <a:ext cx="4116387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정치적 요인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43988" y="633302"/>
            <a:ext cx="513097" cy="584775"/>
            <a:chOff x="1624715" y="2348130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48130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 smtClean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71420" y="1649031"/>
            <a:ext cx="7072850" cy="4542600"/>
          </a:xfrm>
          <a:prstGeom prst="roundRect">
            <a:avLst>
              <a:gd name="adj" fmla="val 4737"/>
            </a:avLst>
          </a:prstGeom>
          <a:solidFill>
            <a:schemeClr val="bg1">
              <a:lumMod val="95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6555" r="20722" b="195"/>
          <a:stretch/>
        </p:blipFill>
        <p:spPr>
          <a:xfrm>
            <a:off x="5663716" y="2336801"/>
            <a:ext cx="1670050" cy="4254500"/>
          </a:xfrm>
          <a:prstGeom prst="rect">
            <a:avLst/>
          </a:prstGeom>
          <a:effectLst>
            <a:outerShdw blurRad="50800" dist="38100" sx="99000" sy="990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34721" y="2665502"/>
            <a:ext cx="401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1951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미일안전보장조약을 개정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349" y="3156936"/>
            <a:ext cx="392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미국과 일본 간의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4722" y="2099232"/>
            <a:ext cx="148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BC2F48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안보 투쟁</a:t>
            </a:r>
            <a:endParaRPr lang="ko-KR" altLang="en-US" sz="2800" dirty="0">
              <a:solidFill>
                <a:srgbClr val="BC2F48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4721" y="3656693"/>
            <a:ext cx="390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군사적 동맹 </a:t>
            </a:r>
            <a:r>
              <a:rPr lang="ko-KR" altLang="en-US" sz="240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관계 강화가 주 내용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2653" y="4158577"/>
            <a:ext cx="456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혁신세력과 시민의 반대에도 불구하고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349" y="4643620"/>
            <a:ext cx="440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기시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내각은 </a:t>
            </a:r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신안보조약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단독 통과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1831" y="5118375"/>
            <a:ext cx="442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 민주주의에 큰 획을 그은 사건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324851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57085" y="40821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" y="1575911"/>
            <a:ext cx="7058800" cy="3373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6008" y="5071974"/>
            <a:ext cx="243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GNP(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국민총생산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1774411" y="2409459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1306194" y="2776728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아래쪽 화살표 17"/>
          <p:cNvSpPr/>
          <p:nvPr/>
        </p:nvSpPr>
        <p:spPr>
          <a:xfrm>
            <a:off x="2868536" y="2574051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23095" y="1977237"/>
            <a:ext cx="91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11.3%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4494" y="2112386"/>
            <a:ext cx="9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11.5%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202804" y="5123321"/>
            <a:ext cx="3433204" cy="243107"/>
          </a:xfrm>
          <a:prstGeom prst="rect">
            <a:avLst/>
          </a:prstGeom>
          <a:gradFill flip="none" rotWithShape="1">
            <a:gsLst>
              <a:gs pos="92554">
                <a:srgbClr val="FBFBFB"/>
              </a:gs>
              <a:gs pos="0">
                <a:srgbClr val="BC2F48"/>
              </a:gs>
              <a:gs pos="74000">
                <a:srgbClr val="FBFBFB"/>
              </a:gs>
              <a:gs pos="100000">
                <a:srgbClr val="FBFBFB"/>
              </a:gs>
            </a:gsLst>
            <a:lin ang="10800000" scaled="1"/>
            <a:tileRect/>
          </a:gra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66875" y="5765521"/>
            <a:ext cx="154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천억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3374" y="5786575"/>
            <a:ext cx="103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70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5639311" y="2450622"/>
            <a:ext cx="213175" cy="329184"/>
          </a:xfrm>
          <a:prstGeom prst="downArrow">
            <a:avLst/>
          </a:prstGeom>
          <a:solidFill>
            <a:srgbClr val="BC2F48"/>
          </a:solidFill>
          <a:ln>
            <a:solidFill>
              <a:srgbClr val="BC2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45355" y="2050017"/>
            <a:ext cx="101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5.3%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5422392"/>
            <a:ext cx="93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1955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3672" y="5422392"/>
            <a:ext cx="129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1980</a:t>
            </a:r>
            <a:endParaRPr lang="ko-KR" altLang="en-US" sz="2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419217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5633" y="1594942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고도성장의 원인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856122" y="2408211"/>
            <a:ext cx="6837003" cy="2776437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40129" y="2549522"/>
            <a:ext cx="297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한국전쟁특수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773" y="3214053"/>
            <a:ext cx="558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국민소득배증계획 실시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773" y="3852776"/>
            <a:ext cx="462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단일 환율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달러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=360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엔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536" y="4457441"/>
            <a:ext cx="44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질 좋고 풍부한 젊은 노동력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81344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25129" y="122722"/>
            <a:ext cx="11944952" cy="6612556"/>
          </a:xfrm>
          <a:prstGeom prst="rect">
            <a:avLst/>
          </a:prstGeom>
          <a:noFill/>
          <a:ln w="254000">
            <a:gradFill flip="none" rotWithShape="1">
              <a:gsLst>
                <a:gs pos="8000">
                  <a:srgbClr val="0A8CBE"/>
                </a:gs>
                <a:gs pos="76000">
                  <a:srgbClr val="E1CCB7"/>
                </a:gs>
                <a:gs pos="55000">
                  <a:srgbClr val="D8E8E8"/>
                </a:gs>
                <a:gs pos="30000">
                  <a:srgbClr val="6CC3E6"/>
                </a:gs>
                <a:gs pos="98000">
                  <a:srgbClr val="998B5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830" y="-1"/>
            <a:ext cx="408416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119" y="651590"/>
            <a:ext cx="435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일본의 고도성장</a:t>
            </a:r>
            <a:endParaRPr lang="ko-KR" altLang="en-US" sz="32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3988" y="651590"/>
            <a:ext cx="513097" cy="584775"/>
            <a:chOff x="1624715" y="2366418"/>
            <a:chExt cx="513097" cy="58477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624715" y="2374863"/>
              <a:ext cx="513097" cy="51309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33244" y="2366418"/>
              <a:ext cx="283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9304" y="1601937"/>
            <a:ext cx="3067175" cy="492919"/>
          </a:xfrm>
          <a:prstGeom prst="roundRect">
            <a:avLst>
              <a:gd name="adj" fmla="val 11817"/>
            </a:avLst>
          </a:prstGeom>
          <a:solidFill>
            <a:srgbClr val="534E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일본사회의 변화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001" y="238225"/>
            <a:ext cx="7874830" cy="638155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65168" y="3106524"/>
            <a:ext cx="561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산업 전체의 </a:t>
            </a:r>
            <a:r>
              <a:rPr lang="ko-KR" altLang="en-US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중화학 공업화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</a:t>
            </a:r>
            <a:r>
              <a:rPr lang="ko-KR" altLang="en-US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기술혁신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095" y="4787168"/>
            <a:ext cx="556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마쓰시타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전기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가전제품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혼다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기연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오토바이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소니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트랜지스터 라디오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등 대기업의 성장 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094" y="3696737"/>
            <a:ext cx="610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전기세탁기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전기냉장고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흑백텔레비전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5168" y="4154892"/>
            <a:ext cx="603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1960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년대 후반부터 컬러텔레비전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자동차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에어컨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168" y="2529356"/>
            <a:ext cx="681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년 안에 일본의 경제 규모 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X2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국민소득배증계획 실시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843250" y="2425477"/>
            <a:ext cx="6837003" cy="3480525"/>
          </a:xfrm>
          <a:prstGeom prst="roundRect">
            <a:avLst>
              <a:gd name="adj" fmla="val 4737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85195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534</Words>
  <Application>Microsoft Office PowerPoint</Application>
  <PresentationFormat>와이드스크린</PresentationFormat>
  <Paragraphs>132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배달의민족 주아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김혜린</dc:creator>
  <cp:lastModifiedBy>OWNER</cp:lastModifiedBy>
  <cp:revision>79</cp:revision>
  <dcterms:created xsi:type="dcterms:W3CDTF">2018-02-02T08:26:30Z</dcterms:created>
  <dcterms:modified xsi:type="dcterms:W3CDTF">2019-12-01T13:43:46Z</dcterms:modified>
</cp:coreProperties>
</file>