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79" r:id="rId13"/>
  </p:sldMasterIdLst>
  <p:sldIdLst>
    <p:sldId id="257" r:id="rId15"/>
    <p:sldId id="258" r:id="rId16"/>
    <p:sldId id="259" r:id="rId17"/>
    <p:sldId id="260" r:id="rId18"/>
    <p:sldId id="264" r:id="rId19"/>
    <p:sldId id="261" r:id="rId20"/>
    <p:sldId id="265" r:id="rId21"/>
    <p:sldId id="262" r:id="rId22"/>
    <p:sldId id="263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350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viewProps" Target="viewProps.xml"></Relationship><Relationship Id="rId25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854CE-B186-45C2-BF6B-32DA26CA8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E5307F-B3FB-4D6F-A475-AEB72DF1A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A33A6-18CF-4F8C-B6F9-23E2C877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03274B-1326-4AEA-BDF7-CCAB105C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095672-EA9B-4D8D-B047-0FD7CFD3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5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7AA340-B15A-4EC2-842D-ED4F7060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402E-5CBF-42EA-B4BB-ED000BD83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813A51-FDA3-46DA-8F3D-11E8AAFB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532C6A-0849-4737-B6B4-03A6EE58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3014CA-803B-45A7-AE16-7821B015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BD1A29-5ED7-4C49-9E2C-E68AA12ED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E7C0A6-0F17-4E82-995B-864DC5968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FB63D7-4480-46B8-80C7-42E98975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0D767-6DA8-48C0-B7DE-7D641BC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B623B3-5A6E-45DE-A758-5710232D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1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8C364-77A3-4416-B332-07EE124C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FB5E98-2B06-497E-9DBB-0F8908B1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D54B56-0B20-4640-9EAE-83538184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3F210-682C-454A-B4C5-4F3EE9CA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E28B81-F432-4241-9AC4-5FED8F22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0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3D3F96-2C19-40FA-95C9-5071E05C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5F7F0F-B7BF-4100-B43F-B909BE02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027FB5-A5AB-4AAD-9EF0-7918E9C5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F8923-AE11-4039-866B-2F4804FA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CE19B9-71F8-454D-8B93-C017F7B9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9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ECBC8D-597B-4A46-9349-B110A4FD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798DBB-A1F6-4A04-806C-89D5A81D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3D819B-F05F-432A-BAC7-2364AD5E8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FF07AA-68FD-4342-914A-FA747794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097879-AB31-48A9-B4F3-5D93C98E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E006A1-94C0-416E-923C-6F989758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BF3B3B-3B6B-4270-871A-59F0CDAB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48C5D9-1B6C-418F-8C64-45A3CA22C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B31F77-5861-4E3B-AC8F-E3EDE3370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CFBC604-F91E-4431-91CD-AD23D09CC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EA3F723-B68F-4DA8-B584-26A85380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4E309D-D091-46F7-B9E0-DBDE75BD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235A26-7044-4617-A322-EA046693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392C25-9127-480D-9241-421CDDAC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8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2B8D3A-B610-4452-BC4D-C801E6C9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09DEB6-5A54-4D86-8E65-7E9C2DE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E8344D8-8090-478D-9C22-FA685599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37645F-D089-4092-B028-3D141330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3965F21-8C28-4413-8C0C-D353FD25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76388B8-6B61-48B5-A432-B975D8CC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E80819-0165-497F-8DCE-392F0485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7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DD817F-1D85-48F0-8205-6E09A31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FF7418-7D66-41FC-9016-C6CCF49C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595C2F-B037-4D4D-8A3B-62FA0947B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7F93C5-397F-46B0-961B-CB58184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36A1B-75D3-4B54-B6C0-261E4C50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476D17-2FD8-4339-BFD9-0FF9284D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9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E8AF32-AAEC-4D32-BB46-01F398AE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3CD9CC7-DD8B-407F-88C3-9323CF195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01127F-8A31-48FE-B0CA-8C158FBF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30BECE-1183-4E25-968B-FD81D798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5FADC1-7B87-4FE2-B8AA-3B5F3A6F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028D82-95C8-413B-9EB1-75E8192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9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E7F599-041A-4C58-93D4-741109A9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139D45-E476-4E60-B2A9-80565526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68E4B7-9453-4048-AE30-821516367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7C4AA4-5BC1-4832-AD56-98478FDC0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1649BE-ADE8-4021-86A5-0CA24F309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3.jpeg"></Relationship><Relationship Id="rId2" Type="http://schemas.openxmlformats.org/officeDocument/2006/relationships/image" Target="../media/image2.png"></Relationship><Relationship Id="rId4" Type="http://schemas.openxmlformats.org/officeDocument/2006/relationships/image" Target="../media/image4.png"></Relationship><Relationship Id="rId5" Type="http://schemas.openxmlformats.org/officeDocument/2006/relationships/slideLayout" Target="../slideLayouts/slideLayout2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5.png"></Relationship><Relationship Id="rId3" Type="http://schemas.openxmlformats.org/officeDocument/2006/relationships/slideLayout" Target="../slideLayouts/slideLayout2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hyperlink" Target="https://youtu.be/67yB7pJ7pzI" TargetMode="Externa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>
            <a:off x="3183890" y="473075"/>
            <a:ext cx="5821680" cy="92265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strike="noStrike" cap="none" dirty="0">
                <a:solidFill>
                  <a:srgbClr val="000000">
                    <a:lumMod val="75000"/>
                    <a:lumOff val="25000"/>
                  </a:srgbClr>
                </a:solidFill>
                <a:latin typeface="문체부 쓰기 흘림체" charset="0"/>
                <a:ea typeface="문체부 쓰기 흘림체" charset="0"/>
              </a:rPr>
              <a:t>전후 일본 경제의 회복기</a:t>
            </a:r>
            <a:endParaRPr lang="ko-KR" altLang="en-US" sz="3600" b="1" strike="noStrike" cap="none" dirty="0">
              <a:solidFill>
                <a:srgbClr val="000000">
                  <a:lumMod val="75000"/>
                  <a:lumOff val="25000"/>
                </a:srgbClr>
              </a:solidFill>
              <a:latin typeface="문체부 쓰기 흘림체" charset="0"/>
              <a:ea typeface="문체부 쓰기 흘림체" charset="0"/>
            </a:endParaRPr>
          </a:p>
        </p:txBody>
      </p:sp>
      <p:sp>
        <p:nvSpPr>
          <p:cNvPr id="7" name="타원 6"/>
          <p:cNvSpPr>
            <a:spLocks/>
          </p:cNvSpPr>
          <p:nvPr/>
        </p:nvSpPr>
        <p:spPr>
          <a:xfrm>
            <a:off x="4655185" y="2353310"/>
            <a:ext cx="2877820" cy="2867660"/>
          </a:xfrm>
          <a:prstGeom prst="ellipse">
            <a:avLst/>
          </a:prstGeom>
          <a:solidFill>
            <a:srgbClr val="4B4B4B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28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9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3A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9CE5959-0D78-46D2-9860-E5C7A4D34A72}"/>
              </a:ext>
            </a:extLst>
          </p:cNvPr>
          <p:cNvSpPr/>
          <p:nvPr/>
        </p:nvSpPr>
        <p:spPr>
          <a:xfrm>
            <a:off x="1396365" y="3587750"/>
            <a:ext cx="1515110" cy="448310"/>
          </a:xfrm>
          <a:prstGeom prst="roundRect">
            <a:avLst>
              <a:gd name="adj" fmla="val 50000"/>
            </a:avLst>
          </a:prstGeom>
          <a:solidFill>
            <a:schemeClr val="tx1">
              <a:alpha val="47000"/>
            </a:schemeClr>
          </a:solidFill>
          <a:ln w="19050">
            <a:solidFill>
              <a:srgbClr val="8FC6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대구대학교</a:t>
            </a:r>
            <a:endParaRPr lang="ko-KR" altLang="en-US" sz="1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0EB1664-FDFE-4923-9888-CB17C72720CE}"/>
              </a:ext>
            </a:extLst>
          </p:cNvPr>
          <p:cNvSpPr/>
          <p:nvPr/>
        </p:nvSpPr>
        <p:spPr>
          <a:xfrm>
            <a:off x="2500630" y="3587750"/>
            <a:ext cx="2470150" cy="448310"/>
          </a:xfrm>
          <a:prstGeom prst="roundRect">
            <a:avLst>
              <a:gd name="adj" fmla="val 50000"/>
            </a:avLst>
          </a:prstGeom>
          <a:solidFill>
            <a:schemeClr val="tx1">
              <a:alpha val="14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일****</a:t>
            </a:r>
            <a:r>
              <a:rPr lang="ko-KR" altLang="en-US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학</a:t>
            </a: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과</a:t>
            </a:r>
            <a:endParaRPr lang="ko-KR" altLang="en-US" sz="1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1" name="직사각형 30"/>
          <p:cNvSpPr>
            <a:spLocks/>
          </p:cNvSpPr>
          <p:nvPr/>
        </p:nvSpPr>
        <p:spPr>
          <a:xfrm>
            <a:off x="3336925" y="1422400"/>
            <a:ext cx="5518785" cy="115379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strike="noStrike" cap="none" dirty="0">
                <a:solidFill>
                  <a:srgbClr val="FFFFFF">
                    <a:lumMod val="95000"/>
                  </a:srgbClr>
                </a:solidFill>
                <a:latin typeface="맑은 고딕" charset="0"/>
                <a:ea typeface="맑은 고딕" charset="0"/>
              </a:rPr>
              <a:t>일본 경제의 회생 배경</a:t>
            </a:r>
            <a:endParaRPr lang="ko-KR" altLang="en-US" sz="3200" b="0" strike="noStrike" cap="none" dirty="0">
              <a:solidFill>
                <a:srgbClr val="FFFFFF">
                  <a:lumMod val="9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strike="noStrike" cap="none" dirty="0">
                <a:solidFill>
                  <a:srgbClr val="FFFFFF">
                    <a:lumMod val="95000"/>
                  </a:srgbClr>
                </a:solidFill>
                <a:latin typeface="맑은 고딕" charset="0"/>
                <a:ea typeface="맑은 고딕" charset="0"/>
              </a:rPr>
              <a:t>2000년대 이후의 일본 경제 변화</a:t>
            </a:r>
            <a:endParaRPr lang="ko-KR" altLang="en-US" sz="1400" b="0" strike="noStrike" cap="none" dirty="0">
              <a:solidFill>
                <a:srgbClr val="FFFFFF">
                  <a:lumMod val="9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4" name="사각형: 둥근 모서리 4">
            <a:extLst>
              <a:ext uri="{FF2B5EF4-FFF2-40B4-BE49-F238E27FC236}">
                <a16:creationId xmlns:a16="http://schemas.microsoft.com/office/drawing/2014/main" id="{09CE5959-0D78-46D2-9860-E5C7A4D34A72}"/>
              </a:ext>
            </a:extLst>
          </p:cNvPr>
          <p:cNvSpPr/>
          <p:nvPr/>
        </p:nvSpPr>
        <p:spPr>
          <a:xfrm>
            <a:off x="4559935" y="3587750"/>
            <a:ext cx="1717675" cy="447675"/>
          </a:xfrm>
          <a:prstGeom prst="roundRect">
            <a:avLst>
              <a:gd name="adj" fmla="val 50000"/>
            </a:avLst>
          </a:prstGeom>
          <a:solidFill>
            <a:schemeClr val="tx1">
              <a:alpha val="47000"/>
            </a:schemeClr>
          </a:solidFill>
          <a:ln w="19050">
            <a:solidFill>
              <a:srgbClr val="8FC6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</a:rPr>
              <a:t>학번</a:t>
            </a:r>
          </a:p>
        </p:txBody>
      </p:sp>
      <p:sp>
        <p:nvSpPr>
          <p:cNvPr id="35" name="사각형: 둥근 모서리 5">
            <a:extLst>
              <a:ext uri="{FF2B5EF4-FFF2-40B4-BE49-F238E27FC236}">
                <a16:creationId xmlns:a16="http://schemas.microsoft.com/office/drawing/2014/main" id="{E0EB1664-FDFE-4923-9888-CB17C72720CE}"/>
              </a:ext>
            </a:extLst>
          </p:cNvPr>
          <p:cNvSpPr/>
          <p:nvPr/>
        </p:nvSpPr>
        <p:spPr>
          <a:xfrm>
            <a:off x="5829300" y="3578860"/>
            <a:ext cx="2055495" cy="448310"/>
          </a:xfrm>
          <a:prstGeom prst="roundRect">
            <a:avLst>
              <a:gd name="adj" fmla="val 50000"/>
            </a:avLst>
          </a:prstGeom>
          <a:solidFill>
            <a:schemeClr val="tx1">
              <a:alpha val="14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21*43*45</a:t>
            </a:r>
            <a:endParaRPr lang="ko-KR" altLang="en-US" sz="1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6" name="사각형: 둥근 모서리 4">
            <a:extLst>
              <a:ext uri="{FF2B5EF4-FFF2-40B4-BE49-F238E27FC236}">
                <a16:creationId xmlns:a16="http://schemas.microsoft.com/office/drawing/2014/main" id="{09CE5959-0D78-46D2-9860-E5C7A4D34A72}"/>
              </a:ext>
            </a:extLst>
          </p:cNvPr>
          <p:cNvSpPr/>
          <p:nvPr/>
        </p:nvSpPr>
        <p:spPr>
          <a:xfrm>
            <a:off x="7546975" y="3587750"/>
            <a:ext cx="1514475" cy="447675"/>
          </a:xfrm>
          <a:prstGeom prst="roundRect">
            <a:avLst>
              <a:gd name="adj" fmla="val 50000"/>
            </a:avLst>
          </a:prstGeom>
          <a:solidFill>
            <a:schemeClr val="tx1">
              <a:alpha val="47000"/>
            </a:schemeClr>
          </a:solidFill>
          <a:ln w="19050">
            <a:solidFill>
              <a:srgbClr val="8FC6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</a:rPr>
              <a:t>이름</a:t>
            </a:r>
          </a:p>
        </p:txBody>
      </p:sp>
      <p:sp>
        <p:nvSpPr>
          <p:cNvPr id="37" name="사각형: 둥근 모서리 5">
            <a:extLst>
              <a:ext uri="{FF2B5EF4-FFF2-40B4-BE49-F238E27FC236}">
                <a16:creationId xmlns:a16="http://schemas.microsoft.com/office/drawing/2014/main" id="{E0EB1664-FDFE-4923-9888-CB17C72720CE}"/>
              </a:ext>
            </a:extLst>
          </p:cNvPr>
          <p:cNvSpPr/>
          <p:nvPr/>
        </p:nvSpPr>
        <p:spPr>
          <a:xfrm>
            <a:off x="8703945" y="3587750"/>
            <a:ext cx="2016760" cy="448310"/>
          </a:xfrm>
          <a:prstGeom prst="roundRect">
            <a:avLst>
              <a:gd name="adj" fmla="val 50000"/>
            </a:avLst>
          </a:prstGeom>
          <a:solidFill>
            <a:schemeClr val="tx1">
              <a:alpha val="14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전*모</a:t>
            </a:r>
            <a:endParaRPr lang="ko-KR" altLang="en-US" sz="1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4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3A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텍스트 개체 틀 33"/>
          <p:cNvSpPr txBox="1">
            <a:spLocks noGrp="1"/>
          </p:cNvSpPr>
          <p:nvPr>
            <p:ph type="title"/>
          </p:nvPr>
        </p:nvSpPr>
        <p:spPr>
          <a:xfrm>
            <a:off x="838200" y="413385"/>
            <a:ext cx="10516235" cy="101155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경제 회생의 배경</a:t>
            </a:r>
            <a:endParaRPr lang="ko-KR" altLang="en-US" sz="40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5" name="내용 개체 틀 34"/>
          <p:cNvSpPr txBox="1">
            <a:spLocks noGrp="1"/>
          </p:cNvSpPr>
          <p:nvPr>
            <p:ph idx="1"/>
          </p:nvPr>
        </p:nvSpPr>
        <p:spPr>
          <a:xfrm>
            <a:off x="838200" y="1737995"/>
            <a:ext cx="5354955" cy="23545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세계 2위의 경제력과 외환보유고, 90년대 초중반까지만 해도 최고 실적을 누렸던 제조업이 경제 구조의 안정성을 지켜주었다.</a:t>
            </a:r>
            <a:endParaRPr lang="ko-KR" altLang="en-US" sz="20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고령화 문제 또한 본격적으로 악화되지 않았다.</a:t>
            </a:r>
            <a:endParaRPr lang="ko-KR" altLang="en-US" sz="20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기술력을 바탕으로 한 끊임없는 경상수지 흑자-외환수급의 문제가 없었다.</a:t>
            </a:r>
            <a:endParaRPr lang="ko-KR" altLang="en-US" sz="20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45" y="1737995"/>
            <a:ext cx="5858510" cy="3247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2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3A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타원 30">
            <a:extLst>
              <a:ext uri="{FF2B5EF4-FFF2-40B4-BE49-F238E27FC236}">
                <a16:creationId xmlns:a16="http://schemas.microsoft.com/office/drawing/2014/main" id="{EC6B0017-C428-4253-87A3-D745F2AE0EBD}"/>
              </a:ext>
            </a:extLst>
          </p:cNvPr>
          <p:cNvSpPr/>
          <p:nvPr/>
        </p:nvSpPr>
        <p:spPr>
          <a:xfrm>
            <a:off x="761365" y="3139440"/>
            <a:ext cx="3098800" cy="3098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자유형: 도형 6">
            <a:extLst>
              <a:ext uri="{FF2B5EF4-FFF2-40B4-BE49-F238E27FC236}">
                <a16:creationId xmlns:a16="http://schemas.microsoft.com/office/drawing/2014/main" id="{7404E370-AB59-454D-BF99-33AAD5C92955}"/>
              </a:ext>
            </a:extLst>
          </p:cNvPr>
          <p:cNvSpPr/>
          <p:nvPr/>
        </p:nvSpPr>
        <p:spPr>
          <a:xfrm>
            <a:off x="952500" y="1990090"/>
            <a:ext cx="2715895" cy="4237990"/>
          </a:xfrm>
          <a:custGeom>
            <a:avLst/>
            <a:gdLst>
              <a:gd name="connsiteX0" fmla="*/ 244495 w 2905126"/>
              <a:gd name="connsiteY0" fmla="*/ 0 h 4533298"/>
              <a:gd name="connsiteX1" fmla="*/ 2660631 w 2905126"/>
              <a:gd name="connsiteY1" fmla="*/ 0 h 4533298"/>
              <a:gd name="connsiteX2" fmla="*/ 2905126 w 2905126"/>
              <a:gd name="connsiteY2" fmla="*/ 244495 h 4533298"/>
              <a:gd name="connsiteX3" fmla="*/ 2905126 w 2905126"/>
              <a:gd name="connsiteY3" fmla="*/ 3662219 h 4533298"/>
              <a:gd name="connsiteX4" fmla="*/ 2900703 w 2905126"/>
              <a:gd name="connsiteY4" fmla="*/ 3671402 h 4533298"/>
              <a:gd name="connsiteX5" fmla="*/ 1452563 w 2905126"/>
              <a:gd name="connsiteY5" fmla="*/ 4533298 h 4533298"/>
              <a:gd name="connsiteX6" fmla="*/ 4424 w 2905126"/>
              <a:gd name="connsiteY6" fmla="*/ 3671402 h 4533298"/>
              <a:gd name="connsiteX7" fmla="*/ 0 w 2905126"/>
              <a:gd name="connsiteY7" fmla="*/ 3662219 h 4533298"/>
              <a:gd name="connsiteX8" fmla="*/ 0 w 2905126"/>
              <a:gd name="connsiteY8" fmla="*/ 244495 h 4533298"/>
              <a:gd name="connsiteX9" fmla="*/ 244495 w 2905126"/>
              <a:gd name="connsiteY9" fmla="*/ 0 h 45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5126" h="4533298">
                <a:moveTo>
                  <a:pt x="244495" y="0"/>
                </a:moveTo>
                <a:lnTo>
                  <a:pt x="2660631" y="0"/>
                </a:lnTo>
                <a:cubicBezTo>
                  <a:pt x="2795662" y="0"/>
                  <a:pt x="2905126" y="109464"/>
                  <a:pt x="2905126" y="244495"/>
                </a:cubicBezTo>
                <a:lnTo>
                  <a:pt x="2905126" y="3662219"/>
                </a:lnTo>
                <a:lnTo>
                  <a:pt x="2900703" y="3671402"/>
                </a:lnTo>
                <a:cubicBezTo>
                  <a:pt x="2621815" y="4184786"/>
                  <a:pt x="2077889" y="4533298"/>
                  <a:pt x="1452563" y="4533298"/>
                </a:cubicBezTo>
                <a:cubicBezTo>
                  <a:pt x="827237" y="4533298"/>
                  <a:pt x="283311" y="4184786"/>
                  <a:pt x="4424" y="3671402"/>
                </a:cubicBezTo>
                <a:lnTo>
                  <a:pt x="0" y="3662219"/>
                </a:lnTo>
                <a:lnTo>
                  <a:pt x="0" y="244495"/>
                </a:lnTo>
                <a:cubicBezTo>
                  <a:pt x="0" y="109464"/>
                  <a:pt x="109464" y="0"/>
                  <a:pt x="2444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0EC9EEB-D56C-4F4D-B560-9A09E6861CBD}"/>
              </a:ext>
            </a:extLst>
          </p:cNvPr>
          <p:cNvSpPr/>
          <p:nvPr/>
        </p:nvSpPr>
        <p:spPr>
          <a:xfrm>
            <a:off x="1112520" y="4688840"/>
            <a:ext cx="2396490" cy="1199515"/>
          </a:xfrm>
          <a:prstGeom prst="rect">
            <a:avLst/>
          </a:prstGeom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MV Boli" charset="0"/>
                <a:ea typeface="MV Boli" charset="0"/>
              </a:rPr>
              <a:t>세가지 과잉</a:t>
            </a:r>
            <a:endParaRPr lang="ko-KR" altLang="en-US" sz="1200" cap="none" dirty="0" smtClean="0" b="0" strike="noStrike">
              <a:solidFill>
                <a:srgbClr val="000000">
                  <a:lumMod val="65000"/>
                  <a:lumOff val="35000"/>
                </a:srgbClr>
              </a:solidFill>
              <a:latin typeface="MV Boli" charset="0"/>
              <a:ea typeface="MV Boli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MV Boli" charset="0"/>
                <a:ea typeface="MV Boli" charset="0"/>
              </a:rPr>
              <a:t>과잉 고용</a:t>
            </a:r>
            <a:endParaRPr lang="ko-KR" altLang="en-US" sz="1200" cap="none" dirty="0" smtClean="0" b="0" strike="noStrike">
              <a:solidFill>
                <a:srgbClr val="000000">
                  <a:lumMod val="65000"/>
                  <a:lumOff val="35000"/>
                </a:srgbClr>
              </a:solidFill>
              <a:latin typeface="MV Boli" charset="0"/>
              <a:ea typeface="MV Boli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MV Boli" charset="0"/>
                <a:ea typeface="MV Boli" charset="0"/>
              </a:rPr>
              <a:t>과잉 설비</a:t>
            </a:r>
            <a:endParaRPr lang="ko-KR" altLang="en-US" sz="1200" cap="none" dirty="0" smtClean="0" b="0" strike="noStrike">
              <a:solidFill>
                <a:srgbClr val="000000">
                  <a:lumMod val="65000"/>
                  <a:lumOff val="35000"/>
                </a:srgbClr>
              </a:solidFill>
              <a:latin typeface="MV Boli" charset="0"/>
              <a:ea typeface="MV Boli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MV Boli" charset="0"/>
                <a:ea typeface="MV Boli" charset="0"/>
              </a:rPr>
              <a:t>과잉 부채가 대부분 해결</a:t>
            </a:r>
            <a:endParaRPr lang="ko-KR" altLang="en-US" sz="1200" cap="none" dirty="0" smtClean="0" b="0" strike="noStrike">
              <a:solidFill>
                <a:srgbClr val="000000">
                  <a:lumMod val="65000"/>
                  <a:lumOff val="35000"/>
                </a:srgbClr>
              </a:solidFill>
              <a:latin typeface="MV Boli" charset="0"/>
              <a:ea typeface="MV Boli" charset="0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F3DE4BCF-15EB-415E-8490-921105537252}"/>
              </a:ext>
            </a:extLst>
          </p:cNvPr>
          <p:cNvSpPr/>
          <p:nvPr/>
        </p:nvSpPr>
        <p:spPr>
          <a:xfrm>
            <a:off x="4660900" y="3148965"/>
            <a:ext cx="3098800" cy="3098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852670" y="1990090"/>
            <a:ext cx="2715895" cy="4247515"/>
            <a:chOff x="4852670" y="1990090"/>
            <a:chExt cx="2715895" cy="4247515"/>
          </a:xfrm>
        </p:grpSpPr>
        <p:sp>
          <p:nvSpPr>
            <p:cNvPr id="37" name="자유형: 도형 10"/>
            <p:cNvSpPr>
              <a:spLocks/>
            </p:cNvSpPr>
            <p:nvPr/>
          </p:nvSpPr>
          <p:spPr>
            <a:xfrm>
              <a:off x="4852670" y="2000250"/>
              <a:ext cx="2716530" cy="4238625"/>
            </a:xfrm>
            <a:custGeom>
              <a:avLst/>
              <a:gdLst>
                <a:gd name="TX0" fmla="*/ 244495 w 2905127"/>
                <a:gd name="TY0" fmla="*/ 0 h 4533299"/>
                <a:gd name="TX1" fmla="*/ 2660631 w 2905127"/>
                <a:gd name="TY1" fmla="*/ 0 h 4533299"/>
                <a:gd name="TX2" fmla="*/ 2905126 w 2905127"/>
                <a:gd name="TY2" fmla="*/ 244495 h 4533299"/>
                <a:gd name="TX3" fmla="*/ 2905126 w 2905127"/>
                <a:gd name="TY3" fmla="*/ 3662219 h 4533299"/>
                <a:gd name="TX4" fmla="*/ 2900703 w 2905127"/>
                <a:gd name="TY4" fmla="*/ 3671402 h 4533299"/>
                <a:gd name="TX5" fmla="*/ 1452563 w 2905127"/>
                <a:gd name="TY5" fmla="*/ 4533298 h 4533299"/>
                <a:gd name="TX6" fmla="*/ 4424 w 2905127"/>
                <a:gd name="TY6" fmla="*/ 3671402 h 4533299"/>
                <a:gd name="TX7" fmla="*/ 0 w 2905127"/>
                <a:gd name="TY7" fmla="*/ 3662219 h 4533299"/>
                <a:gd name="TX8" fmla="*/ 0 w 2905127"/>
                <a:gd name="TY8" fmla="*/ 244495 h 4533299"/>
                <a:gd name="TX9" fmla="*/ 244495 w 2905127"/>
                <a:gd name="TY9" fmla="*/ 0 h 453329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</a:cxnLst>
              <a:rect l="l" t="t" r="r" b="b"/>
              <a:pathLst>
                <a:path w="2905127" h="4533299">
                  <a:moveTo>
                    <a:pt x="244495" y="0"/>
                  </a:moveTo>
                  <a:lnTo>
                    <a:pt x="2660631" y="0"/>
                  </a:lnTo>
                  <a:cubicBezTo>
                    <a:pt x="2795662" y="0"/>
                    <a:pt x="2905126" y="109464"/>
                    <a:pt x="2905126" y="244495"/>
                  </a:cubicBezTo>
                  <a:lnTo>
                    <a:pt x="2905126" y="3662219"/>
                  </a:lnTo>
                  <a:lnTo>
                    <a:pt x="2900703" y="3671402"/>
                  </a:lnTo>
                  <a:cubicBezTo>
                    <a:pt x="2621815" y="4184786"/>
                    <a:pt x="2077889" y="4533298"/>
                    <a:pt x="1452563" y="4533298"/>
                  </a:cubicBezTo>
                  <a:cubicBezTo>
                    <a:pt x="827237" y="4533298"/>
                    <a:pt x="283311" y="4184786"/>
                    <a:pt x="4424" y="3671402"/>
                  </a:cubicBezTo>
                  <a:lnTo>
                    <a:pt x="0" y="3662219"/>
                  </a:lnTo>
                  <a:lnTo>
                    <a:pt x="0" y="244495"/>
                  </a:lnTo>
                  <a:cubicBezTo>
                    <a:pt x="0" y="109464"/>
                    <a:pt x="109464" y="0"/>
                    <a:pt x="24449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38" name="직사각형 37"/>
            <p:cNvSpPr>
              <a:spLocks/>
            </p:cNvSpPr>
            <p:nvPr/>
          </p:nvSpPr>
          <p:spPr>
            <a:xfrm>
              <a:off x="5012690" y="4698365"/>
              <a:ext cx="2396490" cy="738505"/>
            </a:xfrm>
            <a:prstGeom prst="rect">
              <a:avLst/>
            </a:prstGeom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algn="ctr" fontAlgn="auto" defTabSz="914400" ea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 smtClean="0" b="0" strike="noStrike">
                  <a:solidFill>
                    <a:srgbClr val="000000">
                      <a:lumMod val="65000"/>
                      <a:lumOff val="35000"/>
                    </a:srgbClr>
                  </a:solidFill>
                  <a:latin typeface="MV Boli" charset="0"/>
                  <a:ea typeface="MV Boli" charset="0"/>
                </a:rPr>
                <a:t>노동 소득 분배율이 장기 균형 수준으로 돌아옴</a:t>
              </a:r>
              <a:endParaRPr lang="ko-KR" altLang="en-US" sz="14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MV Boli" charset="0"/>
                <a:ea typeface="MV Boli" charset="0"/>
              </a:endParaRPr>
            </a:p>
          </p:txBody>
        </p:sp>
        <p:sp>
          <p:nvSpPr>
            <p:cNvPr id="40" name="사각형: 둥근 위쪽 모서리 1"/>
            <p:cNvSpPr>
              <a:spLocks/>
            </p:cNvSpPr>
            <p:nvPr/>
          </p:nvSpPr>
          <p:spPr>
            <a:xfrm>
              <a:off x="4852670" y="1990090"/>
              <a:ext cx="2716530" cy="2486660"/>
            </a:xfrm>
            <a:prstGeom prst="round2SameRect">
              <a:avLst>
                <a:gd name="adj1" fmla="val 8929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41" name="타원 40">
            <a:extLst>
              <a:ext uri="{FF2B5EF4-FFF2-40B4-BE49-F238E27FC236}">
                <a16:creationId xmlns:a16="http://schemas.microsoft.com/office/drawing/2014/main" id="{F3DE4BCF-15EB-415E-8490-921105537252}"/>
              </a:ext>
            </a:extLst>
          </p:cNvPr>
          <p:cNvSpPr/>
          <p:nvPr/>
        </p:nvSpPr>
        <p:spPr>
          <a:xfrm>
            <a:off x="8369935" y="3158490"/>
            <a:ext cx="3098800" cy="3098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자유형: 도형 10">
            <a:extLst>
              <a:ext uri="{FF2B5EF4-FFF2-40B4-BE49-F238E27FC236}">
                <a16:creationId xmlns:a16="http://schemas.microsoft.com/office/drawing/2014/main" id="{DE2C4B6C-71E7-4893-9648-497ADADB4FD7}"/>
              </a:ext>
            </a:extLst>
          </p:cNvPr>
          <p:cNvSpPr/>
          <p:nvPr/>
        </p:nvSpPr>
        <p:spPr>
          <a:xfrm>
            <a:off x="8561070" y="2009775"/>
            <a:ext cx="2715895" cy="4237990"/>
          </a:xfrm>
          <a:custGeom>
            <a:avLst/>
            <a:gdLst>
              <a:gd name="connsiteX0" fmla="*/ 244495 w 2905126"/>
              <a:gd name="connsiteY0" fmla="*/ 0 h 4533298"/>
              <a:gd name="connsiteX1" fmla="*/ 2660631 w 2905126"/>
              <a:gd name="connsiteY1" fmla="*/ 0 h 4533298"/>
              <a:gd name="connsiteX2" fmla="*/ 2905126 w 2905126"/>
              <a:gd name="connsiteY2" fmla="*/ 244495 h 4533298"/>
              <a:gd name="connsiteX3" fmla="*/ 2905126 w 2905126"/>
              <a:gd name="connsiteY3" fmla="*/ 3662219 h 4533298"/>
              <a:gd name="connsiteX4" fmla="*/ 2900703 w 2905126"/>
              <a:gd name="connsiteY4" fmla="*/ 3671402 h 4533298"/>
              <a:gd name="connsiteX5" fmla="*/ 1452563 w 2905126"/>
              <a:gd name="connsiteY5" fmla="*/ 4533298 h 4533298"/>
              <a:gd name="connsiteX6" fmla="*/ 4424 w 2905126"/>
              <a:gd name="connsiteY6" fmla="*/ 3671402 h 4533298"/>
              <a:gd name="connsiteX7" fmla="*/ 0 w 2905126"/>
              <a:gd name="connsiteY7" fmla="*/ 3662219 h 4533298"/>
              <a:gd name="connsiteX8" fmla="*/ 0 w 2905126"/>
              <a:gd name="connsiteY8" fmla="*/ 244495 h 4533298"/>
              <a:gd name="connsiteX9" fmla="*/ 244495 w 2905126"/>
              <a:gd name="connsiteY9" fmla="*/ 0 h 45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5126" h="4533298">
                <a:moveTo>
                  <a:pt x="244495" y="0"/>
                </a:moveTo>
                <a:lnTo>
                  <a:pt x="2660631" y="0"/>
                </a:lnTo>
                <a:cubicBezTo>
                  <a:pt x="2795662" y="0"/>
                  <a:pt x="2905126" y="109464"/>
                  <a:pt x="2905126" y="244495"/>
                </a:cubicBezTo>
                <a:lnTo>
                  <a:pt x="2905126" y="3662219"/>
                </a:lnTo>
                <a:lnTo>
                  <a:pt x="2900703" y="3671402"/>
                </a:lnTo>
                <a:cubicBezTo>
                  <a:pt x="2621815" y="4184786"/>
                  <a:pt x="2077889" y="4533298"/>
                  <a:pt x="1452563" y="4533298"/>
                </a:cubicBezTo>
                <a:cubicBezTo>
                  <a:pt x="827237" y="4533298"/>
                  <a:pt x="283311" y="4184786"/>
                  <a:pt x="4424" y="3671402"/>
                </a:cubicBezTo>
                <a:lnTo>
                  <a:pt x="0" y="3662219"/>
                </a:lnTo>
                <a:lnTo>
                  <a:pt x="0" y="244495"/>
                </a:lnTo>
                <a:cubicBezTo>
                  <a:pt x="0" y="109464"/>
                  <a:pt x="109464" y="0"/>
                  <a:pt x="2444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A8FAF6B-6D53-4014-8EF6-9CEE1BA72A49}"/>
              </a:ext>
            </a:extLst>
          </p:cNvPr>
          <p:cNvSpPr/>
          <p:nvPr/>
        </p:nvSpPr>
        <p:spPr>
          <a:xfrm>
            <a:off x="8721725" y="4707890"/>
            <a:ext cx="2396490" cy="1061720"/>
          </a:xfrm>
          <a:prstGeom prst="rect">
            <a:avLst/>
          </a:prstGeom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MV Boli" charset="0"/>
                <a:ea typeface="MV Boli" charset="0"/>
              </a:rPr>
              <a:t>전후 베이비 붐 세대의 은퇴를 앞두고 고용과 소득 여건이 개선됨</a:t>
            </a:r>
            <a:endParaRPr lang="ko-KR" altLang="en-US" sz="1400" cap="none" dirty="0" smtClean="0" b="0" strike="noStrike">
              <a:solidFill>
                <a:srgbClr val="000000">
                  <a:lumMod val="65000"/>
                  <a:lumOff val="35000"/>
                </a:srgbClr>
              </a:solidFill>
              <a:latin typeface="MV Boli" charset="0"/>
              <a:ea typeface="MV Boli" charset="0"/>
            </a:endParaRPr>
          </a:p>
        </p:txBody>
      </p:sp>
      <p:sp>
        <p:nvSpPr>
          <p:cNvPr id="44" name="사각형: 둥근 위쪽 모서리 1">
            <a:extLst>
              <a:ext uri="{FF2B5EF4-FFF2-40B4-BE49-F238E27FC236}">
                <a16:creationId xmlns:a16="http://schemas.microsoft.com/office/drawing/2014/main" id="{65EADCED-D8EA-4C4F-BDEA-0350CDE3CB20}"/>
              </a:ext>
            </a:extLst>
          </p:cNvPr>
          <p:cNvSpPr/>
          <p:nvPr/>
        </p:nvSpPr>
        <p:spPr>
          <a:xfrm>
            <a:off x="8561070" y="2000250"/>
            <a:ext cx="2716530" cy="2486660"/>
          </a:xfrm>
          <a:prstGeom prst="round2SameRect">
            <a:avLst>
              <a:gd name="adj1" fmla="val 8929"/>
              <a:gd name="adj2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A7BF1F80-76BA-4599-96EB-4955435052A8}"/>
              </a:ext>
            </a:extLst>
          </p:cNvPr>
          <p:cNvSpPr/>
          <p:nvPr/>
        </p:nvSpPr>
        <p:spPr>
          <a:xfrm>
            <a:off x="3336925" y="10160"/>
            <a:ext cx="5519420" cy="1569085"/>
          </a:xfrm>
          <a:prstGeom prst="rect">
            <a:avLst/>
          </a:prstGeom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rgbClr val="FFFFFF">
                    <a:lumMod val="95000"/>
                  </a:srgbClr>
                </a:solidFill>
                <a:latin typeface="맑은 고딕" charset="0"/>
                <a:ea typeface="맑은 고딕" charset="0"/>
              </a:rPr>
              <a:t>일본 정부가 꼽은 경제 회생의 요인</a:t>
            </a:r>
            <a:endParaRPr lang="ko-KR" altLang="en-US" sz="3200" cap="none" dirty="0" smtClean="0" b="1" strike="noStrike">
              <a:solidFill>
                <a:srgbClr val="FFFFFF">
                  <a:lumMod val="9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6" name="사각형: 둥근 위쪽 모서리 1">
            <a:extLst>
              <a:ext uri="{FF2B5EF4-FFF2-40B4-BE49-F238E27FC236}">
                <a16:creationId xmlns:a16="http://schemas.microsoft.com/office/drawing/2014/main" id="{65EADCED-D8EA-4C4F-BDEA-0350CDE3CB20}"/>
              </a:ext>
            </a:extLst>
          </p:cNvPr>
          <p:cNvSpPr/>
          <p:nvPr/>
        </p:nvSpPr>
        <p:spPr>
          <a:xfrm>
            <a:off x="952500" y="1980565"/>
            <a:ext cx="2716530" cy="2486660"/>
          </a:xfrm>
          <a:prstGeom prst="round2SameRect">
            <a:avLst>
              <a:gd name="adj1" fmla="val 8929"/>
              <a:gd name="adj2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30" y="2305050"/>
            <a:ext cx="2125345" cy="1871980"/>
          </a:xfrm>
          <a:prstGeom prst="rect">
            <a:avLst/>
          </a:prstGeom>
          <a:noFill/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29835" y="2159635"/>
            <a:ext cx="2355850" cy="2161540"/>
          </a:xfrm>
          <a:prstGeom prst="rect">
            <a:avLst/>
          </a:prstGeom>
          <a:noFill/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2225040"/>
            <a:ext cx="2284730" cy="2072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50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3A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텍스트 개체 틀 33"/>
          <p:cNvSpPr txBox="1">
            <a:spLocks noGrp="1"/>
          </p:cNvSpPr>
          <p:nvPr>
            <p:ph type="title"/>
          </p:nvPr>
        </p:nvSpPr>
        <p:spPr>
          <a:xfrm>
            <a:off x="838200" y="413385"/>
            <a:ext cx="10516235" cy="9994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회복의 시작</a:t>
            </a:r>
            <a:endParaRPr lang="ko-KR" altLang="en-US" sz="36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5" name="내용 개체 틀 34"/>
          <p:cNvSpPr txBox="1">
            <a:spLocks noGrp="1"/>
          </p:cNvSpPr>
          <p:nvPr>
            <p:ph idx="1"/>
          </p:nvPr>
        </p:nvSpPr>
        <p:spPr>
          <a:xfrm>
            <a:off x="838200" y="1737995"/>
            <a:ext cx="5355590" cy="2355215"/>
          </a:xfrm>
          <a:prstGeom prst="rect">
            <a:avLst/>
          </a:prstGeom>
        </p:spPr>
        <p:txBody>
          <a:bodyPr wrap="square" lIns="91440" tIns="45720" rIns="91440" bIns="45720" numCol="1" vert="horz" anchor="t">
            <a:normAutofit fontScale="85000" lnSpcReduction="1000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일본 경제는 수출 증가에 힘입어 2002년 초부터 회복을 도모하기 시작</a:t>
            </a:r>
            <a:endParaRPr lang="ko-KR" altLang="en-US" sz="20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하반기부터는 경제 성장률도 미약하나마 플러스로 전환</a:t>
            </a:r>
            <a:endParaRPr lang="ko-KR" altLang="en-US" sz="20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IT 산업 자체가 아닌 관련 상품의 제작에 필요한 중간재 및 자본재가 각광받음</a:t>
            </a:r>
            <a:endParaRPr lang="ko-KR" altLang="en-US" sz="20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         (현재 한국에 대한 수출 규제로 인해 논란)</a:t>
            </a:r>
            <a:endParaRPr lang="ko-KR" altLang="en-US" sz="20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0" y="1738630"/>
            <a:ext cx="4140835" cy="3814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3A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 15"/>
          <p:cNvSpPr/>
          <p:nvPr/>
        </p:nvSpPr>
        <p:spPr>
          <a:xfrm>
            <a:off x="5488940" y="4122420"/>
            <a:ext cx="1222375" cy="871855"/>
          </a:xfrm>
          <a:custGeom>
            <a:avLst/>
            <a:gdLst>
              <a:gd name="connsiteX0" fmla="*/ 615303 w 1222354"/>
              <a:gd name="connsiteY0" fmla="*/ 70 h 871793"/>
              <a:gd name="connsiteX1" fmla="*/ 1207195 w 1222354"/>
              <a:gd name="connsiteY1" fmla="*/ 89036 h 871793"/>
              <a:gd name="connsiteX2" fmla="*/ 1222354 w 1222354"/>
              <a:gd name="connsiteY2" fmla="*/ 94163 h 871793"/>
              <a:gd name="connsiteX3" fmla="*/ 1013988 w 1222354"/>
              <a:gd name="connsiteY3" fmla="*/ 871793 h 871793"/>
              <a:gd name="connsiteX4" fmla="*/ 981294 w 1222354"/>
              <a:gd name="connsiteY4" fmla="*/ 859834 h 871793"/>
              <a:gd name="connsiteX5" fmla="*/ 597875 w 1222354"/>
              <a:gd name="connsiteY5" fmla="*/ 801937 h 871793"/>
              <a:gd name="connsiteX6" fmla="*/ 214475 w 1222354"/>
              <a:gd name="connsiteY6" fmla="*/ 859959 h 871793"/>
              <a:gd name="connsiteX7" fmla="*/ 207894 w 1222354"/>
              <a:gd name="connsiteY7" fmla="*/ 862369 h 871793"/>
              <a:gd name="connsiteX8" fmla="*/ 0 w 1222354"/>
              <a:gd name="connsiteY8" fmla="*/ 86500 h 871793"/>
              <a:gd name="connsiteX9" fmla="*/ 22046 w 1222354"/>
              <a:gd name="connsiteY9" fmla="*/ 79439 h 871793"/>
              <a:gd name="connsiteX10" fmla="*/ 615303 w 1222354"/>
              <a:gd name="connsiteY10" fmla="*/ 70 h 87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354" h="871793">
                <a:moveTo>
                  <a:pt x="615303" y="70"/>
                </a:moveTo>
                <a:cubicBezTo>
                  <a:pt x="814884" y="1686"/>
                  <a:pt x="1014239" y="31358"/>
                  <a:pt x="1207195" y="89036"/>
                </a:cubicBezTo>
                <a:lnTo>
                  <a:pt x="1222354" y="94163"/>
                </a:lnTo>
                <a:lnTo>
                  <a:pt x="1013988" y="871793"/>
                </a:lnTo>
                <a:lnTo>
                  <a:pt x="981294" y="859834"/>
                </a:lnTo>
                <a:cubicBezTo>
                  <a:pt x="860168" y="822186"/>
                  <a:pt x="731389" y="801915"/>
                  <a:pt x="597875" y="801937"/>
                </a:cubicBezTo>
                <a:cubicBezTo>
                  <a:pt x="464361" y="801959"/>
                  <a:pt x="335589" y="822272"/>
                  <a:pt x="214475" y="859959"/>
                </a:cubicBezTo>
                <a:lnTo>
                  <a:pt x="207894" y="862369"/>
                </a:lnTo>
                <a:lnTo>
                  <a:pt x="0" y="86500"/>
                </a:lnTo>
                <a:lnTo>
                  <a:pt x="22046" y="79439"/>
                </a:lnTo>
                <a:cubicBezTo>
                  <a:pt x="215913" y="24894"/>
                  <a:pt x="415721" y="-1546"/>
                  <a:pt x="615303" y="70"/>
                </a:cubicBez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53A6C4"/>
                </a:solidFill>
              </a:rPr>
              <a:t>3</a:t>
            </a:r>
            <a:endParaRPr lang="ko-KR" altLang="en-US" sz="2400" b="1" dirty="0">
              <a:solidFill>
                <a:srgbClr val="53A6C4"/>
              </a:solidFill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4431665" y="4266565"/>
            <a:ext cx="1098550" cy="1118235"/>
          </a:xfrm>
          <a:custGeom>
            <a:avLst/>
            <a:gdLst>
              <a:gd name="connsiteX0" fmla="*/ 888044 w 1098462"/>
              <a:gd name="connsiteY0" fmla="*/ 0 h 1117978"/>
              <a:gd name="connsiteX1" fmla="*/ 1098462 w 1098462"/>
              <a:gd name="connsiteY1" fmla="*/ 785291 h 1117978"/>
              <a:gd name="connsiteX2" fmla="*/ 1041184 w 1098462"/>
              <a:gd name="connsiteY2" fmla="*/ 812891 h 1117978"/>
              <a:gd name="connsiteX3" fmla="*/ 744078 w 1098462"/>
              <a:gd name="connsiteY3" fmla="*/ 1034943 h 1117978"/>
              <a:gd name="connsiteX4" fmla="*/ 668623 w 1098462"/>
              <a:gd name="connsiteY4" fmla="*/ 1117978 h 1117978"/>
              <a:gd name="connsiteX5" fmla="*/ 0 w 1098462"/>
              <a:gd name="connsiteY5" fmla="*/ 649804 h 1117978"/>
              <a:gd name="connsiteX6" fmla="*/ 58026 w 1098462"/>
              <a:gd name="connsiteY6" fmla="*/ 578750 h 1117978"/>
              <a:gd name="connsiteX7" fmla="*/ 522312 w 1098462"/>
              <a:gd name="connsiteY7" fmla="*/ 182695 h 1117978"/>
              <a:gd name="connsiteX8" fmla="*/ 794340 w 1098462"/>
              <a:gd name="connsiteY8" fmla="*/ 37595 h 1117978"/>
              <a:gd name="connsiteX9" fmla="*/ 888044 w 1098462"/>
              <a:gd name="connsiteY9" fmla="*/ 0 h 111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8462" h="1117978">
                <a:moveTo>
                  <a:pt x="888044" y="0"/>
                </a:moveTo>
                <a:lnTo>
                  <a:pt x="1098462" y="785291"/>
                </a:lnTo>
                <a:lnTo>
                  <a:pt x="1041184" y="812891"/>
                </a:lnTo>
                <a:cubicBezTo>
                  <a:pt x="931576" y="872449"/>
                  <a:pt x="831569" y="947439"/>
                  <a:pt x="744078" y="1034943"/>
                </a:cubicBezTo>
                <a:lnTo>
                  <a:pt x="668623" y="1117978"/>
                </a:lnTo>
                <a:lnTo>
                  <a:pt x="0" y="649804"/>
                </a:lnTo>
                <a:lnTo>
                  <a:pt x="58026" y="578750"/>
                </a:lnTo>
                <a:cubicBezTo>
                  <a:pt x="190868" y="427383"/>
                  <a:pt x="346502" y="293502"/>
                  <a:pt x="522312" y="182695"/>
                </a:cubicBezTo>
                <a:cubicBezTo>
                  <a:pt x="610217" y="127292"/>
                  <a:pt x="701150" y="78927"/>
                  <a:pt x="794340" y="37595"/>
                </a:cubicBezTo>
                <a:lnTo>
                  <a:pt x="888044" y="0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53A6C4"/>
                </a:solidFill>
              </a:rPr>
              <a:t>2</a:t>
            </a:r>
            <a:endParaRPr lang="ko-KR" altLang="en-US" sz="2400" b="1" dirty="0">
              <a:solidFill>
                <a:srgbClr val="53A6C4"/>
              </a:solidFill>
            </a:endParaRPr>
          </a:p>
        </p:txBody>
      </p:sp>
      <p:sp>
        <p:nvSpPr>
          <p:cNvPr id="18" name="자유형 17"/>
          <p:cNvSpPr/>
          <p:nvPr/>
        </p:nvSpPr>
        <p:spPr>
          <a:xfrm>
            <a:off x="6670040" y="4276725"/>
            <a:ext cx="1080770" cy="1116965"/>
          </a:xfrm>
          <a:custGeom>
            <a:avLst/>
            <a:gdLst>
              <a:gd name="connsiteX0" fmla="*/ 210967 w 1080757"/>
              <a:gd name="connsiteY0" fmla="*/ 0 h 1116769"/>
              <a:gd name="connsiteX1" fmla="*/ 310480 w 1080757"/>
              <a:gd name="connsiteY1" fmla="*/ 41809 h 1116769"/>
              <a:gd name="connsiteX2" fmla="*/ 580122 w 1080757"/>
              <a:gd name="connsiteY2" fmla="*/ 191295 h 1116769"/>
              <a:gd name="connsiteX3" fmla="*/ 1037934 w 1080757"/>
              <a:gd name="connsiteY3" fmla="*/ 594817 h 1116769"/>
              <a:gd name="connsiteX4" fmla="*/ 1080757 w 1080757"/>
              <a:gd name="connsiteY4" fmla="*/ 649023 h 1116769"/>
              <a:gd name="connsiteX5" fmla="*/ 412747 w 1080757"/>
              <a:gd name="connsiteY5" fmla="*/ 1116769 h 1116769"/>
              <a:gd name="connsiteX6" fmla="*/ 412316 w 1080757"/>
              <a:gd name="connsiteY6" fmla="*/ 1116193 h 1116769"/>
              <a:gd name="connsiteX7" fmla="*/ 31899 w 1080757"/>
              <a:gd name="connsiteY7" fmla="*/ 802696 h 1116769"/>
              <a:gd name="connsiteX8" fmla="*/ 0 w 1080757"/>
              <a:gd name="connsiteY8" fmla="*/ 787338 h 1116769"/>
              <a:gd name="connsiteX9" fmla="*/ 210967 w 1080757"/>
              <a:gd name="connsiteY9" fmla="*/ 0 h 11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757" h="1116769">
                <a:moveTo>
                  <a:pt x="210967" y="0"/>
                </a:moveTo>
                <a:lnTo>
                  <a:pt x="310480" y="41809"/>
                </a:lnTo>
                <a:cubicBezTo>
                  <a:pt x="402988" y="84645"/>
                  <a:pt x="493126" y="134476"/>
                  <a:pt x="580122" y="191295"/>
                </a:cubicBezTo>
                <a:cubicBezTo>
                  <a:pt x="754114" y="304934"/>
                  <a:pt x="907560" y="441318"/>
                  <a:pt x="1037934" y="594817"/>
                </a:cubicBezTo>
                <a:lnTo>
                  <a:pt x="1080757" y="649023"/>
                </a:lnTo>
                <a:lnTo>
                  <a:pt x="412747" y="1116769"/>
                </a:lnTo>
                <a:lnTo>
                  <a:pt x="412316" y="1116193"/>
                </a:lnTo>
                <a:cubicBezTo>
                  <a:pt x="307180" y="988862"/>
                  <a:pt x="178069" y="882060"/>
                  <a:pt x="31899" y="802696"/>
                </a:cubicBezTo>
                <a:lnTo>
                  <a:pt x="0" y="787338"/>
                </a:lnTo>
                <a:lnTo>
                  <a:pt x="210967" y="0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53A6C4"/>
                </a:solidFill>
              </a:rPr>
              <a:t>4</a:t>
            </a:r>
            <a:endParaRPr lang="ko-KR" altLang="en-US" sz="2400" b="1" dirty="0">
              <a:solidFill>
                <a:srgbClr val="53A6C4"/>
              </a:solidFill>
            </a:endParaRPr>
          </a:p>
        </p:txBody>
      </p:sp>
      <p:sp>
        <p:nvSpPr>
          <p:cNvPr id="19" name="자유형 18"/>
          <p:cNvSpPr/>
          <p:nvPr/>
        </p:nvSpPr>
        <p:spPr>
          <a:xfrm>
            <a:off x="3961765" y="5060950"/>
            <a:ext cx="1033780" cy="1153160"/>
          </a:xfrm>
          <a:custGeom>
            <a:avLst/>
            <a:gdLst>
              <a:gd name="connsiteX0" fmla="*/ 363062 w 1033541"/>
              <a:gd name="connsiteY0" fmla="*/ 0 h 1152859"/>
              <a:gd name="connsiteX1" fmla="*/ 1033541 w 1033541"/>
              <a:gd name="connsiteY1" fmla="*/ 469475 h 1152859"/>
              <a:gd name="connsiteX2" fmla="*/ 991747 w 1033541"/>
              <a:gd name="connsiteY2" fmla="*/ 538279 h 1152859"/>
              <a:gd name="connsiteX3" fmla="*/ 836146 w 1033541"/>
              <a:gd name="connsiteY3" fmla="*/ 1152859 h 1152859"/>
              <a:gd name="connsiteX4" fmla="*/ 0 w 1033541"/>
              <a:gd name="connsiteY4" fmla="*/ 1152859 h 1152859"/>
              <a:gd name="connsiteX5" fmla="*/ 6973 w 1033541"/>
              <a:gd name="connsiteY5" fmla="*/ 1008596 h 1152859"/>
              <a:gd name="connsiteX6" fmla="*/ 345855 w 1033541"/>
              <a:gd name="connsiteY6" fmla="*/ 24411 h 1152859"/>
              <a:gd name="connsiteX7" fmla="*/ 363062 w 1033541"/>
              <a:gd name="connsiteY7" fmla="*/ 0 h 115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541" h="1152859">
                <a:moveTo>
                  <a:pt x="363062" y="0"/>
                </a:moveTo>
                <a:lnTo>
                  <a:pt x="1033541" y="469475"/>
                </a:lnTo>
                <a:lnTo>
                  <a:pt x="991747" y="538279"/>
                </a:lnTo>
                <a:cubicBezTo>
                  <a:pt x="892512" y="720976"/>
                  <a:pt x="836146" y="930336"/>
                  <a:pt x="836146" y="1152859"/>
                </a:cubicBezTo>
                <a:lnTo>
                  <a:pt x="0" y="1152859"/>
                </a:lnTo>
                <a:lnTo>
                  <a:pt x="6973" y="1008596"/>
                </a:lnTo>
                <a:cubicBezTo>
                  <a:pt x="36777" y="655505"/>
                  <a:pt x="154412" y="317461"/>
                  <a:pt x="345855" y="24411"/>
                </a:cubicBezTo>
                <a:lnTo>
                  <a:pt x="363062" y="0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53A6C4"/>
                </a:solidFill>
              </a:rPr>
              <a:t>1</a:t>
            </a:r>
            <a:endParaRPr lang="ko-KR" altLang="en-US" sz="2400" b="1" dirty="0">
              <a:solidFill>
                <a:srgbClr val="53A6C4"/>
              </a:solidFill>
            </a:endParaRPr>
          </a:p>
        </p:txBody>
      </p:sp>
      <p:sp>
        <p:nvSpPr>
          <p:cNvPr id="20" name="자유형 19"/>
          <p:cNvSpPr/>
          <p:nvPr/>
        </p:nvSpPr>
        <p:spPr>
          <a:xfrm>
            <a:off x="7185660" y="5070475"/>
            <a:ext cx="1026795" cy="1142365"/>
          </a:xfrm>
          <a:custGeom>
            <a:avLst/>
            <a:gdLst>
              <a:gd name="connsiteX0" fmla="*/ 670616 w 1026595"/>
              <a:gd name="connsiteY0" fmla="*/ 0 h 1142481"/>
              <a:gd name="connsiteX1" fmla="*/ 700186 w 1026595"/>
              <a:gd name="connsiteY1" fmla="*/ 43427 h 1142481"/>
              <a:gd name="connsiteX2" fmla="*/ 1023086 w 1026595"/>
              <a:gd name="connsiteY2" fmla="*/ 1032970 h 1142481"/>
              <a:gd name="connsiteX3" fmla="*/ 1026595 w 1026595"/>
              <a:gd name="connsiteY3" fmla="*/ 1142209 h 1142481"/>
              <a:gd name="connsiteX4" fmla="*/ 191290 w 1026595"/>
              <a:gd name="connsiteY4" fmla="*/ 1142481 h 1142481"/>
              <a:gd name="connsiteX5" fmla="*/ 35489 w 1026595"/>
              <a:gd name="connsiteY5" fmla="*/ 527951 h 1142481"/>
              <a:gd name="connsiteX6" fmla="*/ 0 w 1026595"/>
              <a:gd name="connsiteY6" fmla="*/ 469570 h 1142481"/>
              <a:gd name="connsiteX7" fmla="*/ 670616 w 1026595"/>
              <a:gd name="connsiteY7" fmla="*/ 0 h 114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6595" h="1142481">
                <a:moveTo>
                  <a:pt x="670616" y="0"/>
                </a:moveTo>
                <a:lnTo>
                  <a:pt x="700186" y="43427"/>
                </a:lnTo>
                <a:cubicBezTo>
                  <a:pt x="886859" y="339538"/>
                  <a:pt x="999004" y="679443"/>
                  <a:pt x="1023086" y="1032970"/>
                </a:cubicBezTo>
                <a:lnTo>
                  <a:pt x="1026595" y="1142209"/>
                </a:lnTo>
                <a:lnTo>
                  <a:pt x="191290" y="1142481"/>
                </a:lnTo>
                <a:cubicBezTo>
                  <a:pt x="191218" y="919958"/>
                  <a:pt x="134783" y="710616"/>
                  <a:pt x="35489" y="527951"/>
                </a:cubicBezTo>
                <a:lnTo>
                  <a:pt x="0" y="469570"/>
                </a:lnTo>
                <a:lnTo>
                  <a:pt x="670616" y="0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53A6C4"/>
                </a:solidFill>
              </a:rPr>
              <a:t>5</a:t>
            </a:r>
            <a:endParaRPr lang="ko-KR" altLang="en-US" sz="2400" b="1" dirty="0">
              <a:solidFill>
                <a:srgbClr val="53A6C4"/>
              </a:solidFill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4924425" y="1938655"/>
            <a:ext cx="2352040" cy="2277745"/>
          </a:xfrm>
          <a:custGeom>
            <a:avLst/>
            <a:gdLst>
              <a:gd name="connsiteX0" fmla="*/ 1162358 w 2352349"/>
              <a:gd name="connsiteY0" fmla="*/ 0 h 2277632"/>
              <a:gd name="connsiteX1" fmla="*/ 2230625 w 2352349"/>
              <a:gd name="connsiteY1" fmla="*/ 134382 h 2277632"/>
              <a:gd name="connsiteX2" fmla="*/ 2352349 w 2352349"/>
              <a:gd name="connsiteY2" fmla="*/ 168922 h 2277632"/>
              <a:gd name="connsiteX3" fmla="*/ 1787323 w 2352349"/>
              <a:gd name="connsiteY3" fmla="*/ 2277632 h 2277632"/>
              <a:gd name="connsiteX4" fmla="*/ 1772164 w 2352349"/>
              <a:gd name="connsiteY4" fmla="*/ 2272505 h 2277632"/>
              <a:gd name="connsiteX5" fmla="*/ 587015 w 2352349"/>
              <a:gd name="connsiteY5" fmla="*/ 2262908 h 2277632"/>
              <a:gd name="connsiteX6" fmla="*/ 564969 w 2352349"/>
              <a:gd name="connsiteY6" fmla="*/ 2269969 h 2277632"/>
              <a:gd name="connsiteX7" fmla="*/ 0 w 2352349"/>
              <a:gd name="connsiteY7" fmla="*/ 161475 h 2277632"/>
              <a:gd name="connsiteX8" fmla="*/ 94135 w 2352349"/>
              <a:gd name="connsiteY8" fmla="*/ 134730 h 2277632"/>
              <a:gd name="connsiteX9" fmla="*/ 1162358 w 2352349"/>
              <a:gd name="connsiteY9" fmla="*/ 0 h 227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2349" h="2277632">
                <a:moveTo>
                  <a:pt x="1162358" y="0"/>
                </a:moveTo>
                <a:cubicBezTo>
                  <a:pt x="1531214" y="-60"/>
                  <a:pt x="1889169" y="46598"/>
                  <a:pt x="2230625" y="134382"/>
                </a:cubicBezTo>
                <a:lnTo>
                  <a:pt x="2352349" y="168922"/>
                </a:lnTo>
                <a:lnTo>
                  <a:pt x="1787323" y="2277632"/>
                </a:lnTo>
                <a:lnTo>
                  <a:pt x="1772164" y="2272505"/>
                </a:lnTo>
                <a:cubicBezTo>
                  <a:pt x="1386251" y="2157149"/>
                  <a:pt x="974747" y="2153817"/>
                  <a:pt x="587015" y="2262908"/>
                </a:cubicBezTo>
                <a:lnTo>
                  <a:pt x="564969" y="2269969"/>
                </a:lnTo>
                <a:lnTo>
                  <a:pt x="0" y="161475"/>
                </a:lnTo>
                <a:lnTo>
                  <a:pt x="94135" y="134730"/>
                </a:lnTo>
                <a:cubicBezTo>
                  <a:pt x="435563" y="46835"/>
                  <a:pt x="793502" y="60"/>
                  <a:pt x="1162358" y="0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자유형 21"/>
          <p:cNvSpPr/>
          <p:nvPr/>
        </p:nvSpPr>
        <p:spPr>
          <a:xfrm>
            <a:off x="2651125" y="2152015"/>
            <a:ext cx="2668270" cy="2764155"/>
          </a:xfrm>
          <a:custGeom>
            <a:avLst/>
            <a:gdLst>
              <a:gd name="connsiteX0" fmla="*/ 2101423 w 2668032"/>
              <a:gd name="connsiteY0" fmla="*/ 0 h 2764418"/>
              <a:gd name="connsiteX1" fmla="*/ 2668032 w 2668032"/>
              <a:gd name="connsiteY1" fmla="*/ 2114614 h 2764418"/>
              <a:gd name="connsiteX2" fmla="*/ 2574328 w 2668032"/>
              <a:gd name="connsiteY2" fmla="*/ 2152209 h 2764418"/>
              <a:gd name="connsiteX3" fmla="*/ 2302300 w 2668032"/>
              <a:gd name="connsiteY3" fmla="*/ 2297309 h 2764418"/>
              <a:gd name="connsiteX4" fmla="*/ 1838014 w 2668032"/>
              <a:gd name="connsiteY4" fmla="*/ 2693364 h 2764418"/>
              <a:gd name="connsiteX5" fmla="*/ 1779988 w 2668032"/>
              <a:gd name="connsiteY5" fmla="*/ 2764418 h 2764418"/>
              <a:gd name="connsiteX6" fmla="*/ 0 w 2668032"/>
              <a:gd name="connsiteY6" fmla="*/ 1518057 h 2764418"/>
              <a:gd name="connsiteX7" fmla="*/ 10152 w 2668032"/>
              <a:gd name="connsiteY7" fmla="*/ 1503779 h 2764418"/>
              <a:gd name="connsiteX8" fmla="*/ 1965588 w 2668032"/>
              <a:gd name="connsiteY8" fmla="*/ 45981 h 2764418"/>
              <a:gd name="connsiteX9" fmla="*/ 2101423 w 2668032"/>
              <a:gd name="connsiteY9" fmla="*/ 0 h 2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8032" h="2764418">
                <a:moveTo>
                  <a:pt x="2101423" y="0"/>
                </a:moveTo>
                <a:lnTo>
                  <a:pt x="2668032" y="2114614"/>
                </a:lnTo>
                <a:lnTo>
                  <a:pt x="2574328" y="2152209"/>
                </a:lnTo>
                <a:cubicBezTo>
                  <a:pt x="2481138" y="2193541"/>
                  <a:pt x="2390205" y="2241906"/>
                  <a:pt x="2302300" y="2297309"/>
                </a:cubicBezTo>
                <a:cubicBezTo>
                  <a:pt x="2126490" y="2408116"/>
                  <a:pt x="1970856" y="2541997"/>
                  <a:pt x="1838014" y="2693364"/>
                </a:cubicBezTo>
                <a:lnTo>
                  <a:pt x="1779988" y="2764418"/>
                </a:lnTo>
                <a:lnTo>
                  <a:pt x="0" y="1518057"/>
                </a:lnTo>
                <a:lnTo>
                  <a:pt x="10152" y="1503779"/>
                </a:lnTo>
                <a:cubicBezTo>
                  <a:pt x="502423" y="845444"/>
                  <a:pt x="1180010" y="333731"/>
                  <a:pt x="1965588" y="45981"/>
                </a:cubicBezTo>
                <a:lnTo>
                  <a:pt x="2101423" y="0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자유형 22"/>
          <p:cNvSpPr/>
          <p:nvPr/>
        </p:nvSpPr>
        <p:spPr>
          <a:xfrm>
            <a:off x="6880860" y="2160905"/>
            <a:ext cx="2649220" cy="2764790"/>
          </a:xfrm>
          <a:custGeom>
            <a:avLst/>
            <a:gdLst>
              <a:gd name="connsiteX0" fmla="*/ 566938 w 2649256"/>
              <a:gd name="connsiteY0" fmla="*/ 0 h 2764865"/>
              <a:gd name="connsiteX1" fmla="*/ 675578 w 2649256"/>
              <a:gd name="connsiteY1" fmla="*/ 36736 h 2764865"/>
              <a:gd name="connsiteX2" fmla="*/ 2631488 w 2649256"/>
              <a:gd name="connsiteY2" fmla="*/ 1493897 h 2764865"/>
              <a:gd name="connsiteX3" fmla="*/ 2649256 w 2649256"/>
              <a:gd name="connsiteY3" fmla="*/ 1518869 h 2764865"/>
              <a:gd name="connsiteX4" fmla="*/ 869790 w 2649256"/>
              <a:gd name="connsiteY4" fmla="*/ 2764865 h 2764865"/>
              <a:gd name="connsiteX5" fmla="*/ 826967 w 2649256"/>
              <a:gd name="connsiteY5" fmla="*/ 2710659 h 2764865"/>
              <a:gd name="connsiteX6" fmla="*/ 369155 w 2649256"/>
              <a:gd name="connsiteY6" fmla="*/ 2307137 h 2764865"/>
              <a:gd name="connsiteX7" fmla="*/ 99513 w 2649256"/>
              <a:gd name="connsiteY7" fmla="*/ 2157651 h 2764865"/>
              <a:gd name="connsiteX8" fmla="*/ 0 w 2649256"/>
              <a:gd name="connsiteY8" fmla="*/ 2115842 h 2764865"/>
              <a:gd name="connsiteX9" fmla="*/ 566938 w 2649256"/>
              <a:gd name="connsiteY9" fmla="*/ 0 h 276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9256" h="2764865">
                <a:moveTo>
                  <a:pt x="566938" y="0"/>
                </a:moveTo>
                <a:lnTo>
                  <a:pt x="675578" y="36736"/>
                </a:lnTo>
                <a:cubicBezTo>
                  <a:pt x="1461250" y="324230"/>
                  <a:pt x="2139003" y="835722"/>
                  <a:pt x="2631488" y="1493897"/>
                </a:cubicBezTo>
                <a:lnTo>
                  <a:pt x="2649256" y="1518869"/>
                </a:lnTo>
                <a:lnTo>
                  <a:pt x="869790" y="2764865"/>
                </a:lnTo>
                <a:lnTo>
                  <a:pt x="826967" y="2710659"/>
                </a:lnTo>
                <a:cubicBezTo>
                  <a:pt x="696593" y="2557160"/>
                  <a:pt x="543147" y="2420776"/>
                  <a:pt x="369155" y="2307137"/>
                </a:cubicBezTo>
                <a:cubicBezTo>
                  <a:pt x="282159" y="2250318"/>
                  <a:pt x="192021" y="2200487"/>
                  <a:pt x="99513" y="2157651"/>
                </a:cubicBezTo>
                <a:lnTo>
                  <a:pt x="0" y="2115842"/>
                </a:lnTo>
                <a:lnTo>
                  <a:pt x="566938" y="0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4" name="자유형 23"/>
          <p:cNvSpPr/>
          <p:nvPr/>
        </p:nvSpPr>
        <p:spPr>
          <a:xfrm>
            <a:off x="1812290" y="3816350"/>
            <a:ext cx="2512060" cy="2397125"/>
          </a:xfrm>
          <a:custGeom>
            <a:avLst/>
            <a:gdLst>
              <a:gd name="connsiteX0" fmla="*/ 735153 w 2512322"/>
              <a:gd name="connsiteY0" fmla="*/ 0 h 2397246"/>
              <a:gd name="connsiteX1" fmla="*/ 2512322 w 2512322"/>
              <a:gd name="connsiteY1" fmla="*/ 1244387 h 2397246"/>
              <a:gd name="connsiteX2" fmla="*/ 2495115 w 2512322"/>
              <a:gd name="connsiteY2" fmla="*/ 1268798 h 2397246"/>
              <a:gd name="connsiteX3" fmla="*/ 2156233 w 2512322"/>
              <a:gd name="connsiteY3" fmla="*/ 2252983 h 2397246"/>
              <a:gd name="connsiteX4" fmla="*/ 2149260 w 2512322"/>
              <a:gd name="connsiteY4" fmla="*/ 2397246 h 2397246"/>
              <a:gd name="connsiteX5" fmla="*/ 0 w 2512322"/>
              <a:gd name="connsiteY5" fmla="*/ 2397246 h 2397246"/>
              <a:gd name="connsiteX6" fmla="*/ 729934 w 2512322"/>
              <a:gd name="connsiteY6" fmla="*/ 7340 h 2397246"/>
              <a:gd name="connsiteX7" fmla="*/ 735153 w 2512322"/>
              <a:gd name="connsiteY7" fmla="*/ 0 h 23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322" h="2397246">
                <a:moveTo>
                  <a:pt x="735153" y="0"/>
                </a:moveTo>
                <a:lnTo>
                  <a:pt x="2512322" y="1244387"/>
                </a:lnTo>
                <a:lnTo>
                  <a:pt x="2495115" y="1268798"/>
                </a:lnTo>
                <a:cubicBezTo>
                  <a:pt x="2303672" y="1561848"/>
                  <a:pt x="2186037" y="1899892"/>
                  <a:pt x="2156233" y="2252983"/>
                </a:cubicBezTo>
                <a:lnTo>
                  <a:pt x="2149260" y="2397246"/>
                </a:lnTo>
                <a:lnTo>
                  <a:pt x="0" y="2397246"/>
                </a:lnTo>
                <a:cubicBezTo>
                  <a:pt x="0" y="1511991"/>
                  <a:pt x="269087" y="689576"/>
                  <a:pt x="729934" y="7340"/>
                </a:cubicBezTo>
                <a:lnTo>
                  <a:pt x="735153" y="0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자유형 24"/>
          <p:cNvSpPr/>
          <p:nvPr/>
        </p:nvSpPr>
        <p:spPr>
          <a:xfrm>
            <a:off x="7856220" y="3825875"/>
            <a:ext cx="2506345" cy="2386965"/>
          </a:xfrm>
          <a:custGeom>
            <a:avLst/>
            <a:gdLst>
              <a:gd name="connsiteX0" fmla="*/ 1777596 w 2506080"/>
              <a:gd name="connsiteY0" fmla="*/ 0 h 2386896"/>
              <a:gd name="connsiteX1" fmla="*/ 1886596 w 2506080"/>
              <a:gd name="connsiteY1" fmla="*/ 169926 h 2386896"/>
              <a:gd name="connsiteX2" fmla="*/ 2506080 w 2506080"/>
              <a:gd name="connsiteY2" fmla="*/ 2386195 h 2386896"/>
              <a:gd name="connsiteX3" fmla="*/ 355979 w 2506080"/>
              <a:gd name="connsiteY3" fmla="*/ 2386896 h 2386896"/>
              <a:gd name="connsiteX4" fmla="*/ 352470 w 2506080"/>
              <a:gd name="connsiteY4" fmla="*/ 2277657 h 2386896"/>
              <a:gd name="connsiteX5" fmla="*/ 29570 w 2506080"/>
              <a:gd name="connsiteY5" fmla="*/ 1288114 h 2386896"/>
              <a:gd name="connsiteX6" fmla="*/ 0 w 2506080"/>
              <a:gd name="connsiteY6" fmla="*/ 1244687 h 2386896"/>
              <a:gd name="connsiteX7" fmla="*/ 1777596 w 2506080"/>
              <a:gd name="connsiteY7" fmla="*/ 0 h 238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6080" h="2386896">
                <a:moveTo>
                  <a:pt x="1777596" y="0"/>
                </a:moveTo>
                <a:lnTo>
                  <a:pt x="1886596" y="169926"/>
                </a:lnTo>
                <a:cubicBezTo>
                  <a:pt x="2279461" y="816105"/>
                  <a:pt x="2505816" y="1574712"/>
                  <a:pt x="2506080" y="2386195"/>
                </a:cubicBezTo>
                <a:lnTo>
                  <a:pt x="355979" y="2386896"/>
                </a:lnTo>
                <a:lnTo>
                  <a:pt x="352470" y="2277657"/>
                </a:lnTo>
                <a:cubicBezTo>
                  <a:pt x="328388" y="1924130"/>
                  <a:pt x="216243" y="1584225"/>
                  <a:pt x="29570" y="1288114"/>
                </a:cubicBezTo>
                <a:lnTo>
                  <a:pt x="0" y="1244687"/>
                </a:lnTo>
                <a:lnTo>
                  <a:pt x="1777596" y="0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949450" y="4784725"/>
            <a:ext cx="1935480" cy="11988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고이즈미 정부의 투자 활성화, 제도 개선 </a:t>
            </a:r>
            <a:endParaRPr lang="ko-KR" altLang="en-US" sz="16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156585" y="2876550"/>
            <a:ext cx="1935480" cy="13849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서브프라임 모기지 사태와</a:t>
            </a:r>
            <a:endParaRPr lang="ko-KR" altLang="en-US" sz="1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뒤따른 2007~2008년 세계 금융 위기 </a:t>
            </a:r>
            <a:endParaRPr lang="ko-KR" altLang="en-US" sz="1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222875" y="2338070"/>
            <a:ext cx="1755140" cy="13849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2011년 도호쿠 대지진:가뜩이나 모자란 재정에 기름을 붓다</a:t>
            </a:r>
            <a:endParaRPr lang="ko-KR" altLang="en-US" sz="1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038340" y="2898140"/>
            <a:ext cx="1935480" cy="13849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 2012년 제 1당이 된 아베 신조 총재의 무제한 양적 완화-아베노믹스의 대두</a:t>
            </a:r>
            <a:endParaRPr lang="ko-KR" altLang="en-US" sz="1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183880" y="4762500"/>
            <a:ext cx="1935480" cy="14763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2016년 브렉시트로 인한 엔고 현상-아베노믹스가 내려놓았던 엔화 가치가 다시 올라가버림. 잠시 휘청이는 경제</a:t>
            </a:r>
            <a:endParaRPr lang="ko-KR" altLang="en-US" sz="12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현 1"/>
          <p:cNvSpPr/>
          <p:nvPr/>
        </p:nvSpPr>
        <p:spPr>
          <a:xfrm>
            <a:off x="5116195" y="5250815"/>
            <a:ext cx="1969770" cy="1969770"/>
          </a:xfrm>
          <a:prstGeom prst="chord">
            <a:avLst>
              <a:gd name="adj1" fmla="val 10741760"/>
              <a:gd name="adj2" fmla="val 9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>
            <a:noAutofit/>
          </a:bodyPr>
          <a:lstStyle/>
          <a:p>
            <a:pPr marL="0" indent="0" algn="ctr" defTabSz="914400" eaLnBrk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1" strike="noStrike" cap="none" dirty="0">
              <a:solidFill>
                <a:srgbClr val="E7E6E6">
                  <a:lumMod val="2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3" name="직사각형 32"/>
          <p:cNvSpPr>
            <a:spLocks/>
          </p:cNvSpPr>
          <p:nvPr/>
        </p:nvSpPr>
        <p:spPr>
          <a:xfrm>
            <a:off x="2160905" y="504825"/>
            <a:ext cx="7870825" cy="8305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strike="noStrike" cap="none" dirty="0">
                <a:solidFill>
                  <a:srgbClr val="FFFFFF">
                    <a:lumMod val="95000"/>
                  </a:srgbClr>
                </a:solidFill>
                <a:latin typeface="맑은 고딕" charset="0"/>
                <a:ea typeface="맑은 고딕" charset="0"/>
              </a:rPr>
              <a:t>잃어버린 10년을 되찾은 후의 2000년대</a:t>
            </a:r>
            <a:endParaRPr lang="ko-KR" altLang="en-US" sz="3200" b="1" strike="noStrike" cap="none" dirty="0">
              <a:solidFill>
                <a:srgbClr val="FFFFFF">
                  <a:lumMod val="95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1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>
            <a:spLocks/>
          </p:cNvSpPr>
          <p:nvPr/>
        </p:nvSpPr>
        <p:spPr>
          <a:xfrm rot="0">
            <a:off x="3336925" y="1422400"/>
            <a:ext cx="5519420" cy="115379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solidFill>
                  <a:srgbClr val="FFFFFF">
                    <a:lumMod val="95000"/>
                  </a:srgbClr>
                </a:solidFill>
                <a:latin typeface="맑은 고딕" charset="0"/>
                <a:ea typeface="맑은 고딕" charset="0"/>
              </a:rPr>
              <a:t>아베노믹스란?</a:t>
            </a:r>
            <a:endParaRPr lang="ko-KR" altLang="en-US" sz="3200" cap="none" dirty="0" smtClean="0" b="0" strike="noStrike">
              <a:solidFill>
                <a:srgbClr val="FFFFFF">
                  <a:lumMod val="9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FFFFFF">
                    <a:lumMod val="95000"/>
                  </a:srgbClr>
                </a:solidFill>
                <a:latin typeface="맑은 고딕" charset="0"/>
                <a:ea typeface="맑은 고딕" charset="0"/>
              </a:rPr>
              <a:t>잃어버린 20년을 되찾기 위한 정책?</a:t>
            </a:r>
            <a:endParaRPr lang="ko-KR" altLang="en-US" sz="1400" cap="none" dirty="0" smtClean="0" b="0" strike="noStrike">
              <a:solidFill>
                <a:srgbClr val="FFFFFF">
                  <a:lumMod val="9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4" name="사각형: 둥근 모서리 33"/>
          <p:cNvSpPr>
            <a:spLocks/>
          </p:cNvSpPr>
          <p:nvPr/>
        </p:nvSpPr>
        <p:spPr>
          <a:xfrm rot="0">
            <a:off x="4164330" y="3391535"/>
            <a:ext cx="3863340" cy="535940"/>
          </a:xfrm>
          <a:prstGeom prst="roundRect">
            <a:avLst>
              <a:gd name="adj" fmla="val 50000"/>
            </a:avLst>
          </a:prstGeom>
          <a:solidFill>
            <a:schemeClr val="tx1">
              <a:alpha val="46707"/>
            </a:schemeClr>
          </a:solidFill>
          <a:ln w="19050" cap="flat" cmpd="sng">
            <a:solidFill>
              <a:srgbClr val="8FC6D9">
                <a:alpha val="10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  <a:hlinkClick r:id="rId2"/>
              </a:rPr>
              <a:t>https://youtu.be/67yB7pJ7pzI</a:t>
            </a:r>
            <a:endParaRPr lang="ko-KR" altLang="en-US" sz="14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3A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A7BF1F80-76BA-4599-96EB-4955435052A8}"/>
              </a:ext>
            </a:extLst>
          </p:cNvPr>
          <p:cNvSpPr/>
          <p:nvPr/>
        </p:nvSpPr>
        <p:spPr>
          <a:xfrm>
            <a:off x="3336925" y="10160"/>
            <a:ext cx="5518785" cy="8305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strike="noStrike" cap="none" dirty="0">
                <a:solidFill>
                  <a:srgbClr val="FFFFFF">
                    <a:lumMod val="95000"/>
                  </a:srgbClr>
                </a:solidFill>
                <a:latin typeface="맑은 고딕" charset="0"/>
                <a:ea typeface="맑은 고딕" charset="0"/>
              </a:rPr>
              <a:t>아베노믹스의 세가지 목표</a:t>
            </a:r>
            <a:endParaRPr lang="ko-KR" altLang="en-US" sz="3200" b="1" strike="noStrike" cap="none" dirty="0">
              <a:solidFill>
                <a:srgbClr val="FFFFFF">
                  <a:lumMod val="9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2" name="타원 31"/>
          <p:cNvSpPr>
            <a:spLocks/>
          </p:cNvSpPr>
          <p:nvPr/>
        </p:nvSpPr>
        <p:spPr>
          <a:xfrm rot="0">
            <a:off x="6096000" y="1918969"/>
            <a:ext cx="338455" cy="363220"/>
          </a:xfrm>
          <a:prstGeom prst="ellipse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3" name="타원 32"/>
          <p:cNvSpPr>
            <a:spLocks/>
          </p:cNvSpPr>
          <p:nvPr/>
        </p:nvSpPr>
        <p:spPr>
          <a:xfrm rot="0">
            <a:off x="5877560" y="1708785"/>
            <a:ext cx="781050" cy="781050"/>
          </a:xfrm>
          <a:prstGeom prst="ellipse"/>
          <a:noFill/>
          <a:ln w="1270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4" name="모서리가 둥근 사각형 설명선 33"/>
          <p:cNvSpPr>
            <a:spLocks/>
          </p:cNvSpPr>
          <p:nvPr/>
        </p:nvSpPr>
        <p:spPr>
          <a:xfrm>
            <a:off x="1195070" y="1026160"/>
            <a:ext cx="3615690" cy="1718310"/>
          </a:xfrm>
          <a:prstGeom prst="wedgeRoundRectCallout">
            <a:avLst>
              <a:gd name="adj1" fmla="val 71801"/>
              <a:gd name="adj2" fmla="val 9461"/>
              <a:gd name="adj3" fmla="val 16667"/>
            </a:avLst>
          </a:prstGeom>
          <a:solidFill>
            <a:schemeClr val="tx1">
              <a:alpha val="46707"/>
            </a:schemeClr>
          </a:solidFill>
          <a:ln w="12700" cap="flat" cmpd="sng">
            <a:solidFill>
              <a:schemeClr val="bg1">
                <a:alpha val="10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중앙 은행과의 협의를 통해 인위적인 엔저 현상을 통해 물가를 상승, 세계 시장에서의 일본 기업의 가격 경쟁력을 높여 투자 소비를 유도</a:t>
            </a:r>
            <a:endParaRPr lang="ko-KR" altLang="en-US" sz="14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6" name="모서리가 둥근 사각형 설명선 35"/>
          <p:cNvSpPr>
            <a:spLocks/>
          </p:cNvSpPr>
          <p:nvPr/>
        </p:nvSpPr>
        <p:spPr>
          <a:xfrm rot="0">
            <a:off x="3841750" y="5154295"/>
            <a:ext cx="4729480" cy="1393190"/>
          </a:xfrm>
          <a:prstGeom prst="wedgeRoundRectCallout">
            <a:avLst>
              <a:gd name="adj1" fmla="val -76829"/>
              <a:gd name="adj2" fmla="val -52228"/>
              <a:gd name="adj3" fmla="val 16667"/>
            </a:avLst>
          </a:prstGeom>
          <a:solidFill>
            <a:schemeClr val="tx1">
              <a:alpha val="45922"/>
            </a:schemeClr>
          </a:solidFill>
          <a:ln w="12700" cap="flat" cmpd="sng">
            <a:solidFill>
              <a:schemeClr val="bg1">
                <a:alpha val="10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규제 개혁 및 일본 경제의 체질 개선을 통해 성장 동력 재정립:국가 경제 특구 정책과 여성 노인 인력, 2016년 이민 완화를 통한 노동 및 소비 인구의 증가</a:t>
            </a:r>
            <a:endParaRPr lang="ko-KR" altLang="en-US" sz="14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9" name="타원 38"/>
          <p:cNvSpPr>
            <a:spLocks/>
          </p:cNvSpPr>
          <p:nvPr/>
        </p:nvSpPr>
        <p:spPr>
          <a:xfrm rot="0">
            <a:off x="8568690" y="3771900"/>
            <a:ext cx="781050" cy="781050"/>
          </a:xfrm>
          <a:prstGeom prst="ellipse"/>
          <a:noFill/>
          <a:ln w="1270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0" name="타원 39"/>
          <p:cNvSpPr>
            <a:spLocks/>
          </p:cNvSpPr>
          <p:nvPr/>
        </p:nvSpPr>
        <p:spPr>
          <a:xfrm rot="0">
            <a:off x="1603375" y="4725670"/>
            <a:ext cx="781050" cy="781050"/>
          </a:xfrm>
          <a:prstGeom prst="ellipse"/>
          <a:noFill/>
          <a:ln w="1270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1" name="타원 40"/>
          <p:cNvSpPr>
            <a:spLocks/>
          </p:cNvSpPr>
          <p:nvPr/>
        </p:nvSpPr>
        <p:spPr>
          <a:xfrm rot="0">
            <a:off x="8782685" y="3970655"/>
            <a:ext cx="353060" cy="368300"/>
          </a:xfrm>
          <a:prstGeom prst="ellipse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2" name="타원 41"/>
          <p:cNvSpPr>
            <a:spLocks/>
          </p:cNvSpPr>
          <p:nvPr/>
        </p:nvSpPr>
        <p:spPr>
          <a:xfrm rot="0">
            <a:off x="1817370" y="4936490"/>
            <a:ext cx="353060" cy="368300"/>
          </a:xfrm>
          <a:prstGeom prst="ellipse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3" name="모서리가 둥근 사각형 설명선 42"/>
          <p:cNvSpPr>
            <a:spLocks/>
          </p:cNvSpPr>
          <p:nvPr/>
        </p:nvSpPr>
        <p:spPr>
          <a:xfrm rot="0">
            <a:off x="3162300" y="3210560"/>
            <a:ext cx="4274820" cy="1584960"/>
          </a:xfrm>
          <a:prstGeom prst="wedgeRoundRectCallout">
            <a:avLst>
              <a:gd name="adj1" fmla="val 71801"/>
              <a:gd name="adj2" fmla="val 9461"/>
              <a:gd name="adj3" fmla="val 16667"/>
            </a:avLst>
          </a:prstGeom>
          <a:solidFill>
            <a:schemeClr val="tx1">
              <a:alpha val="45922"/>
            </a:schemeClr>
          </a:solidFill>
          <a:ln w="12700" cap="flat" cmpd="sng">
            <a:solidFill>
              <a:schemeClr val="bg1">
                <a:alpha val="10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세계 1위수준의 부채를 가지고 있음에도 높은 국가 신뢰도를 통해 부채를 더 내어 예산을 편성해 정부 수준에서 국가 경제를 부양</a:t>
            </a:r>
            <a:endParaRPr lang="ko-KR" altLang="en-US" sz="14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1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3A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23"/>
          <p:cNvSpPr txBox="1">
            <a:spLocks noGrp="1"/>
          </p:cNvSpPr>
          <p:nvPr>
            <p:ph idx="1"/>
          </p:nvPr>
        </p:nvSpPr>
        <p:spPr>
          <a:xfrm>
            <a:off x="2559050" y="2172335"/>
            <a:ext cx="7061835" cy="35375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 날로 악화되어가는 재정 적자의 해결</a:t>
            </a:r>
            <a:endParaRPr lang="ko-KR" altLang="en-US" sz="20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기동적 재정 정책을 통한 재정 규모의 증가에도 부채는 늘어난다</a:t>
            </a:r>
            <a:endParaRPr lang="ko-KR" altLang="en-US" sz="20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부채를 어떤 방식으로 상환하여 일본 경제의 체질을 개선할 수 있을것인가?</a:t>
            </a:r>
            <a:endParaRPr lang="ko-KR" altLang="en-US" sz="20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dirty="0">
                <a:latin typeface="맑은 고딕" charset="0"/>
                <a:ea typeface="맑은 고딕" charset="0"/>
              </a:rPr>
              <a:t> </a:t>
            </a:r>
            <a:endParaRPr lang="ko-KR" altLang="en-US" sz="2800" b="0" strike="noStrike" cap="none" dirty="0">
              <a:latin typeface="맑은 고딕" charset="0"/>
              <a:ea typeface="맑은 고딕" charset="0"/>
            </a:endParaRPr>
          </a:p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2800" b="0" strike="noStrike" cap="none" dirty="0">
              <a:latin typeface="맑은 고딕" charset="0"/>
              <a:ea typeface="맑은 고딕" charset="0"/>
            </a:endParaRPr>
          </a:p>
        </p:txBody>
      </p:sp>
      <p:sp>
        <p:nvSpPr>
          <p:cNvPr id="9" name="직사각형 8"/>
          <p:cNvSpPr>
            <a:spLocks/>
          </p:cNvSpPr>
          <p:nvPr/>
        </p:nvSpPr>
        <p:spPr>
          <a:xfrm>
            <a:off x="3336925" y="227330"/>
            <a:ext cx="5518785" cy="8305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strike="noStrike" cap="none" dirty="0">
                <a:solidFill>
                  <a:srgbClr val="FFFFFF">
                    <a:lumMod val="95000"/>
                  </a:srgbClr>
                </a:solidFill>
                <a:latin typeface="맑은 고딕" charset="0"/>
                <a:ea typeface="맑은 고딕" charset="0"/>
              </a:rPr>
              <a:t>일본 경제의 향후 과제</a:t>
            </a:r>
            <a:endParaRPr lang="ko-KR" altLang="en-US" sz="3200" b="1" strike="noStrike" cap="none" dirty="0">
              <a:solidFill>
                <a:srgbClr val="FFFFFF">
                  <a:lumMod val="9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직사각형 9"/>
          <p:cNvSpPr>
            <a:spLocks/>
          </p:cNvSpPr>
          <p:nvPr/>
        </p:nvSpPr>
        <p:spPr>
          <a:xfrm>
            <a:off x="967105" y="1057910"/>
            <a:ext cx="10268585" cy="5523230"/>
          </a:xfrm>
          <a:prstGeom prst="rect">
            <a:avLst/>
          </a:prstGeom>
          <a:solidFill>
            <a:srgbClr val="808080">
              <a:alpha val="15013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2" name="직사각형 21"/>
          <p:cNvSpPr>
            <a:spLocks/>
          </p:cNvSpPr>
          <p:nvPr/>
        </p:nvSpPr>
        <p:spPr>
          <a:xfrm>
            <a:off x="2561590" y="1501775"/>
            <a:ext cx="7074535" cy="476885"/>
          </a:xfrm>
          <a:prstGeom prst="rect">
            <a:avLst/>
          </a:prstGeom>
          <a:solidFill>
            <a:schemeClr val="tx1">
              <a:alpha val="14915"/>
            </a:schemeClr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strike="noStrike" cap="none" dirty="0">
                <a:solidFill>
                  <a:srgbClr val="FFFFFF"/>
                </a:solidFill>
                <a:latin typeface="맑은 고딕" charset="0"/>
                <a:ea typeface="맑은 고딕" charset="0"/>
              </a:rPr>
              <a:t>=재정 건전화</a:t>
            </a:r>
            <a:endParaRPr lang="ko-KR" altLang="en-US" sz="2400" b="1" strike="noStrike" cap="none" dirty="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1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9</Pages>
  <Paragraphs>48</Paragraphs>
  <Words>320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조땡</dc:creator>
  <cp:lastModifiedBy>준모 전</cp:lastModifiedBy>
  <dc:title>PowerPoint 프레젠테이션</dc:title>
  <dcterms:modified xsi:type="dcterms:W3CDTF">2019-09-30T14:31:06Z</dcterms:modified>
</cp:coreProperties>
</file>