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1" r:id="rId2"/>
    <p:sldId id="282" r:id="rId3"/>
    <p:sldId id="285" r:id="rId4"/>
    <p:sldId id="284" r:id="rId5"/>
    <p:sldId id="283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2" clrIdx="0">
    <p:extLst>
      <p:ext uri="{19B8F6BF-5375-455C-9EA6-DF929625EA0E}">
        <p15:presenceInfo xmlns:p15="http://schemas.microsoft.com/office/powerpoint/2012/main" userId="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5050"/>
    <a:srgbClr val="8C816E"/>
    <a:srgbClr val="6D999B"/>
    <a:srgbClr val="7C7C7C"/>
    <a:srgbClr val="B5AEA1"/>
    <a:srgbClr val="69C3E5"/>
    <a:srgbClr val="D5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62" autoAdjust="0"/>
  </p:normalViewPr>
  <p:slideViewPr>
    <p:cSldViewPr snapToGrid="0">
      <p:cViewPr varScale="1">
        <p:scale>
          <a:sx n="99" d="100"/>
          <a:sy n="99" d="100"/>
        </p:scale>
        <p:origin x="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18FEC-4830-44D0-BE61-80EE6B462712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64043-A676-4920-A8ED-CA3251209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2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64043-A676-4920-A8ED-CA325120900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443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C42B0B-F0CF-428A-BB70-7CEB4AC0E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4E00564-E288-4A49-BF77-B32528FDD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F8653F-9C8D-41CC-A1AA-2538FC9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F0B24F-AF4C-4489-B5B1-6AE0E3D9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907C2E-5A4B-465B-AC6A-236F4E05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46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D71922-64AC-44BF-A391-1B53782C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DF01D74-25CD-4AE0-BB3A-A98C17456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0A8784-8EBE-4415-B650-8E084002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9BC7A6-C49D-4DA2-975F-A4FE5525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CACCFC-BFD2-4E0E-9FB7-01048114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479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8B40033-F111-406F-929C-88E90FAED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21F9D31-98DD-46D9-893E-AEBB274C8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8165BF-04A9-4BA0-BA90-FC13C180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AA262D-8AB4-40A8-B278-E99A4D61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55DDB5-97DB-47D6-8170-D68D65AE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27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206714-6F42-4A5C-9AFE-52225307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BF8AAF-83C3-41FB-BA03-E92831C9A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EAAD61-6A04-45BC-92BB-3738BF34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A98D48-24F9-4AA4-AB1B-81142482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81AA2D-7025-466E-811F-607F07B1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57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CD0917-0481-45DC-BBEA-EC73752C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ED760BC-4949-44B4-8107-45BC59B89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1355E9-7B23-462A-B47E-5171C471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B4018C-D6AF-4194-B810-19386CAD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20B67A-CC64-4911-AD91-340943EA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74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D2542-8517-495B-913D-FA13C419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4FD21C-F900-4354-9695-C42D4F096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36AA45-5112-4DFD-99D7-43CDD6B33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30EE903-8097-4FF5-B6F0-E2764CB6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790827-D487-4028-B56D-4ED1CB24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34F6173-DE42-4E73-876C-B9958FCA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05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234918-B86F-4DC0-8A90-98B38A06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FB1A5B3-3478-41C9-96E5-79A68A998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738667D-015B-4776-8C5A-C0F763A53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BB82BF-86A6-48DD-A5CE-D288B89A8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BAA9CB3-7D5F-42E3-990C-9739855E9D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AEE1524-5D76-4BF5-A1DE-4306D47D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234D3A1-54E1-4466-9531-1DE88A5F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65E16E4-8CAA-4172-9240-645B655F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96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54C103-281F-4F55-8FA7-1CC2BF43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D4AA885-BE1C-4EF3-8884-60FD27A1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152E650-9F23-4D71-8EEB-134CCA88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88AE93D-A3BC-41C0-B16E-EE372931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08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2D6A494-CBBF-41E0-9DE8-A461023C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B5675A6-5FE3-4B5E-8294-C855EB3D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5FA004-B3EF-4F49-A77E-C3D50C5B8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11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C92378-07A1-486C-A587-017E1B1D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A6E57A-C8C1-483F-BC60-484D8EFAB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EC6CCD6-B62F-4462-A53F-F6080570C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7B25A75-A99C-4D71-ABEC-9AF58140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BA3CA77-96F9-49BC-ACF3-05E2215A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344A99D-2165-4AB7-AD38-2D4A64A0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014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9E8641-5501-41B2-9181-6AE8EB3C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00074E6-BCAC-4A6C-99D5-8CC7D1677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54440F-A71D-419C-A48C-9E95324E1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3CBAC23-9174-45FE-A0E2-982F14DC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E038DF-068D-43BB-A61B-CA580BF3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2F52BC-FB6E-442D-B643-1F30F1EA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05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CBE5FE2-AFB7-48C1-8C86-5100217E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B56BCA0-210B-427A-83E9-61CD74F4A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90C30F-074C-4F14-B0D2-9C3A4E08E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DEAB3-FCE5-4DBB-BD11-CB73E60F7C30}" type="datetimeFigureOut">
              <a:rPr lang="ko-KR" altLang="en-US" smtClean="0"/>
              <a:t>2020-04-19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38A3CE-D11E-49A2-9E6C-98F3119E0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FD5BF6-30F9-4BB4-A5CE-5E94B705D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70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B2FF88-DDD5-41EE-BA15-9C5C71E2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93" y="0"/>
            <a:ext cx="10515600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목적</a:t>
            </a:r>
            <a:r>
              <a:rPr lang="ko-KR" altLang="en-US" sz="3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–</a:t>
            </a:r>
            <a:r>
              <a:rPr lang="en-US" altLang="ko-KR" sz="3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해양자원</a:t>
            </a:r>
            <a:r>
              <a:rPr lang="en-US" altLang="ko-KR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가스 </a:t>
            </a:r>
            <a:r>
              <a:rPr lang="ko-KR" altLang="en-US" sz="60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하이드레이트</a:t>
            </a:r>
            <a:r>
              <a:rPr lang="en-US" altLang="ko-KR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60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내용 개체 틀 2">
            <a:extLst>
              <a:ext uri="{FF2B5EF4-FFF2-40B4-BE49-F238E27FC236}">
                <a16:creationId xmlns:a16="http://schemas.microsoft.com/office/drawing/2014/main" id="{17BF7E4E-66D9-499C-AE2B-D18B37241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114" y="1353347"/>
            <a:ext cx="6225971" cy="4351338"/>
          </a:xfrm>
          <a:prstGeom prst="rect">
            <a:avLst/>
          </a:prstGeom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A457D86F-CF4F-463B-9F8B-AFCF23996056}"/>
              </a:ext>
            </a:extLst>
          </p:cNvPr>
          <p:cNvSpPr/>
          <p:nvPr/>
        </p:nvSpPr>
        <p:spPr>
          <a:xfrm>
            <a:off x="6987959" y="2444896"/>
            <a:ext cx="4984966" cy="1084120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석유에 비해 오염물질 배출 </a:t>
            </a:r>
            <a:endParaRPr lang="en-US" altLang="ko-KR" sz="2500" dirty="0">
              <a:solidFill>
                <a:schemeClr val="accent4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현저히 적음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4362B6D-3947-4BED-A79C-174A4B6D846D}"/>
              </a:ext>
            </a:extLst>
          </p:cNvPr>
          <p:cNvSpPr/>
          <p:nvPr/>
        </p:nvSpPr>
        <p:spPr>
          <a:xfrm>
            <a:off x="6987959" y="3738123"/>
            <a:ext cx="1841716" cy="1291077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석유</a:t>
            </a:r>
            <a:r>
              <a:rPr lang="en-US" altLang="ko-KR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+</a:t>
            </a:r>
            <a:r>
              <a:rPr lang="ko-KR" altLang="en-US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석탄 </a:t>
            </a:r>
            <a:endParaRPr lang="en-US" altLang="ko-KR" sz="2500" dirty="0">
              <a:solidFill>
                <a:schemeClr val="accent4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매장량</a:t>
            </a:r>
            <a:endParaRPr lang="en-US" altLang="ko-KR" sz="2500" dirty="0">
              <a:solidFill>
                <a:schemeClr val="accent4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325481AE-FD37-4E6A-B9C0-3D83E40D7252}"/>
              </a:ext>
            </a:extLst>
          </p:cNvPr>
          <p:cNvSpPr/>
          <p:nvPr/>
        </p:nvSpPr>
        <p:spPr>
          <a:xfrm>
            <a:off x="6987959" y="1158223"/>
            <a:ext cx="4984966" cy="1084120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대륙 주변의 심해와 </a:t>
            </a:r>
            <a:endParaRPr lang="en-US" altLang="ko-KR" sz="2500" dirty="0">
              <a:solidFill>
                <a:schemeClr val="accent4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영구 동토지역에 매장</a:t>
            </a:r>
          </a:p>
        </p:txBody>
      </p:sp>
      <p:sp>
        <p:nvSpPr>
          <p:cNvPr id="21" name="화살표: 갈매기형 수장 20">
            <a:extLst>
              <a:ext uri="{FF2B5EF4-FFF2-40B4-BE49-F238E27FC236}">
                <a16:creationId xmlns:a16="http://schemas.microsoft.com/office/drawing/2014/main" id="{F942247D-7E7A-4244-BAD2-3ADDBF208765}"/>
              </a:ext>
            </a:extLst>
          </p:cNvPr>
          <p:cNvSpPr/>
          <p:nvPr/>
        </p:nvSpPr>
        <p:spPr>
          <a:xfrm flipH="1">
            <a:off x="9110662" y="4002661"/>
            <a:ext cx="400050" cy="762000"/>
          </a:xfrm>
          <a:prstGeom prst="chevron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D31FFDA1-ABAF-4741-8ACC-A1B56E4E0863}"/>
              </a:ext>
            </a:extLst>
          </p:cNvPr>
          <p:cNvSpPr/>
          <p:nvPr/>
        </p:nvSpPr>
        <p:spPr>
          <a:xfrm>
            <a:off x="9791700" y="3731569"/>
            <a:ext cx="2181225" cy="1291077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하이드레이트</a:t>
            </a:r>
            <a:r>
              <a:rPr lang="ko-KR" altLang="en-US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매장량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FF45BAE4-0DBF-4586-9839-FBD3E0BDC256}"/>
              </a:ext>
            </a:extLst>
          </p:cNvPr>
          <p:cNvSpPr/>
          <p:nvPr/>
        </p:nvSpPr>
        <p:spPr>
          <a:xfrm>
            <a:off x="7052968" y="5202939"/>
            <a:ext cx="4915487" cy="630425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 인근 해저 </a:t>
            </a:r>
            <a:r>
              <a:rPr lang="en-US" altLang="ko-KR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6</a:t>
            </a:r>
            <a:r>
              <a:rPr lang="ko-KR" altLang="en-US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억</a:t>
            </a:r>
            <a:r>
              <a:rPr lang="en-US" altLang="ko-KR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t </a:t>
            </a:r>
            <a:r>
              <a:rPr lang="ko-KR" altLang="en-US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이상 매장</a:t>
            </a:r>
            <a:endParaRPr lang="en-US" altLang="ko-KR" sz="2500" dirty="0">
              <a:solidFill>
                <a:schemeClr val="accent4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01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1" grpId="0" animBg="1"/>
      <p:bldP spid="21" grpId="1" animBg="1"/>
      <p:bldP spid="22" grpId="0" animBg="1"/>
      <p:bldP spid="22" grpId="1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25BFC2AA-F9B5-4D8C-9A6C-9DB34EBDB919}"/>
              </a:ext>
            </a:extLst>
          </p:cNvPr>
          <p:cNvSpPr txBox="1">
            <a:spLocks/>
          </p:cNvSpPr>
          <p:nvPr/>
        </p:nvSpPr>
        <p:spPr>
          <a:xfrm>
            <a:off x="4498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목적</a:t>
            </a:r>
            <a:r>
              <a:rPr lang="ko-KR" altLang="en-US" sz="3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–</a:t>
            </a:r>
            <a:r>
              <a:rPr lang="en-US" altLang="ko-KR" sz="3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해양자원</a:t>
            </a:r>
            <a:r>
              <a:rPr lang="en-US" altLang="ko-KR" sz="6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1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해양심층수</a:t>
            </a:r>
            <a:r>
              <a:rPr lang="en-US" altLang="ko-KR" sz="6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6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811BACA-C5EB-4860-BBE9-C670938AF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1373"/>
          <a:stretch/>
        </p:blipFill>
        <p:spPr>
          <a:xfrm>
            <a:off x="128991" y="1246955"/>
            <a:ext cx="3686175" cy="3588576"/>
          </a:xfrm>
          <a:prstGeom prst="rect">
            <a:avLst/>
          </a:prstGeom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FF524AB-312A-46C9-A358-C9A7EDE731F3}"/>
              </a:ext>
            </a:extLst>
          </p:cNvPr>
          <p:cNvSpPr/>
          <p:nvPr/>
        </p:nvSpPr>
        <p:spPr>
          <a:xfrm>
            <a:off x="6793597" y="1227194"/>
            <a:ext cx="4984966" cy="108412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육지나 대기 중 </a:t>
            </a:r>
            <a:endParaRPr lang="en-US" altLang="ko-KR" sz="2500" dirty="0">
              <a:solidFill>
                <a:srgbClr val="0070C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오염물질 유입 </a:t>
            </a:r>
            <a:r>
              <a:rPr lang="en-US" altLang="ko-KR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BE1CC7C-793A-4ADC-8DB9-2BA5ECD480D1}"/>
              </a:ext>
            </a:extLst>
          </p:cNvPr>
          <p:cNvSpPr/>
          <p:nvPr/>
        </p:nvSpPr>
        <p:spPr>
          <a:xfrm>
            <a:off x="6762543" y="2452233"/>
            <a:ext cx="4984966" cy="69816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미네랄 같은 </a:t>
            </a:r>
            <a:r>
              <a:rPr lang="ko-KR" altLang="en-US" sz="2500" dirty="0" err="1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영양염류</a:t>
            </a:r>
            <a:r>
              <a:rPr lang="ko-KR" altLang="en-US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풍부</a:t>
            </a:r>
            <a:endParaRPr lang="en-US" altLang="ko-KR" sz="2500" dirty="0">
              <a:solidFill>
                <a:srgbClr val="0070C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89A0A43-A941-45B0-8573-389F73D11F37}"/>
              </a:ext>
            </a:extLst>
          </p:cNvPr>
          <p:cNvSpPr/>
          <p:nvPr/>
        </p:nvSpPr>
        <p:spPr>
          <a:xfrm>
            <a:off x="6738368" y="3287172"/>
            <a:ext cx="4984966" cy="69816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항상 </a:t>
            </a:r>
            <a:r>
              <a:rPr lang="en-US" altLang="ko-KR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</a:t>
            </a:r>
            <a:r>
              <a:rPr lang="ko-KR" altLang="en-US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 이하 유지</a:t>
            </a:r>
            <a:endParaRPr lang="en-US" altLang="ko-KR" sz="2500" dirty="0">
              <a:solidFill>
                <a:srgbClr val="0070C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2C60717-C621-465F-9165-13796C575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929" y="1385278"/>
            <a:ext cx="2609850" cy="3314700"/>
          </a:xfrm>
          <a:prstGeom prst="rect">
            <a:avLst/>
          </a:prstGeom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73159360-3E62-4010-B841-9DC8EF7A6666}"/>
              </a:ext>
            </a:extLst>
          </p:cNvPr>
          <p:cNvSpPr/>
          <p:nvPr/>
        </p:nvSpPr>
        <p:spPr>
          <a:xfrm>
            <a:off x="6738368" y="4119634"/>
            <a:ext cx="4984966" cy="69815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활용 분야</a:t>
            </a:r>
            <a:endParaRPr lang="en-US" altLang="ko-KR" sz="2500" dirty="0">
              <a:solidFill>
                <a:srgbClr val="0070C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901A828-4D39-43A2-B312-9B04BD520E4E}"/>
              </a:ext>
            </a:extLst>
          </p:cNvPr>
          <p:cNvGrpSpPr/>
          <p:nvPr/>
        </p:nvGrpSpPr>
        <p:grpSpPr>
          <a:xfrm>
            <a:off x="7152858" y="4971337"/>
            <a:ext cx="4266443" cy="1318938"/>
            <a:chOff x="7168961" y="4930500"/>
            <a:chExt cx="4266443" cy="1318938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BB024477-AE22-4DEE-A0DD-B5409C29BF12}"/>
                </a:ext>
              </a:extLst>
            </p:cNvPr>
            <p:cNvSpPr/>
            <p:nvPr/>
          </p:nvSpPr>
          <p:spPr>
            <a:xfrm>
              <a:off x="8576127" y="5683371"/>
              <a:ext cx="1452111" cy="542189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ko-KR" altLang="en-US" sz="2800" kern="0" dirty="0">
                  <a:solidFill>
                    <a:srgbClr val="0070C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에너지</a:t>
              </a:r>
              <a:endParaRPr lang="en-US" altLang="ko-KR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2403B3C4-8C43-4791-B373-36665ED66F2A}"/>
                </a:ext>
              </a:extLst>
            </p:cNvPr>
            <p:cNvSpPr/>
            <p:nvPr/>
          </p:nvSpPr>
          <p:spPr>
            <a:xfrm>
              <a:off x="10429081" y="5707249"/>
              <a:ext cx="1006323" cy="542189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ko-KR" altLang="en-US" sz="2800" kern="0" dirty="0">
                  <a:solidFill>
                    <a:srgbClr val="0070C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관광</a:t>
              </a:r>
              <a:endParaRPr lang="en-US" altLang="ko-KR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D5E5186D-499B-4172-A2FC-55FC2848026A}"/>
                </a:ext>
              </a:extLst>
            </p:cNvPr>
            <p:cNvSpPr/>
            <p:nvPr/>
          </p:nvSpPr>
          <p:spPr>
            <a:xfrm>
              <a:off x="8572210" y="4940181"/>
              <a:ext cx="1452111" cy="542189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ko-KR" altLang="en-US" sz="2800" kern="0" dirty="0">
                  <a:solidFill>
                    <a:srgbClr val="0070C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농수산</a:t>
              </a:r>
              <a:endParaRPr lang="en-US" altLang="ko-KR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DD4DF1A8-F413-4E76-9620-9310651CC11F}"/>
                </a:ext>
              </a:extLst>
            </p:cNvPr>
            <p:cNvSpPr/>
            <p:nvPr/>
          </p:nvSpPr>
          <p:spPr>
            <a:xfrm>
              <a:off x="7168961" y="5683370"/>
              <a:ext cx="1006323" cy="542189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ko-KR" altLang="en-US" sz="2800" kern="0" dirty="0">
                  <a:solidFill>
                    <a:srgbClr val="0070C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건강</a:t>
              </a:r>
              <a:endParaRPr lang="en-US" altLang="ko-KR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117D15FB-AAF6-4C25-A201-7F1B8D8E0604}"/>
                </a:ext>
              </a:extLst>
            </p:cNvPr>
            <p:cNvSpPr/>
            <p:nvPr/>
          </p:nvSpPr>
          <p:spPr>
            <a:xfrm>
              <a:off x="10429081" y="4930500"/>
              <a:ext cx="1006323" cy="542189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ko-KR" altLang="en-US" sz="2800" kern="0" dirty="0">
                  <a:solidFill>
                    <a:srgbClr val="0070C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미용</a:t>
              </a:r>
              <a:endParaRPr lang="en-US" altLang="ko-KR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9F85AA55-256A-41D9-94DB-2E5444AF86BA}"/>
                </a:ext>
              </a:extLst>
            </p:cNvPr>
            <p:cNvSpPr/>
            <p:nvPr/>
          </p:nvSpPr>
          <p:spPr>
            <a:xfrm>
              <a:off x="7168961" y="4944695"/>
              <a:ext cx="1006323" cy="542189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ko-KR" altLang="en-US" sz="2800" kern="0" dirty="0">
                  <a:solidFill>
                    <a:srgbClr val="0070C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식품</a:t>
              </a:r>
              <a:r>
                <a:rPr lang="en-US" altLang="ko-KR" sz="2800" kern="0" dirty="0">
                  <a:solidFill>
                    <a:srgbClr val="0070C0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 </a:t>
              </a:r>
              <a:endParaRPr lang="en-US" altLang="ko-KR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C3CF6E7-A3B9-44CD-A976-0143F6E52C34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7656020" y="4810218"/>
            <a:ext cx="0" cy="17531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66C0213F-B7D1-481B-A670-EC5FBE06DEDB}"/>
              </a:ext>
            </a:extLst>
          </p:cNvPr>
          <p:cNvCxnSpPr>
            <a:cxnSpLocks/>
            <a:stCxn id="20" idx="0"/>
            <a:endCxn id="22" idx="2"/>
          </p:cNvCxnSpPr>
          <p:nvPr/>
        </p:nvCxnSpPr>
        <p:spPr>
          <a:xfrm flipV="1">
            <a:off x="7656020" y="5527721"/>
            <a:ext cx="0" cy="1964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588B8B46-5EC4-4E6F-B2D0-9C0F4B87599C}"/>
              </a:ext>
            </a:extLst>
          </p:cNvPr>
          <p:cNvCxnSpPr>
            <a:cxnSpLocks/>
            <a:stCxn id="16" idx="0"/>
            <a:endCxn id="19" idx="2"/>
          </p:cNvCxnSpPr>
          <p:nvPr/>
        </p:nvCxnSpPr>
        <p:spPr>
          <a:xfrm flipH="1" flipV="1">
            <a:off x="9282163" y="5523207"/>
            <a:ext cx="3917" cy="20100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8A8492AC-BFE3-47A8-80E2-C9D0F76214D8}"/>
              </a:ext>
            </a:extLst>
          </p:cNvPr>
          <p:cNvCxnSpPr>
            <a:cxnSpLocks/>
            <a:stCxn id="18" idx="0"/>
            <a:endCxn id="21" idx="2"/>
          </p:cNvCxnSpPr>
          <p:nvPr/>
        </p:nvCxnSpPr>
        <p:spPr>
          <a:xfrm flipV="1">
            <a:off x="10916140" y="5513526"/>
            <a:ext cx="0" cy="23456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A5086A71-F4B6-4134-AD44-F8FFE9246F10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9282163" y="4810218"/>
            <a:ext cx="0" cy="170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317142E6-993B-40EA-9FD2-7300A0BB9BC0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10913908" y="4817795"/>
            <a:ext cx="2232" cy="15354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7BDEED39-F268-4D01-A659-852829532764}"/>
              </a:ext>
            </a:extLst>
          </p:cNvPr>
          <p:cNvSpPr/>
          <p:nvPr/>
        </p:nvSpPr>
        <p:spPr>
          <a:xfrm>
            <a:off x="128991" y="4984115"/>
            <a:ext cx="3437170" cy="74009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동해안 </a:t>
            </a:r>
            <a:r>
              <a:rPr lang="en-US" altLang="ko-KR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10~20km </a:t>
            </a:r>
            <a:r>
              <a:rPr lang="ko-KR" altLang="en-US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거리</a:t>
            </a:r>
            <a:endParaRPr lang="en-US" altLang="ko-KR" sz="2500" dirty="0">
              <a:solidFill>
                <a:srgbClr val="0070C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FC891105-D3A3-4291-B8DE-B79F7FC6544F}"/>
              </a:ext>
            </a:extLst>
          </p:cNvPr>
          <p:cNvSpPr/>
          <p:nvPr/>
        </p:nvSpPr>
        <p:spPr>
          <a:xfrm>
            <a:off x="4459538" y="5001964"/>
            <a:ext cx="2091789" cy="69815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수심 </a:t>
            </a:r>
            <a:r>
              <a:rPr lang="en-US" altLang="ko-KR" sz="2500" dirty="0">
                <a:solidFill>
                  <a:srgbClr val="0070C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200m</a:t>
            </a: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97784876-62C5-42DC-A94C-93BC9DC06F28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 flipV="1">
            <a:off x="3566161" y="5351044"/>
            <a:ext cx="893377" cy="3117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2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29" grpId="0" animBg="1"/>
      <p:bldP spid="29" grpId="1" animBg="1"/>
      <p:bldP spid="30" grpId="0" animBg="1"/>
      <p:bldP spid="3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680838E-B4C6-41A9-9F6A-76F597790D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7"/>
          <a:stretch/>
        </p:blipFill>
        <p:spPr>
          <a:xfrm>
            <a:off x="1329033" y="1200348"/>
            <a:ext cx="9533934" cy="535698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DB2FF88-DDD5-41EE-BA15-9C5C71E2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93" y="0"/>
            <a:ext cx="10515600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목적</a:t>
            </a:r>
            <a:r>
              <a:rPr lang="ko-KR" altLang="en-US" sz="3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–</a:t>
            </a:r>
            <a:r>
              <a:rPr lang="en-US" altLang="ko-KR" sz="3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생물자원</a:t>
            </a:r>
            <a:r>
              <a:rPr lang="en-US" altLang="ko-KR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생태학적 가치</a:t>
            </a:r>
            <a:r>
              <a:rPr lang="en-US" altLang="ko-KR" sz="6000" dirty="0">
                <a:solidFill>
                  <a:srgbClr val="002060"/>
                </a:solidFill>
                <a:latin typeface="Calibri" panose="020F0502020204030204" pitchFamily="34" charset="0"/>
                <a:ea typeface="휴먼모음T" panose="02030504000101010101" pitchFamily="18" charset="-127"/>
                <a:cs typeface="Calibri" panose="020F0502020204030204" pitchFamily="34" charset="0"/>
              </a:rPr>
              <a:t>)</a:t>
            </a:r>
            <a:endParaRPr lang="ko-KR" altLang="en-US" sz="60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7BD602E-7ADF-4D28-B131-73314EC9D723}"/>
              </a:ext>
            </a:extLst>
          </p:cNvPr>
          <p:cNvSpPr/>
          <p:nvPr/>
        </p:nvSpPr>
        <p:spPr>
          <a:xfrm>
            <a:off x="6096000" y="4518845"/>
            <a:ext cx="5646107" cy="897773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7030A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동해안이나 남해</a:t>
            </a:r>
            <a:r>
              <a:rPr lang="en-US" altLang="ko-KR" sz="2500" dirty="0">
                <a:solidFill>
                  <a:srgbClr val="7030A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500" dirty="0">
                <a:solidFill>
                  <a:srgbClr val="7030A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제주도와 </a:t>
            </a:r>
            <a:endParaRPr lang="en-US" altLang="ko-KR" sz="2500" dirty="0">
              <a:solidFill>
                <a:srgbClr val="7030A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rgbClr val="7030A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또다른 특징을 가진 해역</a:t>
            </a:r>
            <a:endParaRPr lang="en-US" altLang="ko-KR" sz="2500" dirty="0">
              <a:solidFill>
                <a:srgbClr val="7030A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9735A9C-19A8-48E5-ABE2-ED59DADBE961}"/>
              </a:ext>
            </a:extLst>
          </p:cNvPr>
          <p:cNvSpPr/>
          <p:nvPr/>
        </p:nvSpPr>
        <p:spPr>
          <a:xfrm>
            <a:off x="5587902" y="1557740"/>
            <a:ext cx="3025058" cy="89777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대만 난류</a:t>
            </a:r>
            <a:endParaRPr lang="en-US" altLang="ko-KR" sz="2500" dirty="0">
              <a:solidFill>
                <a:srgbClr val="FF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AF46BF5-5E8A-4063-8034-B9DBA4ADFF6A}"/>
              </a:ext>
            </a:extLst>
          </p:cNvPr>
          <p:cNvSpPr/>
          <p:nvPr/>
        </p:nvSpPr>
        <p:spPr>
          <a:xfrm>
            <a:off x="8947767" y="1557739"/>
            <a:ext cx="2859796" cy="89777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북한 한류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E4EA73D-2161-41D7-977F-9BBFB995E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93" y="1493611"/>
            <a:ext cx="4885833" cy="3246437"/>
          </a:xfrm>
          <a:prstGeom prst="rect">
            <a:avLst/>
          </a:prstGeom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B6071335-825A-4015-8AFC-182A29442DE1}"/>
              </a:ext>
            </a:extLst>
          </p:cNvPr>
          <p:cNvSpPr/>
          <p:nvPr/>
        </p:nvSpPr>
        <p:spPr>
          <a:xfrm>
            <a:off x="8865136" y="2805083"/>
            <a:ext cx="3025058" cy="89777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 err="1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한류성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생물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1ED80099-65B5-4ED4-B6B6-43D19A12BF51}"/>
              </a:ext>
            </a:extLst>
          </p:cNvPr>
          <p:cNvSpPr/>
          <p:nvPr/>
        </p:nvSpPr>
        <p:spPr>
          <a:xfrm>
            <a:off x="5587902" y="2805084"/>
            <a:ext cx="3025058" cy="89777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난류성 생물</a:t>
            </a:r>
            <a:endParaRPr lang="en-US" altLang="ko-KR" sz="2500" dirty="0">
              <a:solidFill>
                <a:srgbClr val="FF00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3503E8D-5DBD-41E1-B18A-A5B0CFA70E42}"/>
              </a:ext>
            </a:extLst>
          </p:cNvPr>
          <p:cNvCxnSpPr>
            <a:cxnSpLocks/>
            <a:stCxn id="11" idx="0"/>
            <a:endCxn id="7" idx="2"/>
          </p:cNvCxnSpPr>
          <p:nvPr/>
        </p:nvCxnSpPr>
        <p:spPr>
          <a:xfrm flipV="1">
            <a:off x="7100431" y="2455513"/>
            <a:ext cx="0" cy="3495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5B38C60A-0B61-40D5-935B-BD8B1EA6EC79}"/>
              </a:ext>
            </a:extLst>
          </p:cNvPr>
          <p:cNvCxnSpPr>
            <a:cxnSpLocks/>
            <a:stCxn id="10" idx="0"/>
            <a:endCxn id="8" idx="2"/>
          </p:cNvCxnSpPr>
          <p:nvPr/>
        </p:nvCxnSpPr>
        <p:spPr>
          <a:xfrm flipV="1">
            <a:off x="10377665" y="2455512"/>
            <a:ext cx="0" cy="34957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07BB4C74-21C3-4AB8-90B1-F8931B2A9A0A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8919054" y="3702856"/>
            <a:ext cx="1458612" cy="81598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0CD5B581-83F7-4B3F-BD42-201C48D94BD4}"/>
              </a:ext>
            </a:extLst>
          </p:cNvPr>
          <p:cNvCxnSpPr>
            <a:cxnSpLocks/>
            <a:stCxn id="11" idx="2"/>
            <a:endCxn id="6" idx="0"/>
          </p:cNvCxnSpPr>
          <p:nvPr/>
        </p:nvCxnSpPr>
        <p:spPr>
          <a:xfrm>
            <a:off x="7100431" y="3702857"/>
            <a:ext cx="1818623" cy="8159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7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B2FF88-DDD5-41EE-BA15-9C5C71E2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62" y="0"/>
            <a:ext cx="10533231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목적</a:t>
            </a:r>
            <a:r>
              <a:rPr lang="ko-KR" altLang="en-US" sz="3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–</a:t>
            </a:r>
            <a:r>
              <a:rPr lang="en-US" altLang="ko-KR" sz="3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생물자원</a:t>
            </a:r>
            <a:r>
              <a:rPr lang="en-US" altLang="ko-KR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어장</a:t>
            </a:r>
            <a:r>
              <a:rPr lang="ko-KR" altLang="en-US" sz="6000" dirty="0">
                <a:solidFill>
                  <a:srgbClr val="002060"/>
                </a:solidFill>
                <a:latin typeface="Calibri" panose="020F0502020204030204" pitchFamily="34" charset="0"/>
                <a:ea typeface="휴먼모음T" panose="02030504000101010101" pitchFamily="18" charset="-127"/>
                <a:cs typeface="Calibri" panose="020F0502020204030204" pitchFamily="34" charset="0"/>
              </a:rPr>
              <a:t>∙ 수산업</a:t>
            </a:r>
            <a:r>
              <a:rPr lang="en-US" altLang="ko-KR" sz="6000" dirty="0">
                <a:solidFill>
                  <a:srgbClr val="002060"/>
                </a:solidFill>
                <a:latin typeface="Calibri" panose="020F0502020204030204" pitchFamily="34" charset="0"/>
                <a:ea typeface="휴먼모음T" panose="02030504000101010101" pitchFamily="18" charset="-127"/>
                <a:cs typeface="Calibri" panose="020F0502020204030204" pitchFamily="34" charset="0"/>
              </a:rPr>
              <a:t>)</a:t>
            </a:r>
            <a:endParaRPr lang="ko-KR" altLang="en-US" sz="60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9421CC56-EEC3-4F86-A976-AF9C9E565D67}"/>
              </a:ext>
            </a:extLst>
          </p:cNvPr>
          <p:cNvSpPr/>
          <p:nvPr/>
        </p:nvSpPr>
        <p:spPr>
          <a:xfrm>
            <a:off x="5588247" y="2011572"/>
            <a:ext cx="3217550" cy="897773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2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 주변의 </a:t>
            </a:r>
            <a:r>
              <a:rPr lang="ko-KR" altLang="en-US" sz="2500" dirty="0" err="1">
                <a:solidFill>
                  <a:schemeClr val="accent2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대륙봉</a:t>
            </a:r>
            <a:endParaRPr lang="en-US" altLang="ko-KR" sz="2500" dirty="0">
              <a:solidFill>
                <a:schemeClr val="accent2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en-US" altLang="ko-KR" sz="2500" dirty="0">
                <a:solidFill>
                  <a:schemeClr val="accent2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500" dirty="0">
                <a:solidFill>
                  <a:schemeClr val="accent2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적절한 햇빛</a:t>
            </a:r>
            <a:r>
              <a:rPr lang="en-US" altLang="ko-KR" sz="2500" dirty="0">
                <a:solidFill>
                  <a:schemeClr val="accent2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0344E97-B011-420B-9885-A71928C813BB}"/>
              </a:ext>
            </a:extLst>
          </p:cNvPr>
          <p:cNvSpPr/>
          <p:nvPr/>
        </p:nvSpPr>
        <p:spPr>
          <a:xfrm>
            <a:off x="6792373" y="4419042"/>
            <a:ext cx="3576465" cy="89777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00B05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플랑크톤 활동 왕성</a:t>
            </a:r>
            <a:endParaRPr lang="en-US" altLang="ko-KR" sz="2500" dirty="0">
              <a:solidFill>
                <a:srgbClr val="00B05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rgbClr val="00B05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물고기 산란 유리</a:t>
            </a:r>
            <a:endParaRPr lang="en-US" altLang="ko-KR" sz="2500" dirty="0">
              <a:solidFill>
                <a:srgbClr val="00B05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E64C97A-FB6B-41D7-88B4-26180FF28D90}"/>
              </a:ext>
            </a:extLst>
          </p:cNvPr>
          <p:cNvSpPr/>
          <p:nvPr/>
        </p:nvSpPr>
        <p:spPr>
          <a:xfrm>
            <a:off x="9007062" y="984551"/>
            <a:ext cx="2858022" cy="897773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7030A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한류 </a:t>
            </a:r>
            <a:r>
              <a:rPr lang="en-US" altLang="ko-KR" sz="2500" dirty="0">
                <a:solidFill>
                  <a:srgbClr val="7030A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+ </a:t>
            </a:r>
            <a:r>
              <a:rPr lang="ko-KR" altLang="en-US" sz="2500" dirty="0">
                <a:solidFill>
                  <a:srgbClr val="7030A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난류</a:t>
            </a:r>
            <a:endParaRPr lang="en-US" altLang="ko-KR" sz="2500" dirty="0">
              <a:solidFill>
                <a:srgbClr val="7030A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ko-KR" sz="2500" dirty="0">
                <a:solidFill>
                  <a:srgbClr val="7030A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→</a:t>
            </a:r>
            <a:r>
              <a:rPr lang="ko-KR" altLang="en-US" sz="2500" dirty="0">
                <a:solidFill>
                  <a:srgbClr val="7030A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용승현상</a:t>
            </a:r>
            <a:endParaRPr lang="en-US" altLang="ko-KR" sz="2500" dirty="0">
              <a:solidFill>
                <a:srgbClr val="7030A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F97E7AAD-AF55-4AF0-A4C3-16DE04BDD859}"/>
              </a:ext>
            </a:extLst>
          </p:cNvPr>
          <p:cNvSpPr/>
          <p:nvPr/>
        </p:nvSpPr>
        <p:spPr>
          <a:xfrm>
            <a:off x="9007062" y="2278614"/>
            <a:ext cx="2858022" cy="897773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7030A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염분 </a:t>
            </a:r>
            <a:r>
              <a:rPr lang="ko-KR" altLang="en-US" sz="2500" dirty="0">
                <a:solidFill>
                  <a:srgbClr val="7030A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∙</a:t>
            </a:r>
            <a:r>
              <a:rPr lang="ko-KR" altLang="en-US" sz="2500" dirty="0">
                <a:solidFill>
                  <a:srgbClr val="7030A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영양 </a:t>
            </a:r>
            <a:r>
              <a:rPr lang="ko-KR" altLang="en-US" sz="2500" dirty="0" err="1">
                <a:solidFill>
                  <a:srgbClr val="7030A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염류</a:t>
            </a:r>
            <a:r>
              <a:rPr lang="ko-KR" altLang="en-US" sz="2500" dirty="0">
                <a:solidFill>
                  <a:srgbClr val="7030A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상승</a:t>
            </a:r>
            <a:endParaRPr lang="en-US" altLang="ko-KR" sz="2500" dirty="0">
              <a:solidFill>
                <a:srgbClr val="7030A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0507BA89-2C1A-4009-A2B2-05D36D9CBF6E}"/>
              </a:ext>
            </a:extLst>
          </p:cNvPr>
          <p:cNvSpPr/>
          <p:nvPr/>
        </p:nvSpPr>
        <p:spPr>
          <a:xfrm>
            <a:off x="6792373" y="5713105"/>
            <a:ext cx="3576465" cy="89777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00B05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황금 어장</a:t>
            </a:r>
            <a:endParaRPr lang="en-US" altLang="ko-KR" sz="2500" dirty="0">
              <a:solidFill>
                <a:srgbClr val="00B05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E13FCFDF-CA0C-4DC7-8332-A472C1493EC5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8580606" y="3176387"/>
            <a:ext cx="1855467" cy="124265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648CB98B-13F8-4961-99F3-6274C42AEAE4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7197022" y="2909345"/>
            <a:ext cx="1383584" cy="150969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91759A7E-D4BB-4100-AB81-E852AED8A346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10436073" y="1882324"/>
            <a:ext cx="0" cy="39629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2049A2AF-17A7-4B61-87DF-1D1C5F01E7F9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>
            <a:off x="8580606" y="5316815"/>
            <a:ext cx="0" cy="39629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그림 46">
            <a:extLst>
              <a:ext uri="{FF2B5EF4-FFF2-40B4-BE49-F238E27FC236}">
                <a16:creationId xmlns:a16="http://schemas.microsoft.com/office/drawing/2014/main" id="{B6536BD7-F678-44EC-8B0A-61BE7A72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34" y="2135430"/>
            <a:ext cx="5143500" cy="3057525"/>
          </a:xfrm>
          <a:prstGeom prst="rect">
            <a:avLst/>
          </a:prstGeom>
        </p:spPr>
      </p:pic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7C0425C9-B0CB-4B01-AFE7-B53A80E91F37}"/>
              </a:ext>
            </a:extLst>
          </p:cNvPr>
          <p:cNvCxnSpPr>
            <a:cxnSpLocks/>
            <a:stCxn id="44" idx="2"/>
            <a:endCxn id="46" idx="0"/>
          </p:cNvCxnSpPr>
          <p:nvPr/>
        </p:nvCxnSpPr>
        <p:spPr>
          <a:xfrm>
            <a:off x="1550132" y="4733419"/>
            <a:ext cx="1507946" cy="5944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2824CBF5-C91E-4408-8CCA-DDA3557E4384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 flipH="1">
            <a:off x="3058078" y="4733419"/>
            <a:ext cx="1279152" cy="59445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그림 34">
            <a:extLst>
              <a:ext uri="{FF2B5EF4-FFF2-40B4-BE49-F238E27FC236}">
                <a16:creationId xmlns:a16="http://schemas.microsoft.com/office/drawing/2014/main" id="{DB7766B8-B6ED-42DC-B0A2-A889B35DB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792" y="3801842"/>
            <a:ext cx="6315075" cy="2495550"/>
          </a:xfrm>
          <a:prstGeom prst="rect">
            <a:avLst/>
          </a:prstGeom>
        </p:spPr>
      </p:pic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E8F728A8-EE5B-4903-94E6-A83EAB75AE7F}"/>
              </a:ext>
            </a:extLst>
          </p:cNvPr>
          <p:cNvSpPr/>
          <p:nvPr/>
        </p:nvSpPr>
        <p:spPr>
          <a:xfrm>
            <a:off x="8379295" y="1913474"/>
            <a:ext cx="3576465" cy="897773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4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조업 어선의 </a:t>
            </a:r>
            <a:endParaRPr lang="en-US" altLang="ko-KR" sz="2500" dirty="0">
              <a:solidFill>
                <a:schemeClr val="accent4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4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피난 내지 휴식처</a:t>
            </a:r>
            <a:endParaRPr lang="en-US" altLang="ko-KR" sz="2500" dirty="0">
              <a:solidFill>
                <a:schemeClr val="accent4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619EC27E-5765-4AF8-9C39-A6473D298781}"/>
              </a:ext>
            </a:extLst>
          </p:cNvPr>
          <p:cNvSpPr/>
          <p:nvPr/>
        </p:nvSpPr>
        <p:spPr>
          <a:xfrm>
            <a:off x="4397645" y="2406344"/>
            <a:ext cx="3576465" cy="89777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 err="1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대화퇴어장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721C1DD1-EEE5-42A5-8D20-B987B511BC81}"/>
              </a:ext>
            </a:extLst>
          </p:cNvPr>
          <p:cNvSpPr/>
          <p:nvPr/>
        </p:nvSpPr>
        <p:spPr>
          <a:xfrm>
            <a:off x="4397645" y="1298036"/>
            <a:ext cx="3576465" cy="89777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연안어장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E2845A69-BF1D-4487-8307-A4CDEB806133}"/>
              </a:ext>
            </a:extLst>
          </p:cNvPr>
          <p:cNvSpPr/>
          <p:nvPr/>
        </p:nvSpPr>
        <p:spPr>
          <a:xfrm>
            <a:off x="286597" y="3835646"/>
            <a:ext cx="2527070" cy="89777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잡어 어획고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가오리</a:t>
            </a:r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열어 등</a:t>
            </a:r>
            <a:r>
              <a:rPr lang="en-US" altLang="ko-KR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2CFDF5B5-F386-433C-BC7A-608F014F7180}"/>
              </a:ext>
            </a:extLst>
          </p:cNvPr>
          <p:cNvSpPr/>
          <p:nvPr/>
        </p:nvSpPr>
        <p:spPr>
          <a:xfrm>
            <a:off x="3073695" y="3835646"/>
            <a:ext cx="2527069" cy="897773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2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통발어선 어획고</a:t>
            </a:r>
            <a:endParaRPr lang="en-US" altLang="ko-KR" sz="2500" dirty="0">
              <a:solidFill>
                <a:schemeClr val="accent2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en-US" altLang="ko-KR" sz="2500" dirty="0">
                <a:solidFill>
                  <a:schemeClr val="accent2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500" dirty="0" err="1">
                <a:solidFill>
                  <a:schemeClr val="accent2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홍개</a:t>
            </a:r>
            <a:r>
              <a:rPr lang="en-US" altLang="ko-KR" sz="2500" dirty="0">
                <a:solidFill>
                  <a:schemeClr val="accent2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2500" dirty="0">
                <a:solidFill>
                  <a:schemeClr val="accent2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새우 등</a:t>
            </a:r>
            <a:r>
              <a:rPr lang="en-US" altLang="ko-KR" sz="2500" dirty="0">
                <a:solidFill>
                  <a:schemeClr val="accent2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F544CB10-4114-4B75-AC61-70D2D053D3B6}"/>
              </a:ext>
            </a:extLst>
          </p:cNvPr>
          <p:cNvSpPr/>
          <p:nvPr/>
        </p:nvSpPr>
        <p:spPr>
          <a:xfrm>
            <a:off x="1783713" y="5327875"/>
            <a:ext cx="2548729" cy="897773"/>
          </a:xfrm>
          <a:prstGeom prst="roundRect">
            <a:avLst/>
          </a:prstGeom>
          <a:noFill/>
          <a:ln w="57150">
            <a:solidFill>
              <a:srgbClr val="6D9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6D999B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연간 수익</a:t>
            </a:r>
            <a:endParaRPr lang="en-US" altLang="ko-KR" sz="2500" dirty="0">
              <a:solidFill>
                <a:srgbClr val="6D999B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rgbClr val="6D999B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수백억 원대 </a:t>
            </a:r>
            <a:endParaRPr lang="en-US" altLang="ko-KR" sz="2500" dirty="0">
              <a:solidFill>
                <a:srgbClr val="6D999B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1619ECB0-9A68-4179-92F9-6CB2D87DE414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3992460" y="1756436"/>
            <a:ext cx="405185" cy="4905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7C7613B1-2F09-4DD2-9FE3-6129D878A80F}"/>
              </a:ext>
            </a:extLst>
          </p:cNvPr>
          <p:cNvCxnSpPr>
            <a:cxnSpLocks/>
          </p:cNvCxnSpPr>
          <p:nvPr/>
        </p:nvCxnSpPr>
        <p:spPr>
          <a:xfrm>
            <a:off x="3992460" y="1804996"/>
            <a:ext cx="405185" cy="109389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82BB6E9A-4B29-40DB-9EC2-927E7EFDB03F}"/>
              </a:ext>
            </a:extLst>
          </p:cNvPr>
          <p:cNvSpPr/>
          <p:nvPr/>
        </p:nvSpPr>
        <p:spPr>
          <a:xfrm>
            <a:off x="415995" y="1312454"/>
            <a:ext cx="3576465" cy="89777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00B05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 어장</a:t>
            </a:r>
            <a:endParaRPr lang="en-US" altLang="ko-KR" sz="2500" dirty="0">
              <a:solidFill>
                <a:srgbClr val="00B05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641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2" animBg="1"/>
      <p:bldP spid="7" grpId="0" animBg="1"/>
      <p:bldP spid="7" grpId="1" animBg="1"/>
      <p:bldP spid="8" grpId="0" animBg="1"/>
      <p:bldP spid="8" grpId="1" animBg="1"/>
      <p:bldP spid="9" grpId="0" animBg="1"/>
      <p:bldP spid="9" grpId="2" animBg="1"/>
      <p:bldP spid="11" grpId="0" animBg="1"/>
      <p:bldP spid="11" grpId="1" animBg="1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39" grpId="0" animBg="1"/>
      <p:bldP spid="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EA06C394-8CA7-4846-80CB-3EEB43CBA309}"/>
              </a:ext>
            </a:extLst>
          </p:cNvPr>
          <p:cNvCxnSpPr>
            <a:cxnSpLocks/>
            <a:stCxn id="23" idx="1"/>
            <a:endCxn id="26" idx="0"/>
          </p:cNvCxnSpPr>
          <p:nvPr/>
        </p:nvCxnSpPr>
        <p:spPr>
          <a:xfrm rot="10800000" flipV="1">
            <a:off x="2362005" y="1761570"/>
            <a:ext cx="3382744" cy="881875"/>
          </a:xfrm>
          <a:prstGeom prst="bentConnector2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연결선: 꺾임 31">
            <a:extLst>
              <a:ext uri="{FF2B5EF4-FFF2-40B4-BE49-F238E27FC236}">
                <a16:creationId xmlns:a16="http://schemas.microsoft.com/office/drawing/2014/main" id="{4CFF0CA7-32AA-43D8-A572-D16CBAE350AD}"/>
              </a:ext>
            </a:extLst>
          </p:cNvPr>
          <p:cNvCxnSpPr>
            <a:cxnSpLocks/>
            <a:stCxn id="28" idx="1"/>
          </p:cNvCxnSpPr>
          <p:nvPr/>
        </p:nvCxnSpPr>
        <p:spPr>
          <a:xfrm rot="10800000" flipV="1">
            <a:off x="2362008" y="4423099"/>
            <a:ext cx="3344761" cy="865976"/>
          </a:xfrm>
          <a:prstGeom prst="bentConnector3">
            <a:avLst>
              <a:gd name="adj1" fmla="val 99899"/>
            </a:avLst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연결선: 꺾임 32">
            <a:extLst>
              <a:ext uri="{FF2B5EF4-FFF2-40B4-BE49-F238E27FC236}">
                <a16:creationId xmlns:a16="http://schemas.microsoft.com/office/drawing/2014/main" id="{30B70C50-D5ED-4165-B25A-ABD5E950E758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6667502" y="4423099"/>
            <a:ext cx="3361793" cy="881876"/>
          </a:xfrm>
          <a:prstGeom prst="bentConnector3">
            <a:avLst>
              <a:gd name="adj1" fmla="val 100174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연결선: 꺾임 33">
            <a:extLst>
              <a:ext uri="{FF2B5EF4-FFF2-40B4-BE49-F238E27FC236}">
                <a16:creationId xmlns:a16="http://schemas.microsoft.com/office/drawing/2014/main" id="{4F585904-6BA6-4A92-A2C2-1E5854205CD5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6652218" y="1761571"/>
            <a:ext cx="3382752" cy="881874"/>
          </a:xfrm>
          <a:prstGeom prst="bentConnector3">
            <a:avLst>
              <a:gd name="adj1" fmla="val 100126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연결선: 꺾임 34">
            <a:extLst>
              <a:ext uri="{FF2B5EF4-FFF2-40B4-BE49-F238E27FC236}">
                <a16:creationId xmlns:a16="http://schemas.microsoft.com/office/drawing/2014/main" id="{E9BD4074-154B-4A33-AF8C-9E98AC98907C}"/>
              </a:ext>
            </a:extLst>
          </p:cNvPr>
          <p:cNvCxnSpPr>
            <a:cxnSpLocks/>
            <a:stCxn id="23" idx="2"/>
            <a:endCxn id="27" idx="0"/>
          </p:cNvCxnSpPr>
          <p:nvPr/>
        </p:nvCxnSpPr>
        <p:spPr>
          <a:xfrm rot="16200000" flipH="1">
            <a:off x="5981989" y="2426951"/>
            <a:ext cx="432991" cy="1"/>
          </a:xfrm>
          <a:prstGeom prst="bentConnector3">
            <a:avLst>
              <a:gd name="adj1" fmla="val 50000"/>
            </a:avLst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연결선: 꺾임 36">
            <a:extLst>
              <a:ext uri="{FF2B5EF4-FFF2-40B4-BE49-F238E27FC236}">
                <a16:creationId xmlns:a16="http://schemas.microsoft.com/office/drawing/2014/main" id="{E553A55B-5004-4985-81CC-29B16DB80F19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 rot="16200000" flipH="1">
            <a:off x="5968368" y="5090752"/>
            <a:ext cx="448888" cy="11354"/>
          </a:xfrm>
          <a:prstGeom prst="bentConnector3">
            <a:avLst>
              <a:gd name="adj1" fmla="val 50000"/>
            </a:avLst>
          </a:prstGeom>
          <a:ln w="762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1DB2FF88-DDD5-41EE-BA15-9C5C71E2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93" y="18255"/>
            <a:ext cx="10515600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목적</a:t>
            </a:r>
            <a:r>
              <a:rPr lang="ko-KR" altLang="en-US" sz="3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–</a:t>
            </a:r>
            <a:r>
              <a:rPr lang="en-US" altLang="ko-KR" sz="3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군사적 이득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4BB0153-9910-4642-8740-52591CDBA5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02"/>
          <a:stretch/>
        </p:blipFill>
        <p:spPr>
          <a:xfrm>
            <a:off x="4307768" y="3903837"/>
            <a:ext cx="3495365" cy="283129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5FAEEBF-FEA7-41C7-BF9F-DCAE12097D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94"/>
          <a:stretch/>
        </p:blipFill>
        <p:spPr>
          <a:xfrm>
            <a:off x="4311401" y="1183897"/>
            <a:ext cx="3491732" cy="2568909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676883CC-6B54-43BB-8247-DD70096D6B22}"/>
              </a:ext>
            </a:extLst>
          </p:cNvPr>
          <p:cNvSpPr/>
          <p:nvPr/>
        </p:nvSpPr>
        <p:spPr>
          <a:xfrm>
            <a:off x="368793" y="1183897"/>
            <a:ext cx="3576465" cy="89777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 중심의 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지름 </a:t>
            </a:r>
            <a:r>
              <a:rPr lang="en-US" altLang="ko-KR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해리 영해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82230BAD-F07C-42A4-BE52-F955EFAB6AFB}"/>
              </a:ext>
            </a:extLst>
          </p:cNvPr>
          <p:cNvSpPr/>
          <p:nvPr/>
        </p:nvSpPr>
        <p:spPr>
          <a:xfrm>
            <a:off x="1952042" y="2094860"/>
            <a:ext cx="409964" cy="43636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A4616212-4225-4E3B-B75C-C4A13DFAC0D9}"/>
              </a:ext>
            </a:extLst>
          </p:cNvPr>
          <p:cNvSpPr/>
          <p:nvPr/>
        </p:nvSpPr>
        <p:spPr>
          <a:xfrm>
            <a:off x="368792" y="2541777"/>
            <a:ext cx="3576465" cy="89777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작전 수역 및 방공식별 확장</a:t>
            </a:r>
            <a:endParaRPr lang="en-US" altLang="ko-KR" sz="2500" dirty="0">
              <a:solidFill>
                <a:schemeClr val="accent5">
                  <a:lumMod val="75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B390B8C0-8E58-4E77-B378-56BDAAA275F3}"/>
              </a:ext>
            </a:extLst>
          </p:cNvPr>
          <p:cNvSpPr/>
          <p:nvPr/>
        </p:nvSpPr>
        <p:spPr>
          <a:xfrm>
            <a:off x="8246740" y="1203396"/>
            <a:ext cx="3576465" cy="897773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505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동해안에 편중된 </a:t>
            </a:r>
            <a:endParaRPr lang="en-US" altLang="ko-KR" sz="2500" dirty="0">
              <a:solidFill>
                <a:srgbClr val="FF505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rgbClr val="FF505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정찰 및 감시 시설</a:t>
            </a:r>
            <a:endParaRPr lang="en-US" altLang="ko-KR" sz="2500" dirty="0">
              <a:solidFill>
                <a:srgbClr val="FF505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71656669-4D6B-46F0-9241-9625760AD738}"/>
              </a:ext>
            </a:extLst>
          </p:cNvPr>
          <p:cNvSpPr/>
          <p:nvPr/>
        </p:nvSpPr>
        <p:spPr>
          <a:xfrm>
            <a:off x="8246740" y="2531227"/>
            <a:ext cx="3576465" cy="897773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505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울릉도와 독도 해안 </a:t>
            </a:r>
            <a:endParaRPr lang="en-US" altLang="ko-KR" sz="2500" dirty="0">
              <a:solidFill>
                <a:srgbClr val="FF505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rgbClr val="FF505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조기경보 전초기지</a:t>
            </a:r>
            <a:endParaRPr lang="en-US" altLang="ko-KR" sz="2500" dirty="0">
              <a:solidFill>
                <a:srgbClr val="FF505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64346395-0000-418A-ABCA-C1AD0901464C}"/>
              </a:ext>
            </a:extLst>
          </p:cNvPr>
          <p:cNvSpPr/>
          <p:nvPr/>
        </p:nvSpPr>
        <p:spPr>
          <a:xfrm>
            <a:off x="368793" y="4152817"/>
            <a:ext cx="3576465" cy="897773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6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 주변의 </a:t>
            </a:r>
            <a:endParaRPr lang="en-US" altLang="ko-KR" sz="2500" dirty="0">
              <a:solidFill>
                <a:schemeClr val="accent6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6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동해 해상교통로</a:t>
            </a:r>
            <a:endParaRPr lang="en-US" altLang="ko-KR" sz="2500" dirty="0">
              <a:solidFill>
                <a:schemeClr val="accent6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D90FB9E2-A92A-4F77-A018-091F9529CB94}"/>
              </a:ext>
            </a:extLst>
          </p:cNvPr>
          <p:cNvSpPr/>
          <p:nvPr/>
        </p:nvSpPr>
        <p:spPr>
          <a:xfrm>
            <a:off x="368792" y="5510697"/>
            <a:ext cx="3576465" cy="897773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6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해상 교통로의 </a:t>
            </a:r>
            <a:r>
              <a:rPr lang="ko-KR" altLang="en-US" sz="2500" dirty="0" err="1">
                <a:solidFill>
                  <a:schemeClr val="accent6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결절점</a:t>
            </a:r>
            <a:endParaRPr lang="en-US" altLang="ko-KR" sz="2500" dirty="0">
              <a:solidFill>
                <a:schemeClr val="accent6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6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동해의 중심지</a:t>
            </a:r>
            <a:endParaRPr lang="en-US" altLang="ko-KR" sz="2500" dirty="0">
              <a:solidFill>
                <a:schemeClr val="accent6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1E3858B7-7BF9-466C-81E1-E43C3FDFCFC6}"/>
              </a:ext>
            </a:extLst>
          </p:cNvPr>
          <p:cNvSpPr/>
          <p:nvPr/>
        </p:nvSpPr>
        <p:spPr>
          <a:xfrm>
            <a:off x="8246740" y="4156665"/>
            <a:ext cx="3576465" cy="89777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 주변해역의 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소용돌이 현상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C23C60E6-C934-4520-84AB-AB05399C62CC}"/>
              </a:ext>
            </a:extLst>
          </p:cNvPr>
          <p:cNvSpPr/>
          <p:nvPr/>
        </p:nvSpPr>
        <p:spPr>
          <a:xfrm>
            <a:off x="8246741" y="5510696"/>
            <a:ext cx="3576465" cy="89777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잠수함의 활동 용이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4C79275E-ABDF-4B4A-90A8-438BA52C00E6}"/>
              </a:ext>
            </a:extLst>
          </p:cNvPr>
          <p:cNvSpPr/>
          <p:nvPr/>
        </p:nvSpPr>
        <p:spPr>
          <a:xfrm>
            <a:off x="9829994" y="2080343"/>
            <a:ext cx="409964" cy="436368"/>
          </a:xfrm>
          <a:prstGeom prst="down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1" name="화살표: 아래쪽 20">
            <a:extLst>
              <a:ext uri="{FF2B5EF4-FFF2-40B4-BE49-F238E27FC236}">
                <a16:creationId xmlns:a16="http://schemas.microsoft.com/office/drawing/2014/main" id="{DAE2FD8D-132B-426A-AADC-C239606A9C5D}"/>
              </a:ext>
            </a:extLst>
          </p:cNvPr>
          <p:cNvSpPr/>
          <p:nvPr/>
        </p:nvSpPr>
        <p:spPr>
          <a:xfrm>
            <a:off x="9829994" y="5050590"/>
            <a:ext cx="409964" cy="4363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화살표: 아래쪽 21">
            <a:extLst>
              <a:ext uri="{FF2B5EF4-FFF2-40B4-BE49-F238E27FC236}">
                <a16:creationId xmlns:a16="http://schemas.microsoft.com/office/drawing/2014/main" id="{437DD1AC-B878-435B-9F48-BDE7970784FD}"/>
              </a:ext>
            </a:extLst>
          </p:cNvPr>
          <p:cNvSpPr/>
          <p:nvPr/>
        </p:nvSpPr>
        <p:spPr>
          <a:xfrm>
            <a:off x="1952042" y="5054474"/>
            <a:ext cx="409964" cy="436368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BF8C0BBC-0DE1-48E1-81A4-1FD2DF99AE01}"/>
              </a:ext>
            </a:extLst>
          </p:cNvPr>
          <p:cNvSpPr/>
          <p:nvPr/>
        </p:nvSpPr>
        <p:spPr>
          <a:xfrm>
            <a:off x="5744749" y="1312684"/>
            <a:ext cx="907469" cy="89777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동해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9F346A81-7B52-492E-BBD9-C00FD0CDA0A8}"/>
              </a:ext>
            </a:extLst>
          </p:cNvPr>
          <p:cNvSpPr/>
          <p:nvPr/>
        </p:nvSpPr>
        <p:spPr>
          <a:xfrm>
            <a:off x="8246740" y="2643447"/>
            <a:ext cx="3576465" cy="897773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해양국가의 대륙국가 </a:t>
            </a:r>
            <a:endParaRPr lang="en-US" altLang="ko-KR" sz="2500" dirty="0">
              <a:solidFill>
                <a:schemeClr val="accent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 err="1">
                <a:solidFill>
                  <a:schemeClr val="accent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견제ㆍ활동</a:t>
            </a:r>
            <a:r>
              <a:rPr lang="ko-KR" altLang="en-US" sz="2500" dirty="0">
                <a:solidFill>
                  <a:schemeClr val="accent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무대</a:t>
            </a:r>
            <a:endParaRPr lang="en-US" altLang="ko-KR" sz="2500" dirty="0">
              <a:solidFill>
                <a:schemeClr val="accent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D3F2C1E8-BBAB-4DD4-A350-2E4C89A2781C}"/>
              </a:ext>
            </a:extLst>
          </p:cNvPr>
          <p:cNvSpPr/>
          <p:nvPr/>
        </p:nvSpPr>
        <p:spPr>
          <a:xfrm>
            <a:off x="573772" y="2643446"/>
            <a:ext cx="3576465" cy="897773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6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대륙국가 해양 진출 </a:t>
            </a:r>
            <a:endParaRPr lang="en-US" altLang="ko-KR" sz="2500" dirty="0">
              <a:solidFill>
                <a:schemeClr val="accent6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>
                <a:solidFill>
                  <a:schemeClr val="accent6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주요 활동무대</a:t>
            </a:r>
            <a:endParaRPr lang="en-US" altLang="ko-KR" sz="2500" dirty="0">
              <a:solidFill>
                <a:schemeClr val="accent6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FEC60443-9F76-4357-82F8-24CDDA7076AB}"/>
              </a:ext>
            </a:extLst>
          </p:cNvPr>
          <p:cNvSpPr/>
          <p:nvPr/>
        </p:nvSpPr>
        <p:spPr>
          <a:xfrm>
            <a:off x="4618025" y="2643448"/>
            <a:ext cx="3160919" cy="897773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해양국가 군사 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 err="1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집결ㆍ전개</a:t>
            </a:r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기동군간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11F1FD5B-A7D7-4304-A738-4F227381309E}"/>
              </a:ext>
            </a:extLst>
          </p:cNvPr>
          <p:cNvSpPr/>
          <p:nvPr/>
        </p:nvSpPr>
        <p:spPr>
          <a:xfrm>
            <a:off x="5706768" y="3974212"/>
            <a:ext cx="960734" cy="89777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독도</a:t>
            </a:r>
            <a:endParaRPr lang="en-US" altLang="ko-KR" sz="25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25FFA677-4C87-4038-9AC2-1F333AB4F973}"/>
              </a:ext>
            </a:extLst>
          </p:cNvPr>
          <p:cNvSpPr/>
          <p:nvPr/>
        </p:nvSpPr>
        <p:spPr>
          <a:xfrm>
            <a:off x="4581780" y="5320873"/>
            <a:ext cx="3233418" cy="897773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rgbClr val="FF33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동해 지배에 필요한 발판</a:t>
            </a:r>
            <a:endParaRPr lang="en-US" altLang="ko-KR" sz="2500" dirty="0">
              <a:solidFill>
                <a:srgbClr val="FF330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2E19AFF7-E12B-469C-ADB5-0F79D52306DA}"/>
              </a:ext>
            </a:extLst>
          </p:cNvPr>
          <p:cNvSpPr/>
          <p:nvPr/>
        </p:nvSpPr>
        <p:spPr>
          <a:xfrm>
            <a:off x="8246740" y="5304977"/>
            <a:ext cx="3576465" cy="897773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일본 해상자위대</a:t>
            </a:r>
            <a:endParaRPr lang="en-US" altLang="ko-KR" sz="2500" dirty="0">
              <a:solidFill>
                <a:schemeClr val="accent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 err="1">
                <a:solidFill>
                  <a:schemeClr val="accent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감시ㆍ견제</a:t>
            </a:r>
            <a:endParaRPr lang="en-US" altLang="ko-KR" sz="2500" dirty="0">
              <a:solidFill>
                <a:schemeClr val="accent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1447FC49-9BD3-47B9-8B83-4B4A42B1A634}"/>
              </a:ext>
            </a:extLst>
          </p:cNvPr>
          <p:cNvSpPr/>
          <p:nvPr/>
        </p:nvSpPr>
        <p:spPr>
          <a:xfrm>
            <a:off x="573773" y="5304978"/>
            <a:ext cx="3576465" cy="897773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500" dirty="0">
                <a:solidFill>
                  <a:schemeClr val="accent6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러시아 극동함대 </a:t>
            </a:r>
            <a:endParaRPr lang="en-US" altLang="ko-KR" sz="2500" dirty="0">
              <a:solidFill>
                <a:schemeClr val="accent6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 fontAlgn="base"/>
            <a:r>
              <a:rPr lang="ko-KR" altLang="en-US" sz="2500" dirty="0" err="1">
                <a:solidFill>
                  <a:schemeClr val="accent6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감시ㆍ견제</a:t>
            </a:r>
            <a:endParaRPr lang="en-US" altLang="ko-KR" sz="2500" dirty="0">
              <a:solidFill>
                <a:schemeClr val="accent6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660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221</Words>
  <Application>Microsoft Office PowerPoint</Application>
  <PresentationFormat>와이드스크린</PresentationFormat>
  <Paragraphs>79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맑은 고딕</vt:lpstr>
      <vt:lpstr>함초롬바탕</vt:lpstr>
      <vt:lpstr>휴먼모음T</vt:lpstr>
      <vt:lpstr>Arial</vt:lpstr>
      <vt:lpstr>Calibri</vt:lpstr>
      <vt:lpstr>Office 테마</vt:lpstr>
      <vt:lpstr>목적 – 해양자원(가스 하이드레이트)</vt:lpstr>
      <vt:lpstr>PowerPoint 프레젠테이션</vt:lpstr>
      <vt:lpstr>목적 – 생물자원(생태학적 가치)</vt:lpstr>
      <vt:lpstr>목적 – 생물자원(어장∙ 수산업)</vt:lpstr>
      <vt:lpstr>목적 – 군사적 이득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</dc:title>
  <dc:creator>A</dc:creator>
  <cp:lastModifiedBy>A</cp:lastModifiedBy>
  <cp:revision>130</cp:revision>
  <dcterms:created xsi:type="dcterms:W3CDTF">2020-04-05T14:55:06Z</dcterms:created>
  <dcterms:modified xsi:type="dcterms:W3CDTF">2020-04-19T14:33:14Z</dcterms:modified>
</cp:coreProperties>
</file>