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3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2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79839-D2E5-4FC3-91F5-8E0B0FCF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8A87EF1-13FA-436B-9421-883BF76C3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0C6F5B-F5BB-4FE4-91ED-8BC62BCC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D8F7-5B22-466F-9A73-3E080F44BA3F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1D1B8F-4403-4238-B908-20FDBEAE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64E2A5-1EF9-46A6-828D-599D5B84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A10-7C79-4790-AD28-46C5B004F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423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7DCF32-51AF-44A5-A264-A24256EFA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411C71D-602F-4F04-B7E6-991340A96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1D2EBC-8342-4FCF-B55B-75BD05F5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D8F7-5B22-466F-9A73-3E080F44BA3F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C03ABA-F3CE-473C-A0AA-69EACF52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BEE56C-B163-418C-B6DA-98038F7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A10-7C79-4790-AD28-46C5B004F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00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8D6DCD6-8315-41EB-9B3A-A965D1207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37D07F4-177A-4C35-A3FE-E3DEF1EDF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095963-8198-45BE-8F44-4081156C0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D8F7-5B22-466F-9A73-3E080F44BA3F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3BBE14-ED96-49D5-83DD-99478A00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3758EC3-DF4C-41FE-8E89-FFFBFAB8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A10-7C79-4790-AD28-46C5B004F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406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35B1EF-FAE6-4E53-9B7E-F31860C6F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5DCE57-2E12-4A5C-85E6-7F9FA9EA2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7D8E89-D2C5-4410-86BC-BF8F40092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D8F7-5B22-466F-9A73-3E080F44BA3F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D18BC3-C809-4DDC-AB98-B2B9B7F1E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85B290-37AF-4FE9-983D-B7B8E6D4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A10-7C79-4790-AD28-46C5B004F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88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B86F71-3496-4011-AE44-996C1217A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42E561-803E-4308-8616-A6FAAFD5C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FC6E62-123E-4F72-AC63-7749D7D7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D8F7-5B22-466F-9A73-3E080F44BA3F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6554FB-A6B1-41DE-9DB5-B0AECCAE6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45D21B-6074-4F12-8BDA-D0062517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A10-7C79-4790-AD28-46C5B004F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542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AE925D-59F5-40AC-8AA2-32DC98DD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924A50-C04D-4468-B397-3CC64AB60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3794EB8-E5A1-488C-B295-F191299F0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87AE8C-9A0D-4FA3-A6E5-6257B6D0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D8F7-5B22-466F-9A73-3E080F44BA3F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3136AF4-BD07-48BC-84F4-385AEE34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7E8CB0E-6F8C-47A5-A5CC-7DA81BA0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A10-7C79-4790-AD28-46C5B004F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6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9D4300-7C27-4C99-BAFB-9DEE3C3DB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3CDFB1-13F7-4D4B-A099-EE14F816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3402EED-38D4-4390-B721-458E8DD16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46682F6-559F-4A52-A713-B53C4C62F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8F9FDEC-4188-49D2-B108-37ADAB5C2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9F21140-75F7-43A1-B4B4-4C9C50344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D8F7-5B22-466F-9A73-3E080F44BA3F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97C302E-1BA0-4D9A-A017-F7C299F1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A071D03-9B41-4B04-B0FE-2D04C47B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A10-7C79-4790-AD28-46C5B004F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87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630BAC-61AF-4112-AEBA-17DAEB2D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6D4752E-E43D-44E0-9022-D67AE802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D8F7-5B22-466F-9A73-3E080F44BA3F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AE3C15E-5E43-4B1F-B431-F611F364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C0D6059-CD6E-4942-AF85-A816BFE3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A10-7C79-4790-AD28-46C5B004F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58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B530EE0-5B7C-4E60-8CA1-098001CD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D8F7-5B22-466F-9A73-3E080F44BA3F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3CEB689-3D0A-4DD3-8428-585699A1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6B7730-CDD4-4628-8549-3CCEFD45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A10-7C79-4790-AD28-46C5B004F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20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ED1027-798C-4306-827D-D3EB317C8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1FC794-CB4F-4652-9B54-D012FC07A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322A5F8-AFBC-463B-81EE-0C29886BB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F86F9C-82F9-4C98-A8B2-076584E1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D8F7-5B22-466F-9A73-3E080F44BA3F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F58BD6C-DF73-4D0F-9223-653DD596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21C4F2-A1B9-4AE0-9BD1-C8C228F8C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A10-7C79-4790-AD28-46C5B004F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221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52E61C-7DCF-4BEF-BE93-10FC7E09F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DAC4C48-04DB-4E9A-A946-36E52950C2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DF28785-1785-4D6B-8CF0-855BBEC75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F39B23F-7CF0-4E0E-ABDB-25087304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D8F7-5B22-466F-9A73-3E080F44BA3F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F34099-E3A3-42D6-84E1-256A90401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2347974-9C50-45AF-A839-6425869F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A10-7C79-4790-AD28-46C5B004F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446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6FCF69F-7160-4358-B86E-F08A8DC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C531F1-A5C5-4383-B042-9EDA7CAB8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09570D-9850-41C4-B78A-89F353D6E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9D8F7-5B22-466F-9A73-3E080F44BA3F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188D05-3C50-4A69-8ABE-6E4C12568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F6E82D-BEA7-4573-A74D-84B036F7A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6A10-7C79-4790-AD28-46C5B004F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61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044InaPSyuc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AF5CED-1841-412C-AD0C-1985DCBBC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일본 문화의 관광 자원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2004320-40D6-413B-8D8C-D949D938AD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21501710 </a:t>
            </a:r>
            <a:r>
              <a:rPr lang="ko-KR" altLang="en-US" dirty="0" err="1"/>
              <a:t>일본어일본학과</a:t>
            </a:r>
            <a:r>
              <a:rPr lang="ko-KR" altLang="en-US" dirty="0"/>
              <a:t> </a:t>
            </a:r>
            <a:r>
              <a:rPr lang="ko-KR" altLang="en-US" dirty="0" err="1"/>
              <a:t>이준엽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22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875836-FF07-4B01-9CB6-E1EC6D84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지역별 문화 관광자원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8EC0BB-BFD7-48FB-96D3-9C0CF4E3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dirty="0"/>
              <a:t>2) </a:t>
            </a:r>
            <a:r>
              <a:rPr lang="ko-KR" altLang="en-US" b="1" dirty="0"/>
              <a:t>오사카</a:t>
            </a:r>
            <a:endParaRPr lang="en-US" altLang="ko-KR" b="1" dirty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인구 밀도는 수도 도쿄에 이어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일본 제 </a:t>
            </a:r>
            <a:r>
              <a:rPr lang="en-US" altLang="ko-KR" dirty="0"/>
              <a:t>2 </a:t>
            </a:r>
            <a:r>
              <a:rPr lang="ko-KR" altLang="en-US" dirty="0"/>
              <a:t>위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수륙교통의 요충지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상업 도시로서 크게 발전</a:t>
            </a:r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2049" name="_x317107720">
            <a:extLst>
              <a:ext uri="{FF2B5EF4-FFF2-40B4-BE49-F238E27FC236}">
                <a16:creationId xmlns:a16="http://schemas.microsoft.com/office/drawing/2014/main" id="{C30B5A6E-5AA3-4111-9DF6-4D1EC7A77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" b="215"/>
          <a:stretch>
            <a:fillRect/>
          </a:stretch>
        </p:blipFill>
        <p:spPr bwMode="auto">
          <a:xfrm>
            <a:off x="6096000" y="1690688"/>
            <a:ext cx="5618586" cy="368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26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875836-FF07-4B01-9CB6-E1EC6D84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지역별 문화 관광자원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8EC0BB-BFD7-48FB-96D3-9C0CF4E3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b="1" dirty="0"/>
              <a:t>① 오사카성</a:t>
            </a:r>
            <a:endParaRPr lang="en-US" altLang="ko-KR" b="1" dirty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오사카의 역사와 문화</a:t>
            </a:r>
            <a:r>
              <a:rPr lang="en-US" altLang="ko-KR" dirty="0"/>
              <a:t>, </a:t>
            </a:r>
            <a:r>
              <a:rPr lang="ko-KR" altLang="en-US" dirty="0"/>
              <a:t>관광의 상징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도요토미</a:t>
            </a:r>
            <a:r>
              <a:rPr lang="ko-KR" altLang="en-US" dirty="0"/>
              <a:t> 히데요시의 목상을 비롯해서</a:t>
            </a:r>
            <a:r>
              <a:rPr lang="en-US" altLang="ko-KR" dirty="0"/>
              <a:t>, </a:t>
            </a:r>
          </a:p>
          <a:p>
            <a:pPr marL="0" indent="0">
              <a:buNone/>
            </a:pPr>
            <a:r>
              <a:rPr lang="ko-KR" altLang="en-US" dirty="0"/>
              <a:t>무구</a:t>
            </a:r>
            <a:r>
              <a:rPr lang="en-US" altLang="ko-KR" dirty="0"/>
              <a:t>, </a:t>
            </a:r>
            <a:r>
              <a:rPr lang="ko-KR" altLang="en-US" dirty="0"/>
              <a:t>의상</a:t>
            </a:r>
            <a:r>
              <a:rPr lang="en-US" altLang="ko-KR" dirty="0"/>
              <a:t>, </a:t>
            </a:r>
            <a:r>
              <a:rPr lang="ko-KR" altLang="en-US" dirty="0" err="1"/>
              <a:t>병풍등</a:t>
            </a:r>
            <a:r>
              <a:rPr lang="ko-KR" altLang="en-US" dirty="0"/>
              <a:t> 귀중한 자료가 전시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9E08485-7DA6-4525-8B4B-C602A7138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0607" y="2179688"/>
            <a:ext cx="16465542" cy="8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316951360">
            <a:extLst>
              <a:ext uri="{FF2B5EF4-FFF2-40B4-BE49-F238E27FC236}">
                <a16:creationId xmlns:a16="http://schemas.microsoft.com/office/drawing/2014/main" id="{94BBC364-ACF7-4BD6-86AD-49C1B02A2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" b="354"/>
          <a:stretch>
            <a:fillRect/>
          </a:stretch>
        </p:blipFill>
        <p:spPr bwMode="auto">
          <a:xfrm>
            <a:off x="7428570" y="1690688"/>
            <a:ext cx="4222894" cy="316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6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875836-FF07-4B01-9CB6-E1EC6D84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지역별 문화 관광자원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8EC0BB-BFD7-48FB-96D3-9C0CF4E3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dirty="0"/>
              <a:t>② </a:t>
            </a:r>
            <a:r>
              <a:rPr lang="en-US" altLang="ko-KR" b="1" dirty="0" err="1"/>
              <a:t>일본최고의</a:t>
            </a:r>
            <a:r>
              <a:rPr lang="en-US" altLang="ko-KR" b="1" dirty="0"/>
              <a:t> </a:t>
            </a:r>
            <a:r>
              <a:rPr lang="en-US" altLang="ko-KR" b="1" dirty="0" err="1"/>
              <a:t>관사</a:t>
            </a:r>
            <a:r>
              <a:rPr lang="en-US" altLang="ko-KR" b="1" dirty="0"/>
              <a:t> - </a:t>
            </a:r>
            <a:r>
              <a:rPr lang="en-US" altLang="ko-KR" b="1" dirty="0" err="1"/>
              <a:t>시텐노지절</a:t>
            </a:r>
            <a:endParaRPr lang="en-US" altLang="ko-KR" b="1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쇼토쿠</a:t>
            </a:r>
            <a:r>
              <a:rPr lang="ko-KR" altLang="en-US" dirty="0"/>
              <a:t> 태자가 건립한 일본 최고의 관사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백제의 기술자들을 데리고 와서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이 절을 완공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29D54E6-EBB7-43DB-9BFF-7FEBC0F56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15" y="2076158"/>
            <a:ext cx="4531109" cy="301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5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875836-FF07-4B01-9CB6-E1EC6D84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지역별 문화 관광자원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8EC0BB-BFD7-48FB-96D3-9C0CF4E30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0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o-KR" altLang="en-US" b="1" dirty="0"/>
              <a:t>③ </a:t>
            </a:r>
            <a:r>
              <a:rPr lang="ko-KR" altLang="en-US" b="1" dirty="0" err="1"/>
              <a:t>도톰보리</a:t>
            </a:r>
            <a:endParaRPr lang="en-US" altLang="ko-KR" b="1" dirty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지금에 와서는 유행과 패션의 거리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온갖 먹거리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관광객들의 오사카 필수 코스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E4303A-C65C-4B8B-B71D-019B3EE7A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7642" y="1181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316946464">
            <a:extLst>
              <a:ext uri="{FF2B5EF4-FFF2-40B4-BE49-F238E27FC236}">
                <a16:creationId xmlns:a16="http://schemas.microsoft.com/office/drawing/2014/main" id="{A25CEECE-D1EE-495B-9C77-F2C61EE83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992" y="1690688"/>
            <a:ext cx="4807476" cy="360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01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875836-FF07-4B01-9CB6-E1EC6D84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지역별 문화 관광자원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8EC0BB-BFD7-48FB-96D3-9C0CF4E3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b="1" dirty="0"/>
              <a:t>④ </a:t>
            </a:r>
            <a:r>
              <a:rPr lang="ko-KR" altLang="en-US" b="1" dirty="0" err="1"/>
              <a:t>쓰텐가쿠</a:t>
            </a:r>
            <a:endParaRPr lang="ko-KR" altLang="en-US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-1912</a:t>
            </a:r>
            <a:r>
              <a:rPr lang="ko-KR" altLang="en-US" dirty="0"/>
              <a:t>년에 동양제일의 전망타워로서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지어진 오사카의 상징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쓰텐가쿠는</a:t>
            </a:r>
            <a:r>
              <a:rPr lang="ko-KR" altLang="en-US" dirty="0"/>
              <a:t> 일본 최초로 </a:t>
            </a:r>
            <a:r>
              <a:rPr lang="ko-KR" altLang="en-US" dirty="0" err="1"/>
              <a:t>엘레베이터</a:t>
            </a:r>
            <a:r>
              <a:rPr lang="ko-KR" altLang="en-US" dirty="0"/>
              <a:t> 설치</a:t>
            </a:r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0868003-297B-4E14-8661-191DC5113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8337" y="365125"/>
            <a:ext cx="34260923" cy="9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90F912-4BF2-4C9B-9180-1A639859E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587" y="-782761"/>
            <a:ext cx="32956514" cy="113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3" name="_x316954024">
            <a:extLst>
              <a:ext uri="{FF2B5EF4-FFF2-40B4-BE49-F238E27FC236}">
                <a16:creationId xmlns:a16="http://schemas.microsoft.com/office/drawing/2014/main" id="{927386E6-EFDD-470C-906D-50E2F1A5E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843" y="681037"/>
            <a:ext cx="4270370" cy="356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87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875836-FF07-4B01-9CB6-E1EC6D84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지역별 문화 관광자원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8EC0BB-BFD7-48FB-96D3-9C0CF4E3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/>
              <a:t>⑤ </a:t>
            </a:r>
            <a:r>
              <a:rPr lang="ko-KR" altLang="en-US" b="1" dirty="0" err="1"/>
              <a:t>해유관</a:t>
            </a:r>
            <a:r>
              <a:rPr lang="en-US" altLang="ko-KR" b="1" dirty="0"/>
              <a:t>(</a:t>
            </a:r>
            <a:r>
              <a:rPr lang="ko-KR" altLang="en-US" b="1" dirty="0" err="1"/>
              <a:t>카이유칸</a:t>
            </a:r>
            <a:r>
              <a:rPr lang="en-US" altLang="ko-KR" b="1" dirty="0"/>
              <a:t>)</a:t>
            </a:r>
            <a:r>
              <a:rPr lang="ko-KR" altLang="en-US" b="1" dirty="0"/>
              <a:t>수족관</a:t>
            </a:r>
            <a:endParaRPr lang="ko-KR" altLang="en-US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총 수량 </a:t>
            </a:r>
            <a:r>
              <a:rPr lang="en-US" altLang="ko-KR" dirty="0"/>
              <a:t>11,000</a:t>
            </a:r>
            <a:r>
              <a:rPr lang="ko-KR" altLang="en-US" dirty="0"/>
              <a:t>톤의 거대한 수족관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약 </a:t>
            </a:r>
            <a:r>
              <a:rPr lang="en-US" altLang="ko-KR" dirty="0"/>
              <a:t>580</a:t>
            </a:r>
            <a:r>
              <a:rPr lang="ko-KR" altLang="en-US" dirty="0"/>
              <a:t>종 </a:t>
            </a:r>
            <a:r>
              <a:rPr lang="en-US" altLang="ko-KR" dirty="0"/>
              <a:t>30,000</a:t>
            </a:r>
            <a:r>
              <a:rPr lang="ko-KR" altLang="en-US" dirty="0"/>
              <a:t>점의 다양한 생물을 전시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아쿠아 게이트라 불리는 아열대 바다를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연상하게 하는 터널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75DBC0-2A37-4BBF-A45B-A7381DBDE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316945744">
            <a:extLst>
              <a:ext uri="{FF2B5EF4-FFF2-40B4-BE49-F238E27FC236}">
                <a16:creationId xmlns:a16="http://schemas.microsoft.com/office/drawing/2014/main" id="{FE1832D0-0A06-43A8-98DB-4484594D2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60" y="1825625"/>
            <a:ext cx="4278517" cy="334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215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875836-FF07-4B01-9CB6-E1EC6D84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테마파크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8EC0BB-BFD7-48FB-96D3-9C0CF4E3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ko-KR" altLang="en-US" b="1" dirty="0"/>
              <a:t>디즈니 랜드</a:t>
            </a:r>
            <a:endParaRPr lang="en-US" altLang="ko-KR" b="1" dirty="0"/>
          </a:p>
          <a:p>
            <a:pPr marL="514350" indent="-514350">
              <a:buAutoNum type="arabicParenR"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일본 최고의 테마파크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다양한 엔터테인먼트 시설로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관광객 유치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03024D5-99A5-460B-9E72-9DD85137F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123877"/>
            <a:ext cx="17525134" cy="78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316947040">
            <a:extLst>
              <a:ext uri="{FF2B5EF4-FFF2-40B4-BE49-F238E27FC236}">
                <a16:creationId xmlns:a16="http://schemas.microsoft.com/office/drawing/2014/main" id="{43F019F2-4DC5-4F70-8EB3-E88BFAECC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7" y="498176"/>
            <a:ext cx="5584574" cy="30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3A2C7BBC-DB1D-4918-AE8B-03DFB5B5E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214424"/>
              </p:ext>
            </p:extLst>
          </p:nvPr>
        </p:nvGraphicFramePr>
        <p:xfrm>
          <a:off x="6095999" y="3953368"/>
          <a:ext cx="5584572" cy="2406456"/>
        </p:xfrm>
        <a:graphic>
          <a:graphicData uri="http://schemas.openxmlformats.org/drawingml/2006/table">
            <a:tbl>
              <a:tblPr/>
              <a:tblGrid>
                <a:gridCol w="1396143">
                  <a:extLst>
                    <a:ext uri="{9D8B030D-6E8A-4147-A177-3AD203B41FA5}">
                      <a16:colId xmlns:a16="http://schemas.microsoft.com/office/drawing/2014/main" val="2770784023"/>
                    </a:ext>
                  </a:extLst>
                </a:gridCol>
                <a:gridCol w="1396143">
                  <a:extLst>
                    <a:ext uri="{9D8B030D-6E8A-4147-A177-3AD203B41FA5}">
                      <a16:colId xmlns:a16="http://schemas.microsoft.com/office/drawing/2014/main" val="2174233908"/>
                    </a:ext>
                  </a:extLst>
                </a:gridCol>
                <a:gridCol w="1396143">
                  <a:extLst>
                    <a:ext uri="{9D8B030D-6E8A-4147-A177-3AD203B41FA5}">
                      <a16:colId xmlns:a16="http://schemas.microsoft.com/office/drawing/2014/main" val="294772709"/>
                    </a:ext>
                  </a:extLst>
                </a:gridCol>
                <a:gridCol w="1396143">
                  <a:extLst>
                    <a:ext uri="{9D8B030D-6E8A-4147-A177-3AD203B41FA5}">
                      <a16:colId xmlns:a16="http://schemas.microsoft.com/office/drawing/2014/main" val="3698261504"/>
                    </a:ext>
                  </a:extLst>
                </a:gridCol>
              </a:tblGrid>
              <a:tr h="71729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요금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18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세이상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~17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~11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839479"/>
                  </a:ext>
                </a:extLst>
              </a:tr>
              <a:tr h="8445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DAY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패스포트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5,800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엔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5,000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엔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3,900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엔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305417"/>
                  </a:ext>
                </a:extLst>
              </a:tr>
              <a:tr h="8445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 DAY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패스포트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10,000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엔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8,800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엔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6,900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엔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057596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712DB4D4-6F05-4A43-9A75-A72E29CB9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862" y="4161534"/>
            <a:ext cx="4893444" cy="111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813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875836-FF07-4B01-9CB6-E1EC6D84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테마파크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8EC0BB-BFD7-48FB-96D3-9C0CF4E3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dirty="0"/>
              <a:t>2) </a:t>
            </a:r>
            <a:r>
              <a:rPr lang="ko-KR" altLang="en-US" b="1" dirty="0" err="1"/>
              <a:t>하우스텐보스</a:t>
            </a:r>
            <a:endParaRPr lang="ko-KR" altLang="en-US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네덜란드를 그대로 재현해 놓은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거대한 테마파크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일본 속의 다른 이국을 경험할 수 있는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문화적</a:t>
            </a:r>
            <a:r>
              <a:rPr lang="en-US" altLang="ko-KR" dirty="0"/>
              <a:t>, </a:t>
            </a:r>
            <a:r>
              <a:rPr lang="ko-KR" altLang="en-US" dirty="0"/>
              <a:t>역사적 장소</a:t>
            </a:r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3AEB3F2-E07F-4D4C-A74D-AD400A8AC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379" y="86710"/>
            <a:ext cx="17974776" cy="83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316804624">
            <a:extLst>
              <a:ext uri="{FF2B5EF4-FFF2-40B4-BE49-F238E27FC236}">
                <a16:creationId xmlns:a16="http://schemas.microsoft.com/office/drawing/2014/main" id="{063F45E4-E839-44C3-A4C0-831BD028C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104" y="558198"/>
            <a:ext cx="4986713" cy="35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623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12885D-BD41-4C82-9C51-EEAED10A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축제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51F0F0-3E86-4B80-80E0-B7231DCFE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dirty="0"/>
              <a:t>1) </a:t>
            </a:r>
            <a:r>
              <a:rPr lang="en-US" altLang="ko-KR" b="1" dirty="0" err="1"/>
              <a:t>하나비</a:t>
            </a:r>
            <a:r>
              <a:rPr lang="en-US" altLang="ko-KR" b="1" dirty="0"/>
              <a:t> </a:t>
            </a:r>
            <a:r>
              <a:rPr lang="en-US" altLang="ko-KR" b="1" dirty="0" err="1"/>
              <a:t>축제</a:t>
            </a:r>
            <a:r>
              <a:rPr lang="en-US" altLang="ko-KR" b="1" dirty="0"/>
              <a:t>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-1613</a:t>
            </a:r>
            <a:r>
              <a:rPr lang="ko-KR" altLang="en-US" dirty="0"/>
              <a:t>년 영국의 사신인 존 셀리스가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처음 펼쳐 보임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보통 여름에 열림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일본의 각 지역에서 다양한 </a:t>
            </a:r>
            <a:r>
              <a:rPr lang="ko-KR" altLang="en-US" dirty="0" err="1"/>
              <a:t>하나비</a:t>
            </a:r>
            <a:r>
              <a:rPr lang="ko-KR" altLang="en-US" dirty="0"/>
              <a:t> 축제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B5A6188-E565-4693-9123-D2BD6E6B1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050" y="1215212"/>
            <a:ext cx="5169448" cy="36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97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D7884C-605B-41B2-A2D7-79F951E4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축제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503504-F6E8-4967-8245-8727E36D3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b="1" dirty="0"/>
              <a:t>2) </a:t>
            </a:r>
            <a:r>
              <a:rPr lang="ko-KR" altLang="en-US" b="1" dirty="0" err="1"/>
              <a:t>마쯔리</a:t>
            </a:r>
            <a:endParaRPr lang="en-US" altLang="ko-KR" b="1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축제를 뜻하는 말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도쿄의 </a:t>
            </a:r>
            <a:r>
              <a:rPr lang="en-US" altLang="ko-KR" dirty="0"/>
              <a:t>3</a:t>
            </a:r>
            <a:r>
              <a:rPr lang="ko-KR" altLang="en-US" dirty="0"/>
              <a:t>대 </a:t>
            </a:r>
            <a:r>
              <a:rPr lang="ko-KR" altLang="en-US" dirty="0" err="1"/>
              <a:t>마쯔리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</a:t>
            </a:r>
            <a:r>
              <a:rPr lang="en-US" altLang="ko-KR" dirty="0"/>
              <a:t>1. </a:t>
            </a:r>
            <a:r>
              <a:rPr lang="ko-KR" altLang="en-US" dirty="0"/>
              <a:t>도쿄의 </a:t>
            </a:r>
            <a:r>
              <a:rPr lang="ko-KR" altLang="en-US" dirty="0" err="1"/>
              <a:t>칸다마쯔리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2. </a:t>
            </a:r>
            <a:r>
              <a:rPr lang="ko-KR" altLang="en-US" dirty="0"/>
              <a:t>교토의 </a:t>
            </a:r>
            <a:r>
              <a:rPr lang="ko-KR" altLang="en-US" dirty="0" err="1"/>
              <a:t>기온마쯔리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</a:t>
            </a:r>
            <a:r>
              <a:rPr lang="en-US" altLang="ko-KR" dirty="0"/>
              <a:t>3. </a:t>
            </a:r>
            <a:r>
              <a:rPr lang="ko-KR" altLang="en-US" dirty="0"/>
              <a:t>오사카의 </a:t>
            </a:r>
            <a:r>
              <a:rPr lang="ko-KR" altLang="en-US" dirty="0" err="1"/>
              <a:t>덴진사이마쯔리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7B426CC-6448-4181-967B-6D6C46A87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213" y="306387"/>
            <a:ext cx="17937657" cy="5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322955928">
            <a:extLst>
              <a:ext uri="{FF2B5EF4-FFF2-40B4-BE49-F238E27FC236}">
                <a16:creationId xmlns:a16="http://schemas.microsoft.com/office/drawing/2014/main" id="{AF97F380-D499-40AB-86D6-17D8A2FEE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28" y="539485"/>
            <a:ext cx="3153103" cy="30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8D9EB5-155A-4D37-B48F-158F8477A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86" y="82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9" name="_x322959672">
            <a:extLst>
              <a:ext uri="{FF2B5EF4-FFF2-40B4-BE49-F238E27FC236}">
                <a16:creationId xmlns:a16="http://schemas.microsoft.com/office/drawing/2014/main" id="{677734AD-5C13-4AAD-B529-9742EBBE1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386" y="535189"/>
            <a:ext cx="3341145" cy="30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067C0593-6656-44B4-9DBE-246285F71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146" y="3536037"/>
            <a:ext cx="21169819" cy="74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21" name="_x320446496">
            <a:extLst>
              <a:ext uri="{FF2B5EF4-FFF2-40B4-BE49-F238E27FC236}">
                <a16:creationId xmlns:a16="http://schemas.microsoft.com/office/drawing/2014/main" id="{88579781-CB83-44C4-943A-1F3499D58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46" y="3799966"/>
            <a:ext cx="4382814" cy="252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53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875836-FF07-4B01-9CB6-E1EC6D84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8EC0BB-BFD7-48FB-96D3-9C0CF4E3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일본의 소개</a:t>
            </a:r>
            <a:endParaRPr lang="en-US" altLang="ko-KR" dirty="0"/>
          </a:p>
          <a:p>
            <a:r>
              <a:rPr lang="ko-KR" altLang="en-US" dirty="0"/>
              <a:t>지역별 문화 관광자원</a:t>
            </a:r>
            <a:endParaRPr lang="en-US" altLang="ko-KR" dirty="0"/>
          </a:p>
          <a:p>
            <a:r>
              <a:rPr lang="ko-KR" altLang="en-US" dirty="0"/>
              <a:t>테마파크</a:t>
            </a:r>
            <a:endParaRPr lang="en-US" altLang="ko-KR" dirty="0"/>
          </a:p>
          <a:p>
            <a:r>
              <a:rPr lang="ko-KR" altLang="en-US" dirty="0"/>
              <a:t>일본 축제</a:t>
            </a:r>
            <a:endParaRPr lang="en-US" altLang="ko-KR" dirty="0"/>
          </a:p>
          <a:p>
            <a:r>
              <a:rPr lang="ko-KR" altLang="en-US" dirty="0"/>
              <a:t>일본의 유명한 </a:t>
            </a:r>
            <a:r>
              <a:rPr lang="en-US" altLang="ko-KR" dirty="0"/>
              <a:t>3</a:t>
            </a:r>
            <a:r>
              <a:rPr lang="ko-KR" altLang="en-US" dirty="0"/>
              <a:t>대 성</a:t>
            </a:r>
            <a:endParaRPr lang="en-US" altLang="ko-KR" dirty="0"/>
          </a:p>
          <a:p>
            <a:r>
              <a:rPr lang="ko-KR" altLang="en-US" dirty="0"/>
              <a:t>일본 음식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41237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081040-5D73-4E96-832D-C6830053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유명한 </a:t>
            </a:r>
            <a:r>
              <a:rPr lang="en-US" altLang="ko-KR" dirty="0"/>
              <a:t>3</a:t>
            </a:r>
            <a:r>
              <a:rPr lang="ko-KR" altLang="en-US" dirty="0"/>
              <a:t>대 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4622C3-AC53-45AD-BCB1-496DA158C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b="1" dirty="0"/>
              <a:t>① </a:t>
            </a:r>
            <a:r>
              <a:rPr lang="ko-KR" altLang="en-US" b="1" dirty="0" err="1"/>
              <a:t>히메지성</a:t>
            </a:r>
            <a:endParaRPr lang="ko-KR" altLang="en-US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세계문화유산으로 지정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일본제일의 유명한 성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341E692-35BD-4D40-A529-E40F39FD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80950"/>
            <a:ext cx="30895742" cy="94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320439584">
            <a:extLst>
              <a:ext uri="{FF2B5EF4-FFF2-40B4-BE49-F238E27FC236}">
                <a16:creationId xmlns:a16="http://schemas.microsoft.com/office/drawing/2014/main" id="{BEEEA90D-F8F6-458C-BBC2-1EBA8739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" b="363"/>
          <a:stretch>
            <a:fillRect/>
          </a:stretch>
        </p:blipFill>
        <p:spPr bwMode="auto">
          <a:xfrm>
            <a:off x="6457950" y="1566739"/>
            <a:ext cx="4895850" cy="46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772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C4F738-F7DC-4D88-A17C-0F07244C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유명한 </a:t>
            </a:r>
            <a:r>
              <a:rPr lang="en-US" altLang="ko-KR" dirty="0"/>
              <a:t>3</a:t>
            </a:r>
            <a:r>
              <a:rPr lang="ko-KR" altLang="en-US" dirty="0"/>
              <a:t>대 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1EE858-22B1-4EE9-9B41-CBDA90DD5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b="1" dirty="0"/>
              <a:t>② 나고야성</a:t>
            </a:r>
            <a:endParaRPr lang="en-US" altLang="ko-KR" b="1" dirty="0"/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/>
              <a:t>-</a:t>
            </a:r>
            <a:r>
              <a:rPr lang="ko-KR" altLang="en-US" dirty="0" err="1"/>
              <a:t>도쿠카와</a:t>
            </a:r>
            <a:r>
              <a:rPr lang="ko-KR" altLang="en-US" dirty="0"/>
              <a:t> </a:t>
            </a:r>
            <a:r>
              <a:rPr lang="ko-KR" altLang="en-US" dirty="0" err="1"/>
              <a:t>이에야스가</a:t>
            </a:r>
            <a:r>
              <a:rPr lang="ko-KR" altLang="en-US" dirty="0"/>
              <a:t> 축성한 성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>
              <a:buFontTx/>
              <a:buChar char="-"/>
            </a:pPr>
            <a:r>
              <a:rPr lang="en-US" altLang="ko-KR" dirty="0"/>
              <a:t>1945</a:t>
            </a:r>
            <a:r>
              <a:rPr lang="ko-KR" altLang="en-US" dirty="0"/>
              <a:t>년 공습으로 소실되어 </a:t>
            </a: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/>
              <a:t>전후 </a:t>
            </a:r>
            <a:r>
              <a:rPr lang="en-US" altLang="ko-KR" dirty="0"/>
              <a:t>14</a:t>
            </a:r>
            <a:r>
              <a:rPr lang="ko-KR" altLang="en-US" dirty="0"/>
              <a:t>년 뒤인 </a:t>
            </a:r>
            <a:r>
              <a:rPr lang="en-US" altLang="ko-KR" dirty="0"/>
              <a:t>1959</a:t>
            </a:r>
            <a:r>
              <a:rPr lang="ko-KR" altLang="en-US" dirty="0"/>
              <a:t>년 재건</a:t>
            </a:r>
          </a:p>
          <a:p>
            <a:pPr marL="0" indent="0">
              <a:buNone/>
            </a:pPr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7574098-4A61-4874-98BC-272981284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67" y="1825625"/>
            <a:ext cx="5634695" cy="37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56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4D6C6D-23A0-410C-9EE2-51C2064C9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유명한 </a:t>
            </a:r>
            <a:r>
              <a:rPr lang="en-US" altLang="ko-KR" dirty="0"/>
              <a:t>3</a:t>
            </a:r>
            <a:r>
              <a:rPr lang="ko-KR" altLang="en-US" dirty="0"/>
              <a:t>대 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6CAC942-C568-439F-829F-CD12C5F5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b="1" dirty="0"/>
              <a:t>③ 구마모토성</a:t>
            </a:r>
            <a:endParaRPr lang="ko-KR" altLang="en-US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-7</a:t>
            </a:r>
            <a:r>
              <a:rPr lang="ko-KR" altLang="en-US" dirty="0"/>
              <a:t>년에 걸쳐 완성한 일본에서 유명한 성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현재는 박물관으로 </a:t>
            </a:r>
            <a:r>
              <a:rPr lang="ko-KR" altLang="en-US" dirty="0" err="1"/>
              <a:t>사용중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구마모토의 상징으로 </a:t>
            </a:r>
            <a:r>
              <a:rPr lang="ko-KR" altLang="en-US" dirty="0" err="1"/>
              <a:t>여겨짐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643FF53-8530-461A-8F0C-8AE9C18B5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64" y="2021763"/>
            <a:ext cx="4577473" cy="343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20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A6F154-1451-42D1-819C-3FC36928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음식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5212B0-18F7-43E0-95E6-42525D6A9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dirty="0"/>
              <a:t>1) </a:t>
            </a:r>
            <a:r>
              <a:rPr lang="ko-KR" altLang="en-US" b="1" dirty="0" err="1"/>
              <a:t>오코노미야키</a:t>
            </a:r>
            <a:endParaRPr lang="ko-KR" altLang="en-US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일본식 철판 요리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마음대로 여러 가지 재료나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양념을 해서 부쳐 먹을 수 있다는 뜻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CAE9761-3565-4B8A-8872-F91941BE6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317" y="176213"/>
            <a:ext cx="28519248" cy="80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177699792">
            <a:extLst>
              <a:ext uri="{FF2B5EF4-FFF2-40B4-BE49-F238E27FC236}">
                <a16:creationId xmlns:a16="http://schemas.microsoft.com/office/drawing/2014/main" id="{313EE4DA-3966-4672-BAE0-CED5EBD2E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54" y="681037"/>
            <a:ext cx="4645517" cy="551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344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E2DB3E-D50D-41E4-960D-0BD383430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음식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B215859C-00BA-4C06-8FA1-4828FD175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281" y="154184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b="1" dirty="0"/>
              <a:t>2) </a:t>
            </a:r>
            <a:r>
              <a:rPr lang="ko-KR" altLang="en-US" b="1" dirty="0"/>
              <a:t>라멘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dirty="0"/>
              <a:t>1. </a:t>
            </a:r>
            <a:r>
              <a:rPr lang="ko-KR" altLang="en-US" dirty="0" err="1"/>
              <a:t>미소라멘</a:t>
            </a:r>
            <a:r>
              <a:rPr lang="ko-KR" altLang="en-US" dirty="0"/>
              <a:t> </a:t>
            </a:r>
            <a:r>
              <a:rPr lang="en-US" altLang="ko-KR" dirty="0"/>
              <a:t>–</a:t>
            </a:r>
            <a:r>
              <a:rPr lang="ko-KR" altLang="en-US" dirty="0"/>
              <a:t> 동북지방에서 주로 먹으며</a:t>
            </a:r>
            <a:r>
              <a:rPr lang="en-US" altLang="ko-KR" dirty="0"/>
              <a:t>, </a:t>
            </a:r>
          </a:p>
          <a:p>
            <a:pPr marL="0" indent="0">
              <a:buNone/>
            </a:pPr>
            <a:r>
              <a:rPr lang="ko-KR" altLang="en-US" dirty="0"/>
              <a:t>                  진하고 냄새가 강함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2. </a:t>
            </a:r>
            <a:r>
              <a:rPr lang="ko-KR" altLang="en-US" dirty="0" err="1"/>
              <a:t>쇼유라멘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일본 라멘의 기본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3. </a:t>
            </a:r>
            <a:r>
              <a:rPr lang="ko-KR" altLang="en-US" dirty="0" err="1"/>
              <a:t>돈고츠라멘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돼지 사골 육수에 소금 맛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                  첨가한 라멘</a:t>
            </a:r>
          </a:p>
          <a:p>
            <a:endParaRPr lang="ko-KR" altLang="en-US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11B98D94-4142-4F1E-9704-0E4DC2424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919" y="-2837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96" name="_x316804768">
            <a:extLst>
              <a:ext uri="{FF2B5EF4-FFF2-40B4-BE49-F238E27FC236}">
                <a16:creationId xmlns:a16="http://schemas.microsoft.com/office/drawing/2014/main" id="{FD1F7220-8B44-4CD4-AF91-C04D4DA21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48" y="1882392"/>
            <a:ext cx="2279532" cy="133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37EE40FC-81D2-45D9-9802-892718F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419" y="3292456"/>
            <a:ext cx="18863894" cy="60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98" name="_x177699936">
            <a:extLst>
              <a:ext uri="{FF2B5EF4-FFF2-40B4-BE49-F238E27FC236}">
                <a16:creationId xmlns:a16="http://schemas.microsoft.com/office/drawing/2014/main" id="{2E016CBF-5A9B-476B-976C-102A71C5E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48" y="3482643"/>
            <a:ext cx="2279532" cy="117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6E9EA63E-BE27-4A0A-8D15-C6A38DF69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8468" y="4786763"/>
            <a:ext cx="12052270" cy="4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300" name="_x177698928">
            <a:extLst>
              <a:ext uri="{FF2B5EF4-FFF2-40B4-BE49-F238E27FC236}">
                <a16:creationId xmlns:a16="http://schemas.microsoft.com/office/drawing/2014/main" id="{EA2C7AFF-C176-4A4E-9E29-DEB5937CC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48" y="4876016"/>
            <a:ext cx="2279532" cy="111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55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DFE70A-EB1C-47F7-943A-01CBF992B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음식 </a:t>
            </a:r>
            <a:r>
              <a:rPr lang="en-US" altLang="ko-KR" dirty="0"/>
              <a:t>(</a:t>
            </a:r>
            <a:r>
              <a:rPr lang="ko-KR" altLang="en-US" dirty="0"/>
              <a:t>영상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844E4A-CC0E-4897-BD2F-62E1C1044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>
              <a:hlinkClick r:id="rId2"/>
            </a:endParaRPr>
          </a:p>
          <a:p>
            <a:endParaRPr lang="en-US" altLang="ko-KR" dirty="0">
              <a:hlinkClick r:id="rId2"/>
            </a:endParaRPr>
          </a:p>
          <a:p>
            <a:endParaRPr lang="en-US" altLang="ko-KR" dirty="0">
              <a:hlinkClick r:id="rId2"/>
            </a:endParaRPr>
          </a:p>
          <a:p>
            <a:pPr marL="0" indent="0">
              <a:buNone/>
            </a:pPr>
            <a:endParaRPr lang="en-US" altLang="ko-KR" dirty="0">
              <a:hlinkClick r:id="rId2"/>
            </a:endParaRPr>
          </a:p>
          <a:p>
            <a:pPr marL="0" indent="0">
              <a:buNone/>
            </a:pPr>
            <a:endParaRPr lang="en-US" altLang="ko-KR" dirty="0">
              <a:hlinkClick r:id="rId2"/>
            </a:endParaRPr>
          </a:p>
          <a:p>
            <a:pPr marL="0" indent="0">
              <a:buNone/>
            </a:pPr>
            <a:r>
              <a:rPr lang="ko-KR" altLang="en-US" dirty="0"/>
              <a:t>오사카 여행 맛집 </a:t>
            </a:r>
            <a:r>
              <a:rPr lang="en-US" altLang="ko-KR" dirty="0"/>
              <a:t>Top 15</a:t>
            </a:r>
            <a:endParaRPr lang="en-US" altLang="ko-KR" dirty="0">
              <a:hlinkClick r:id="rId2"/>
            </a:endParaRPr>
          </a:p>
          <a:p>
            <a:pPr marL="0" indent="0">
              <a:buNone/>
            </a:pPr>
            <a:r>
              <a:rPr lang="en-US" altLang="ko-KR" dirty="0">
                <a:hlinkClick r:id="rId2"/>
              </a:rPr>
              <a:t>https://www.youtube.com/watch?v=044InaPSyuc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B97BD1F-1BE1-470A-8011-6D22133EF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9632"/>
            <a:ext cx="4083561" cy="22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89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23EF21-239B-4D54-8011-ACFF89930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2267"/>
            <a:ext cx="9144000" cy="2387600"/>
          </a:xfrm>
        </p:spPr>
        <p:txBody>
          <a:bodyPr/>
          <a:lstStyle/>
          <a:p>
            <a:r>
              <a:rPr lang="ko-KR" altLang="en-US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46431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6E5C7B-D428-41FC-934E-AA268435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소개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3D603C-DD32-48B8-8A44-9156EE406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ko-KR" altLang="en-US" dirty="0"/>
              <a:t>◈ 수 도 </a:t>
            </a:r>
            <a:r>
              <a:rPr lang="en-US" altLang="ko-KR" dirty="0"/>
              <a:t>: </a:t>
            </a:r>
            <a:r>
              <a:rPr lang="ko-KR" altLang="en-US" dirty="0"/>
              <a:t>동경</a:t>
            </a:r>
            <a:r>
              <a:rPr lang="en-US" altLang="ko-KR" dirty="0"/>
              <a:t>(Tokyo)</a:t>
            </a:r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/>
              <a:t>◈ 인 구 </a:t>
            </a:r>
            <a:r>
              <a:rPr lang="en-US" altLang="ko-KR" dirty="0"/>
              <a:t>: </a:t>
            </a:r>
            <a:r>
              <a:rPr lang="ko-KR" altLang="en-US" dirty="0"/>
              <a:t>약</a:t>
            </a:r>
            <a:r>
              <a:rPr lang="en-US" altLang="ko-KR" dirty="0"/>
              <a:t>125,869,000</a:t>
            </a:r>
            <a:r>
              <a:rPr lang="ko-KR" altLang="en-US" dirty="0"/>
              <a:t>명 </a:t>
            </a:r>
            <a:r>
              <a:rPr lang="en-US" altLang="ko-KR" dirty="0"/>
              <a:t>(2006 </a:t>
            </a:r>
            <a:r>
              <a:rPr lang="ko-KR" altLang="en-US" dirty="0"/>
              <a:t>현재</a:t>
            </a:r>
            <a:r>
              <a:rPr lang="en-US" altLang="ko-KR" dirty="0"/>
              <a:t>)</a:t>
            </a:r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/>
              <a:t>◈ 면 적 </a:t>
            </a:r>
            <a:r>
              <a:rPr lang="en-US" altLang="ko-KR" dirty="0"/>
              <a:t>: </a:t>
            </a:r>
            <a:r>
              <a:rPr lang="ko-KR" altLang="en-US" dirty="0"/>
              <a:t>약 </a:t>
            </a:r>
            <a:r>
              <a:rPr lang="en-US" altLang="ko-KR" dirty="0"/>
              <a:t>38</a:t>
            </a:r>
            <a:r>
              <a:rPr lang="ko-KR" altLang="en-US" dirty="0"/>
              <a:t>만㎢ </a:t>
            </a:r>
            <a:r>
              <a:rPr lang="en-US" altLang="ko-KR" dirty="0"/>
              <a:t>(</a:t>
            </a:r>
            <a:r>
              <a:rPr lang="ko-KR" altLang="en-US" dirty="0"/>
              <a:t>한반도의 </a:t>
            </a:r>
            <a:r>
              <a:rPr lang="en-US" altLang="ko-KR" dirty="0"/>
              <a:t>1.7</a:t>
            </a:r>
            <a:r>
              <a:rPr lang="ko-KR" altLang="en-US" dirty="0"/>
              <a:t>배</a:t>
            </a:r>
            <a:r>
              <a:rPr lang="en-US" altLang="ko-KR" dirty="0"/>
              <a:t>) </a:t>
            </a:r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/>
              <a:t>◈ 언 어 </a:t>
            </a:r>
            <a:r>
              <a:rPr lang="en-US" altLang="ko-KR" dirty="0"/>
              <a:t>: </a:t>
            </a:r>
            <a:r>
              <a:rPr lang="ko-KR" altLang="en-US" dirty="0"/>
              <a:t>일본어</a:t>
            </a:r>
            <a:r>
              <a:rPr lang="en-US" altLang="ko-KR" dirty="0"/>
              <a:t>(Japanese) </a:t>
            </a:r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/>
              <a:t>◈ 기 후 </a:t>
            </a:r>
            <a:r>
              <a:rPr lang="en-US" altLang="ko-KR" dirty="0"/>
              <a:t>: </a:t>
            </a:r>
            <a:r>
              <a:rPr lang="ko-KR" altLang="en-US" dirty="0"/>
              <a:t>해양성의 온화한 기후 </a:t>
            </a:r>
          </a:p>
          <a:p>
            <a:pPr marL="0" indent="0" fontAlgn="base">
              <a:buNone/>
            </a:pPr>
            <a:r>
              <a:rPr lang="ko-KR" altLang="en-US" dirty="0"/>
              <a:t>◈ 주요민족 </a:t>
            </a:r>
            <a:r>
              <a:rPr lang="en-US" altLang="ko-KR" dirty="0"/>
              <a:t>: </a:t>
            </a:r>
            <a:r>
              <a:rPr lang="ko-KR" altLang="en-US" dirty="0" err="1"/>
              <a:t>일본족</a:t>
            </a:r>
            <a:r>
              <a:rPr lang="ko-KR" altLang="en-US" dirty="0"/>
              <a:t> </a:t>
            </a:r>
            <a:r>
              <a:rPr lang="en-US" altLang="ko-KR" dirty="0"/>
              <a:t>(Japanese 98%) </a:t>
            </a:r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/>
              <a:t>◈ 종 교 </a:t>
            </a:r>
            <a:r>
              <a:rPr lang="en-US" altLang="ko-KR" dirty="0"/>
              <a:t>: </a:t>
            </a:r>
            <a:r>
              <a:rPr lang="ko-KR" altLang="en-US" dirty="0"/>
              <a:t>신도</a:t>
            </a:r>
            <a:r>
              <a:rPr lang="en-US" altLang="ko-KR" dirty="0"/>
              <a:t>, </a:t>
            </a:r>
            <a:r>
              <a:rPr lang="ko-KR" altLang="en-US" dirty="0"/>
              <a:t>불교</a:t>
            </a:r>
            <a:r>
              <a:rPr lang="en-US" altLang="ko-KR" dirty="0"/>
              <a:t>, </a:t>
            </a:r>
            <a:r>
              <a:rPr lang="ko-KR" altLang="en-US" dirty="0"/>
              <a:t>기독교</a:t>
            </a:r>
          </a:p>
          <a:p>
            <a:pPr marL="0" indent="0" fontAlgn="base">
              <a:buNone/>
            </a:pPr>
            <a:r>
              <a:rPr lang="ko-KR" altLang="en-US" dirty="0"/>
              <a:t>◈ 환 율 </a:t>
            </a:r>
            <a:r>
              <a:rPr lang="en-US" altLang="ko-KR" dirty="0"/>
              <a:t>: 100</a:t>
            </a:r>
            <a:r>
              <a:rPr lang="ko-KR" altLang="en-US" dirty="0"/>
              <a:t>￥ </a:t>
            </a:r>
            <a:r>
              <a:rPr lang="en-US" altLang="ko-KR" dirty="0"/>
              <a:t>= 783.03 </a:t>
            </a:r>
            <a:r>
              <a:rPr lang="ko-KR" altLang="en-US" dirty="0"/>
              <a:t>원</a:t>
            </a:r>
            <a:r>
              <a:rPr lang="en-US" altLang="ko-KR" dirty="0"/>
              <a:t>(2007. 10. 10 </a:t>
            </a:r>
            <a:r>
              <a:rPr lang="ko-KR" altLang="en-US" dirty="0"/>
              <a:t>기준</a:t>
            </a:r>
            <a:r>
              <a:rPr lang="en-US" altLang="ko-KR" dirty="0"/>
              <a:t>)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32827DC-A77C-4F7C-9E88-7476B6071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70" y="1690688"/>
            <a:ext cx="3719130" cy="24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875836-FF07-4B01-9CB6-E1EC6D84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지역별 문화 관광자원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8EC0BB-BFD7-48FB-96D3-9C0CF4E3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fontAlgn="base">
              <a:buAutoNum type="arabicParenR"/>
            </a:pPr>
            <a:r>
              <a:rPr lang="ko-KR" altLang="en-US" b="1" dirty="0"/>
              <a:t>도쿄</a:t>
            </a:r>
            <a:endParaRPr lang="en-US" altLang="ko-KR" b="1" dirty="0"/>
          </a:p>
          <a:p>
            <a:pPr marL="514350" indent="-514350" fontAlgn="base">
              <a:buAutoNum type="arabicParenR"/>
            </a:pP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-</a:t>
            </a:r>
            <a:r>
              <a:rPr lang="ko-KR" altLang="en-US" dirty="0"/>
              <a:t>도쿄 도는 </a:t>
            </a:r>
            <a:r>
              <a:rPr lang="en-US" altLang="ko-KR" dirty="0"/>
              <a:t>"</a:t>
            </a:r>
            <a:r>
              <a:rPr lang="ko-KR" altLang="en-US" dirty="0"/>
              <a:t>간토 지방</a:t>
            </a:r>
            <a:r>
              <a:rPr lang="en-US" altLang="ko-KR" dirty="0"/>
              <a:t>" </a:t>
            </a:r>
            <a:r>
              <a:rPr lang="ko-KR" altLang="en-US" dirty="0"/>
              <a:t>서남부와 </a:t>
            </a:r>
            <a:endParaRPr lang="en-US" altLang="ko-KR" dirty="0"/>
          </a:p>
          <a:p>
            <a:pPr marL="0" indent="0" fontAlgn="base">
              <a:buNone/>
            </a:pPr>
            <a:r>
              <a:rPr lang="ko-KR" altLang="en-US" dirty="0"/>
              <a:t>태평양상의 </a:t>
            </a:r>
            <a:r>
              <a:rPr lang="en-US" altLang="ko-KR" dirty="0"/>
              <a:t>"</a:t>
            </a:r>
            <a:r>
              <a:rPr lang="ko-KR" altLang="en-US" dirty="0" err="1"/>
              <a:t>이즈</a:t>
            </a:r>
            <a:r>
              <a:rPr lang="ko-KR" altLang="en-US" dirty="0"/>
              <a:t> 제도</a:t>
            </a:r>
            <a:r>
              <a:rPr lang="en-US" altLang="ko-KR" dirty="0"/>
              <a:t>" </a:t>
            </a:r>
          </a:p>
          <a:p>
            <a:pPr marL="0" indent="0" fontAlgn="base">
              <a:buNone/>
            </a:pPr>
            <a:r>
              <a:rPr lang="en-US" altLang="ko-KR" dirty="0"/>
              <a:t>"</a:t>
            </a:r>
            <a:r>
              <a:rPr lang="ko-KR" altLang="en-US" dirty="0" err="1"/>
              <a:t>오가사와라</a:t>
            </a:r>
            <a:r>
              <a:rPr lang="ko-KR" altLang="en-US" dirty="0"/>
              <a:t> 제도</a:t>
            </a:r>
            <a:r>
              <a:rPr lang="en-US" altLang="ko-KR" dirty="0"/>
              <a:t>"</a:t>
            </a:r>
            <a:r>
              <a:rPr lang="ko-KR" altLang="en-US" dirty="0"/>
              <a:t>의 도서부로 </a:t>
            </a:r>
            <a:endParaRPr lang="en-US" altLang="ko-KR" dirty="0"/>
          </a:p>
          <a:p>
            <a:pPr marL="0" indent="0" fontAlgn="base">
              <a:buNone/>
            </a:pPr>
            <a:r>
              <a:rPr lang="ko-KR" altLang="en-US" dirty="0"/>
              <a:t>구성되어 있음</a:t>
            </a:r>
            <a:r>
              <a:rPr lang="en-US" altLang="ko-KR" dirty="0"/>
              <a:t> </a:t>
            </a:r>
          </a:p>
          <a:p>
            <a:pPr marL="0" indent="0" fontAlgn="base">
              <a:buNone/>
            </a:pPr>
            <a:endParaRPr lang="en-US" altLang="ko-KR" dirty="0"/>
          </a:p>
          <a:p>
            <a:pPr marL="0" indent="0" fontAlgn="base">
              <a:buNone/>
            </a:pPr>
            <a:r>
              <a:rPr lang="en-US" altLang="ko-KR" dirty="0"/>
              <a:t>-1100</a:t>
            </a:r>
            <a:r>
              <a:rPr lang="ko-KR" altLang="en-US" dirty="0"/>
              <a:t>만명 이상의 사람들이 </a:t>
            </a:r>
            <a:endParaRPr lang="en-US" altLang="ko-KR" dirty="0"/>
          </a:p>
          <a:p>
            <a:pPr marL="0" indent="0" fontAlgn="base">
              <a:buNone/>
            </a:pPr>
            <a:r>
              <a:rPr lang="ko-KR" altLang="en-US" dirty="0"/>
              <a:t>거주하는 일본의 수도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BF73881-F7A2-4769-B08D-247692D5F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50" y="2033880"/>
            <a:ext cx="5033245" cy="359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875836-FF07-4B01-9CB6-E1EC6D84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지역별 문화 관광자원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36D0A8E3-F26E-4580-A312-5812674F9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dirty="0"/>
              <a:t>① </a:t>
            </a:r>
            <a:r>
              <a:rPr lang="en-US" altLang="ko-KR" b="1" dirty="0" err="1"/>
              <a:t>도쿄</a:t>
            </a:r>
            <a:r>
              <a:rPr lang="en-US" altLang="ko-KR" b="1" dirty="0"/>
              <a:t> </a:t>
            </a:r>
            <a:r>
              <a:rPr lang="en-US" altLang="ko-KR" b="1" dirty="0" err="1"/>
              <a:t>도청사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b="1" dirty="0"/>
              <a:t> </a:t>
            </a:r>
          </a:p>
          <a:p>
            <a:pPr marL="0" indent="0">
              <a:buNone/>
            </a:pPr>
            <a:r>
              <a:rPr lang="en-US" altLang="ko-KR" dirty="0"/>
              <a:t>-1991</a:t>
            </a:r>
            <a:r>
              <a:rPr lang="ko-KR" altLang="en-US" dirty="0"/>
              <a:t>년 </a:t>
            </a:r>
            <a:r>
              <a:rPr lang="en-US" altLang="ko-KR" dirty="0"/>
              <a:t>3</a:t>
            </a:r>
            <a:r>
              <a:rPr lang="ko-KR" altLang="en-US" dirty="0"/>
              <a:t>월 완공된 </a:t>
            </a:r>
            <a:r>
              <a:rPr lang="ko-KR" altLang="en-US" dirty="0" err="1"/>
              <a:t>신도청</a:t>
            </a:r>
            <a:r>
              <a:rPr lang="ko-KR" altLang="en-US" dirty="0"/>
              <a:t> 건물은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 err="1"/>
              <a:t>신주쿠나사구치</a:t>
            </a:r>
            <a:r>
              <a:rPr lang="ko-KR" altLang="en-US" dirty="0"/>
              <a:t> 지역의 상징이다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각실이</a:t>
            </a:r>
            <a:r>
              <a:rPr lang="ko-KR" altLang="en-US" dirty="0"/>
              <a:t> 약 </a:t>
            </a:r>
            <a:r>
              <a:rPr lang="en-US" altLang="ko-KR" dirty="0"/>
              <a:t>1000 </a:t>
            </a:r>
            <a:r>
              <a:rPr lang="ko-KR" altLang="en-US" dirty="0" err="1"/>
              <a:t>제곱미터에</a:t>
            </a:r>
            <a:r>
              <a:rPr lang="ko-KR" altLang="en-US" dirty="0"/>
              <a:t>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달하는 거대한 </a:t>
            </a:r>
            <a:r>
              <a:rPr lang="ko-KR" altLang="en-US" dirty="0" err="1"/>
              <a:t>전망실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A51A178-88B6-4BF1-B6CD-4459EEA42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57" y="1738268"/>
            <a:ext cx="5202479" cy="390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7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875836-FF07-4B01-9CB6-E1EC6D84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지역별 문화 관광자원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8EC0BB-BFD7-48FB-96D3-9C0CF4E3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b="1" dirty="0"/>
              <a:t>② 동경타워</a:t>
            </a:r>
            <a:endParaRPr lang="en-US" altLang="ko-KR" b="1" dirty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파리 에펠탑의 모양으로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1958</a:t>
            </a:r>
            <a:r>
              <a:rPr lang="ko-KR" altLang="en-US" dirty="0"/>
              <a:t>년 세워진 도쿄타워는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333m</a:t>
            </a:r>
            <a:r>
              <a:rPr lang="ko-KR" altLang="en-US" dirty="0"/>
              <a:t>의 높이로 자립 철탑으로는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세계 제일의 높이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총 </a:t>
            </a:r>
            <a:r>
              <a:rPr lang="en-US" altLang="ko-KR" dirty="0"/>
              <a:t>4000T</a:t>
            </a:r>
            <a:r>
              <a:rPr lang="ko-KR" altLang="en-US" dirty="0"/>
              <a:t>의 철근이 사용됨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5A931C5-8E5C-4D78-8C04-40D9C22D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50" y="1690688"/>
            <a:ext cx="5242630" cy="349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4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875836-FF07-4B01-9CB6-E1EC6D84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지역별 문화 관광자원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8EC0BB-BFD7-48FB-96D3-9C0CF4E3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b="1" dirty="0"/>
              <a:t>③ </a:t>
            </a:r>
            <a:r>
              <a:rPr lang="ko-KR" altLang="en-US" b="1" dirty="0" err="1"/>
              <a:t>롯폰기</a:t>
            </a:r>
            <a:endParaRPr lang="en-US" altLang="ko-KR" b="1" dirty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/>
              <a:t>-2003</a:t>
            </a:r>
            <a:r>
              <a:rPr lang="ko-KR" altLang="en-US" dirty="0"/>
              <a:t>년 </a:t>
            </a:r>
            <a:r>
              <a:rPr lang="en-US" altLang="ko-KR" dirty="0"/>
              <a:t>4</a:t>
            </a:r>
            <a:r>
              <a:rPr lang="ko-KR" altLang="en-US" dirty="0"/>
              <a:t>원 문을 연 </a:t>
            </a:r>
            <a:r>
              <a:rPr lang="ko-KR" altLang="en-US" dirty="0" err="1"/>
              <a:t>롯폰기힐스는</a:t>
            </a:r>
            <a:r>
              <a:rPr lang="ko-KR" altLang="en-US" dirty="0"/>
              <a:t>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비즈니스</a:t>
            </a:r>
            <a:r>
              <a:rPr lang="en-US" altLang="ko-KR" dirty="0"/>
              <a:t>, </a:t>
            </a:r>
            <a:r>
              <a:rPr lang="ko-KR" altLang="en-US" dirty="0"/>
              <a:t>엔터테인먼트</a:t>
            </a:r>
            <a:r>
              <a:rPr lang="en-US" altLang="ko-KR" dirty="0"/>
              <a:t>, </a:t>
            </a:r>
            <a:r>
              <a:rPr lang="ko-KR" altLang="en-US" dirty="0"/>
              <a:t>쇼핑</a:t>
            </a:r>
            <a:r>
              <a:rPr lang="en-US" altLang="ko-KR" dirty="0"/>
              <a:t>, </a:t>
            </a:r>
            <a:r>
              <a:rPr lang="ko-KR" altLang="en-US" dirty="0"/>
              <a:t>주거</a:t>
            </a:r>
            <a:r>
              <a:rPr lang="en-US" altLang="ko-KR" dirty="0"/>
              <a:t>, </a:t>
            </a:r>
          </a:p>
          <a:p>
            <a:pPr marL="0" indent="0">
              <a:buNone/>
            </a:pPr>
            <a:r>
              <a:rPr lang="ko-KR" altLang="en-US" dirty="0"/>
              <a:t>관광</a:t>
            </a:r>
            <a:r>
              <a:rPr lang="en-US" altLang="ko-KR" dirty="0"/>
              <a:t>, </a:t>
            </a:r>
            <a:r>
              <a:rPr lang="ko-KR" altLang="en-US" dirty="0"/>
              <a:t>예술</a:t>
            </a:r>
            <a:r>
              <a:rPr lang="en-US" altLang="ko-KR" dirty="0"/>
              <a:t>, </a:t>
            </a:r>
            <a:r>
              <a:rPr lang="ko-KR" altLang="en-US" dirty="0"/>
              <a:t>자연 등이 있음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미래형 도시로서 개장한지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6</a:t>
            </a:r>
            <a:r>
              <a:rPr lang="ko-KR" altLang="en-US" dirty="0"/>
              <a:t>개월만에 </a:t>
            </a:r>
            <a:r>
              <a:rPr lang="en-US" altLang="ko-KR" dirty="0"/>
              <a:t>2600</a:t>
            </a:r>
            <a:r>
              <a:rPr lang="ko-KR" altLang="en-US" dirty="0"/>
              <a:t>만명의 방문객 유치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269410C-7537-4C84-8D16-FABB543AF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16" y="2063663"/>
            <a:ext cx="49555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3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875836-FF07-4B01-9CB6-E1EC6D84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지역별 문화 관광자원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8EC0BB-BFD7-48FB-96D3-9C0CF4E3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o-KR" altLang="en-US" b="1" dirty="0"/>
              <a:t>④ 레인보우 </a:t>
            </a:r>
            <a:r>
              <a:rPr lang="ko-KR" altLang="en-US" b="1" dirty="0" err="1"/>
              <a:t>브릿지</a:t>
            </a:r>
            <a:endParaRPr lang="en-US" altLang="ko-KR" b="1" dirty="0"/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레인보우 </a:t>
            </a:r>
            <a:r>
              <a:rPr lang="ko-KR" altLang="en-US" dirty="0" err="1"/>
              <a:t>브릿지는</a:t>
            </a:r>
            <a:r>
              <a:rPr lang="ko-KR" altLang="en-US" dirty="0"/>
              <a:t> </a:t>
            </a:r>
            <a:r>
              <a:rPr lang="ko-KR" altLang="en-US" dirty="0" err="1"/>
              <a:t>오다이바와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 err="1"/>
              <a:t>시바우라를</a:t>
            </a:r>
            <a:r>
              <a:rPr lang="ko-KR" altLang="en-US" dirty="0"/>
              <a:t> 이어줌과 동시에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수도고속의 정체 완화를 위해 건설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특히 야경이 유명</a:t>
            </a:r>
            <a:r>
              <a:rPr lang="en-US" altLang="ko-KR" dirty="0"/>
              <a:t>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다리 앞에 세워진 자유의 여신상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 err="1"/>
              <a:t>오다이바를</a:t>
            </a:r>
            <a:r>
              <a:rPr lang="ko-KR" altLang="en-US" dirty="0"/>
              <a:t> 대표하는 상징물</a:t>
            </a:r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C6C177B-F29E-4B11-B3FA-54BF48606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59" y="2229633"/>
            <a:ext cx="5245984" cy="294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7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875836-FF07-4B01-9CB6-E1EC6D84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지역별 문화 관광자원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8EC0BB-BFD7-48FB-96D3-9C0CF4E30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5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o-KR" altLang="en-US" b="1" dirty="0"/>
              <a:t>⑤ </a:t>
            </a:r>
            <a:r>
              <a:rPr lang="ko-KR" altLang="en-US" b="1" dirty="0" err="1"/>
              <a:t>야스쿠니신사</a:t>
            </a:r>
            <a:endParaRPr lang="en-US" altLang="ko-KR" b="1" dirty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제 </a:t>
            </a:r>
            <a:r>
              <a:rPr lang="en-US" altLang="ko-KR" dirty="0"/>
              <a:t>2</a:t>
            </a:r>
            <a:r>
              <a:rPr lang="ko-KR" altLang="en-US" dirty="0"/>
              <a:t>차세계대전을 일으킨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총 </a:t>
            </a:r>
            <a:r>
              <a:rPr lang="en-US" altLang="ko-KR" dirty="0"/>
              <a:t>246</a:t>
            </a:r>
            <a:r>
              <a:rPr lang="ko-KR" altLang="en-US" dirty="0"/>
              <a:t>만여 명의 전몰자의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위패가 안치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전쟁을 미화 한다는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비판을 받고</a:t>
            </a:r>
            <a:r>
              <a:rPr lang="en-US" altLang="ko-KR" dirty="0"/>
              <a:t> </a:t>
            </a:r>
            <a:r>
              <a:rPr lang="ko-KR" altLang="en-US" dirty="0"/>
              <a:t>있는 신사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9F3D0A8-2C10-4FFE-89D5-70A92E462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1075" y="-1349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16955104">
            <a:extLst>
              <a:ext uri="{FF2B5EF4-FFF2-40B4-BE49-F238E27FC236}">
                <a16:creationId xmlns:a16="http://schemas.microsoft.com/office/drawing/2014/main" id="{F5B91AA1-53CB-4D37-B193-3792B8A95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" b="354"/>
          <a:stretch>
            <a:fillRect/>
          </a:stretch>
        </p:blipFill>
        <p:spPr bwMode="auto">
          <a:xfrm>
            <a:off x="5495890" y="1855624"/>
            <a:ext cx="5857910" cy="333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48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697</Words>
  <Application>Microsoft Office PowerPoint</Application>
  <PresentationFormat>와이드스크린</PresentationFormat>
  <Paragraphs>212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1" baseType="lpstr">
      <vt:lpstr>굴림</vt:lpstr>
      <vt:lpstr>맑은 고딕</vt:lpstr>
      <vt:lpstr>바탕</vt:lpstr>
      <vt:lpstr>Arial</vt:lpstr>
      <vt:lpstr>Office 테마</vt:lpstr>
      <vt:lpstr>일본 문화의 관광 자원</vt:lpstr>
      <vt:lpstr>목차</vt:lpstr>
      <vt:lpstr>일본의 소개</vt:lpstr>
      <vt:lpstr>지역별 문화 관광자원</vt:lpstr>
      <vt:lpstr>지역별 문화 관광자원</vt:lpstr>
      <vt:lpstr>지역별 문화 관광자원</vt:lpstr>
      <vt:lpstr>지역별 문화 관광자원</vt:lpstr>
      <vt:lpstr>지역별 문화 관광자원</vt:lpstr>
      <vt:lpstr>지역별 문화 관광자원</vt:lpstr>
      <vt:lpstr>지역별 문화 관광자원</vt:lpstr>
      <vt:lpstr>지역별 문화 관광자원</vt:lpstr>
      <vt:lpstr>지역별 문화 관광자원</vt:lpstr>
      <vt:lpstr>지역별 문화 관광자원</vt:lpstr>
      <vt:lpstr>지역별 문화 관광자원</vt:lpstr>
      <vt:lpstr>지역별 문화 관광자원</vt:lpstr>
      <vt:lpstr>테마파크</vt:lpstr>
      <vt:lpstr>테마파크</vt:lpstr>
      <vt:lpstr>일본 축제</vt:lpstr>
      <vt:lpstr>일본 축제</vt:lpstr>
      <vt:lpstr>일본의 유명한 3대 성</vt:lpstr>
      <vt:lpstr>일본의 유명한 3대 성</vt:lpstr>
      <vt:lpstr>일본의 유명한 3대 성</vt:lpstr>
      <vt:lpstr>일본 음식</vt:lpstr>
      <vt:lpstr>일본 음식</vt:lpstr>
      <vt:lpstr>일본 음식 (영상)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문화의 관광 자원</dc:title>
  <dc:creator>intel</dc:creator>
  <cp:lastModifiedBy>intel</cp:lastModifiedBy>
  <cp:revision>8</cp:revision>
  <dcterms:created xsi:type="dcterms:W3CDTF">2020-04-30T06:25:36Z</dcterms:created>
  <dcterms:modified xsi:type="dcterms:W3CDTF">2020-04-30T07:29:06Z</dcterms:modified>
</cp:coreProperties>
</file>