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660"/>
  </p:normalViewPr>
  <p:slideViewPr>
    <p:cSldViewPr snapToGrid="0">
      <p:cViewPr varScale="1">
        <p:scale>
          <a:sx n="54" d="100"/>
          <a:sy n="54" d="100"/>
        </p:scale>
        <p:origin x="78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4F7ECE-1BAF-44D3-95E1-7D8B72E97B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0E73F9F-77F9-42EE-8B01-53E40B576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43E2AF2-BE31-4020-9441-4F1FA1A49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40B9-26C3-445E-9C86-4A225FB99270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97D37C-559F-4117-BC77-0ED8A0A91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FAF7668-5774-4236-8A97-DEE22E96B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95C-5F0B-4A06-8258-852CF57644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1623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CB1CF6-1383-4432-B750-A0643048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5A9A7EB-7016-40C6-8A3A-396B2772C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33AC0D0-42D3-4D45-A3EB-1AB153BB7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40B9-26C3-445E-9C86-4A225FB99270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3426AD-D174-43D3-9737-B65668F61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5B8961F-8598-4A86-9556-3DA399BA3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95C-5F0B-4A06-8258-852CF57644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118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E2A04E59-E620-487B-8DEC-C0E319D19A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6FA159E-3419-4A76-9625-93E222F63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F84EDE5-B55A-4572-96C9-52F6E1638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40B9-26C3-445E-9C86-4A225FB99270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3E54280-46FE-471C-B399-69A285FE5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AAFB703-1F96-4345-A932-893CB81DE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95C-5F0B-4A06-8258-852CF57644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446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F18ADB3-E80E-49DE-8D33-BE57D0E36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F17E615-870B-49CE-B032-9AB57E8C9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044149B-A4B0-40A4-89D4-F730AC539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40B9-26C3-445E-9C86-4A225FB99270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997A530-4F04-4139-A1F9-D0DC21B89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A1238EA-9D88-44B2-AD64-E1341A8B7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95C-5F0B-4A06-8258-852CF57644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035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31A9C0-3B61-464C-AB64-BDD802921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E5AD5DC-B080-423D-BD93-07A9F6C11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D73DC19-60FF-43D6-B169-7FA3722DB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40B9-26C3-445E-9C86-4A225FB99270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69FED9C-1D98-4DEC-B25A-71ACB5077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20BA453-04B6-455D-8DF3-7B32D8FB1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95C-5F0B-4A06-8258-852CF57644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245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9E62742-782F-4F63-9694-2C18E3E4F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4754E03-ECFE-4447-9F94-1DAE69D44A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F6AD55E-1A3A-4386-8EE5-A77FCCB0B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52F9E9A-67CB-4608-B58B-57A150C64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40B9-26C3-445E-9C86-4A225FB99270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DB16E3-3267-47E7-99E1-4CAC163A8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329D168-94F9-4D15-BD7A-61905C02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95C-5F0B-4A06-8258-852CF57644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998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B06DAA3-55FD-4C03-94B8-E4ABE31FA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C488D24-3320-4D6A-9E85-40D38C3654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92AE044-5110-46D8-9B42-0B1679429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4555EC2-18DE-4541-9A55-67478EAA8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BFA2CB3-E5AF-4246-8EB6-883A171E49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A607FA4-D8CD-41BF-9C56-8D6C7758E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40B9-26C3-445E-9C86-4A225FB99270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834FE26-EC87-498D-BE62-D7F3F7A0F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CBEA936-BB7E-4794-9B8C-A703B95A8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95C-5F0B-4A06-8258-852CF57644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4087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9BF9BD-DEFB-42A2-B08A-07EA57921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254D878-525E-4E2F-A156-DD712FE83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40B9-26C3-445E-9C86-4A225FB99270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9249985-D9C1-4400-9F15-BFCB530C3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BB1BDDEC-1558-4676-B2A3-D4B273046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95C-5F0B-4A06-8258-852CF57644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4904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3695173-8DBE-447F-920D-51C79963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40B9-26C3-445E-9C86-4A225FB99270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0090685-961E-4FDA-AEE3-466759902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E86885C-7297-4EA3-A43B-6C0C7A426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95C-5F0B-4A06-8258-852CF57644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775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5DA04C-F138-4DD7-A9B0-F7A31FA9F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672295C-FF05-45B9-9B9B-443C4C0C6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25C6E5F-7B19-41E9-B88F-2B939EF3C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AEFE457-8028-4BC7-80D9-35001E12E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40B9-26C3-445E-9C86-4A225FB99270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6E99623-42D7-48DE-93A2-A14931BF4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48EA160-FADA-4220-A25A-1418865AA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95C-5F0B-4A06-8258-852CF57644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9992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749C68-0CE3-48F1-999E-691C1F23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FC8C85A-E3C2-4909-9E14-77BA6D5E3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4B2C31E-4497-43FD-90FD-1E2044E7E3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3BCCBE6-BE9B-435D-AA03-46149E4AD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40B9-26C3-445E-9C86-4A225FB99270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06975A9-8882-40BA-AFBD-000275BDA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683B1CB-DCB6-42D7-86B9-757DF0E81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0F95C-5F0B-4A06-8258-852CF57644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128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EE3395E-3B70-484B-903B-8AB7B0283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4985D04-061F-4257-A635-5427DCB04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5FEF95-0CBB-40C3-B987-8B7B6847F9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B40B9-26C3-445E-9C86-4A225FB99270}" type="datetimeFigureOut">
              <a:rPr lang="ko-KR" altLang="en-US" smtClean="0"/>
              <a:t>2020-04-30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0DFA130-EC9B-4946-A6BD-82D74CFF9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14C8B6D-17BF-490C-8C71-E94821CF9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0F95C-5F0B-4A06-8258-852CF57644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472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44979F-56FC-400F-A546-38A159DFBE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일본 게임 산업의 </a:t>
            </a:r>
            <a:br>
              <a:rPr lang="en-US" altLang="ko-KR" dirty="0"/>
            </a:br>
            <a:r>
              <a:rPr lang="ko-KR" altLang="en-US" dirty="0"/>
              <a:t>발전 과정과 특징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9155D6C-A4A8-474A-853B-0D87121667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/>
              <a:t>21501710 </a:t>
            </a:r>
            <a:r>
              <a:rPr lang="ko-KR" altLang="en-US" dirty="0" err="1"/>
              <a:t>일본어일본학과</a:t>
            </a:r>
            <a:r>
              <a:rPr lang="ko-KR" altLang="en-US" dirty="0"/>
              <a:t> </a:t>
            </a:r>
            <a:r>
              <a:rPr lang="ko-KR" altLang="en-US" dirty="0" err="1"/>
              <a:t>이준엽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6061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8095F7-7D1E-43F5-9C79-57C50A9B9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일본 게임기의 발전 과정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BBFCBB5-3C5E-4E22-A33B-6C430EF3A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788" y="1502895"/>
            <a:ext cx="10515600" cy="5148917"/>
          </a:xfrm>
        </p:spPr>
        <p:txBody>
          <a:bodyPr>
            <a:normAutofit/>
          </a:bodyPr>
          <a:lstStyle/>
          <a:p>
            <a:r>
              <a:rPr lang="en-US" altLang="ko-KR" b="1" dirty="0"/>
              <a:t>4</a:t>
            </a:r>
            <a:r>
              <a:rPr lang="ko-KR" altLang="en-US" b="1" dirty="0"/>
              <a:t>세대</a:t>
            </a:r>
            <a:r>
              <a:rPr lang="en-US" altLang="ko-KR" b="1" dirty="0"/>
              <a:t>- PS2 </a:t>
            </a:r>
            <a:r>
              <a:rPr lang="ko-KR" altLang="en-US" b="1" dirty="0"/>
              <a:t>와 </a:t>
            </a:r>
            <a:r>
              <a:rPr lang="en-US" altLang="ko-KR" b="1" dirty="0" err="1"/>
              <a:t>xbox</a:t>
            </a:r>
            <a:endParaRPr lang="en-US" altLang="ko-KR" b="1" dirty="0"/>
          </a:p>
          <a:p>
            <a:endParaRPr lang="en-US" altLang="ko-KR" b="1" dirty="0"/>
          </a:p>
          <a:p>
            <a:endParaRPr lang="en-US" altLang="ko-KR" b="1" dirty="0"/>
          </a:p>
          <a:p>
            <a:endParaRPr lang="en-US" altLang="ko-KR" b="1" dirty="0"/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r>
              <a:rPr lang="en-US" altLang="ko-KR" b="1" dirty="0"/>
              <a:t>     XBOX        Play Station 2</a:t>
            </a:r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r>
              <a:rPr lang="en-US" altLang="ko-KR" dirty="0"/>
              <a:t>-4</a:t>
            </a:r>
            <a:r>
              <a:rPr lang="ko-KR" altLang="en-US" dirty="0"/>
              <a:t>세대로 넘어오며 기본 매체로 </a:t>
            </a:r>
            <a:r>
              <a:rPr lang="en-US" altLang="ko-KR" dirty="0"/>
              <a:t>DVD</a:t>
            </a:r>
            <a:r>
              <a:rPr lang="ko-KR" altLang="en-US" dirty="0"/>
              <a:t>가 사용됨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성능도 </a:t>
            </a:r>
            <a:r>
              <a:rPr lang="en-US" altLang="ko-KR" dirty="0"/>
              <a:t>PS1</a:t>
            </a:r>
            <a:r>
              <a:rPr lang="ko-KR" altLang="en-US" dirty="0"/>
              <a:t>에 비해 몇 배나 향상</a:t>
            </a:r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당시 한화 기준으로 </a:t>
            </a:r>
            <a:r>
              <a:rPr lang="en-US" altLang="ko-KR" dirty="0"/>
              <a:t>15~20</a:t>
            </a:r>
            <a:r>
              <a:rPr lang="ko-KR" altLang="en-US" dirty="0"/>
              <a:t>억 정도의 제작비는 흔한 수준이 됨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710417E-DAE9-4202-AFAA-B9BAD78B4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412" y="-32272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69" name="_x560223760">
            <a:extLst>
              <a:ext uri="{FF2B5EF4-FFF2-40B4-BE49-F238E27FC236}">
                <a16:creationId xmlns:a16="http://schemas.microsoft.com/office/drawing/2014/main" id="{73B3F938-212B-4EF9-BA4E-EB0BCBDDE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2348"/>
            <a:ext cx="2386022" cy="205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25CEBFA-3021-447E-9ACA-8B5D57222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158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71" name="_x560268040">
            <a:extLst>
              <a:ext uri="{FF2B5EF4-FFF2-40B4-BE49-F238E27FC236}">
                <a16:creationId xmlns:a16="http://schemas.microsoft.com/office/drawing/2014/main" id="{2A922A7C-EA3A-4751-9262-FF5C509FB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06" y="2022348"/>
            <a:ext cx="2386022" cy="201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314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8095F7-7D1E-43F5-9C79-57C50A9B9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일본 게임기의 발전 과정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BBFCBB5-3C5E-4E22-A33B-6C430EF3A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212"/>
            <a:ext cx="10515600" cy="5217459"/>
          </a:xfrm>
        </p:spPr>
        <p:txBody>
          <a:bodyPr/>
          <a:lstStyle/>
          <a:p>
            <a:r>
              <a:rPr lang="en-US" altLang="ko-KR" b="1" dirty="0"/>
              <a:t>5</a:t>
            </a:r>
            <a:r>
              <a:rPr lang="ko-KR" altLang="en-US" b="1" dirty="0"/>
              <a:t>세대</a:t>
            </a:r>
            <a:r>
              <a:rPr lang="en-US" altLang="ko-KR" b="1" dirty="0"/>
              <a:t>- PS3 </a:t>
            </a:r>
            <a:r>
              <a:rPr lang="ko-KR" altLang="en-US" b="1" dirty="0"/>
              <a:t>와 </a:t>
            </a:r>
            <a:r>
              <a:rPr lang="en-US" altLang="ko-KR" b="1" dirty="0"/>
              <a:t>xbox360</a:t>
            </a:r>
          </a:p>
          <a:p>
            <a:endParaRPr lang="en-US" altLang="ko-KR" b="1" dirty="0"/>
          </a:p>
          <a:p>
            <a:endParaRPr lang="en-US" altLang="ko-KR" b="1" dirty="0"/>
          </a:p>
          <a:p>
            <a:endParaRPr lang="en-US" altLang="ko-KR" b="1" dirty="0"/>
          </a:p>
          <a:p>
            <a:endParaRPr lang="en-US" altLang="ko-KR" b="1" dirty="0"/>
          </a:p>
          <a:p>
            <a:endParaRPr lang="en-US" altLang="ko-KR" b="1" dirty="0"/>
          </a:p>
          <a:p>
            <a:endParaRPr lang="en-US" altLang="ko-KR" b="1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일본의 세계 게임 시장 점유율 </a:t>
            </a:r>
            <a:r>
              <a:rPr lang="en-US" altLang="ko-KR" dirty="0"/>
              <a:t>20% </a:t>
            </a:r>
            <a:r>
              <a:rPr lang="ko-KR" altLang="en-US" dirty="0"/>
              <a:t>미만으로 하락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미국이 </a:t>
            </a:r>
            <a:r>
              <a:rPr lang="en-US" altLang="ko-KR" dirty="0"/>
              <a:t>40% </a:t>
            </a:r>
            <a:r>
              <a:rPr lang="ko-KR" altLang="en-US" dirty="0"/>
              <a:t>이상의 독보적인 점유율을 차지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일본의 게임사가 가진 한계가 점차 드러나게 됨</a:t>
            </a: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A0D8111-5B56-4558-9DB4-870371404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193" name="_x560225488">
            <a:extLst>
              <a:ext uri="{FF2B5EF4-FFF2-40B4-BE49-F238E27FC236}">
                <a16:creationId xmlns:a16="http://schemas.microsoft.com/office/drawing/2014/main" id="{D552DB46-716A-479D-8AD4-8767581FA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8" y="2055813"/>
            <a:ext cx="3601665" cy="236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7C664F-9E5E-4CF1-B7C8-FC9A553D6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195" name="_x560268040">
            <a:extLst>
              <a:ext uri="{FF2B5EF4-FFF2-40B4-BE49-F238E27FC236}">
                <a16:creationId xmlns:a16="http://schemas.microsoft.com/office/drawing/2014/main" id="{A05B325F-7EB2-4897-9C88-774EB735D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652" y="2055813"/>
            <a:ext cx="3601665" cy="24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136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2BFBBA-EE04-4A58-A07B-A5FF50A9C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/>
              <a:t>세계최강 일본게임과 </a:t>
            </a:r>
            <a:r>
              <a:rPr lang="ko-KR" altLang="en-US" b="1" dirty="0" err="1"/>
              <a:t>미야모토</a:t>
            </a:r>
            <a:r>
              <a:rPr lang="ko-KR" altLang="en-US" b="1" dirty="0"/>
              <a:t> 시게루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02CBF17-DF04-41F8-8FA9-256641197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/>
              <a:t>일본 게임의 아버지 </a:t>
            </a:r>
            <a:r>
              <a:rPr lang="ko-KR" altLang="en-US" b="1" dirty="0" err="1"/>
              <a:t>미야모토</a:t>
            </a:r>
            <a:r>
              <a:rPr lang="ko-KR" altLang="en-US" b="1" dirty="0"/>
              <a:t> 시게루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BE23687-4025-4001-82C9-BA63F112B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483" y="220531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7" name="_x560259472">
            <a:extLst>
              <a:ext uri="{FF2B5EF4-FFF2-40B4-BE49-F238E27FC236}">
                <a16:creationId xmlns:a16="http://schemas.microsoft.com/office/drawing/2014/main" id="{51807709-FBEB-41DB-B8B5-7FA0CDF94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83" y="2481543"/>
            <a:ext cx="7373131" cy="383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543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2BFBBA-EE04-4A58-A07B-A5FF50A9C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/>
              <a:t>세계최강 일본게임과 </a:t>
            </a:r>
            <a:r>
              <a:rPr lang="ko-KR" altLang="en-US" b="1" dirty="0" err="1"/>
              <a:t>미야모토</a:t>
            </a:r>
            <a:r>
              <a:rPr lang="ko-KR" altLang="en-US" b="1" dirty="0"/>
              <a:t> 시게루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02CBF17-DF04-41F8-8FA9-256641197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닌텐도 </a:t>
            </a:r>
            <a:r>
              <a:rPr lang="en-US" altLang="ko-KR" dirty="0"/>
              <a:t>DS</a:t>
            </a:r>
            <a:r>
              <a:rPr lang="ko-KR" altLang="en-US" dirty="0"/>
              <a:t>와 </a:t>
            </a:r>
            <a:r>
              <a:rPr lang="en-US" altLang="ko-KR" dirty="0"/>
              <a:t>WII</a:t>
            </a:r>
            <a:r>
              <a:rPr lang="ko-KR" altLang="en-US" dirty="0"/>
              <a:t>를 기획하고</a:t>
            </a:r>
            <a:r>
              <a:rPr lang="en-US" altLang="ko-KR" dirty="0"/>
              <a:t>, </a:t>
            </a:r>
          </a:p>
          <a:p>
            <a:pPr marL="0" indent="0">
              <a:buNone/>
            </a:pPr>
            <a:r>
              <a:rPr lang="ko-KR" altLang="en-US" dirty="0"/>
              <a:t> </a:t>
            </a:r>
            <a:r>
              <a:rPr lang="ko-KR" altLang="en-US" dirty="0" err="1"/>
              <a:t>마리오와</a:t>
            </a:r>
            <a:r>
              <a:rPr lang="ko-KR" altLang="en-US" dirty="0"/>
              <a:t> </a:t>
            </a:r>
            <a:r>
              <a:rPr lang="ko-KR" altLang="en-US" dirty="0" err="1"/>
              <a:t>젤다라는</a:t>
            </a:r>
            <a:r>
              <a:rPr lang="ko-KR" altLang="en-US" dirty="0"/>
              <a:t> 닌텐도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대표 게임들을 만들어낸 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일본 게임의 거장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BE23687-4025-4001-82C9-BA63F112B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483" y="220531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4AA0131-0FA5-4955-BBDB-F68E2D813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070" y="1825625"/>
            <a:ext cx="2892825" cy="253122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3C381BF-DD34-48EE-A08D-467D122F7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157" y="2928563"/>
            <a:ext cx="3564312" cy="356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71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2BFBBA-EE04-4A58-A07B-A5FF50A9C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/>
              <a:t>세계최강 일본게임과 </a:t>
            </a:r>
            <a:r>
              <a:rPr lang="ko-KR" altLang="en-US" b="1" dirty="0" err="1"/>
              <a:t>미야모토</a:t>
            </a:r>
            <a:r>
              <a:rPr lang="ko-KR" altLang="en-US" b="1" dirty="0"/>
              <a:t> 시게루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02CBF17-DF04-41F8-8FA9-256641197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당시 힘들었던 완구회사 닌텐도는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</a:t>
            </a:r>
            <a:r>
              <a:rPr lang="ko-KR" altLang="en-US" dirty="0" err="1"/>
              <a:t>동킹콩을</a:t>
            </a:r>
            <a:r>
              <a:rPr lang="ko-KR" altLang="en-US" dirty="0"/>
              <a:t> 출시하며 순식간에 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게임회사로 탈바꿈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게임기획자로의 인생의 큰 반환점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BE23687-4025-4001-82C9-BA63F112B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483" y="220531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C738D3A-1759-4826-AB75-637D300EA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023" y="2018693"/>
            <a:ext cx="4531659" cy="396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728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2BFBBA-EE04-4A58-A07B-A5FF50A9C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/>
              <a:t>세계최강 일본게임과 </a:t>
            </a:r>
            <a:r>
              <a:rPr lang="ko-KR" altLang="en-US" b="1" dirty="0" err="1"/>
              <a:t>미야모토</a:t>
            </a:r>
            <a:r>
              <a:rPr lang="ko-KR" altLang="en-US" b="1" dirty="0"/>
              <a:t> 시게루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02CBF17-DF04-41F8-8FA9-256641197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ko-KR" altLang="en-US" dirty="0"/>
              <a:t>●</a:t>
            </a:r>
            <a:r>
              <a:rPr lang="ko-KR" altLang="en-US" dirty="0" err="1"/>
              <a:t>미야모토</a:t>
            </a:r>
            <a:r>
              <a:rPr lang="ko-KR" altLang="en-US" dirty="0"/>
              <a:t> </a:t>
            </a:r>
            <a:r>
              <a:rPr lang="ko-KR" altLang="en-US" dirty="0" err="1"/>
              <a:t>시게루의</a:t>
            </a:r>
            <a:r>
              <a:rPr lang="ko-KR" altLang="en-US" dirty="0"/>
              <a:t> 대표 게임 시리즈별 판매량</a:t>
            </a:r>
            <a:endParaRPr lang="en-US" altLang="ko-KR" dirty="0"/>
          </a:p>
          <a:p>
            <a:pPr marL="0" indent="0" fontAlgn="base">
              <a:buNone/>
            </a:pPr>
            <a:endParaRPr lang="ko-KR" altLang="en-US" dirty="0"/>
          </a:p>
          <a:p>
            <a:pPr marL="0" indent="0" fontAlgn="base">
              <a:buNone/>
            </a:pPr>
            <a:r>
              <a:rPr lang="ko-KR" altLang="en-US" dirty="0" err="1"/>
              <a:t>동키콩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휴대용 </a:t>
            </a:r>
            <a:r>
              <a:rPr lang="en-US" altLang="ko-KR" dirty="0"/>
              <a:t>7</a:t>
            </a:r>
            <a:r>
              <a:rPr lang="ko-KR" altLang="en-US" dirty="0"/>
              <a:t>개 타이틀</a:t>
            </a:r>
            <a:r>
              <a:rPr lang="en-US" altLang="ko-KR" dirty="0"/>
              <a:t>, </a:t>
            </a:r>
            <a:r>
              <a:rPr lang="ko-KR" altLang="en-US" dirty="0"/>
              <a:t>가정용 </a:t>
            </a:r>
            <a:r>
              <a:rPr lang="en-US" altLang="ko-KR" dirty="0"/>
              <a:t>10</a:t>
            </a:r>
            <a:r>
              <a:rPr lang="ko-KR" altLang="en-US" dirty="0"/>
              <a:t>개 타이틀 발매</a:t>
            </a:r>
            <a:r>
              <a:rPr lang="en-US" altLang="ko-KR" dirty="0"/>
              <a:t>, </a:t>
            </a:r>
            <a:r>
              <a:rPr lang="ko-KR" altLang="en-US" dirty="0"/>
              <a:t>총합 </a:t>
            </a:r>
            <a:r>
              <a:rPr lang="en-US" altLang="ko-KR" dirty="0"/>
              <a:t>4,300</a:t>
            </a:r>
            <a:r>
              <a:rPr lang="ko-KR" altLang="en-US" dirty="0"/>
              <a:t>만개</a:t>
            </a:r>
            <a:endParaRPr lang="en-US" altLang="ko-KR" dirty="0"/>
          </a:p>
          <a:p>
            <a:pPr marL="0" indent="0" fontAlgn="base">
              <a:buNone/>
            </a:pPr>
            <a:endParaRPr lang="ko-KR" altLang="en-US" dirty="0"/>
          </a:p>
          <a:p>
            <a:pPr marL="0" indent="0" fontAlgn="base">
              <a:buNone/>
            </a:pPr>
            <a:r>
              <a:rPr lang="ko-KR" altLang="en-US" dirty="0" err="1"/>
              <a:t>슈퍼마리오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휴대용 </a:t>
            </a:r>
            <a:r>
              <a:rPr lang="en-US" altLang="ko-KR" dirty="0"/>
              <a:t>9</a:t>
            </a:r>
            <a:r>
              <a:rPr lang="ko-KR" altLang="en-US" dirty="0"/>
              <a:t>개 타이틀</a:t>
            </a:r>
            <a:r>
              <a:rPr lang="en-US" altLang="ko-KR" dirty="0"/>
              <a:t>, </a:t>
            </a:r>
            <a:r>
              <a:rPr lang="ko-KR" altLang="en-US" dirty="0"/>
              <a:t>가정용 </a:t>
            </a:r>
            <a:r>
              <a:rPr lang="en-US" altLang="ko-KR" dirty="0"/>
              <a:t>10</a:t>
            </a:r>
            <a:r>
              <a:rPr lang="ko-KR" altLang="en-US" dirty="0"/>
              <a:t>개 타이틀 발매</a:t>
            </a:r>
            <a:r>
              <a:rPr lang="en-US" altLang="ko-KR" dirty="0"/>
              <a:t>, </a:t>
            </a:r>
            <a:r>
              <a:rPr lang="ko-KR" altLang="en-US" dirty="0"/>
              <a:t>총합 </a:t>
            </a:r>
            <a:r>
              <a:rPr lang="en-US" altLang="ko-KR" dirty="0"/>
              <a:t>1</a:t>
            </a:r>
            <a:r>
              <a:rPr lang="ko-KR" altLang="en-US" dirty="0"/>
              <a:t>억 </a:t>
            </a:r>
            <a:r>
              <a:rPr lang="en-US" altLang="ko-KR" dirty="0"/>
              <a:t>7,400</a:t>
            </a:r>
            <a:r>
              <a:rPr lang="ko-KR" altLang="en-US" dirty="0"/>
              <a:t>만개</a:t>
            </a:r>
            <a:endParaRPr lang="en-US" altLang="ko-KR" dirty="0"/>
          </a:p>
          <a:p>
            <a:pPr marL="0" indent="0" fontAlgn="base">
              <a:buNone/>
            </a:pPr>
            <a:endParaRPr lang="ko-KR" altLang="en-US" dirty="0"/>
          </a:p>
          <a:p>
            <a:pPr marL="0" indent="0" fontAlgn="base">
              <a:buNone/>
            </a:pPr>
            <a:r>
              <a:rPr lang="ko-KR" altLang="en-US" dirty="0" err="1"/>
              <a:t>젤다의</a:t>
            </a:r>
            <a:r>
              <a:rPr lang="ko-KR" altLang="en-US" dirty="0"/>
              <a:t> 전설 </a:t>
            </a:r>
            <a:r>
              <a:rPr lang="en-US" altLang="ko-KR" dirty="0"/>
              <a:t>: </a:t>
            </a:r>
            <a:r>
              <a:rPr lang="ko-KR" altLang="en-US" dirty="0"/>
              <a:t>휴대용 </a:t>
            </a:r>
            <a:r>
              <a:rPr lang="en-US" altLang="ko-KR" dirty="0"/>
              <a:t>5</a:t>
            </a:r>
            <a:r>
              <a:rPr lang="ko-KR" altLang="en-US" dirty="0"/>
              <a:t>개 타이틀</a:t>
            </a:r>
            <a:r>
              <a:rPr lang="en-US" altLang="ko-KR" dirty="0"/>
              <a:t>, </a:t>
            </a:r>
            <a:r>
              <a:rPr lang="ko-KR" altLang="en-US" dirty="0"/>
              <a:t>가정용 </a:t>
            </a:r>
            <a:r>
              <a:rPr lang="en-US" altLang="ko-KR" dirty="0"/>
              <a:t>7</a:t>
            </a:r>
            <a:r>
              <a:rPr lang="ko-KR" altLang="en-US" dirty="0"/>
              <a:t>개 타이틀 발매</a:t>
            </a:r>
            <a:r>
              <a:rPr lang="en-US" altLang="ko-KR" dirty="0"/>
              <a:t>, </a:t>
            </a:r>
            <a:r>
              <a:rPr lang="ko-KR" altLang="en-US" dirty="0"/>
              <a:t>총합 </a:t>
            </a:r>
            <a:r>
              <a:rPr lang="en-US" altLang="ko-KR" dirty="0"/>
              <a:t>4,200</a:t>
            </a:r>
            <a:r>
              <a:rPr lang="ko-KR" altLang="en-US" dirty="0"/>
              <a:t>만개</a:t>
            </a:r>
          </a:p>
          <a:p>
            <a:pPr marL="0" indent="0">
              <a:buNone/>
            </a:pPr>
            <a:endParaRPr lang="ko-KR" altLang="en-US" b="1" dirty="0"/>
          </a:p>
          <a:p>
            <a:endParaRPr lang="ko-KR" altLang="en-US" b="1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BE23687-4025-4001-82C9-BA63F112B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483" y="220531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5649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D52F8A-374E-4073-8BF2-F51943FEB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altLang="ko-KR" b="1" dirty="0"/>
              <a:t>3) </a:t>
            </a:r>
            <a:r>
              <a:rPr lang="ko-KR" altLang="en-US" b="1" dirty="0"/>
              <a:t>닌텐도가 있기까지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B380AD1-9484-429E-8F34-824B3E3FE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닌텐도는 사실 과거 화투와 트럼프를 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ko-KR" altLang="en-US" dirty="0"/>
              <a:t>만드는 회사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전 세계적인 오일쇼크로 인하여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ko-KR" altLang="en-US" dirty="0"/>
              <a:t>아케이드 게임기 판매로 극복하고자 함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침체 위기에 빠져 있는 일본 게임 산업의 희망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00C4832-4620-4EA7-A21C-9DD249EDD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65" y="813595"/>
            <a:ext cx="4700132" cy="33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03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C32EE8-7C2E-4C03-9C40-A8AB3F71B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altLang="ko-KR" b="1" dirty="0"/>
              <a:t>3) </a:t>
            </a:r>
            <a:r>
              <a:rPr lang="ko-KR" altLang="en-US" b="1" dirty="0"/>
              <a:t>닌텐도가 있기까지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E303053-1024-47F3-8717-692E76264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b="1" dirty="0"/>
          </a:p>
          <a:p>
            <a:r>
              <a:rPr lang="ko-KR" altLang="en-US" b="1" dirty="0"/>
              <a:t>닌텐도의 기업철학</a:t>
            </a:r>
            <a:endParaRPr lang="ko-KR" altLang="en-US" dirty="0"/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닌텐도가 추구하는 전통적인 철학의 기반은 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</a:t>
            </a:r>
            <a:r>
              <a:rPr lang="ko-KR" altLang="en-US" dirty="0"/>
              <a:t>‘엔터테인먼트’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닌텐도는 전통적으로 ‘독창성’ 을 중요하게 생각</a:t>
            </a:r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86A3424-C66C-45AD-BF69-B558A87EF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86" y="681037"/>
            <a:ext cx="3714423" cy="398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461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BF41F2-151F-4A86-B99F-AE21CF3D8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일본 게임의 위기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170926-1FBD-42E5-9FBF-A9C06D263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b="1" dirty="0"/>
          </a:p>
          <a:p>
            <a:r>
              <a:rPr lang="ko-KR" altLang="en-US" b="1" dirty="0"/>
              <a:t>대내적 위기</a:t>
            </a:r>
            <a:endParaRPr lang="en-US" altLang="ko-KR" b="1" dirty="0"/>
          </a:p>
          <a:p>
            <a:endParaRPr lang="ko-KR" altLang="en-US" dirty="0"/>
          </a:p>
          <a:p>
            <a:pPr marL="0" indent="0" fontAlgn="base">
              <a:buNone/>
            </a:pPr>
            <a:r>
              <a:rPr lang="ko-KR" altLang="en-US" dirty="0"/>
              <a:t>①침체된 내수시장 </a:t>
            </a:r>
            <a:endParaRPr lang="en-US" altLang="ko-KR" dirty="0"/>
          </a:p>
          <a:p>
            <a:pPr marL="0" indent="0" fontAlgn="base">
              <a:buNone/>
            </a:pPr>
            <a:r>
              <a:rPr lang="ko-KR" altLang="en-US" dirty="0"/>
              <a:t>②새로운 장르개척</a:t>
            </a:r>
          </a:p>
          <a:p>
            <a:pPr marL="0" indent="0" fontAlgn="base">
              <a:buNone/>
            </a:pPr>
            <a:r>
              <a:rPr lang="ko-KR" altLang="en-US" dirty="0"/>
              <a:t>③자금력 부족 </a:t>
            </a:r>
            <a:endParaRPr lang="en-US" altLang="ko-KR" dirty="0"/>
          </a:p>
          <a:p>
            <a:pPr marL="0" indent="0" fontAlgn="base">
              <a:buNone/>
            </a:pPr>
            <a:r>
              <a:rPr lang="ko-KR" altLang="en-US" dirty="0"/>
              <a:t>④인력난</a:t>
            </a:r>
          </a:p>
          <a:p>
            <a:endParaRPr lang="ko-KR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C46568C-CB45-4C58-A00A-B0707A041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41" name="_x560235784">
            <a:extLst>
              <a:ext uri="{FF2B5EF4-FFF2-40B4-BE49-F238E27FC236}">
                <a16:creationId xmlns:a16="http://schemas.microsoft.com/office/drawing/2014/main" id="{83BEEB4B-443B-476C-AB56-34F7C4E370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847" y="1825625"/>
            <a:ext cx="7410728" cy="396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6968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A48370F-7084-419A-ACA9-19418CBCB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일본 게임의 위기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2BD7FCD-0212-4B76-99CD-B1A493164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b="1" dirty="0"/>
          </a:p>
          <a:p>
            <a:r>
              <a:rPr lang="ko-KR" altLang="en-US" b="1" dirty="0"/>
              <a:t>대외적 위기</a:t>
            </a:r>
          </a:p>
          <a:p>
            <a:endParaRPr lang="en-US" altLang="ko-KR" dirty="0"/>
          </a:p>
          <a:p>
            <a:pPr marL="0" indent="0" fontAlgn="base">
              <a:buNone/>
            </a:pPr>
            <a:r>
              <a:rPr lang="ko-KR" altLang="en-US" dirty="0"/>
              <a:t>① 해외 기업들의 막강한 공세</a:t>
            </a:r>
          </a:p>
          <a:p>
            <a:pPr marL="0" indent="0" fontAlgn="base">
              <a:buNone/>
            </a:pPr>
            <a:r>
              <a:rPr lang="ko-KR" altLang="en-US" dirty="0"/>
              <a:t>② 게임제작의 미국식 할리우드화</a:t>
            </a:r>
          </a:p>
          <a:p>
            <a:pPr marL="0" indent="0" fontAlgn="base">
              <a:buNone/>
            </a:pPr>
            <a:r>
              <a:rPr lang="ko-KR" altLang="en-US" dirty="0"/>
              <a:t>③ 해외수출의 잇따른 실패</a:t>
            </a:r>
          </a:p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7E35E4A-CD1E-4A1B-9614-3F84A6616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823" y="878541"/>
            <a:ext cx="5274349" cy="529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4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EB3D37-CCCE-44AC-80E9-3B7B611D5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2542" y="-170330"/>
            <a:ext cx="2330824" cy="1676401"/>
          </a:xfrm>
        </p:spPr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46FDFCA-C750-4CDF-929B-2C4DDB3F6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1012"/>
            <a:ext cx="107442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1. </a:t>
            </a:r>
            <a:r>
              <a:rPr lang="ko-KR" altLang="en-US" dirty="0"/>
              <a:t>서론 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1) </a:t>
            </a:r>
            <a:r>
              <a:rPr lang="ko-KR" altLang="en-US" dirty="0"/>
              <a:t>우리가 아는 일본의 게임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2) </a:t>
            </a:r>
            <a:r>
              <a:rPr lang="ko-KR" altLang="en-US" dirty="0"/>
              <a:t>다양화된 게임 산업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2.</a:t>
            </a:r>
            <a:r>
              <a:rPr lang="ko-KR" altLang="en-US" dirty="0"/>
              <a:t> 본문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1) </a:t>
            </a:r>
            <a:r>
              <a:rPr lang="ko-KR" altLang="en-US" dirty="0"/>
              <a:t>일본 게임기의 발전 과정</a:t>
            </a:r>
          </a:p>
          <a:p>
            <a:pPr marL="0" indent="0">
              <a:buNone/>
            </a:pPr>
            <a:r>
              <a:rPr lang="en-US" altLang="ko-KR" dirty="0"/>
              <a:t>2) </a:t>
            </a:r>
            <a:r>
              <a:rPr lang="en-US" altLang="ko-KR" dirty="0" err="1"/>
              <a:t>세계</a:t>
            </a:r>
            <a:r>
              <a:rPr lang="en-US" altLang="ko-KR" dirty="0"/>
              <a:t> </a:t>
            </a:r>
            <a:r>
              <a:rPr lang="en-US" altLang="ko-KR" dirty="0" err="1"/>
              <a:t>최강</a:t>
            </a:r>
            <a:r>
              <a:rPr lang="en-US" altLang="ko-KR" dirty="0"/>
              <a:t> </a:t>
            </a:r>
            <a:r>
              <a:rPr lang="en-US" altLang="ko-KR" dirty="0" err="1"/>
              <a:t>일본</a:t>
            </a:r>
            <a:r>
              <a:rPr lang="en-US" altLang="ko-KR" dirty="0"/>
              <a:t> </a:t>
            </a:r>
            <a:r>
              <a:rPr lang="en-US" altLang="ko-KR" dirty="0" err="1"/>
              <a:t>게임과</a:t>
            </a:r>
            <a:r>
              <a:rPr lang="en-US" altLang="ko-KR" dirty="0"/>
              <a:t> </a:t>
            </a:r>
            <a:r>
              <a:rPr lang="en-US" altLang="ko-KR" dirty="0" err="1"/>
              <a:t>미야모토</a:t>
            </a:r>
            <a:r>
              <a:rPr lang="en-US" altLang="ko-KR" dirty="0"/>
              <a:t> </a:t>
            </a:r>
            <a:r>
              <a:rPr lang="en-US" altLang="ko-KR" dirty="0" err="1"/>
              <a:t>시게루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3) </a:t>
            </a:r>
            <a:r>
              <a:rPr lang="en-US" altLang="ko-KR" dirty="0" err="1"/>
              <a:t>닌텐도가</a:t>
            </a:r>
            <a:r>
              <a:rPr lang="en-US" altLang="ko-KR" dirty="0"/>
              <a:t> </a:t>
            </a:r>
            <a:r>
              <a:rPr lang="en-US" altLang="ko-KR" dirty="0" err="1"/>
              <a:t>있기까지</a:t>
            </a:r>
            <a:r>
              <a:rPr lang="en-US" altLang="ko-KR" dirty="0"/>
              <a:t> : </a:t>
            </a:r>
            <a:r>
              <a:rPr lang="en-US" altLang="ko-KR" dirty="0" err="1"/>
              <a:t>그들의</a:t>
            </a:r>
            <a:r>
              <a:rPr lang="en-US" altLang="ko-KR" dirty="0"/>
              <a:t> </a:t>
            </a:r>
            <a:r>
              <a:rPr lang="en-US" altLang="ko-KR" dirty="0" err="1"/>
              <a:t>철학과</a:t>
            </a:r>
            <a:r>
              <a:rPr lang="en-US" altLang="ko-KR" dirty="0"/>
              <a:t> </a:t>
            </a:r>
            <a:r>
              <a:rPr lang="en-US" altLang="ko-KR" dirty="0" err="1"/>
              <a:t>마케팅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4) </a:t>
            </a:r>
            <a:r>
              <a:rPr lang="en-US" altLang="ko-KR" dirty="0" err="1"/>
              <a:t>일본</a:t>
            </a:r>
            <a:r>
              <a:rPr lang="en-US" altLang="ko-KR" dirty="0"/>
              <a:t> </a:t>
            </a:r>
            <a:r>
              <a:rPr lang="en-US" altLang="ko-KR" dirty="0" err="1"/>
              <a:t>게임의</a:t>
            </a:r>
            <a:r>
              <a:rPr lang="en-US" altLang="ko-KR" dirty="0"/>
              <a:t> </a:t>
            </a:r>
            <a:r>
              <a:rPr lang="en-US" altLang="ko-KR" dirty="0" err="1"/>
              <a:t>위기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3. </a:t>
            </a:r>
            <a:r>
              <a:rPr lang="ko-KR" altLang="en-US" dirty="0"/>
              <a:t>일본 게임의 위기 극복전략</a:t>
            </a:r>
          </a:p>
          <a:p>
            <a:pPr marL="0" indent="0">
              <a:buNone/>
            </a:pPr>
            <a:endParaRPr lang="ko-KR" altLang="en-US" dirty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0941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87AA37-B1CB-429A-B3A9-4C8D235BE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일본 게임의 위기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FBF3A05-726D-4D45-97D6-1949A1582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r>
              <a:rPr lang="en-US" altLang="ko-KR" b="1" dirty="0"/>
              <a:t>                                      </a:t>
            </a:r>
            <a:r>
              <a:rPr lang="ko-KR" altLang="en-US" dirty="0"/>
              <a:t>일본의 게임 디자이너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                                  </a:t>
            </a:r>
            <a:r>
              <a:rPr lang="ko-KR" altLang="en-US" dirty="0" err="1"/>
              <a:t>코지마</a:t>
            </a:r>
            <a:r>
              <a:rPr lang="ko-KR" altLang="en-US" dirty="0"/>
              <a:t> 히데오 감독</a:t>
            </a:r>
            <a:endParaRPr lang="en-US" altLang="ko-KR" dirty="0"/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r>
              <a:rPr lang="en-US" altLang="ko-KR" b="1" dirty="0"/>
              <a:t>"</a:t>
            </a:r>
            <a:r>
              <a:rPr lang="ko-KR" altLang="en-US" b="1" dirty="0"/>
              <a:t>일본게임업계는 해외에 비해 기술적</a:t>
            </a:r>
            <a:r>
              <a:rPr lang="en-US" altLang="ko-KR" b="1" dirty="0"/>
              <a:t>, </a:t>
            </a:r>
            <a:r>
              <a:rPr lang="ko-KR" altLang="en-US" b="1" dirty="0"/>
              <a:t>자본적 열세에 있다</a:t>
            </a:r>
            <a:r>
              <a:rPr lang="en-US" altLang="ko-KR" b="1" dirty="0"/>
              <a:t>.“</a:t>
            </a:r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endParaRPr lang="ko-KR" altLang="en-US" dirty="0"/>
          </a:p>
          <a:p>
            <a:endParaRPr lang="ko-KR" alt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F88D591-A33C-4A84-90B4-959D0CB44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545976"/>
            <a:ext cx="18581884" cy="62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337" name="_x560253568">
            <a:extLst>
              <a:ext uri="{FF2B5EF4-FFF2-40B4-BE49-F238E27FC236}">
                <a16:creationId xmlns:a16="http://schemas.microsoft.com/office/drawing/2014/main" id="{E7638D9F-7835-4013-BFB9-5D5BEF2E3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35" y="1690688"/>
            <a:ext cx="4540624" cy="280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10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7BBE0E-8819-4961-A15F-72D4BC7DD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일본 게임의 위기극복 전략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FFF4CDD-8CFB-40AD-BC59-B6D0733BB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b="1" dirty="0"/>
          </a:p>
          <a:p>
            <a:r>
              <a:rPr lang="ko-KR" altLang="en-US" b="1" dirty="0" err="1"/>
              <a:t>차별성강조</a:t>
            </a:r>
            <a:endParaRPr lang="ko-KR" altLang="en-US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잠깐의 성공에 안주하지 말고</a:t>
            </a:r>
            <a:r>
              <a:rPr lang="en-US" altLang="ko-KR" dirty="0"/>
              <a:t>,</a:t>
            </a:r>
          </a:p>
          <a:p>
            <a:pPr marL="0" indent="0">
              <a:buNone/>
            </a:pPr>
            <a:r>
              <a:rPr lang="en-US" altLang="ko-KR" dirty="0"/>
              <a:t> Wii </a:t>
            </a:r>
            <a:r>
              <a:rPr lang="ko-KR" altLang="en-US" dirty="0"/>
              <a:t>이후의 새로운</a:t>
            </a:r>
            <a:r>
              <a:rPr lang="en-US" altLang="ko-KR" dirty="0"/>
              <a:t>, </a:t>
            </a:r>
            <a:r>
              <a:rPr lang="ko-KR" altLang="en-US" dirty="0"/>
              <a:t>독창적인 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ko-KR" altLang="en-US" dirty="0"/>
              <a:t>컨텐츠 개발 필요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C571AC4-4E0A-43AD-BF31-7AC39C455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447" y="1526311"/>
            <a:ext cx="5325035" cy="494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77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95CBDE6-867F-44FD-9FEC-9ED9DCD6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904"/>
            <a:ext cx="10515600" cy="1325563"/>
          </a:xfrm>
        </p:spPr>
        <p:txBody>
          <a:bodyPr/>
          <a:lstStyle/>
          <a:p>
            <a:r>
              <a:rPr lang="ko-KR" altLang="en-US" b="1" dirty="0"/>
              <a:t>일본 게임의 위기극복 전략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BE6A31A-C56F-4DCF-8021-D5C9AD4C2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b="1" dirty="0"/>
          </a:p>
          <a:p>
            <a:endParaRPr lang="en-US" altLang="ko-KR" b="1" dirty="0"/>
          </a:p>
          <a:p>
            <a:r>
              <a:rPr lang="ko-KR" altLang="en-US" b="1" dirty="0"/>
              <a:t>준비된 내수시장</a:t>
            </a:r>
            <a:endParaRPr lang="en-US" altLang="ko-KR" dirty="0"/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아직까지 일본의 내수 게임시장은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ko-KR" altLang="en-US" dirty="0"/>
              <a:t>어느정도 확보된 매출을 이끌어 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ko-KR" altLang="en-US" dirty="0"/>
              <a:t>낼 수 있는</a:t>
            </a:r>
            <a:r>
              <a:rPr lang="en-US" altLang="ko-KR" dirty="0"/>
              <a:t> </a:t>
            </a:r>
            <a:r>
              <a:rPr lang="ko-KR" altLang="en-US" dirty="0"/>
              <a:t>충성도가 높은 특징이 있음</a:t>
            </a:r>
            <a:endParaRPr lang="en-US" altLang="ko-KR" dirty="0"/>
          </a:p>
          <a:p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BE5303B-63D5-45F2-8628-4A2474DEA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482" y="1434353"/>
            <a:ext cx="4665635" cy="505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654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865321-7DC6-4F63-905A-40C0BFF0E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일본 게임의 위기극복 전략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B2D473B-4026-4EA6-B9DD-A0E6AB7F1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b="1" dirty="0"/>
              <a:t>콘솔게임의 온라인화</a:t>
            </a:r>
            <a:endParaRPr lang="ko-KR" altLang="en-US" dirty="0"/>
          </a:p>
          <a:p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일본의 움직임이 전혀 없었던 것은 아니지만</a:t>
            </a:r>
            <a:r>
              <a:rPr lang="en-US" altLang="ko-KR" dirty="0"/>
              <a:t>,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ko-KR" altLang="en-US" dirty="0"/>
              <a:t>대부분의 기업이 고전을 면치 못함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단순한 번역작업 뿐만이 아닌</a:t>
            </a:r>
            <a:r>
              <a:rPr lang="en-US" altLang="ko-KR" dirty="0"/>
              <a:t>,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ko-KR" altLang="en-US" dirty="0"/>
              <a:t>다소 미흡했던 현지화 작업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0976E4B-1D9B-4EE8-B84F-AE219C860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689" y="4008064"/>
            <a:ext cx="5422248" cy="216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49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159345-813D-4228-BEAB-21827177D0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88528"/>
            <a:ext cx="9144000" cy="2387600"/>
          </a:xfrm>
        </p:spPr>
        <p:txBody>
          <a:bodyPr/>
          <a:lstStyle/>
          <a:p>
            <a:r>
              <a:rPr lang="ko-KR" altLang="en-US" dirty="0"/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1017743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C76F8B-886C-4A41-8E0B-5B1B99DD7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ko-KR" altLang="en-US" b="1" dirty="0"/>
              <a:t>우리가 아는 일본의 게임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153D9AA-D7AF-4CE6-91D2-0BCF4DEC3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-1980</a:t>
            </a:r>
            <a:r>
              <a:rPr lang="ko-KR" altLang="en-US" dirty="0"/>
              <a:t>년대에 불어 닥친 버블 경제 파동으로 인한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장기 경제 침체</a:t>
            </a: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741484A-67B8-4841-AC04-03B5A7C66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966" y="2891194"/>
            <a:ext cx="6236834" cy="360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98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3CB2801-8E42-4A59-9C94-BEC92C9F7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ko-KR" altLang="en-US" b="1" dirty="0"/>
              <a:t>우리가 아는 일본의 게임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CA48AB9-28EE-4F25-8688-6DD470D46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그러나 만화 산업</a:t>
            </a:r>
            <a:r>
              <a:rPr lang="en-US" altLang="ko-KR" dirty="0"/>
              <a:t>, </a:t>
            </a:r>
            <a:r>
              <a:rPr lang="ko-KR" altLang="en-US" dirty="0"/>
              <a:t>애니메이션 산업</a:t>
            </a:r>
            <a:r>
              <a:rPr lang="en-US" altLang="ko-KR" dirty="0"/>
              <a:t>, </a:t>
            </a:r>
            <a:r>
              <a:rPr lang="ko-KR" altLang="en-US" dirty="0"/>
              <a:t>게임 산업을 필두로 하여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 나라의 경제를 버티게 </a:t>
            </a:r>
            <a:r>
              <a:rPr lang="ko-KR" altLang="en-US" dirty="0" err="1"/>
              <a:t>해줌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b="1" dirty="0"/>
              <a:t>       그 당시 게임들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157430D-568A-42EA-9488-071BE516F2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9" y="3062609"/>
            <a:ext cx="24272683" cy="311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565299968">
            <a:extLst>
              <a:ext uri="{FF2B5EF4-FFF2-40B4-BE49-F238E27FC236}">
                <a16:creationId xmlns:a16="http://schemas.microsoft.com/office/drawing/2014/main" id="{9C3F0E8B-E109-47FF-AD75-088D67A0F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988" y="3812262"/>
            <a:ext cx="2537012" cy="236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A083FF-67D3-4C98-8895-931075DFA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482" y="3027160"/>
            <a:ext cx="27470443" cy="107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565300904">
            <a:extLst>
              <a:ext uri="{FF2B5EF4-FFF2-40B4-BE49-F238E27FC236}">
                <a16:creationId xmlns:a16="http://schemas.microsoft.com/office/drawing/2014/main" id="{61F27DBE-F15C-45C9-AD97-AF77ADFDB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881" y="3803853"/>
            <a:ext cx="2619626" cy="237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927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1F0A2A-F9EF-4055-9CD3-F104D1FCE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ko-KR" altLang="en-US" b="1" dirty="0"/>
              <a:t>우리가 아는 일본의 게임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A0A9BC1-411C-44C1-938B-61EBCB245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-2007</a:t>
            </a:r>
            <a:r>
              <a:rPr lang="ko-KR" altLang="en-US" dirty="0"/>
              <a:t>년 미국의 유망한 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게임포털 사이트에서 발표한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랭킹 톱 </a:t>
            </a:r>
            <a:r>
              <a:rPr lang="en-US" altLang="ko-KR" dirty="0"/>
              <a:t>100</a:t>
            </a:r>
            <a:r>
              <a:rPr lang="ko-KR" altLang="en-US" dirty="0"/>
              <a:t>에서 상위 </a:t>
            </a:r>
            <a:r>
              <a:rPr lang="en-US" altLang="ko-KR" dirty="0"/>
              <a:t>10</a:t>
            </a:r>
            <a:r>
              <a:rPr lang="ko-KR" altLang="en-US" dirty="0"/>
              <a:t>위 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안에 일본 게임이 다수 랭크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7E8DCBB1-E1BA-4033-AB6A-DF7A9CF6B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95702"/>
              </p:ext>
            </p:extLst>
          </p:nvPr>
        </p:nvGraphicFramePr>
        <p:xfrm>
          <a:off x="5710808" y="1825625"/>
          <a:ext cx="6230180" cy="4486273"/>
        </p:xfrm>
        <a:graphic>
          <a:graphicData uri="http://schemas.openxmlformats.org/drawingml/2006/table">
            <a:tbl>
              <a:tblPr/>
              <a:tblGrid>
                <a:gridCol w="962522">
                  <a:extLst>
                    <a:ext uri="{9D8B030D-6E8A-4147-A177-3AD203B41FA5}">
                      <a16:colId xmlns:a16="http://schemas.microsoft.com/office/drawing/2014/main" val="3642503201"/>
                    </a:ext>
                  </a:extLst>
                </a:gridCol>
                <a:gridCol w="3660070">
                  <a:extLst>
                    <a:ext uri="{9D8B030D-6E8A-4147-A177-3AD203B41FA5}">
                      <a16:colId xmlns:a16="http://schemas.microsoft.com/office/drawing/2014/main" val="1545514524"/>
                    </a:ext>
                  </a:extLst>
                </a:gridCol>
                <a:gridCol w="1607588">
                  <a:extLst>
                    <a:ext uri="{9D8B030D-6E8A-4147-A177-3AD203B41FA5}">
                      <a16:colId xmlns:a16="http://schemas.microsoft.com/office/drawing/2014/main" val="2017007533"/>
                    </a:ext>
                  </a:extLst>
                </a:gridCol>
              </a:tblGrid>
              <a:tr h="4078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순위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게 임 명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제 작 사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5016781"/>
                  </a:ext>
                </a:extLst>
              </a:tr>
              <a:tr h="4078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1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슈퍼 마리오 브라더즈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닌 텐 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030648"/>
                  </a:ext>
                </a:extLst>
              </a:tr>
              <a:tr h="4078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2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테트리스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닌 텐 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829028"/>
                  </a:ext>
                </a:extLst>
              </a:tr>
              <a:tr h="4078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3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시비라제이션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2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Microprose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3711740"/>
                  </a:ext>
                </a:extLst>
              </a:tr>
              <a:tr h="4078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4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위 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제르다의 전설시의 오카리나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닌 텐 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131639"/>
                  </a:ext>
                </a:extLst>
              </a:tr>
              <a:tr h="4078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5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Half-Life 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Valve softwere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5041969"/>
                  </a:ext>
                </a:extLst>
              </a:tr>
              <a:tr h="4078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6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스파메트로이드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닌 텐 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782850"/>
                  </a:ext>
                </a:extLst>
              </a:tr>
              <a:tr h="4078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7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제르다의 전설 신들의 트리이 포스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닌 텐 도 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277094"/>
                  </a:ext>
                </a:extLst>
              </a:tr>
              <a:tr h="4078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8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슈퍼 마리오 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64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닌 텐 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7686348"/>
                  </a:ext>
                </a:extLst>
              </a:tr>
              <a:tr h="4078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9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파이널 환타지 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3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스 퀘 어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951747"/>
                  </a:ext>
                </a:extLst>
              </a:tr>
              <a:tr h="4078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b="1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10</a:t>
                      </a:r>
                      <a:r>
                        <a:rPr lang="ko-KR" altLang="en-US" sz="1000" b="1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바이오 해저드 </a:t>
                      </a:r>
                      <a:r>
                        <a:rPr lang="en-US" altLang="ko-KR" sz="1000" kern="0" spc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4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 dirty="0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캡 </a:t>
                      </a:r>
                      <a:r>
                        <a:rPr lang="ko-KR" altLang="en-US" sz="1000" kern="0" spc="0" dirty="0" err="1">
                          <a:solidFill>
                            <a:srgbClr val="000000"/>
                          </a:solidFill>
                          <a:effectLst/>
                          <a:latin typeface="바탕" panose="02030600000101010101" pitchFamily="18" charset="-127"/>
                          <a:ea typeface="바탕" panose="02030600000101010101" pitchFamily="18" charset="-127"/>
                        </a:rPr>
                        <a:t>콤</a:t>
                      </a:r>
                      <a:endParaRPr lang="ko-KR" altLang="en-US" sz="1000" kern="0" spc="0" dirty="0">
                        <a:solidFill>
                          <a:srgbClr val="000000"/>
                        </a:solidFill>
                        <a:effectLst/>
                        <a:latin typeface="바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52656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B9B6D756-8284-4C0F-AE0E-3E9A49CEB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0237" y="2814637"/>
            <a:ext cx="17431139" cy="604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1598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D5061E9-20FA-4C8F-AED8-E541A28CF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ko-KR" altLang="en-US" b="1" dirty="0"/>
              <a:t>다양화 된 게임 산업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7953B57-8D75-4B38-A2C5-60EF5F8C7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altLang="ko-KR" dirty="0"/>
              <a:t>⑴ RPG </a:t>
            </a:r>
            <a:r>
              <a:rPr lang="ko-KR" altLang="en-US" dirty="0"/>
              <a:t>게임 </a:t>
            </a:r>
            <a:r>
              <a:rPr lang="en-US" altLang="ko-KR" dirty="0"/>
              <a:t>(Role Playing Game)</a:t>
            </a:r>
          </a:p>
          <a:p>
            <a:pPr fontAlgn="base"/>
            <a:r>
              <a:rPr lang="en-US" altLang="ko-KR" dirty="0"/>
              <a:t>⑵ </a:t>
            </a:r>
            <a:r>
              <a:rPr lang="ko-KR" altLang="en-US" dirty="0"/>
              <a:t>시뮬레이션 게임 </a:t>
            </a:r>
            <a:r>
              <a:rPr lang="en-US" altLang="ko-KR" dirty="0"/>
              <a:t>(Simulation Game)</a:t>
            </a:r>
          </a:p>
          <a:p>
            <a:pPr fontAlgn="base"/>
            <a:r>
              <a:rPr lang="en-US" altLang="ko-KR" dirty="0"/>
              <a:t>⑶ </a:t>
            </a:r>
            <a:r>
              <a:rPr lang="ko-KR" altLang="en-US" dirty="0"/>
              <a:t>어드벤처 게임 </a:t>
            </a:r>
            <a:r>
              <a:rPr lang="en-US" altLang="ko-KR" dirty="0"/>
              <a:t>(Adventure Game) </a:t>
            </a:r>
          </a:p>
          <a:p>
            <a:pPr fontAlgn="base"/>
            <a:r>
              <a:rPr lang="en-US" altLang="ko-KR" dirty="0"/>
              <a:t>⑷ </a:t>
            </a:r>
            <a:r>
              <a:rPr lang="ko-KR" altLang="en-US" dirty="0"/>
              <a:t>아케이드 게임 </a:t>
            </a:r>
            <a:r>
              <a:rPr lang="en-US" altLang="ko-KR" dirty="0"/>
              <a:t>(Arcade Game)</a:t>
            </a:r>
          </a:p>
          <a:p>
            <a:pPr fontAlgn="base"/>
            <a:r>
              <a:rPr lang="en-US" altLang="ko-KR" dirty="0"/>
              <a:t>⑸ </a:t>
            </a:r>
            <a:r>
              <a:rPr lang="ko-KR" altLang="en-US" dirty="0"/>
              <a:t>슈팅 게임 </a:t>
            </a:r>
            <a:r>
              <a:rPr lang="en-US" altLang="ko-KR" dirty="0"/>
              <a:t>(Shooting Game)</a:t>
            </a:r>
          </a:p>
          <a:p>
            <a:pPr fontAlgn="base"/>
            <a:r>
              <a:rPr lang="en-US" altLang="ko-KR" dirty="0"/>
              <a:t>⑹ </a:t>
            </a:r>
            <a:r>
              <a:rPr lang="ko-KR" altLang="en-US" dirty="0"/>
              <a:t>스포츠 게임 </a:t>
            </a:r>
            <a:r>
              <a:rPr lang="en-US" altLang="ko-KR" dirty="0"/>
              <a:t>(Sports Game)</a:t>
            </a:r>
          </a:p>
          <a:p>
            <a:pPr fontAlgn="base"/>
            <a:r>
              <a:rPr lang="en-US" altLang="ko-KR" dirty="0"/>
              <a:t>⑺ </a:t>
            </a:r>
            <a:r>
              <a:rPr lang="ko-KR" altLang="en-US" dirty="0"/>
              <a:t>레이싱 게임 </a:t>
            </a:r>
            <a:r>
              <a:rPr lang="en-US" altLang="ko-KR" dirty="0"/>
              <a:t>(Racing Game)</a:t>
            </a: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6637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8095F7-7D1E-43F5-9C79-57C50A9B9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일본 게임기의 발전 과정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BBFCBB5-3C5E-4E22-A33B-6C430EF3A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216" y="1756523"/>
            <a:ext cx="10905565" cy="4736351"/>
          </a:xfrm>
        </p:spPr>
        <p:txBody>
          <a:bodyPr>
            <a:normAutofit/>
          </a:bodyPr>
          <a:lstStyle/>
          <a:p>
            <a:r>
              <a:rPr lang="en-US" altLang="ko-KR" b="1" dirty="0"/>
              <a:t>1</a:t>
            </a:r>
            <a:r>
              <a:rPr lang="ko-KR" altLang="en-US" b="1" dirty="0"/>
              <a:t>세대 </a:t>
            </a:r>
            <a:r>
              <a:rPr lang="en-US" altLang="ko-KR" b="1" dirty="0"/>
              <a:t>- </a:t>
            </a:r>
            <a:r>
              <a:rPr lang="ko-KR" altLang="en-US" b="1" dirty="0" err="1"/>
              <a:t>패미콤</a:t>
            </a:r>
            <a:endParaRPr lang="ko-KR" altLang="en-US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                   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1</a:t>
            </a:r>
            <a:r>
              <a:rPr lang="ko-KR" altLang="en-US" dirty="0"/>
              <a:t>세대 </a:t>
            </a:r>
            <a:r>
              <a:rPr lang="ko-KR" altLang="en-US" dirty="0" err="1"/>
              <a:t>패미콤</a:t>
            </a:r>
            <a:r>
              <a:rPr lang="ko-KR" altLang="en-US" dirty="0"/>
              <a:t>     슈팅게임 </a:t>
            </a:r>
            <a:r>
              <a:rPr lang="ko-KR" altLang="en-US" dirty="0" err="1"/>
              <a:t>제비우스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이 시절 </a:t>
            </a:r>
            <a:r>
              <a:rPr lang="ko-KR" altLang="en-US" dirty="0" err="1"/>
              <a:t>인기작들은</a:t>
            </a:r>
            <a:r>
              <a:rPr lang="ko-KR" altLang="en-US" dirty="0"/>
              <a:t> </a:t>
            </a:r>
            <a:r>
              <a:rPr lang="ko-KR" altLang="en-US" dirty="0" err="1"/>
              <a:t>밀리언셀러를</a:t>
            </a:r>
            <a:r>
              <a:rPr lang="ko-KR" altLang="en-US" dirty="0"/>
              <a:t> 가볍게 기록함</a:t>
            </a:r>
            <a:r>
              <a:rPr lang="en-US" altLang="ko-KR" dirty="0"/>
              <a:t>.</a:t>
            </a:r>
          </a:p>
          <a:p>
            <a:pPr marL="0" indent="0">
              <a:buNone/>
            </a:pPr>
            <a:r>
              <a:rPr lang="en-US" altLang="ko-KR" dirty="0"/>
              <a:t>-</a:t>
            </a:r>
            <a:r>
              <a:rPr lang="ko-KR" altLang="en-US" dirty="0"/>
              <a:t>찍어내면 팔린다 하는 정도의 시장 수준 </a:t>
            </a: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CFA8FD5-ADA5-4A69-8F17-8FBBC818F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20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560263072">
            <a:extLst>
              <a:ext uri="{FF2B5EF4-FFF2-40B4-BE49-F238E27FC236}">
                <a16:creationId xmlns:a16="http://schemas.microsoft.com/office/drawing/2014/main" id="{6873B175-DA35-4A64-A4D1-652E96786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47888"/>
            <a:ext cx="2463661" cy="211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BB3B978-AD47-4265-BD4B-9E34685E5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99" y="1756803"/>
            <a:ext cx="23893595" cy="81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9" name="_x560228224">
            <a:extLst>
              <a:ext uri="{FF2B5EF4-FFF2-40B4-BE49-F238E27FC236}">
                <a16:creationId xmlns:a16="http://schemas.microsoft.com/office/drawing/2014/main" id="{890A8E87-DE97-4ABA-9A67-9ADA2EFC2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78" y="2310983"/>
            <a:ext cx="2290720" cy="179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970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8095F7-7D1E-43F5-9C79-57C50A9B9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일본 게임기의 발전 과정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BBFCBB5-3C5E-4E22-A33B-6C430EF3A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/>
          <a:lstStyle/>
          <a:p>
            <a:r>
              <a:rPr lang="en-US" altLang="ko-KR" b="1" dirty="0"/>
              <a:t>2</a:t>
            </a:r>
            <a:r>
              <a:rPr lang="ko-KR" altLang="en-US" b="1" dirty="0"/>
              <a:t>세대 </a:t>
            </a:r>
            <a:r>
              <a:rPr lang="en-US" altLang="ko-KR" b="1" dirty="0"/>
              <a:t>- </a:t>
            </a:r>
            <a:r>
              <a:rPr lang="ko-KR" altLang="en-US" b="1" dirty="0"/>
              <a:t>슈퍼 </a:t>
            </a:r>
            <a:r>
              <a:rPr lang="ko-KR" altLang="en-US" b="1" dirty="0" err="1"/>
              <a:t>패미콤</a:t>
            </a:r>
            <a:r>
              <a:rPr lang="en-US" altLang="ko-KR" b="1" dirty="0"/>
              <a:t>(91</a:t>
            </a:r>
            <a:r>
              <a:rPr lang="ko-KR" altLang="en-US" b="1" dirty="0"/>
              <a:t>년 발매</a:t>
            </a:r>
            <a:r>
              <a:rPr lang="en-US" altLang="ko-KR" b="1" dirty="0"/>
              <a:t>)</a:t>
            </a:r>
            <a:endParaRPr lang="ko-KR" altLang="en-US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>
              <a:buFontTx/>
              <a:buChar char="-"/>
            </a:pPr>
            <a:r>
              <a:rPr lang="ko-KR" altLang="en-US" dirty="0"/>
              <a:t>이후 </a:t>
            </a:r>
            <a:r>
              <a:rPr lang="en-US" altLang="ko-KR" dirty="0"/>
              <a:t>1</a:t>
            </a:r>
            <a:r>
              <a:rPr lang="ko-KR" altLang="en-US" dirty="0"/>
              <a:t>세대를 경험하며 외적인 면에 신경 쓰기 시작</a:t>
            </a:r>
            <a:endParaRPr lang="en-US" altLang="ko-KR" dirty="0"/>
          </a:p>
          <a:p>
            <a:pPr>
              <a:buFontTx/>
              <a:buChar char="-"/>
            </a:pPr>
            <a:r>
              <a:rPr lang="ko-KR" altLang="en-US" dirty="0"/>
              <a:t>도트 그래픽과 </a:t>
            </a:r>
            <a:r>
              <a:rPr lang="en-US" altLang="ko-KR" dirty="0"/>
              <a:t>FX </a:t>
            </a:r>
            <a:r>
              <a:rPr lang="ko-KR" altLang="en-US" dirty="0"/>
              <a:t>칩을 내장하여 시각적인 면에서 발전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13FBF7B-73FA-4262-828A-953E55693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827676"/>
            <a:ext cx="20015627" cy="74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1" name="_x560260120">
            <a:extLst>
              <a:ext uri="{FF2B5EF4-FFF2-40B4-BE49-F238E27FC236}">
                <a16:creationId xmlns:a16="http://schemas.microsoft.com/office/drawing/2014/main" id="{A40CBBCC-DA93-4351-B001-373349801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99660"/>
            <a:ext cx="2976282" cy="228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DD9BE2-FEAB-434D-A3BC-823C0CED5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3764" y="1845055"/>
            <a:ext cx="19486895" cy="63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3" name="_x560232400">
            <a:extLst>
              <a:ext uri="{FF2B5EF4-FFF2-40B4-BE49-F238E27FC236}">
                <a16:creationId xmlns:a16="http://schemas.microsoft.com/office/drawing/2014/main" id="{14722E63-CAC4-45AB-9DD1-C34EC6E1C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765" y="2302255"/>
            <a:ext cx="2438400" cy="211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931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8095F7-7D1E-43F5-9C79-57C50A9B9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일본 게임기의 발전 과정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BBFCBB5-3C5E-4E22-A33B-6C430EF3A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6071"/>
            <a:ext cx="10515600" cy="4986804"/>
          </a:xfrm>
        </p:spPr>
        <p:txBody>
          <a:bodyPr/>
          <a:lstStyle/>
          <a:p>
            <a:r>
              <a:rPr lang="en-US" altLang="ko-KR" b="1" dirty="0"/>
              <a:t>3</a:t>
            </a:r>
            <a:r>
              <a:rPr lang="ko-KR" altLang="en-US" b="1" dirty="0"/>
              <a:t>세대 </a:t>
            </a:r>
            <a:r>
              <a:rPr lang="en-US" altLang="ko-KR" b="1" dirty="0"/>
              <a:t>– PS1</a:t>
            </a:r>
            <a:r>
              <a:rPr lang="ko-KR" altLang="en-US" b="1" dirty="0"/>
              <a:t>과 </a:t>
            </a:r>
            <a:r>
              <a:rPr lang="ko-KR" altLang="en-US" b="1" dirty="0" err="1"/>
              <a:t>세가새턴</a:t>
            </a:r>
            <a:endParaRPr lang="ko-KR" altLang="en-US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-CD </a:t>
            </a:r>
            <a:r>
              <a:rPr lang="ko-KR" altLang="en-US" dirty="0"/>
              <a:t>매체를 풀로 활용하여 </a:t>
            </a:r>
            <a:r>
              <a:rPr lang="en-US" altLang="ko-KR" dirty="0"/>
              <a:t>3D </a:t>
            </a:r>
            <a:r>
              <a:rPr lang="ko-KR" altLang="en-US" dirty="0" err="1"/>
              <a:t>폴리곤과</a:t>
            </a:r>
            <a:r>
              <a:rPr lang="ko-KR" altLang="en-US" dirty="0"/>
              <a:t> </a:t>
            </a:r>
            <a:r>
              <a:rPr lang="en-US" altLang="ko-KR" dirty="0"/>
              <a:t>CG </a:t>
            </a:r>
            <a:r>
              <a:rPr lang="ko-KR" altLang="en-US" dirty="0"/>
              <a:t>영상을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ko-KR" altLang="en-US" dirty="0"/>
              <a:t>선보이기 시작한 세대</a:t>
            </a:r>
            <a:endParaRPr lang="en-US" altLang="ko-KR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A69E09D-9DA7-4787-B23B-8AAA7D48F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024436"/>
            <a:ext cx="16837320" cy="70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560266168">
            <a:extLst>
              <a:ext uri="{FF2B5EF4-FFF2-40B4-BE49-F238E27FC236}">
                <a16:creationId xmlns:a16="http://schemas.microsoft.com/office/drawing/2014/main" id="{7ACAEA11-95C5-4A18-B0FB-798FB3176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117662"/>
            <a:ext cx="2478854" cy="189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9F3CB4-0C19-4914-AB5F-C60D09FC7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9670" y="2024435"/>
            <a:ext cx="16321275" cy="693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7" name="_x560262424">
            <a:extLst>
              <a:ext uri="{FF2B5EF4-FFF2-40B4-BE49-F238E27FC236}">
                <a16:creationId xmlns:a16="http://schemas.microsoft.com/office/drawing/2014/main" id="{E5717CD6-EB74-43A8-A729-E02E79552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670" y="2128901"/>
            <a:ext cx="3209240" cy="189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25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729</Words>
  <Application>Microsoft Office PowerPoint</Application>
  <PresentationFormat>와이드스크린</PresentationFormat>
  <Paragraphs>211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28" baseType="lpstr">
      <vt:lpstr>맑은 고딕</vt:lpstr>
      <vt:lpstr>바탕</vt:lpstr>
      <vt:lpstr>Arial</vt:lpstr>
      <vt:lpstr>Office 테마</vt:lpstr>
      <vt:lpstr>일본 게임 산업의  발전 과정과 특징</vt:lpstr>
      <vt:lpstr>목차</vt:lpstr>
      <vt:lpstr>우리가 아는 일본의 게임</vt:lpstr>
      <vt:lpstr>우리가 아는 일본의 게임</vt:lpstr>
      <vt:lpstr>우리가 아는 일본의 게임</vt:lpstr>
      <vt:lpstr>다양화 된 게임 산업</vt:lpstr>
      <vt:lpstr>일본 게임기의 발전 과정</vt:lpstr>
      <vt:lpstr>일본 게임기의 발전 과정</vt:lpstr>
      <vt:lpstr>일본 게임기의 발전 과정</vt:lpstr>
      <vt:lpstr>일본 게임기의 발전 과정</vt:lpstr>
      <vt:lpstr>일본 게임기의 발전 과정</vt:lpstr>
      <vt:lpstr>세계최강 일본게임과 미야모토 시게루</vt:lpstr>
      <vt:lpstr>세계최강 일본게임과 미야모토 시게루</vt:lpstr>
      <vt:lpstr>세계최강 일본게임과 미야모토 시게루</vt:lpstr>
      <vt:lpstr>세계최강 일본게임과 미야모토 시게루</vt:lpstr>
      <vt:lpstr>3) 닌텐도가 있기까지</vt:lpstr>
      <vt:lpstr>3) 닌텐도가 있기까지</vt:lpstr>
      <vt:lpstr>일본 게임의 위기</vt:lpstr>
      <vt:lpstr>일본 게임의 위기</vt:lpstr>
      <vt:lpstr>일본 게임의 위기</vt:lpstr>
      <vt:lpstr>일본 게임의 위기극복 전략</vt:lpstr>
      <vt:lpstr>일본 게임의 위기극복 전략</vt:lpstr>
      <vt:lpstr>일본 게임의 위기극복 전략</vt:lpstr>
      <vt:lpstr>감사합니다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 게임 산업의  발전 과정과 특징</dc:title>
  <dc:creator>intel</dc:creator>
  <cp:lastModifiedBy>intel</cp:lastModifiedBy>
  <cp:revision>9</cp:revision>
  <dcterms:created xsi:type="dcterms:W3CDTF">2020-04-30T10:14:39Z</dcterms:created>
  <dcterms:modified xsi:type="dcterms:W3CDTF">2020-04-30T11:33:15Z</dcterms:modified>
</cp:coreProperties>
</file>