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37" r:id="rId1"/>
  </p:sldMasterIdLst>
  <p:notesMasterIdLst>
    <p:notesMasterId r:id="rId2"/>
  </p:notesMasterIdLst>
  <p:handoutMasterIdLst>
    <p:handoutMasterId r:id="rId3"/>
  </p:handoutMasterIdLst>
  <p:sldIdLst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CDE67981-C926-4AC7-AA08-ACFD1CD1FBA1}" styleName="Normal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40000" cmpd="sng">
              <a:solidFill>
                <a:schemeClr val="accent1"/>
              </a:solidFill>
            </a:ln>
          </a:left>
          <a:right>
            <a:ln w="40000" cmpd="sng">
              <a:solidFill>
                <a:schemeClr val="accent1"/>
              </a:solidFill>
            </a:ln>
          </a:right>
          <a:top>
            <a:ln w="40000" cmpd="sng">
              <a:solidFill>
                <a:schemeClr val="accent1"/>
              </a:solidFill>
            </a:ln>
          </a:top>
          <a:bottom>
            <a:ln w="400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5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5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accent1">
          <a:shade val="80000"/>
        </a:schemeClr>
      </a:tcTxStyle>
      <a:tcStyle>
        <a:tcBdr>
          <a:bottom>
            <a:ln w="35400" cmpd="sng">
              <a:solidFill>
                <a:schemeClr val="accent1">
                  <a:shade val="80000"/>
                </a:schemeClr>
              </a:solidFill>
            </a:ln>
          </a:bottom>
        </a:tcBdr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>
        <p:scale>
          <a:sx n="42" d="100"/>
          <a:sy n="42" d="100"/>
        </p:scale>
        <p:origin x="0" y="0"/>
      </p:cViewPr>
      <p:guideLst>
        <p:guide orient="horz" pos="2155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presProps" Target="presProps.xml"  /><Relationship Id="rId14" Type="http://schemas.openxmlformats.org/officeDocument/2006/relationships/viewProps" Target="viewProps.xml"  /><Relationship Id="rId15" Type="http://schemas.openxmlformats.org/officeDocument/2006/relationships/theme" Target="theme/theme1.xml"  /><Relationship Id="rId16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handoutMaster" Target="handoutMasters/handoutMaster1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2020-05-01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450E784-2449-4FFD-AA69-3F5CFAA75BC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2020-05-01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ko-KR" altLang="en-US"/>
              <a:pPr lvl="0">
                <a:defRPr/>
              </a:pPr>
              <a:t>2020-04-27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ko-KR" altLang="en-US"/>
              <a:pPr lvl="0">
                <a:defRPr/>
              </a:pPr>
              <a:t>2020-04-27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ko-KR" altLang="en-US"/>
              <a:pPr lvl="0">
                <a:defRPr/>
              </a:pPr>
              <a:t>2020-04-27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ko-KR" altLang="en-US"/>
              <a:pPr lvl="0">
                <a:defRPr/>
              </a:pPr>
              <a:t>2020-04-27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ko-KR" altLang="en-US"/>
              <a:pPr lvl="0">
                <a:defRPr/>
              </a:pPr>
              <a:t>2020-04-27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ko-KR" altLang="en-US"/>
              <a:pPr lvl="0">
                <a:defRPr/>
              </a:pPr>
              <a:t>2020-04-27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ko-KR" altLang="en-US"/>
              <a:pPr lvl="0">
                <a:defRPr/>
              </a:pPr>
              <a:t>2020-04-27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ko-KR" altLang="en-US"/>
              <a:pPr lvl="0">
                <a:defRPr/>
              </a:pPr>
              <a:t>2020-04-27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ko-KR" altLang="en-US"/>
              <a:pPr lvl="0">
                <a:defRPr/>
              </a:pPr>
              <a:t>2020-04-27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ko-KR" altLang="en-US"/>
              <a:t>표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ko-KR" altLang="en-US"/>
              <a:pPr lvl="0">
                <a:defRPr/>
              </a:pPr>
              <a:t>2020-04-27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2020-04-27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2020-04-27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.jpeg"  /><Relationship Id="rId4" Type="http://schemas.openxmlformats.org/officeDocument/2006/relationships/hyperlink" Target="https://youtu.be/Hox-KXGACBo?t=941" TargetMode="External"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Relationship Id="rId3" Type="http://schemas.openxmlformats.org/officeDocument/2006/relationships/hyperlink" Target="https://youtu.be/sBoJypS5tDo?t=257" TargetMode="External"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Relationship Id="rId3" Type="http://schemas.openxmlformats.org/officeDocument/2006/relationships/hyperlink" Target="https://youtu.be/MBeSfeo282M?t=91" TargetMode="External"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Relationship Id="rId3" Type="http://schemas.openxmlformats.org/officeDocument/2006/relationships/hyperlink" Target="https://youtu.be/TYHTRihC2hg?t=4" TargetMode="External"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rcRect l="820" t="9600" b="15850"/>
          <a:stretch>
            <a:fillRect/>
          </a:stretch>
        </p:blipFill>
        <p:spPr>
          <a:xfrm>
            <a:off x="-214190" y="-138563"/>
            <a:ext cx="12681579" cy="7125890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-214190" y="-138564"/>
            <a:ext cx="12636104" cy="7125890"/>
          </a:xfrm>
          <a:prstGeom prst="rect">
            <a:avLst/>
          </a:prstGeom>
          <a:gradFill flip="xy" rotWithShape="1">
            <a:gsLst>
              <a:gs pos="100000">
                <a:srgbClr val="bfbfbf">
                  <a:alpha val="0"/>
                </a:srgbClr>
              </a:gs>
              <a:gs pos="50190">
                <a:srgbClr val="808080">
                  <a:alpha val="72000"/>
                </a:srgbClr>
              </a:gs>
              <a:gs pos="14360">
                <a:schemeClr val="dk1">
                  <a:alpha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259601" y="188628"/>
            <a:ext cx="11672796" cy="2447892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4500" b="1" i="0" u="none" strike="noStrike" mc:Ignorable="hp" hp:hslEmbossed="0">
                <a:solidFill>
                  <a:schemeClr val="lt1"/>
                </a:solidFill>
                <a:latin typeface="궁서체"/>
                <a:ea typeface="궁서체"/>
              </a:rPr>
              <a:t>❍</a:t>
            </a:r>
            <a:r>
              <a:rPr xmlns:mc="http://schemas.openxmlformats.org/markup-compatibility/2006" xmlns:hp="http://schemas.haansoft.com/office/presentation/8.0" lang="ko-KR" alt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xmlns:mc="http://schemas.openxmlformats.org/markup-compatibility/2006" xmlns:hp="http://schemas.haansoft.com/office/presentation/8.0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엔게</a:t>
            </a:r>
            <a:r>
              <a:rPr xmlns:mc="http://schemas.openxmlformats.org/markup-compatibility/2006" xmlns:hp="http://schemas.haansoft.com/office/presentation/8.0" 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演芸</a:t>
            </a:r>
            <a:r>
              <a:rPr xmlns:mc="http://schemas.openxmlformats.org/markup-compatibility/2006" xmlns:hp="http://schemas.haansoft.com/office/presentation/8.0" 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endParaRPr xmlns:mc="http://schemas.openxmlformats.org/markup-compatibility/2006" xmlns:hp="http://schemas.haansoft.com/office/presentation/8.0" lang="EN-US" sz="4500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259601" y="2111073"/>
            <a:ext cx="8814026" cy="944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※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엔게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演芸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r>
              <a:rPr lang="ko-KR" altLang="en-US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란</a:t>
            </a: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?</a:t>
            </a:r>
            <a:endParaRPr lang="en-US" altLang="ko-KR" sz="3500" b="1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278282" y="3201035"/>
            <a:ext cx="11654115" cy="74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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관중을 앞에두고 연기하는 예능으로 대중 예능 이라고도 불립니다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.</a:t>
            </a:r>
            <a:endParaRPr xmlns:mc="http://schemas.openxmlformats.org/markup-compatibility/2006" xmlns:hp="http://schemas.haansoft.com/office/presentation/8.0" lang="en-US" altLang="ko-KR" sz="2700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259601" y="5392300"/>
            <a:ext cx="11268256" cy="469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500">
                <a:ln w="9525">
                  <a:solidFill>
                    <a:schemeClr val="dk1"/>
                  </a:solidFill>
                </a:ln>
                <a:solidFill>
                  <a:srgbClr val="ff0000"/>
                </a:solidFill>
                <a:latin typeface="궁서체"/>
                <a:ea typeface="궁서체"/>
              </a:rPr>
              <a:t>✔</a:t>
            </a:r>
            <a:r>
              <a:rPr lang="ko-KR" altLang="en-US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엔게 관련 영상 </a:t>
            </a:r>
            <a:r>
              <a:rPr lang="en-US" altLang="ko-KR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:</a:t>
            </a:r>
            <a:r>
              <a:rPr lang="ko-KR" altLang="en-US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lang="en-US" altLang="ko-KR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hlinkClick r:id="rId4"/>
              </a:rPr>
              <a:t>https://youtu.be/Hox-KXGACBo?t=941</a:t>
            </a:r>
            <a:endParaRPr lang="en-US" altLang="ko-KR" sz="2500" b="1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rcRect t="12120" b="12220"/>
          <a:stretch>
            <a:fillRect/>
          </a:stretch>
        </p:blipFill>
        <p:spPr>
          <a:xfrm>
            <a:off x="-224557" y="-138564"/>
            <a:ext cx="12641113" cy="7125890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-262759" y="-138564"/>
            <a:ext cx="12684673" cy="7125890"/>
          </a:xfrm>
          <a:prstGeom prst="rect">
            <a:avLst/>
          </a:prstGeom>
          <a:gradFill flip="xy" rotWithShape="1">
            <a:gsLst>
              <a:gs pos="100000">
                <a:srgbClr val="bfbfbf">
                  <a:alpha val="0"/>
                </a:srgbClr>
              </a:gs>
              <a:gs pos="50190">
                <a:srgbClr val="808080">
                  <a:alpha val="72000"/>
                </a:srgbClr>
              </a:gs>
              <a:gs pos="14360">
                <a:schemeClr val="dk1">
                  <a:alpha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0" y="370295"/>
            <a:ext cx="8364737" cy="942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※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엔게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演芸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r>
              <a:rPr lang="ko-KR" altLang="en-US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의 시초</a:t>
            </a:r>
            <a:endParaRPr lang="ko-KR" altLang="en-US" sz="3500" b="1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9" name="내용 개체 틀 2"/>
          <p:cNvSpPr>
            <a:spLocks noGrp="1"/>
          </p:cNvSpPr>
          <p:nvPr/>
        </p:nvSpPr>
        <p:spPr>
          <a:xfrm>
            <a:off x="166236" y="1862683"/>
            <a:ext cx="12025764" cy="4525963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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개별 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rgbClr val="ccff00"/>
                </a:solidFill>
                <a:latin typeface="궁서체"/>
                <a:ea typeface="궁서체"/>
                <a:sym typeface="Wingdings"/>
              </a:rPr>
              <a:t>엔게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의 기원은 다양하지만</a:t>
            </a: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에도 시대 중기에</a:t>
            </a:r>
            <a:endPara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요세라는 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rgbClr val="ccff00"/>
                </a:solidFill>
                <a:latin typeface="궁서체"/>
                <a:ea typeface="궁서체"/>
                <a:sym typeface="Wingdings"/>
              </a:rPr>
              <a:t>엔게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를 위한 상설 흥행장을</a:t>
            </a:r>
            <a:endPara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설립한 이후 체계화 되어 갔습니다</a:t>
            </a: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.</a:t>
            </a:r>
            <a:endPara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rcRect t="8000" b="7430"/>
          <a:stretch>
            <a:fillRect/>
          </a:stretch>
        </p:blipFill>
        <p:spPr>
          <a:xfrm>
            <a:off x="-9525" y="-138564"/>
            <a:ext cx="12634102" cy="7125890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0" y="-138564"/>
            <a:ext cx="12421914" cy="7125890"/>
          </a:xfrm>
          <a:prstGeom prst="rect">
            <a:avLst/>
          </a:prstGeom>
          <a:gradFill flip="xy" rotWithShape="1">
            <a:gsLst>
              <a:gs pos="100000">
                <a:srgbClr val="bfbfbf">
                  <a:alpha val="0"/>
                </a:srgbClr>
              </a:gs>
              <a:gs pos="50190">
                <a:srgbClr val="808080">
                  <a:alpha val="59000"/>
                </a:srgbClr>
              </a:gs>
              <a:gs pos="14360">
                <a:schemeClr val="dk1">
                  <a:alpha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"/>
          <p:cNvSpPr txBox="1"/>
          <p:nvPr/>
        </p:nvSpPr>
        <p:spPr>
          <a:xfrm>
            <a:off x="259601" y="188628"/>
            <a:ext cx="11672796" cy="2447892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4500" b="1" i="0" u="none" strike="noStrike" mc:Ignorable="hp" hp:hslEmbossed="0">
                <a:solidFill>
                  <a:schemeClr val="lt1"/>
                </a:solidFill>
                <a:latin typeface="궁서체"/>
                <a:ea typeface="궁서체"/>
              </a:rPr>
              <a:t>❍</a:t>
            </a:r>
            <a:r>
              <a:rPr xmlns:mc="http://schemas.openxmlformats.org/markup-compatibility/2006" xmlns:hp="http://schemas.haansoft.com/office/presentation/8.0" lang="ko-KR" alt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xmlns:mc="http://schemas.openxmlformats.org/markup-compatibility/2006" xmlns:hp="http://schemas.haansoft.com/office/presentation/8.0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연극</a:t>
            </a:r>
            <a:r>
              <a:rPr xmlns:mc="http://schemas.openxmlformats.org/markup-compatibility/2006" xmlns:hp="http://schemas.haansoft.com/office/presentation/8.0" 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演劇</a:t>
            </a:r>
            <a:r>
              <a:rPr xmlns:mc="http://schemas.openxmlformats.org/markup-compatibility/2006" xmlns:hp="http://schemas.haansoft.com/office/presentation/8.0" 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endParaRPr xmlns:mc="http://schemas.openxmlformats.org/markup-compatibility/2006" xmlns:hp="http://schemas.haansoft.com/office/presentation/8.0" lang="EN-US" sz="4500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7" name=""/>
          <p:cNvSpPr txBox="1"/>
          <p:nvPr/>
        </p:nvSpPr>
        <p:spPr>
          <a:xfrm>
            <a:off x="259601" y="2111073"/>
            <a:ext cx="8814026" cy="944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※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연극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演劇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r>
              <a:rPr xmlns:mc="http://schemas.openxmlformats.org/markup-compatibility/2006" xmlns:hp="http://schemas.haansoft.com/office/presentation/8.0" lang="ko-KR" altLang="en-US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이</a:t>
            </a:r>
            <a:r>
              <a:rPr lang="ko-KR" altLang="en-US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란</a:t>
            </a: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?</a:t>
            </a:r>
            <a:endParaRPr lang="en-US" altLang="ko-KR" sz="3500" b="1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278282" y="3201035"/>
            <a:ext cx="11654115" cy="1397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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관객에게 배우가 무대에서 몸짓과 대사 등으로 어떤 이야기나 </a:t>
            </a:r>
            <a:endParaRPr xmlns:mc="http://schemas.openxmlformats.org/markup-compatibility/2006" xmlns:hp="http://schemas.haansoft.com/office/presentation/8.0" lang="ko-KR" altLang="en-US" sz="27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인물 등 을 형상화하고 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rgbClr val="f628e1"/>
                </a:solidFill>
                <a:latin typeface="궁서체"/>
                <a:ea typeface="궁서체"/>
                <a:sym typeface="Wingdings"/>
              </a:rPr>
              <a:t>연기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해 보이는 예술 입니다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.</a:t>
            </a:r>
            <a:endParaRPr xmlns:mc="http://schemas.openxmlformats.org/markup-compatibility/2006" xmlns:hp="http://schemas.haansoft.com/office/presentation/8.0" lang="en-US" altLang="ko-KR" sz="2700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259601" y="5392300"/>
            <a:ext cx="11268256" cy="469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500">
                <a:ln w="9525">
                  <a:solidFill>
                    <a:schemeClr val="dk1"/>
                  </a:solidFill>
                </a:ln>
                <a:solidFill>
                  <a:srgbClr val="ff0000"/>
                </a:solidFill>
                <a:latin typeface="궁서체"/>
                <a:ea typeface="궁서체"/>
              </a:rPr>
              <a:t>✔</a:t>
            </a:r>
            <a:r>
              <a:rPr lang="ko-KR" altLang="en-US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연극 관련 영상 </a:t>
            </a:r>
            <a:r>
              <a:rPr lang="en-US" altLang="ko-KR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:</a:t>
            </a:r>
            <a:r>
              <a:rPr lang="ko-KR" altLang="en-US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lang="en-US" altLang="ko-KR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hlinkClick r:id="rId3"/>
              </a:rPr>
              <a:t>https://youtu.be/sBoJypS5tDo?t=257</a:t>
            </a:r>
            <a:endParaRPr lang="en-US" altLang="ko-KR" sz="2500" b="1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rcRect l="240" t="5530" b="10860"/>
          <a:stretch>
            <a:fillRect/>
          </a:stretch>
        </p:blipFill>
        <p:spPr>
          <a:xfrm>
            <a:off x="-262759" y="-138564"/>
            <a:ext cx="12747699" cy="7125890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-262759" y="-138564"/>
            <a:ext cx="12684673" cy="7125890"/>
          </a:xfrm>
          <a:prstGeom prst="rect">
            <a:avLst/>
          </a:prstGeom>
          <a:gradFill flip="xy" rotWithShape="1">
            <a:gsLst>
              <a:gs pos="100000">
                <a:srgbClr val="bfbfbf">
                  <a:alpha val="0"/>
                </a:srgbClr>
              </a:gs>
              <a:gs pos="55640">
                <a:srgbClr val="808080">
                  <a:alpha val="44000"/>
                </a:srgbClr>
              </a:gs>
              <a:gs pos="14360">
                <a:schemeClr val="dk1">
                  <a:alpha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0" y="370295"/>
            <a:ext cx="8364737" cy="942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※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연극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演劇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r>
              <a:rPr lang="ko-KR" altLang="en-US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의 시초</a:t>
            </a:r>
            <a:endParaRPr lang="ko-KR" altLang="en-US" sz="3500" b="1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9" name="내용 개체 틀 2"/>
          <p:cNvSpPr>
            <a:spLocks noGrp="1"/>
          </p:cNvSpPr>
          <p:nvPr/>
        </p:nvSpPr>
        <p:spPr>
          <a:xfrm>
            <a:off x="166236" y="1862683"/>
            <a:ext cx="12025764" cy="4525963"/>
          </a:xfrm>
          <a:prstGeom prst="rect">
            <a:avLst/>
          </a:prstGeom>
        </p:spPr>
        <p:txBody>
          <a:bodyPr vert="horz" lIns="91440" tIns="45720" rIns="91440" bIns="45720">
            <a:normAutofit fontScale="925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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rgbClr val="00b3ff"/>
                </a:solidFill>
                <a:latin typeface="궁서체"/>
                <a:ea typeface="궁서체"/>
                <a:sym typeface="Wingdings"/>
              </a:rPr>
              <a:t>연극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에 기원에는 여러 설이 있습니다</a:t>
            </a: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.</a:t>
            </a:r>
            <a:endPara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일본에서 오페라를 처음 창립한 고바야시는</a:t>
            </a:r>
            <a:endPara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인류가 본능적으로 모방에 대한 관심을 가진 것이</a:t>
            </a:r>
            <a:endPara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rgbClr val="00b3ff"/>
                </a:solidFill>
                <a:latin typeface="궁서체"/>
                <a:ea typeface="궁서체"/>
                <a:sym typeface="Wingdings"/>
              </a:rPr>
              <a:t>연극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의 기원리가도 추측을 하고 있습니다</a:t>
            </a: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.</a:t>
            </a:r>
            <a:endPara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en-US" altLang="ko-KR" sz="281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※</a:t>
            </a:r>
            <a:r>
              <a:rPr xmlns:mc="http://schemas.openxmlformats.org/markup-compatibility/2006" xmlns:hp="http://schemas.haansoft.com/office/presentation/8.0" kumimoji="0" lang="ko-KR" altLang="en-US" sz="281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현대의 일본에서는 전문적인 </a:t>
            </a:r>
            <a:r>
              <a:rPr xmlns:mc="http://schemas.openxmlformats.org/markup-compatibility/2006" xmlns:hp="http://schemas.haansoft.com/office/presentation/8.0" kumimoji="0" lang="ko-KR" altLang="en-US" sz="281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rgbClr val="00b3ff"/>
                </a:solidFill>
                <a:latin typeface="궁서체"/>
                <a:ea typeface="궁서체"/>
                <a:sym typeface="Wingdings"/>
              </a:rPr>
              <a:t>연극</a:t>
            </a:r>
            <a:r>
              <a:rPr xmlns:mc="http://schemas.openxmlformats.org/markup-compatibility/2006" xmlns:hp="http://schemas.haansoft.com/office/presentation/8.0" kumimoji="0" lang="ko-KR" altLang="en-US" sz="281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을 </a:t>
            </a:r>
            <a:r>
              <a:rPr xmlns:mc="http://schemas.openxmlformats.org/markup-compatibility/2006" xmlns:hp="http://schemas.haansoft.com/office/presentation/8.0" kumimoji="0" lang="ko-KR" altLang="en-US" sz="281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rgbClr val="d3eb6f"/>
                </a:solidFill>
                <a:latin typeface="궁서체"/>
                <a:ea typeface="궁서체"/>
                <a:sym typeface="Wingdings"/>
              </a:rPr>
              <a:t>상업연극</a:t>
            </a:r>
            <a:r>
              <a:rPr xmlns:mc="http://schemas.openxmlformats.org/markup-compatibility/2006" xmlns:hp="http://schemas.haansoft.com/office/presentation/8.0" kumimoji="0" lang="en-US" altLang="ko-KR" sz="281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281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아마추어의 </a:t>
            </a:r>
            <a:r>
              <a:rPr xmlns:mc="http://schemas.openxmlformats.org/markup-compatibility/2006" xmlns:hp="http://schemas.haansoft.com/office/presentation/8.0" kumimoji="0" lang="ko-KR" altLang="en-US" sz="281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rgbClr val="00b3ff"/>
                </a:solidFill>
                <a:latin typeface="궁서체"/>
                <a:ea typeface="궁서체"/>
                <a:sym typeface="Wingdings"/>
              </a:rPr>
              <a:t>연극</a:t>
            </a:r>
            <a:r>
              <a:rPr xmlns:mc="http://schemas.openxmlformats.org/markup-compatibility/2006" xmlns:hp="http://schemas.haansoft.com/office/presentation/8.0" kumimoji="0" lang="ko-KR" altLang="en-US" sz="281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을 </a:t>
            </a:r>
            <a:r>
              <a:rPr xmlns:mc="http://schemas.openxmlformats.org/markup-compatibility/2006" xmlns:hp="http://schemas.haansoft.com/office/presentation/8.0" kumimoji="0" lang="ko-KR" altLang="en-US" sz="281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rgbClr val="ffe600"/>
                </a:solidFill>
                <a:latin typeface="궁서체"/>
                <a:ea typeface="궁서체"/>
                <a:sym typeface="Wingdings"/>
              </a:rPr>
              <a:t>소극장 연극</a:t>
            </a:r>
            <a:r>
              <a:rPr xmlns:mc="http://schemas.openxmlformats.org/markup-compatibility/2006" xmlns:hp="http://schemas.haansoft.com/office/presentation/8.0" kumimoji="0" lang="ko-KR" altLang="en-US" sz="281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이라고 부르는 경우가 많습니다</a:t>
            </a:r>
            <a:r>
              <a:rPr xmlns:mc="http://schemas.openxmlformats.org/markup-compatibility/2006" xmlns:hp="http://schemas.haansoft.com/office/presentation/8.0" kumimoji="0" lang="en-US" altLang="ko-KR" sz="281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810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kumimoji="0" lang="en-US" altLang="ko-KR" sz="2810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rcRect l="1880" t="2870"/>
          <a:stretch>
            <a:fillRect/>
          </a:stretch>
        </p:blipFill>
        <p:spPr>
          <a:xfrm>
            <a:off x="-262758" y="-138564"/>
            <a:ext cx="12738711" cy="7087176"/>
          </a:xfrm>
          <a:prstGeom prst="rect">
            <a:avLst/>
          </a:prstGeom>
        </p:spPr>
      </p:pic>
      <p:sp>
        <p:nvSpPr>
          <p:cNvPr id="6" name=""/>
          <p:cNvSpPr/>
          <p:nvPr/>
        </p:nvSpPr>
        <p:spPr>
          <a:xfrm>
            <a:off x="-262759" y="-138564"/>
            <a:ext cx="12684673" cy="7125890"/>
          </a:xfrm>
          <a:prstGeom prst="rect">
            <a:avLst/>
          </a:prstGeom>
          <a:gradFill flip="xy" rotWithShape="1">
            <a:gsLst>
              <a:gs pos="100000">
                <a:srgbClr val="bfbfbf">
                  <a:alpha val="0"/>
                </a:srgbClr>
              </a:gs>
              <a:gs pos="55640">
                <a:srgbClr val="808080">
                  <a:alpha val="72000"/>
                </a:srgbClr>
              </a:gs>
              <a:gs pos="14360">
                <a:schemeClr val="dk1">
                  <a:alpha val="8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"/>
          <p:cNvSpPr txBox="1"/>
          <p:nvPr/>
        </p:nvSpPr>
        <p:spPr>
          <a:xfrm>
            <a:off x="259601" y="188628"/>
            <a:ext cx="11672796" cy="2447892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4500" b="1" i="0" u="none" strike="noStrike" mc:Ignorable="hp" hp:hslEmbossed="0">
                <a:solidFill>
                  <a:schemeClr val="lt1"/>
                </a:solidFill>
                <a:latin typeface="궁서체"/>
                <a:ea typeface="궁서체"/>
              </a:rPr>
              <a:t>❍</a:t>
            </a:r>
            <a:r>
              <a:rPr xmlns:mc="http://schemas.openxmlformats.org/markup-compatibility/2006" xmlns:hp="http://schemas.haansoft.com/office/presentation/8.0" lang="ko-KR" alt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xmlns:mc="http://schemas.openxmlformats.org/markup-compatibility/2006" xmlns:hp="http://schemas.haansoft.com/office/presentation/8.0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오와라이</a:t>
            </a:r>
            <a:r>
              <a:rPr xmlns:mc="http://schemas.openxmlformats.org/markup-compatibility/2006" xmlns:hp="http://schemas.haansoft.com/office/presentation/8.0" 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お笑い</a:t>
            </a:r>
            <a:r>
              <a:rPr xmlns:mc="http://schemas.openxmlformats.org/markup-compatibility/2006" xmlns:hp="http://schemas.haansoft.com/office/presentation/8.0" 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endParaRPr xmlns:mc="http://schemas.openxmlformats.org/markup-compatibility/2006" xmlns:hp="http://schemas.haansoft.com/office/presentation/8.0" lang="EN-US" sz="4500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259601" y="2111073"/>
            <a:ext cx="8814026" cy="944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※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오와라이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お笑い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r>
              <a:rPr xmlns:mc="http://schemas.openxmlformats.org/markup-compatibility/2006" xmlns:hp="http://schemas.haansoft.com/office/presentation/8.0" lang="ko-KR" altLang="en-US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이</a:t>
            </a:r>
            <a:r>
              <a:rPr lang="ko-KR" altLang="en-US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란</a:t>
            </a: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?</a:t>
            </a:r>
            <a:endParaRPr lang="en-US" altLang="ko-KR" sz="3500" b="1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278282" y="3201035"/>
            <a:ext cx="11654115" cy="2054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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일본의 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TV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에 등장하는 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rgbClr val="3feab2"/>
                </a:solidFill>
                <a:latin typeface="궁서체"/>
                <a:ea typeface="궁서체"/>
                <a:sym typeface="Wingdings"/>
              </a:rPr>
              <a:t>코미디를 뜻하는 단어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입니다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.</a:t>
            </a:r>
            <a:endParaRPr xmlns:mc="http://schemas.openxmlformats.org/markup-compatibility/2006" xmlns:hp="http://schemas.haansoft.com/office/presentation/8.0" lang="en-US" altLang="ko-KR" sz="27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웃음을 뜻하는 단어인 와라이의 경어형으로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,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</a:t>
            </a:r>
            <a:endParaRPr xmlns:mc="http://schemas.openxmlformats.org/markup-compatibility/2006" xmlns:hp="http://schemas.haansoft.com/office/presentation/8.0" lang="ko-KR" altLang="en-US" sz="27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주로 일본의 버라이어티 쇼에서 볼수있습니다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.</a:t>
            </a:r>
            <a:endParaRPr xmlns:mc="http://schemas.openxmlformats.org/markup-compatibility/2006" xmlns:hp="http://schemas.haansoft.com/office/presentation/8.0" lang="en-US" altLang="ko-KR" sz="27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259601" y="5392300"/>
            <a:ext cx="11268256" cy="469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500">
                <a:ln w="9525">
                  <a:solidFill>
                    <a:schemeClr val="dk1"/>
                  </a:solidFill>
                </a:ln>
                <a:solidFill>
                  <a:srgbClr val="ff0000"/>
                </a:solidFill>
                <a:latin typeface="궁서체"/>
                <a:ea typeface="궁서체"/>
              </a:rPr>
              <a:t>✔</a:t>
            </a:r>
            <a:r>
              <a:rPr lang="ko-KR" altLang="en-US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오와라이 관련 영상 </a:t>
            </a:r>
            <a:r>
              <a:rPr lang="en-US" altLang="ko-KR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:</a:t>
            </a:r>
            <a:r>
              <a:rPr lang="ko-KR" altLang="en-US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lang="en-US" altLang="ko-KR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hlinkClick r:id="rId3"/>
              </a:rPr>
              <a:t>https://youtu.be/MBeSfeo282M?t=91</a:t>
            </a:r>
            <a:endParaRPr lang="en-US" altLang="ko-KR" sz="2500" b="1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rcRect t="3740" b="11700"/>
          <a:stretch>
            <a:fillRect/>
          </a:stretch>
        </p:blipFill>
        <p:spPr>
          <a:xfrm>
            <a:off x="-220154" y="-138564"/>
            <a:ext cx="12632307" cy="7125890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-262759" y="-138564"/>
            <a:ext cx="12684673" cy="7125890"/>
          </a:xfrm>
          <a:prstGeom prst="rect">
            <a:avLst/>
          </a:prstGeom>
          <a:gradFill flip="xy" rotWithShape="1">
            <a:gsLst>
              <a:gs pos="100000">
                <a:srgbClr val="bfbfbf">
                  <a:alpha val="0"/>
                </a:srgbClr>
              </a:gs>
              <a:gs pos="55640">
                <a:srgbClr val="808080">
                  <a:alpha val="72000"/>
                </a:srgbClr>
              </a:gs>
              <a:gs pos="14360">
                <a:schemeClr val="dk1">
                  <a:alpha val="8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"/>
          <p:cNvSpPr txBox="1"/>
          <p:nvPr/>
        </p:nvSpPr>
        <p:spPr>
          <a:xfrm>
            <a:off x="0" y="370295"/>
            <a:ext cx="8364737" cy="942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※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오와라이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お笑い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r>
              <a:rPr lang="ko-KR" altLang="en-US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의 시초</a:t>
            </a:r>
            <a:endParaRPr lang="ko-KR" altLang="en-US" sz="3500" b="1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7" name="내용 개체 틀 2"/>
          <p:cNvSpPr>
            <a:spLocks noGrp="1"/>
          </p:cNvSpPr>
          <p:nvPr/>
        </p:nvSpPr>
        <p:spPr>
          <a:xfrm>
            <a:off x="166236" y="1862683"/>
            <a:ext cx="12025764" cy="4525963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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rgbClr val="a2e4af"/>
                </a:solidFill>
                <a:latin typeface="궁서체"/>
                <a:ea typeface="궁서체"/>
                <a:sym typeface="Wingdings"/>
              </a:rPr>
              <a:t>오와라이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는 딱히 시초는 없고</a:t>
            </a: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한국의 개그맨들과 비슷한</a:t>
            </a:r>
            <a:endPara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직업입니다</a:t>
            </a: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.</a:t>
            </a:r>
            <a:endPara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6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※</a:t>
            </a:r>
            <a:r>
              <a:rPr xmlns:mc="http://schemas.openxmlformats.org/markup-compatibility/2006" xmlns:hp="http://schemas.haansoft.com/office/presentation/8.0" sz="26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많은 콤비들이 단어나 영어 단어 등을 콤비명으로 사용하고 있으며</a:t>
            </a:r>
            <a:endParaRPr xmlns:mc="http://schemas.openxmlformats.org/markup-compatibility/2006" xmlns:hp="http://schemas.haansoft.com/office/presentation/8.0" sz="2600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6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xmlns:mc="http://schemas.openxmlformats.org/markup-compatibility/2006" xmlns:hp="http://schemas.haansoft.com/office/presentation/8.0" lang="ko-KR" altLang="en-US" sz="26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xmlns:mc="http://schemas.openxmlformats.org/markup-compatibility/2006" xmlns:hp="http://schemas.haansoft.com/office/presentation/8.0" sz="26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콤비들은 버라이어티 쇼의 게스트로 출연하거나</a:t>
            </a:r>
            <a:r>
              <a:rPr xmlns:mc="http://schemas.openxmlformats.org/markup-compatibility/2006" xmlns:hp="http://schemas.haansoft.com/office/presentation/8.0" lang="EN-US" sz="26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, </a:t>
            </a:r>
            <a:endParaRPr xmlns:mc="http://schemas.openxmlformats.org/markup-compatibility/2006" xmlns:hp="http://schemas.haansoft.com/office/presentation/8.0" lang="EN-US" sz="2600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6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 </a:t>
            </a:r>
            <a:r>
              <a:rPr xmlns:mc="http://schemas.openxmlformats.org/markup-compatibility/2006" xmlns:hp="http://schemas.haansoft.com/office/presentation/8.0" sz="26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자신들이 쇼를 진행하기도 합니다</a:t>
            </a:r>
            <a:r>
              <a:rPr xmlns:mc="http://schemas.openxmlformats.org/markup-compatibility/2006" xmlns:hp="http://schemas.haansoft.com/office/presentation/8.0" lang="EN-US" sz="26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.</a:t>
            </a:r>
            <a:endParaRPr xmlns:mc="http://schemas.openxmlformats.org/markup-compatibility/2006" xmlns:hp="http://schemas.haansoft.com/office/presentation/8.0" lang="EN-US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rcRect l="3760" t="1950" b="3760"/>
          <a:stretch>
            <a:fillRect/>
          </a:stretch>
        </p:blipFill>
        <p:spPr>
          <a:xfrm>
            <a:off x="0" y="-133945"/>
            <a:ext cx="12687221" cy="6991945"/>
          </a:xfrm>
          <a:prstGeom prst="rect">
            <a:avLst/>
          </a:prstGeom>
        </p:spPr>
      </p:pic>
      <p:sp>
        <p:nvSpPr>
          <p:cNvPr id="6" name=""/>
          <p:cNvSpPr/>
          <p:nvPr/>
        </p:nvSpPr>
        <p:spPr>
          <a:xfrm>
            <a:off x="-47625" y="-133945"/>
            <a:ext cx="12684673" cy="7125890"/>
          </a:xfrm>
          <a:prstGeom prst="rect">
            <a:avLst/>
          </a:prstGeom>
          <a:gradFill flip="xy" rotWithShape="1">
            <a:gsLst>
              <a:gs pos="100000">
                <a:srgbClr val="bfbfbf">
                  <a:alpha val="0"/>
                </a:srgbClr>
              </a:gs>
              <a:gs pos="50690">
                <a:srgbClr val="808080">
                  <a:alpha val="49000"/>
                </a:srgbClr>
              </a:gs>
              <a:gs pos="18810">
                <a:schemeClr val="dk1">
                  <a:alpha val="9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"/>
          <p:cNvSpPr txBox="1"/>
          <p:nvPr/>
        </p:nvSpPr>
        <p:spPr>
          <a:xfrm>
            <a:off x="259602" y="206599"/>
            <a:ext cx="11672796" cy="2448971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4500" b="1" i="0" u="none" strike="noStrike" mc:Ignorable="hp" hp:hslEmbossed="0">
                <a:solidFill>
                  <a:schemeClr val="lt1"/>
                </a:solidFill>
                <a:latin typeface="궁서체"/>
                <a:ea typeface="궁서체"/>
              </a:rPr>
              <a:t>❍</a:t>
            </a:r>
            <a:r>
              <a:rPr xmlns:mc="http://schemas.openxmlformats.org/markup-compatibility/2006" xmlns:hp="http://schemas.haansoft.com/office/presentation/8.0" lang="ko-KR" alt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xmlns:mc="http://schemas.openxmlformats.org/markup-compatibility/2006" xmlns:hp="http://schemas.haansoft.com/office/presentation/8.0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콩트</a:t>
            </a:r>
            <a:r>
              <a:rPr xmlns:mc="http://schemas.openxmlformats.org/markup-compatibility/2006" xmlns:hp="http://schemas.haansoft.com/office/presentation/8.0" 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コント</a:t>
            </a:r>
            <a:r>
              <a:rPr xmlns:mc="http://schemas.openxmlformats.org/markup-compatibility/2006" xmlns:hp="http://schemas.haansoft.com/office/presentation/8.0" lang="EN-US" sz="4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endParaRPr xmlns:mc="http://schemas.openxmlformats.org/markup-compatibility/2006" xmlns:hp="http://schemas.haansoft.com/office/presentation/8.0" lang="EN-US" sz="4500" b="1" i="0" u="none" strike="noStrike" mc:Ignorable="hp" hp:hslEmbossed="0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sz="26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259601" y="2111073"/>
            <a:ext cx="8814026" cy="944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※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콩트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コント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r>
              <a:rPr lang="ko-KR" altLang="en-US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란</a:t>
            </a: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?</a:t>
            </a:r>
            <a:endParaRPr lang="en-US" altLang="ko-KR" sz="3500" b="1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278282" y="3201035"/>
            <a:ext cx="11654115" cy="2054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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프랑스어로 짧은 이야기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,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동화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,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촌극을 의미하는 말입니다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.</a:t>
            </a:r>
            <a:endParaRPr xmlns:mc="http://schemas.openxmlformats.org/markup-compatibility/2006" xmlns:hp="http://schemas.haansoft.com/office/presentation/8.0" lang="en-US" altLang="ko-KR" sz="27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일본에서는 이른바 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‘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rgbClr val="3feab2"/>
                </a:solidFill>
                <a:latin typeface="궁서체"/>
                <a:ea typeface="궁서체"/>
                <a:sym typeface="Wingdings"/>
              </a:rPr>
              <a:t>엔게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’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나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‘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rgbClr val="ffff00"/>
                </a:solidFill>
                <a:latin typeface="궁서체"/>
                <a:ea typeface="궁서체"/>
                <a:sym typeface="Wingdings"/>
              </a:rPr>
              <a:t>코미디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’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라는 장르에 포함되는</a:t>
            </a:r>
            <a:endParaRPr xmlns:mc="http://schemas.openxmlformats.org/markup-compatibility/2006" xmlns:hp="http://schemas.haansoft.com/office/presentation/8.0" lang="ko-KR" altLang="en-US" sz="27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rgbClr val="ff6600"/>
                </a:solidFill>
                <a:latin typeface="궁서체"/>
                <a:ea typeface="궁서체"/>
                <a:sym typeface="Wingdings"/>
              </a:rPr>
              <a:t>웃음을 목적으로 한 촌극</a:t>
            </a:r>
            <a:r>
              <a:rPr xmlns:mc="http://schemas.openxmlformats.org/markup-compatibility/2006" xmlns:hp="http://schemas.haansoft.com/office/presentation/8.0" lang="ko-KR" altLang="en-US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을 가리키는 경우가 많습니다</a:t>
            </a:r>
            <a:r>
              <a:rPr xmlns:mc="http://schemas.openxmlformats.org/markup-compatibility/2006" xmlns:hp="http://schemas.haansoft.com/office/presentation/8.0" lang="en-US" altLang="ko-KR" sz="2700" b="1" i="0" u="none" strike="noStrike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.</a:t>
            </a:r>
            <a:endParaRPr xmlns:mc="http://schemas.openxmlformats.org/markup-compatibility/2006" xmlns:hp="http://schemas.haansoft.com/office/presentation/8.0" lang="en-US" altLang="ko-KR" sz="2700" b="1" i="0" u="none" strike="noStrike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259601" y="5392300"/>
            <a:ext cx="11268256" cy="469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500">
                <a:ln w="9525">
                  <a:solidFill>
                    <a:schemeClr val="dk1"/>
                  </a:solidFill>
                </a:ln>
                <a:solidFill>
                  <a:srgbClr val="ff0000"/>
                </a:solidFill>
                <a:latin typeface="궁서체"/>
                <a:ea typeface="궁서체"/>
              </a:rPr>
              <a:t>✔</a:t>
            </a:r>
            <a:r>
              <a:rPr lang="ko-KR" altLang="en-US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콩트 관련 영상 </a:t>
            </a:r>
            <a:r>
              <a:rPr lang="en-US" altLang="ko-KR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:</a:t>
            </a:r>
            <a:r>
              <a:rPr lang="ko-KR" altLang="en-US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 </a:t>
            </a:r>
            <a:r>
              <a:rPr lang="en-US" altLang="ko-KR" sz="25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hlinkClick r:id="rId3"/>
              </a:rPr>
              <a:t>https://youtu.be/TYHTRihC2hg?t=4</a:t>
            </a:r>
            <a:endParaRPr lang="en-US" altLang="ko-KR" sz="2500" b="1">
              <a:ln w="9525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rcRect l="340" t="11890" b="11690"/>
          <a:stretch>
            <a:fillRect/>
          </a:stretch>
        </p:blipFill>
        <p:spPr>
          <a:xfrm>
            <a:off x="-229912" y="-238125"/>
            <a:ext cx="12752412" cy="7334250"/>
          </a:xfrm>
          <a:prstGeom prst="rect">
            <a:avLst/>
          </a:prstGeom>
        </p:spPr>
      </p:pic>
      <p:sp>
        <p:nvSpPr>
          <p:cNvPr id="6" name=""/>
          <p:cNvSpPr/>
          <p:nvPr/>
        </p:nvSpPr>
        <p:spPr>
          <a:xfrm>
            <a:off x="-229912" y="-238125"/>
            <a:ext cx="12651826" cy="7334250"/>
          </a:xfrm>
          <a:prstGeom prst="rect">
            <a:avLst/>
          </a:prstGeom>
          <a:gradFill flip="xy" rotWithShape="1">
            <a:gsLst>
              <a:gs pos="100000">
                <a:srgbClr val="bfbfbf">
                  <a:alpha val="0"/>
                </a:srgbClr>
              </a:gs>
              <a:gs pos="50190">
                <a:srgbClr val="808080">
                  <a:alpha val="72000"/>
                </a:srgbClr>
              </a:gs>
              <a:gs pos="12870">
                <a:schemeClr val="dk1">
                  <a:alpha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"/>
          <p:cNvSpPr txBox="1"/>
          <p:nvPr/>
        </p:nvSpPr>
        <p:spPr>
          <a:xfrm>
            <a:off x="0" y="370295"/>
            <a:ext cx="8364737" cy="942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※</a:t>
            </a:r>
            <a:r>
              <a:rPr lang="ko-KR" altLang="en-US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일본의 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콩트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(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コント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</a:rPr>
              <a:t>)</a:t>
            </a:r>
            <a:r>
              <a:rPr lang="ko-KR" altLang="en-US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란</a:t>
            </a:r>
            <a:r>
              <a:rPr lang="en-US" altLang="ko-KR" sz="3500" b="1">
                <a:ln w="9525" cap="flat" cmpd="sng" algn="ctr">
                  <a:solidFill>
                    <a:schemeClr val="dk1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lt1"/>
                </a:solidFill>
                <a:latin typeface="궁서체"/>
                <a:ea typeface="궁서체"/>
              </a:rPr>
              <a:t>?</a:t>
            </a:r>
            <a:endParaRPr lang="en-US" altLang="ko-KR" sz="3500" b="1">
              <a:ln w="9525" cap="flat" cmpd="sng" algn="ctr">
                <a:solidFill>
                  <a:schemeClr val="dk1"/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lt1"/>
              </a:solidFill>
              <a:latin typeface="궁서체"/>
              <a:ea typeface="궁서체"/>
            </a:endParaRPr>
          </a:p>
        </p:txBody>
      </p:sp>
      <p:sp>
        <p:nvSpPr>
          <p:cNvPr id="8" name="내용 개체 틀 2"/>
          <p:cNvSpPr>
            <a:spLocks noGrp="1"/>
          </p:cNvSpPr>
          <p:nvPr/>
        </p:nvSpPr>
        <p:spPr>
          <a:xfrm>
            <a:off x="166236" y="1862683"/>
            <a:ext cx="12025764" cy="4525963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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원래는 극장에서 볼수 있었으나 현재에는 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rgbClr val="ff0000"/>
                </a:solidFill>
                <a:latin typeface="궁서체"/>
                <a:ea typeface="궁서체"/>
                <a:sym typeface="Wingdings"/>
              </a:rPr>
              <a:t>엔게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를 위한 극장이나 라이브하우스</a:t>
            </a: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클럽</a:t>
            </a: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,TV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 등에서 볼수있습니다</a:t>
            </a: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.</a:t>
            </a:r>
            <a:endPara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TV</a:t>
            </a: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나 축제와 이벤트 등에서도 연기자를 부르기 쉬워</a:t>
            </a:r>
            <a:endPara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ko-KR" altLang="en-US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다른 문화들과는 다르게 비교적 잘 이어지고 있습니다</a:t>
            </a:r>
            <a:r>
              <a: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.</a:t>
            </a:r>
            <a:endPara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kumimoji="0" lang="en-US" altLang="ko-KR" sz="3176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en-US" altLang="ko-KR" sz="290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※</a:t>
            </a:r>
            <a:r>
              <a:rPr xmlns:mc="http://schemas.openxmlformats.org/markup-compatibility/2006" xmlns:hp="http://schemas.haansoft.com/office/presentation/8.0" kumimoji="0" lang="ko-KR" altLang="en-US" sz="290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rgbClr val="d3eb6f"/>
                </a:solidFill>
                <a:latin typeface="궁서체"/>
                <a:ea typeface="궁서체"/>
                <a:sym typeface="Wingdings"/>
              </a:rPr>
              <a:t>콩트</a:t>
            </a:r>
            <a:r>
              <a:rPr xmlns:mc="http://schemas.openxmlformats.org/markup-compatibility/2006" xmlns:hp="http://schemas.haansoft.com/office/presentation/8.0" kumimoji="0" lang="ko-KR" altLang="en-US" sz="290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는 대개 </a:t>
            </a:r>
            <a:r>
              <a:rPr xmlns:mc="http://schemas.openxmlformats.org/markup-compatibility/2006" xmlns:hp="http://schemas.haansoft.com/office/presentation/8.0" kumimoji="0" lang="en-US" altLang="ko-KR" sz="290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10~20</a:t>
            </a:r>
            <a:r>
              <a:rPr xmlns:mc="http://schemas.openxmlformats.org/markup-compatibility/2006" xmlns:hp="http://schemas.haansoft.com/office/presentation/8.0" kumimoji="0" lang="ko-KR" altLang="en-US" sz="290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분정도 연기를 합니다</a:t>
            </a:r>
            <a:r>
              <a:rPr xmlns:mc="http://schemas.openxmlformats.org/markup-compatibility/2006" xmlns:hp="http://schemas.haansoft.com/office/presentation/8.0" kumimoji="0" lang="en-US" altLang="ko-KR" sz="2900" b="1" i="0" u="none" strike="noStrike" kern="1200" cap="none" spc="0" normalizeH="0" baseline="0" mc:Ignorable="hp" hp:hslEmbossed="0">
                <a:ln w="8890">
                  <a:solidFill>
                    <a:schemeClr val="dk1"/>
                  </a:solidFill>
                </a:ln>
                <a:solidFill>
                  <a:schemeClr val="lt1"/>
                </a:solidFill>
                <a:latin typeface="궁서체"/>
                <a:ea typeface="궁서체"/>
                <a:sym typeface="Wingdings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900" b="1" i="0" u="none" strike="noStrike" kern="1200" cap="none" spc="0" normalizeH="0" baseline="0" mc:Ignorable="hp" hp:hslEmbossed="0">
              <a:ln w="8890">
                <a:solidFill>
                  <a:schemeClr val="dk1"/>
                </a:solidFill>
              </a:ln>
              <a:solidFill>
                <a:schemeClr val="lt1"/>
              </a:solidFill>
              <a:latin typeface="궁서체"/>
              <a:ea typeface="궁서체"/>
              <a:sym typeface="Wingding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27772" y="-269185"/>
            <a:ext cx="12670551" cy="7127185"/>
          </a:xfrm>
          <a:prstGeom prst="rect">
            <a:avLst/>
          </a:prstGeom>
        </p:spPr>
      </p:pic>
      <p:sp>
        <p:nvSpPr>
          <p:cNvPr id="9" name=""/>
          <p:cNvSpPr txBox="1"/>
          <p:nvPr/>
        </p:nvSpPr>
        <p:spPr>
          <a:xfrm>
            <a:off x="991841" y="2150206"/>
            <a:ext cx="10208316" cy="255758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4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effectLst>
                  <a:reflection blurRad="6350" stA="50000" endA="300" dir="5400000" sy="-100000" algn="bl" rotWithShape="0"/>
                </a:effectLst>
                <a:latin typeface="궁서체"/>
                <a:ea typeface="궁서체"/>
              </a:rPr>
              <a:t>이상으로 </a:t>
            </a:r>
            <a:r>
              <a:rPr lang="en-US" altLang="ko-KR" sz="54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effectLst>
                  <a:reflection blurRad="6350" stA="50000" endA="300" dir="5400000" sy="-100000" algn="bl" rotWithShape="0"/>
                </a:effectLst>
                <a:latin typeface="궁서체"/>
                <a:ea typeface="궁서체"/>
              </a:rPr>
              <a:t>PPT</a:t>
            </a:r>
            <a:r>
              <a:rPr lang="ko-KR" altLang="en-US" sz="54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effectLst>
                  <a:reflection blurRad="6350" stA="50000" endA="300" dir="5400000" sy="-100000" algn="bl" rotWithShape="0"/>
                </a:effectLst>
                <a:latin typeface="궁서체"/>
                <a:ea typeface="궁서체"/>
              </a:rPr>
              <a:t>를 마치겠습니다</a:t>
            </a:r>
            <a:r>
              <a:rPr lang="en-US" altLang="ko-KR" sz="54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effectLst>
                  <a:reflection blurRad="6350" stA="50000" endA="300" dir="5400000" sy="-100000" algn="bl" rotWithShape="0"/>
                </a:effectLst>
                <a:latin typeface="궁서체"/>
                <a:ea typeface="궁서체"/>
              </a:rPr>
              <a:t>.</a:t>
            </a:r>
            <a:endParaRPr lang="en-US" altLang="ko-KR" sz="5400" b="1">
              <a:ln w="9525">
                <a:solidFill>
                  <a:schemeClr val="dk1"/>
                </a:solidFill>
              </a:ln>
              <a:solidFill>
                <a:schemeClr val="lt1"/>
              </a:solidFill>
              <a:effectLst>
                <a:reflection blurRad="6350" stA="50000" endA="300" dir="5400000" sy="-100000" algn="bl" rotWithShape="0"/>
              </a:effectLst>
              <a:latin typeface="궁서체"/>
              <a:ea typeface="궁서체"/>
            </a:endParaRPr>
          </a:p>
          <a:p>
            <a:pPr>
              <a:defRPr/>
            </a:pPr>
            <a:endParaRPr lang="en-US" altLang="ko-KR" sz="5400" b="1">
              <a:ln w="9525">
                <a:solidFill>
                  <a:schemeClr val="dk1"/>
                </a:solidFill>
              </a:ln>
              <a:solidFill>
                <a:schemeClr val="lt1"/>
              </a:solidFill>
              <a:effectLst>
                <a:reflection blurRad="6350" stA="50000" endA="300" dir="5400000" sy="-100000" algn="bl" rotWithShape="0"/>
              </a:effectLst>
              <a:latin typeface="궁서체"/>
              <a:ea typeface="궁서체"/>
            </a:endParaRPr>
          </a:p>
          <a:p>
            <a:pPr>
              <a:defRPr/>
            </a:pPr>
            <a:r>
              <a:rPr lang="ko-KR" altLang="en-US" sz="54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effectLst>
                  <a:reflection blurRad="6350" stA="50000" endA="300" dir="5400000" sy="-100000" algn="bl" rotWithShape="0"/>
                </a:effectLst>
                <a:latin typeface="궁서체"/>
                <a:ea typeface="궁서체"/>
              </a:rPr>
              <a:t>          감사합니다</a:t>
            </a:r>
            <a:r>
              <a:rPr lang="en-US" altLang="ko-KR" sz="5400" b="1">
                <a:ln w="9525">
                  <a:solidFill>
                    <a:schemeClr val="dk1"/>
                  </a:solidFill>
                </a:ln>
                <a:solidFill>
                  <a:schemeClr val="lt1"/>
                </a:solidFill>
                <a:effectLst>
                  <a:reflection blurRad="6350" stA="50000" endA="300" dir="5400000" sy="-100000" algn="bl" rotWithShape="0"/>
                </a:effectLst>
                <a:latin typeface="궁서체"/>
                <a:ea typeface="궁서체"/>
              </a:rPr>
              <a:t>.</a:t>
            </a:r>
            <a:endParaRPr lang="en-US" altLang="ko-KR" sz="5400" b="1">
              <a:ln w="9525">
                <a:solidFill>
                  <a:schemeClr val="dk1"/>
                </a:solidFill>
              </a:ln>
              <a:solidFill>
                <a:schemeClr val="lt1"/>
              </a:solidFill>
              <a:effectLst>
                <a:reflection blurRad="6350" stA="50000" endA="300" dir="5400000" sy="-100000" algn="bl" rotWithShape="0"/>
              </a:effectLst>
              <a:latin typeface="궁서체"/>
              <a:ea typeface="궁서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pattFill prst="pct50">
          <a:fgClr>
            <a:schemeClr val="lt2"/>
          </a:fgClr>
          <a:bgClr>
            <a:schemeClr val="bg1"/>
          </a:bgClr>
        </a:pattFill>
        <a:ln w="50800" cap="flat" cmpd="sng" algn="ctr">
          <a:solidFill>
            <a:srgbClr val="9f7c60"/>
          </a:solidFill>
          <a:prstDash val="solid"/>
          <a:round/>
          <a:headEnd w="med" len="med"/>
          <a:tailEnd w="med" len="med"/>
        </a:ln>
        <a:effectLst>
          <a:outerShdw blurRad="76200" dist="76200" algn="ctr" rotWithShape="0">
            <a:srgbClr val="000000">
              <a:alpha val="50000"/>
            </a:srgbClr>
          </a:outerShdw>
          <a:reflection blurRad="6350" stA="57000" endA="300" endPos="62000" dir="5400000" sy="-100000" algn="bl" rotWithShape="0"/>
        </a:effectLst>
        <a:scene3d>
          <a:camera prst="orthographicFront"/>
          <a:lightRig rig="threePt" dir="t"/>
        </a:scene3d>
        <a:sp3d>
          <a:bevelB w="0" h="0" prst="angle"/>
        </a:sp3d>
      </a:spPr>
      <a:bodyPr wrap="square" lIns="90011">
        <a:noAutofit/>
      </a:bodyPr>
      <a:lstStyle>
        <a:defPPr algn="ctr">
          <a:defRPr lang="ko-KR" altLang="en-US" sz="4200">
            <a:latin typeface="한컴 솔잎 B"/>
            <a:ea typeface="한컴 솔잎 B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207</ep:Words>
  <ep:PresentationFormat>화면 슬라이드 쇼(4:3)</ep:PresentationFormat>
  <ep:Paragraphs>44</ep:Paragraphs>
  <ep:Slides>9</ep:Slides>
  <ep:Notes>2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ep:HeadingPairs>
  <ep:TitlesOfParts>
    <vt:vector size="10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2020-04-27T03:37:54.010</dcterms:created>
  <dc:creator>leeji</dc:creator>
  <cp:lastModifiedBy>leeji</cp:lastModifiedBy>
  <dcterms:modified xsi:type="dcterms:W3CDTF">2020-04-30T15:15:15.404</dcterms:modified>
  <cp:revision>93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