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7"/>
  </p:notesMasterIdLst>
  <p:sldIdLst>
    <p:sldId id="302" r:id="rId4"/>
    <p:sldId id="261" r:id="rId5"/>
    <p:sldId id="281" r:id="rId6"/>
    <p:sldId id="306" r:id="rId7"/>
    <p:sldId id="280" r:id="rId8"/>
    <p:sldId id="324" r:id="rId9"/>
    <p:sldId id="274" r:id="rId10"/>
    <p:sldId id="303" r:id="rId11"/>
    <p:sldId id="304" r:id="rId12"/>
    <p:sldId id="325" r:id="rId13"/>
    <p:sldId id="283" r:id="rId14"/>
    <p:sldId id="307" r:id="rId15"/>
    <p:sldId id="309" r:id="rId16"/>
    <p:sldId id="312" r:id="rId17"/>
    <p:sldId id="310" r:id="rId18"/>
    <p:sldId id="318" r:id="rId19"/>
    <p:sldId id="320" r:id="rId20"/>
    <p:sldId id="321" r:id="rId21"/>
    <p:sldId id="326" r:id="rId22"/>
    <p:sldId id="272" r:id="rId23"/>
    <p:sldId id="289" r:id="rId24"/>
    <p:sldId id="256" r:id="rId25"/>
    <p:sldId id="305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B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pPr/>
              <a:t>2020-05-01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  <p:sldLayoutId id="214748367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youtu.be/k4nNFaAyvbk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WlJ4PfwOKI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DL6UsGXH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23678"/>
            <a:ext cx="3563888" cy="1584176"/>
          </a:xfrm>
        </p:spPr>
        <p:txBody>
          <a:bodyPr/>
          <a:lstStyle/>
          <a:p>
            <a:r>
              <a:rPr lang="ko-KR" altLang="en-US" sz="2400" b="1" dirty="0" smtClean="0"/>
              <a:t>왜 독도가 한국영토인가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역사적 증거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3723878"/>
            <a:ext cx="2808312" cy="1080120"/>
          </a:xfrm>
        </p:spPr>
        <p:txBody>
          <a:bodyPr/>
          <a:lstStyle/>
          <a:p>
            <a:pPr algn="just"/>
            <a:r>
              <a:rPr lang="ko-KR" altLang="en-US" dirty="0" smtClean="0"/>
              <a:t>과목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독도영토학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교수님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최장근 교수님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학번</a:t>
            </a:r>
            <a:r>
              <a:rPr lang="en-US" altLang="ko-KR" dirty="0" smtClean="0"/>
              <a:t> :  21613695 </a:t>
            </a:r>
          </a:p>
          <a:p>
            <a:pPr algn="just"/>
            <a:r>
              <a:rPr lang="ko-KR" altLang="en-US" dirty="0" smtClean="0"/>
              <a:t>이름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김중호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1584175"/>
          </a:xfrm>
        </p:spPr>
        <p:txBody>
          <a:bodyPr/>
          <a:lstStyle/>
          <a:p>
            <a:r>
              <a:rPr lang="ko-KR" altLang="en-US" dirty="0" smtClean="0"/>
              <a:t>연도별 주요 사건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80594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797B4F"/>
                </a:solidFill>
              </a:rPr>
              <a:t>연도별 주요 사건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286059"/>
            <a:ext cx="3688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  <a:cs typeface="Arial" pitchFamily="34" charset="0"/>
              </a:rPr>
              <a:t>512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139702"/>
            <a:ext cx="403244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ko-KR" altLang="en-US" sz="4000" dirty="0" smtClean="0">
                <a:solidFill>
                  <a:schemeClr val="accent2"/>
                </a:solidFill>
                <a:cs typeface="Arial" pitchFamily="34" charset="0"/>
              </a:rPr>
              <a:t>우산국 복속</a:t>
            </a:r>
            <a:endParaRPr lang="en-US" altLang="ko-KR" sz="40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</a:b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『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동국문헌비고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』 (1770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년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에는 “울릉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울릉도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과 우산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독도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은 모두 우산국의 땅”이라고 기술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그림 개체 틀 16" descr="다운로드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32612" y="1471409"/>
            <a:ext cx="3280615" cy="2136214"/>
          </a:xfrm>
        </p:spPr>
      </p:pic>
    </p:spTree>
    <p:extLst>
      <p:ext uri="{BB962C8B-B14F-4D97-AF65-F5344CB8AC3E}">
        <p14:creationId xmlns:p14="http://schemas.microsoft.com/office/powerpoint/2010/main" xmlns="" val="282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80594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797B4F"/>
                </a:solidFill>
              </a:rPr>
              <a:t>연도별 주요 사건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286059"/>
            <a:ext cx="3688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  <a:cs typeface="Arial" pitchFamily="34" charset="0"/>
              </a:rPr>
              <a:t>1454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139702"/>
            <a:ext cx="403244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ko-KR" altLang="en-US" sz="4000" dirty="0" smtClean="0">
                <a:solidFill>
                  <a:schemeClr val="accent2"/>
                </a:solidFill>
                <a:cs typeface="Arial" pitchFamily="34" charset="0"/>
              </a:rPr>
              <a:t>세종실록 지리지</a:t>
            </a:r>
          </a:p>
          <a:p>
            <a: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</a:b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17" name="그림 개체 틀 16" descr="다운로드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32612" y="1471409"/>
            <a:ext cx="3280614" cy="2136214"/>
          </a:xfrm>
        </p:spPr>
      </p:pic>
      <p:sp>
        <p:nvSpPr>
          <p:cNvPr id="10" name="TextBox 9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울릉도에서 날씨가 맑은 날 육안으로 보이는 섬은 독도가 유일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80594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797B4F"/>
                </a:solidFill>
              </a:rPr>
              <a:t>연도별 주요 사건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286059"/>
            <a:ext cx="3688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  <a:cs typeface="Arial" pitchFamily="34" charset="0"/>
              </a:rPr>
              <a:t>1693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139702"/>
            <a:ext cx="403244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ko-KR" altLang="en-US" sz="4000" dirty="0" smtClean="0">
                <a:solidFill>
                  <a:schemeClr val="accent2"/>
                </a:solidFill>
                <a:cs typeface="Arial" pitchFamily="34" charset="0"/>
              </a:rPr>
              <a:t>안용복 일본 납치</a:t>
            </a:r>
          </a:p>
          <a:p>
            <a: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</a:b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조선과 일본 간의 울릉도 영유권에 대한 분쟁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ko-KR" altLang="en-US" sz="1200" dirty="0" err="1" smtClean="0">
                <a:solidFill>
                  <a:schemeClr val="bg1"/>
                </a:solidFill>
                <a:cs typeface="Arial" pitchFamily="34" charset="0"/>
              </a:rPr>
              <a:t>울릉도쟁계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이 발생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그림 개체 틀 16" descr="다운로드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032612" y="1566776"/>
            <a:ext cx="3280615" cy="1945480"/>
          </a:xfrm>
        </p:spPr>
      </p:pic>
    </p:spTree>
    <p:extLst>
      <p:ext uri="{BB962C8B-B14F-4D97-AF65-F5344CB8AC3E}">
        <p14:creationId xmlns:p14="http://schemas.microsoft.com/office/powerpoint/2010/main" xmlns="" val="282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80594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797B4F"/>
                </a:solidFill>
              </a:rPr>
              <a:t>연도별 주요 사건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286059"/>
            <a:ext cx="3688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  <a:cs typeface="Arial" pitchFamily="34" charset="0"/>
              </a:rPr>
              <a:t>1694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246842"/>
            <a:ext cx="403244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26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ko-KR" altLang="en-US" sz="2600" dirty="0" smtClean="0">
                <a:solidFill>
                  <a:schemeClr val="accent2"/>
                </a:solidFill>
                <a:cs typeface="Arial" pitchFamily="34" charset="0"/>
              </a:rPr>
              <a:t>울릉도 </a:t>
            </a:r>
            <a:r>
              <a:rPr lang="ko-KR" altLang="en-US" sz="2600" dirty="0" err="1" smtClean="0">
                <a:solidFill>
                  <a:schemeClr val="accent2"/>
                </a:solidFill>
                <a:cs typeface="Arial" pitchFamily="34" charset="0"/>
              </a:rPr>
              <a:t>수토제도</a:t>
            </a:r>
            <a:r>
              <a:rPr lang="ko-KR" altLang="en-US" sz="2600" dirty="0" smtClean="0">
                <a:solidFill>
                  <a:schemeClr val="accent2"/>
                </a:solidFill>
                <a:cs typeface="Arial" pitchFamily="34" charset="0"/>
              </a:rPr>
              <a:t> 시행결정</a:t>
            </a:r>
          </a:p>
          <a:p>
            <a: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</a:b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 </a:t>
            </a:r>
            <a:r>
              <a:rPr lang="ko-KR" altLang="en-US" sz="1200" dirty="0" err="1" smtClean="0">
                <a:solidFill>
                  <a:schemeClr val="bg1"/>
                </a:solidFill>
                <a:cs typeface="Arial" pitchFamily="34" charset="0"/>
              </a:rPr>
              <a:t>수토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무엇을 알아내거나 찾기 위해서 조사하거나 살핌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그림 개체 틀 16" descr="다운로드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32612" y="1585849"/>
            <a:ext cx="3280615" cy="1907334"/>
          </a:xfrm>
        </p:spPr>
      </p:pic>
    </p:spTree>
    <p:extLst>
      <p:ext uri="{BB962C8B-B14F-4D97-AF65-F5344CB8AC3E}">
        <p14:creationId xmlns:p14="http://schemas.microsoft.com/office/powerpoint/2010/main" xmlns="" val="282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80594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797B4F"/>
                </a:solidFill>
              </a:rPr>
              <a:t>연도별 주요 사건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286059"/>
            <a:ext cx="3688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  <a:cs typeface="Arial" pitchFamily="34" charset="0"/>
              </a:rPr>
              <a:t>1696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193563"/>
            <a:ext cx="4211960" cy="11541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3300" dirty="0" smtClean="0">
                <a:solidFill>
                  <a:schemeClr val="accent2"/>
                </a:solidFill>
                <a:cs typeface="Arial" pitchFamily="34" charset="0"/>
              </a:rPr>
              <a:t>5</a:t>
            </a:r>
            <a:r>
              <a:rPr lang="ko-KR" altLang="en-US" sz="3300" dirty="0" smtClean="0">
                <a:solidFill>
                  <a:schemeClr val="accent2"/>
                </a:solidFill>
                <a:cs typeface="Arial" pitchFamily="34" charset="0"/>
              </a:rPr>
              <a:t>월 안용복 일본 도해</a:t>
            </a:r>
          </a:p>
          <a:p>
            <a: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</a:b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  <a:hlinkClick r:id="rId2"/>
              </a:rPr>
              <a:t>무한도전 역사특집 위대한 유산</a:t>
            </a:r>
            <a:endParaRPr lang="ko-KR" altLang="en-US" sz="12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그림 개체 틀 16" descr="다운로드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032612" y="1471409"/>
            <a:ext cx="3280614" cy="2136214"/>
          </a:xfrm>
        </p:spPr>
      </p:pic>
    </p:spTree>
    <p:extLst>
      <p:ext uri="{BB962C8B-B14F-4D97-AF65-F5344CB8AC3E}">
        <p14:creationId xmlns:p14="http://schemas.microsoft.com/office/powerpoint/2010/main" xmlns="" val="282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80594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797B4F"/>
                </a:solidFill>
              </a:rPr>
              <a:t>연도별 주요 사건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286059"/>
            <a:ext cx="3688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  <a:cs typeface="Arial" pitchFamily="34" charset="0"/>
              </a:rPr>
              <a:t>1900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1970425"/>
            <a:ext cx="4032447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36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ko-KR" altLang="en-US" sz="3800" dirty="0" smtClean="0">
                <a:solidFill>
                  <a:schemeClr val="accent2"/>
                </a:solidFill>
                <a:cs typeface="Arial" pitchFamily="34" charset="0"/>
              </a:rPr>
              <a:t>칙령 제</a:t>
            </a:r>
            <a:r>
              <a:rPr lang="en-US" altLang="ko-KR" sz="3800" dirty="0" smtClean="0">
                <a:solidFill>
                  <a:schemeClr val="accent2"/>
                </a:solidFill>
                <a:cs typeface="Arial" pitchFamily="34" charset="0"/>
              </a:rPr>
              <a:t>41</a:t>
            </a:r>
            <a:r>
              <a:rPr lang="ko-KR" altLang="en-US" sz="3800" dirty="0" smtClean="0">
                <a:solidFill>
                  <a:schemeClr val="accent2"/>
                </a:solidFill>
                <a:cs typeface="Arial" pitchFamily="34" charset="0"/>
              </a:rPr>
              <a:t>호 반포</a:t>
            </a:r>
          </a:p>
          <a:p>
            <a: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</a:b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독도가 </a:t>
            </a:r>
            <a:r>
              <a:rPr lang="ko-KR" altLang="en-US" sz="1200" dirty="0" err="1" smtClean="0">
                <a:solidFill>
                  <a:schemeClr val="bg1"/>
                </a:solidFill>
                <a:cs typeface="Arial" pitchFamily="34" charset="0"/>
              </a:rPr>
              <a:t>울도군의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 관할임을 명확히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그림 개체 틀 16" descr="다운로드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032612" y="1738436"/>
            <a:ext cx="3280615" cy="1602160"/>
          </a:xfrm>
        </p:spPr>
      </p:pic>
    </p:spTree>
    <p:extLst>
      <p:ext uri="{BB962C8B-B14F-4D97-AF65-F5344CB8AC3E}">
        <p14:creationId xmlns:p14="http://schemas.microsoft.com/office/powerpoint/2010/main" xmlns="" val="282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80594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797B4F"/>
                </a:solidFill>
              </a:rPr>
              <a:t>연도별 주요 사건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286059"/>
            <a:ext cx="3688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  <a:cs typeface="Arial" pitchFamily="34" charset="0"/>
              </a:rPr>
              <a:t>1946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362040"/>
            <a:ext cx="40324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cs typeface="Arial" pitchFamily="34" charset="0"/>
              </a:rPr>
              <a:t>연합국최고사령관 각서</a:t>
            </a:r>
            <a:r>
              <a:rPr lang="en-US" altLang="ko-KR" sz="2400" dirty="0" smtClean="0">
                <a:solidFill>
                  <a:schemeClr val="accent2"/>
                </a:solidFill>
                <a:cs typeface="Arial" pitchFamily="34" charset="0"/>
              </a:rPr>
              <a:t>(SCAPIN)</a:t>
            </a:r>
            <a:endParaRPr lang="ko-KR" altLang="en-US" sz="24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</a:b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02460"/>
            <a:ext cx="81369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일본의 영역에서 “울릉도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ko-KR" altLang="en-US" sz="1200" dirty="0" err="1" smtClean="0">
                <a:solidFill>
                  <a:schemeClr val="bg1"/>
                </a:solidFill>
                <a:cs typeface="Arial" pitchFamily="34" charset="0"/>
              </a:rPr>
              <a:t>리앙쿠르암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독도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과 제주도는 제외된다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.”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라고 규정</a:t>
            </a:r>
            <a:endParaRPr lang="en-US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일본의 선박 및 국민이 독도 또는 독도 주변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12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해리 이내에 접근하는 것을 금지한 각서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그림 개체 틀 16" descr="다운로드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32612" y="1471409"/>
            <a:ext cx="3280614" cy="2136214"/>
          </a:xfrm>
        </p:spPr>
      </p:pic>
    </p:spTree>
    <p:extLst>
      <p:ext uri="{BB962C8B-B14F-4D97-AF65-F5344CB8AC3E}">
        <p14:creationId xmlns:p14="http://schemas.microsoft.com/office/powerpoint/2010/main" xmlns="" val="282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80594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797B4F"/>
                </a:solidFill>
              </a:rPr>
              <a:t>연도별 주요 사건</a:t>
            </a:r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286059"/>
            <a:ext cx="3688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  <a:cs typeface="Arial" pitchFamily="34" charset="0"/>
              </a:rPr>
              <a:t>1951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130771"/>
            <a:ext cx="403244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600" dirty="0" smtClean="0">
                <a:solidFill>
                  <a:schemeClr val="accent2"/>
                </a:solidFill>
                <a:cs typeface="Arial" pitchFamily="34" charset="0"/>
              </a:rPr>
              <a:t>샌프란시스코 </a:t>
            </a:r>
            <a:endParaRPr lang="en-US" altLang="ko-KR" sz="3600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ko-KR" altLang="en-US" sz="3600" dirty="0" smtClean="0">
                <a:solidFill>
                  <a:schemeClr val="accent2"/>
                </a:solidFill>
                <a:cs typeface="Arial" pitchFamily="34" charset="0"/>
              </a:rPr>
              <a:t>강화조약 체결</a:t>
            </a:r>
          </a:p>
          <a:p>
            <a: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accent2"/>
                </a:solidFill>
                <a:cs typeface="Arial" pitchFamily="34" charset="0"/>
              </a:rPr>
            </a:b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 일본은 한국의 독립을 인정하고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제주도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거문도 및 울릉도를 포함한 한국에 대한 모든 권리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권원 및 청구권을 포기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그림 개체 틀 16" descr="다운로드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32612" y="1623996"/>
            <a:ext cx="3280615" cy="1831040"/>
          </a:xfrm>
        </p:spPr>
      </p:pic>
    </p:spTree>
    <p:extLst>
      <p:ext uri="{BB962C8B-B14F-4D97-AF65-F5344CB8AC3E}">
        <p14:creationId xmlns:p14="http://schemas.microsoft.com/office/powerpoint/2010/main" xmlns="" val="282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1584175"/>
          </a:xfrm>
        </p:spPr>
        <p:txBody>
          <a:bodyPr/>
          <a:lstStyle/>
          <a:p>
            <a:r>
              <a:rPr lang="ko-KR" altLang="en-US" dirty="0" smtClean="0"/>
              <a:t>결  </a:t>
            </a:r>
            <a:r>
              <a:rPr lang="ko-KR" altLang="en-US" dirty="0" err="1" smtClean="0"/>
              <a:t>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19872" y="195486"/>
            <a:ext cx="57241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600" dirty="0" smtClean="0">
                <a:cs typeface="Arial" pitchFamily="34" charset="0"/>
              </a:rPr>
              <a:t>목 차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872332" y="1078632"/>
            <a:ext cx="4428135" cy="705130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" name="TextBox 10"/>
            <p:cNvSpPr txBox="1"/>
            <p:nvPr/>
          </p:nvSpPr>
          <p:spPr bwMode="auto">
            <a:xfrm>
              <a:off x="4572000" y="1225910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변치 않는 우리나라의  영토</a:t>
              </a: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,  </a:t>
              </a:r>
              <a:r>
                <a:rPr lang="ko-KR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독도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137097" y="1835697"/>
            <a:ext cx="4428135" cy="705130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1" name="TextBox 10"/>
            <p:cNvSpPr txBox="1"/>
            <p:nvPr/>
          </p:nvSpPr>
          <p:spPr bwMode="auto">
            <a:xfrm>
              <a:off x="4572000" y="1243421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역사적  증거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401862" y="2592762"/>
            <a:ext cx="4428135" cy="705130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01" name="TextBox 10"/>
            <p:cNvSpPr txBox="1"/>
            <p:nvPr/>
          </p:nvSpPr>
          <p:spPr bwMode="auto">
            <a:xfrm>
              <a:off x="4572000" y="1224929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독도  연표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137097" y="3349827"/>
            <a:ext cx="4428135" cy="705130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11" name="TextBox 10"/>
            <p:cNvSpPr txBox="1"/>
            <p:nvPr/>
          </p:nvSpPr>
          <p:spPr bwMode="auto">
            <a:xfrm>
              <a:off x="4572000" y="1242440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연도별  주요  사건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3872332" y="4106892"/>
            <a:ext cx="4428135" cy="705130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21" name="TextBox 10"/>
            <p:cNvSpPr txBox="1"/>
            <p:nvPr/>
          </p:nvSpPr>
          <p:spPr bwMode="auto">
            <a:xfrm>
              <a:off x="4572000" y="1223948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결  </a:t>
              </a:r>
              <a:r>
                <a:rPr lang="ko-KR" alt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론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9286"/>
            <a:ext cx="9144000" cy="868288"/>
          </a:xfrm>
        </p:spPr>
        <p:txBody>
          <a:bodyPr/>
          <a:lstStyle/>
          <a:p>
            <a:r>
              <a:rPr lang="ko-KR" altLang="en-US" dirty="0" smtClean="0"/>
              <a:t>결  </a:t>
            </a:r>
            <a:r>
              <a:rPr lang="ko-KR" altLang="en-US" dirty="0" err="1" smtClean="0"/>
              <a:t>론</a:t>
            </a:r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3568" y="3416953"/>
            <a:ext cx="2412000" cy="647188"/>
            <a:chOff x="3779911" y="3327770"/>
            <a:chExt cx="1608001" cy="647188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경찰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 smtClean="0">
                  <a:solidFill>
                    <a:schemeClr val="accent2"/>
                  </a:solidFill>
                  <a:cs typeface="Arial" pitchFamily="34" charset="0"/>
                </a:rPr>
                <a:t>독도경비대</a:t>
              </a:r>
              <a:endParaRPr 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66000" y="3416953"/>
            <a:ext cx="2412000" cy="647188"/>
            <a:chOff x="3779911" y="3327770"/>
            <a:chExt cx="1608001" cy="647188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삼국사기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 err="1" smtClean="0">
                  <a:solidFill>
                    <a:schemeClr val="accent3"/>
                  </a:solidFill>
                  <a:cs typeface="Arial" pitchFamily="34" charset="0"/>
                </a:rPr>
                <a:t>지증왕본기</a:t>
              </a:r>
              <a:endParaRPr 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48432" y="3416953"/>
            <a:ext cx="2412000" cy="647188"/>
            <a:chOff x="3779911" y="3327770"/>
            <a:chExt cx="1608001" cy="647188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세종실록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3779911" y="3725378"/>
              <a:ext cx="1608001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 smtClean="0">
                  <a:solidFill>
                    <a:schemeClr val="accent4"/>
                  </a:solidFill>
                  <a:cs typeface="Arial" pitchFamily="34" charset="0"/>
                </a:rPr>
                <a:t>지리지</a:t>
              </a:r>
              <a:endParaRPr 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21" name="그림 개체 틀 20" descr="독도지키는_경찰.jpg"/>
          <p:cNvPicPr>
            <a:picLocks noGrp="1" noChangeAspect="1"/>
          </p:cNvPicPr>
          <p:nvPr>
            <p:ph type="pic" idx="1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54571"/>
            <a:ext cx="2411840" cy="1267536"/>
          </a:xfrm>
        </p:spPr>
      </p:pic>
      <p:pic>
        <p:nvPicPr>
          <p:cNvPr id="22" name="그림 개체 틀 21" descr="pic_pop1.pn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3366080" y="1603089"/>
            <a:ext cx="2411840" cy="1570500"/>
          </a:xfrm>
        </p:spPr>
      </p:pic>
      <p:pic>
        <p:nvPicPr>
          <p:cNvPr id="23" name="그림 개체 틀 22" descr="pic_pop2.pn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tretch>
            <a:fillRect/>
          </a:stretch>
        </p:blipFill>
        <p:spPr>
          <a:xfrm>
            <a:off x="6048592" y="1603089"/>
            <a:ext cx="2411840" cy="1570500"/>
          </a:xfrm>
        </p:spPr>
      </p:pic>
    </p:spTree>
    <p:extLst>
      <p:ext uri="{BB962C8B-B14F-4D97-AF65-F5344CB8AC3E}">
        <p14:creationId xmlns:p14="http://schemas.microsoft.com/office/powerpoint/2010/main" xmlns="" val="12525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endCxn id="10" idx="4"/>
          </p:cNvCxnSpPr>
          <p:nvPr/>
        </p:nvCxnSpPr>
        <p:spPr>
          <a:xfrm flipV="1">
            <a:off x="5514800" y="2351981"/>
            <a:ext cx="1073424" cy="175173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9" idx="4"/>
          </p:cNvCxnSpPr>
          <p:nvPr/>
        </p:nvCxnSpPr>
        <p:spPr>
          <a:xfrm flipH="1" flipV="1">
            <a:off x="5293488" y="2999515"/>
            <a:ext cx="221312" cy="110419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5"/>
          </p:cNvCxnSpPr>
          <p:nvPr/>
        </p:nvCxnSpPr>
        <p:spPr>
          <a:xfrm flipH="1" flipV="1">
            <a:off x="4304257" y="3520505"/>
            <a:ext cx="1156992" cy="583206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6"/>
          </p:cNvCxnSpPr>
          <p:nvPr/>
        </p:nvCxnSpPr>
        <p:spPr>
          <a:xfrm flipH="1" flipV="1">
            <a:off x="3136066" y="3862536"/>
            <a:ext cx="2325181" cy="24117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9144000" cy="875971"/>
          </a:xfrm>
        </p:spPr>
        <p:txBody>
          <a:bodyPr/>
          <a:lstStyle/>
          <a:p>
            <a:r>
              <a:rPr lang="ko-KR" altLang="en-US" dirty="0" smtClean="0"/>
              <a:t>결  </a:t>
            </a:r>
            <a:r>
              <a:rPr lang="ko-KR" altLang="en-US" dirty="0" err="1" smtClean="0"/>
              <a:t>론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4788024" y="3430488"/>
            <a:ext cx="1346448" cy="1346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271970" y="3430488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3566705" y="2782953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4861440" y="2135419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6156176" y="1487885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Parallelogram 15"/>
          <p:cNvSpPr/>
          <p:nvPr/>
        </p:nvSpPr>
        <p:spPr>
          <a:xfrm rot="16200000">
            <a:off x="5188898" y="3808903"/>
            <a:ext cx="544699" cy="5896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4011910"/>
            <a:ext cx="212214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1200" b="1" dirty="0" smtClean="0">
                <a:solidFill>
                  <a:schemeClr val="accent1"/>
                </a:solidFill>
                <a:cs typeface="Arial" pitchFamily="34" charset="0"/>
              </a:rPr>
              <a:t>우리 선조들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608" y="3430487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/>
                </a:solidFill>
                <a:cs typeface="Arial" pitchFamily="34" charset="0"/>
              </a:rPr>
              <a:t>우리의 의무이자 권리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858" y="2680163"/>
            <a:ext cx="27363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/>
                </a:solidFill>
                <a:cs typeface="Arial" pitchFamily="34" charset="0"/>
              </a:rPr>
              <a:t>우리 후손 아이들에게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0219" y="2001276"/>
            <a:ext cx="27363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/>
                </a:solidFill>
                <a:cs typeface="Arial" pitchFamily="34" charset="0"/>
              </a:rPr>
              <a:t>잘 지켜서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1581" y="1322390"/>
            <a:ext cx="27363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/>
                </a:solidFill>
                <a:cs typeface="Arial" pitchFamily="34" charset="0"/>
              </a:rPr>
              <a:t>잘 가꾸어서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Oval 47">
            <a:extLst>
              <a:ext uri="{FF2B5EF4-FFF2-40B4-BE49-F238E27FC236}">
                <a16:creationId xmlns="" xmlns:a16="http://schemas.microsoft.com/office/drawing/2014/main" id="{BCFDC6DE-3E60-4711-A3A0-9AFB520E342D}"/>
              </a:ext>
            </a:extLst>
          </p:cNvPr>
          <p:cNvSpPr>
            <a:spLocks noChangeAspect="1"/>
          </p:cNvSpPr>
          <p:nvPr/>
        </p:nvSpPr>
        <p:spPr>
          <a:xfrm>
            <a:off x="5076056" y="2355726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Smiley Face 14">
            <a:extLst>
              <a:ext uri="{FF2B5EF4-FFF2-40B4-BE49-F238E27FC236}">
                <a16:creationId xmlns="" xmlns:a16="http://schemas.microsoft.com/office/drawing/2014/main" id="{59BBE678-D7BE-4673-9F52-75FC291252CC}"/>
              </a:ext>
            </a:extLst>
          </p:cNvPr>
          <p:cNvSpPr/>
          <p:nvPr/>
        </p:nvSpPr>
        <p:spPr>
          <a:xfrm>
            <a:off x="3779912" y="3003798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="" xmlns:a16="http://schemas.microsoft.com/office/drawing/2014/main" id="{F7228061-4765-47E7-BD6D-A59998B81CD6}"/>
              </a:ext>
            </a:extLst>
          </p:cNvPr>
          <p:cNvSpPr/>
          <p:nvPr/>
        </p:nvSpPr>
        <p:spPr>
          <a:xfrm>
            <a:off x="2483769" y="3651870"/>
            <a:ext cx="189218" cy="50156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ound Same Side Corner Rectangle 20">
            <a:extLst>
              <a:ext uri="{FF2B5EF4-FFF2-40B4-BE49-F238E27FC236}">
                <a16:creationId xmlns="" xmlns:a16="http://schemas.microsoft.com/office/drawing/2014/main" id="{1DAEC31F-A5EC-45A3-A8D5-C996CFF936F2}"/>
              </a:ext>
            </a:extLst>
          </p:cNvPr>
          <p:cNvSpPr/>
          <p:nvPr/>
        </p:nvSpPr>
        <p:spPr>
          <a:xfrm rot="10800000">
            <a:off x="2680040" y="3649724"/>
            <a:ext cx="235776" cy="50620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Oval 26">
            <a:extLst>
              <a:ext uri="{FF2B5EF4-FFF2-40B4-BE49-F238E27FC236}">
                <a16:creationId xmlns="" xmlns:a16="http://schemas.microsoft.com/office/drawing/2014/main" id="{C4DFB637-EAB8-4753-87FD-5A7300F4F356}"/>
              </a:ext>
            </a:extLst>
          </p:cNvPr>
          <p:cNvSpPr/>
          <p:nvPr/>
        </p:nvSpPr>
        <p:spPr>
          <a:xfrm>
            <a:off x="6372200" y="1635646"/>
            <a:ext cx="432048" cy="504056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73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94156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203598"/>
            <a:ext cx="9144000" cy="50405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ko-KR" altLang="en-US" dirty="0" smtClean="0">
                <a:hlinkClick r:id="rId3"/>
              </a:rPr>
              <a:t>독도리</a:t>
            </a:r>
            <a:r>
              <a:rPr lang="en-US" altLang="ko-KR" dirty="0" smtClean="0">
                <a:hlinkClick r:id="rId3"/>
              </a:rPr>
              <a:t>~!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48272" y="257968"/>
            <a:ext cx="6695728" cy="873621"/>
          </a:xfrm>
        </p:spPr>
        <p:txBody>
          <a:bodyPr/>
          <a:lstStyle/>
          <a:p>
            <a:r>
              <a:rPr lang="ko-KR" altLang="en-US" dirty="0" smtClean="0"/>
              <a:t>참고문헌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1563638"/>
            <a:ext cx="612068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- </a:t>
            </a:r>
            <a:r>
              <a:rPr lang="ko-KR" altLang="en-US" sz="2500" b="1" dirty="0" smtClean="0">
                <a:solidFill>
                  <a:schemeClr val="accent1"/>
                </a:solidFill>
                <a:cs typeface="Arial" pitchFamily="34" charset="0"/>
              </a:rPr>
              <a:t>외교부 독도 </a:t>
            </a:r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| </a:t>
            </a:r>
            <a:r>
              <a:rPr lang="ko-KR" altLang="en-US" sz="2500" b="1" dirty="0" smtClean="0">
                <a:solidFill>
                  <a:schemeClr val="accent1"/>
                </a:solidFill>
                <a:cs typeface="Arial" pitchFamily="34" charset="0"/>
              </a:rPr>
              <a:t>대한민국 외교부 독도 </a:t>
            </a:r>
          </a:p>
          <a:p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- [</a:t>
            </a:r>
            <a:r>
              <a:rPr lang="ko-KR" altLang="en-US" sz="2500" b="1" dirty="0" err="1" smtClean="0">
                <a:solidFill>
                  <a:schemeClr val="accent1"/>
                </a:solidFill>
                <a:cs typeface="Arial" pitchFamily="34" charset="0"/>
              </a:rPr>
              <a:t>네이버</a:t>
            </a:r>
            <a:r>
              <a:rPr lang="ko-KR" altLang="en-US" sz="2500" b="1" dirty="0" smtClean="0">
                <a:solidFill>
                  <a:schemeClr val="accent1"/>
                </a:solidFill>
                <a:cs typeface="Arial" pitchFamily="34" charset="0"/>
              </a:rPr>
              <a:t> 지식백과</a:t>
            </a:r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] </a:t>
            </a:r>
            <a:r>
              <a:rPr lang="ko-KR" altLang="en-US" sz="2500" b="1" dirty="0" smtClean="0">
                <a:solidFill>
                  <a:schemeClr val="accent1"/>
                </a:solidFill>
                <a:cs typeface="Arial" pitchFamily="34" charset="0"/>
              </a:rPr>
              <a:t>독도는 왜 우리땅인가 </a:t>
            </a:r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(SERICEO - </a:t>
            </a:r>
            <a:r>
              <a:rPr lang="ko-KR" altLang="en-US" sz="2500" b="1" dirty="0" smtClean="0">
                <a:solidFill>
                  <a:schemeClr val="accent1"/>
                </a:solidFill>
                <a:cs typeface="Arial" pitchFamily="34" charset="0"/>
              </a:rPr>
              <a:t>고대사 숨은 이야기</a:t>
            </a:r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, </a:t>
            </a:r>
            <a:r>
              <a:rPr lang="ko-KR" altLang="en-US" sz="2500" b="1" dirty="0" err="1" smtClean="0">
                <a:solidFill>
                  <a:schemeClr val="accent1"/>
                </a:solidFill>
                <a:cs typeface="Arial" pitchFamily="34" charset="0"/>
              </a:rPr>
              <a:t>조법종</a:t>
            </a:r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)</a:t>
            </a:r>
          </a:p>
          <a:p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- [</a:t>
            </a:r>
            <a:r>
              <a:rPr lang="ko-KR" altLang="en-US" sz="2500" b="1" dirty="0" err="1" smtClean="0">
                <a:solidFill>
                  <a:schemeClr val="accent1"/>
                </a:solidFill>
                <a:cs typeface="Arial" pitchFamily="34" charset="0"/>
              </a:rPr>
              <a:t>네이버</a:t>
            </a:r>
            <a:r>
              <a:rPr lang="ko-KR" altLang="en-US" sz="2500" b="1" dirty="0" smtClean="0">
                <a:solidFill>
                  <a:schemeClr val="accent1"/>
                </a:solidFill>
                <a:cs typeface="Arial" pitchFamily="34" charset="0"/>
              </a:rPr>
              <a:t> 지식백과</a:t>
            </a:r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] </a:t>
            </a:r>
            <a:r>
              <a:rPr lang="ko-KR" altLang="en-US" sz="2500" b="1" dirty="0" smtClean="0">
                <a:solidFill>
                  <a:schemeClr val="accent1"/>
                </a:solidFill>
                <a:cs typeface="Arial" pitchFamily="34" charset="0"/>
              </a:rPr>
              <a:t>독도는 우리 땅</a:t>
            </a:r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,</a:t>
            </a:r>
          </a:p>
          <a:p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 &lt;</a:t>
            </a:r>
            <a:r>
              <a:rPr lang="ko-KR" altLang="en-US" sz="2500" b="1" dirty="0" smtClean="0">
                <a:solidFill>
                  <a:schemeClr val="accent1"/>
                </a:solidFill>
                <a:cs typeface="Arial" pitchFamily="34" charset="0"/>
              </a:rPr>
              <a:t>그들의 논리</a:t>
            </a:r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&gt; </a:t>
            </a:r>
          </a:p>
          <a:p>
            <a:r>
              <a:rPr lang="en-US" altLang="ko-KR" sz="2500" b="1" dirty="0" smtClean="0">
                <a:solidFill>
                  <a:schemeClr val="accent1"/>
                </a:solidFill>
                <a:cs typeface="Arial" pitchFamily="34" charset="0"/>
              </a:rPr>
              <a:t>-YouTube</a:t>
            </a:r>
          </a:p>
          <a:p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1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733934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accent1"/>
                </a:solidFill>
              </a:rPr>
              <a:t>변치 않는 우리나라의 영토</a:t>
            </a:r>
            <a:r>
              <a:rPr lang="en-US" altLang="ko-KR" dirty="0" smtClean="0">
                <a:solidFill>
                  <a:schemeClr val="accent1"/>
                </a:solidFill>
              </a:rPr>
              <a:t>, </a:t>
            </a:r>
            <a:r>
              <a:rPr lang="ko-KR" altLang="en-US" dirty="0" smtClean="0">
                <a:solidFill>
                  <a:schemeClr val="accent1"/>
                </a:solidFill>
              </a:rPr>
              <a:t>독도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831" y="1464561"/>
            <a:ext cx="1952504" cy="771025"/>
            <a:chOff x="803640" y="3362835"/>
            <a:chExt cx="2059657" cy="771025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영토 소속이 국제법적으로 인정을 받았는가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국제법적 증거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88024" y="1705620"/>
            <a:ext cx="403244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우편 번호 </a:t>
            </a:r>
            <a:r>
              <a:rPr lang="en-US" altLang="ko-K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799-805</a:t>
            </a:r>
            <a:br>
              <a:rPr lang="en-US" altLang="ko-K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ko-KR" alt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울릉도 동남쪽 뱃길 따라                 </a:t>
            </a:r>
            <a:r>
              <a:rPr lang="en-US" altLang="ko-K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ko-KR" alt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리 외로운 섬 하나 </a:t>
            </a:r>
            <a:endParaRPr lang="en-US" altLang="ko-KR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ko-KR" alt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새들의 고향</a:t>
            </a:r>
            <a:r>
              <a:rPr lang="ko-KR" alt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o-KR" alt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en-US" altLang="ko-KR" sz="16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4587974"/>
            <a:ext cx="194421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3"/>
              </a:rPr>
              <a:t>(feat.</a:t>
            </a:r>
            <a:r>
              <a:rPr lang="ko-KR" altLang="en-US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3"/>
              </a:rPr>
              <a:t>독도는 우리땅</a:t>
            </a:r>
            <a:r>
              <a:rPr lang="en-US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3"/>
              </a:rPr>
              <a:t>)</a:t>
            </a:r>
            <a:endParaRPr lang="en-US" altLang="ko-K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그림 개체 틀 22" descr="ea40_81_i1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3236" r="3236"/>
          <a:stretch>
            <a:fillRect/>
          </a:stretch>
        </p:blipFill>
        <p:spPr/>
      </p:pic>
      <p:sp>
        <p:nvSpPr>
          <p:cNvPr id="27" name="Oval 6">
            <a:extLst>
              <a:ext uri="{FF2B5EF4-FFF2-40B4-BE49-F238E27FC236}">
                <a16:creationId xmlns="" xmlns:a16="http://schemas.microsoft.com/office/drawing/2014/main" id="{8AE4992A-2A39-4911-8F4D-363DFEB7B464}"/>
              </a:ext>
            </a:extLst>
          </p:cNvPr>
          <p:cNvSpPr/>
          <p:nvPr/>
        </p:nvSpPr>
        <p:spPr>
          <a:xfrm>
            <a:off x="1331640" y="1059582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0" name="Group 7"/>
          <p:cNvGrpSpPr/>
          <p:nvPr/>
        </p:nvGrpSpPr>
        <p:grpSpPr>
          <a:xfrm>
            <a:off x="467544" y="2787774"/>
            <a:ext cx="1952504" cy="771025"/>
            <a:chOff x="803640" y="3362835"/>
            <a:chExt cx="2059657" cy="771025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본토에서 얼마나 가까이 위치하는가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지리적 증거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Oval 6">
            <a:extLst>
              <a:ext uri="{FF2B5EF4-FFF2-40B4-BE49-F238E27FC236}">
                <a16:creationId xmlns="" xmlns:a16="http://schemas.microsoft.com/office/drawing/2014/main" id="{8AE4992A-2A39-4911-8F4D-363DFEB7B464}"/>
              </a:ext>
            </a:extLst>
          </p:cNvPr>
          <p:cNvSpPr/>
          <p:nvPr/>
        </p:nvSpPr>
        <p:spPr>
          <a:xfrm>
            <a:off x="1303353" y="2382795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4" name="Group 7"/>
          <p:cNvGrpSpPr/>
          <p:nvPr/>
        </p:nvGrpSpPr>
        <p:grpSpPr>
          <a:xfrm>
            <a:off x="395536" y="4155926"/>
            <a:ext cx="2016224" cy="678692"/>
            <a:chOff x="803640" y="3362835"/>
            <a:chExt cx="2126874" cy="678692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764528"/>
              <a:ext cx="212687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현재 누가 지배하고 있는가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실효적 지배증거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Oval 6">
            <a:extLst>
              <a:ext uri="{FF2B5EF4-FFF2-40B4-BE49-F238E27FC236}">
                <a16:creationId xmlns="" xmlns:a16="http://schemas.microsoft.com/office/drawing/2014/main" id="{8AE4992A-2A39-4911-8F4D-363DFEB7B464}"/>
              </a:ext>
            </a:extLst>
          </p:cNvPr>
          <p:cNvSpPr/>
          <p:nvPr/>
        </p:nvSpPr>
        <p:spPr>
          <a:xfrm>
            <a:off x="1231345" y="3750947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71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왜 독도가 한국영토인가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역사적 증거</a:t>
            </a:r>
            <a:r>
              <a:rPr lang="en-US" altLang="ko-K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03848" y="181632"/>
            <a:ext cx="5940152" cy="1237990"/>
          </a:xfrm>
        </p:spPr>
        <p:txBody>
          <a:bodyPr anchor="ctr"/>
          <a:lstStyle/>
          <a:p>
            <a:pPr algn="ctr"/>
            <a:r>
              <a:rPr lang="ko-KR" altLang="en-US" dirty="0" smtClean="0">
                <a:solidFill>
                  <a:schemeClr val="accent1"/>
                </a:solidFill>
              </a:rPr>
              <a:t>역사적 증거</a:t>
            </a:r>
            <a:endParaRPr lang="en-US" altLang="ko-KR" dirty="0">
              <a:solidFill>
                <a:schemeClr val="accent1"/>
              </a:solidFill>
            </a:endParaRPr>
          </a:p>
        </p:txBody>
      </p:sp>
      <p:pic>
        <p:nvPicPr>
          <p:cNvPr id="10" name="그림 개체 틀 9" descr="ad16_6_i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3"/>
            <a:ext cx="3491880" cy="5143197"/>
          </a:xfrm>
        </p:spPr>
      </p:pic>
      <p:pic>
        <p:nvPicPr>
          <p:cNvPr id="17" name="그림 개체 틀 16" descr="pic_pop15.jpg"/>
          <p:cNvPicPr>
            <a:picLocks noGrp="1" noChangeAspect="1"/>
          </p:cNvPicPr>
          <p:nvPr>
            <p:ph type="pic" idx="14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923678"/>
            <a:ext cx="3131840" cy="1512168"/>
          </a:xfrm>
        </p:spPr>
      </p:pic>
      <p:pic>
        <p:nvPicPr>
          <p:cNvPr id="21" name="그림 개체 틀 20" descr="pic_pop8.png"/>
          <p:cNvPicPr>
            <a:picLocks noGrp="1" noChangeAspect="1"/>
          </p:cNvPicPr>
          <p:nvPr>
            <p:ph type="pic" idx="15"/>
          </p:nvPr>
        </p:nvPicPr>
        <p:blipFill>
          <a:blip r:embed="rId4" cstate="print"/>
          <a:stretch>
            <a:fillRect/>
          </a:stretch>
        </p:blipFill>
        <p:spPr>
          <a:xfrm>
            <a:off x="3491880" y="3508375"/>
            <a:ext cx="2592288" cy="1635125"/>
          </a:xfrm>
        </p:spPr>
      </p:pic>
      <p:pic>
        <p:nvPicPr>
          <p:cNvPr id="15" name="그림 개체 틀 14" descr="yoshida.us.51.jpg"/>
          <p:cNvPicPr>
            <a:picLocks noGrp="1" noChangeAspect="1"/>
          </p:cNvPicPr>
          <p:nvPr>
            <p:ph type="pic" idx="13"/>
          </p:nvPr>
        </p:nvPicPr>
        <p:blipFill>
          <a:blip r:embed="rId5" cstate="print"/>
          <a:stretch>
            <a:fillRect/>
          </a:stretch>
        </p:blipFill>
        <p:spPr>
          <a:xfrm>
            <a:off x="6084168" y="3435687"/>
            <a:ext cx="3059832" cy="1707813"/>
          </a:xfrm>
        </p:spPr>
      </p:pic>
      <p:pic>
        <p:nvPicPr>
          <p:cNvPr id="16" name="그림 개체 틀 15" descr="pic_pop13.jpg"/>
          <p:cNvPicPr>
            <a:picLocks noGrp="1" noChangeAspect="1"/>
          </p:cNvPicPr>
          <p:nvPr>
            <p:ph type="pic" idx="12"/>
          </p:nvPr>
        </p:nvPicPr>
        <p:blipFill>
          <a:blip r:embed="rId6" cstate="print"/>
          <a:stretch>
            <a:fillRect/>
          </a:stretch>
        </p:blipFill>
        <p:spPr>
          <a:xfrm>
            <a:off x="3495128" y="1923678"/>
            <a:ext cx="2619983" cy="1584176"/>
          </a:xfrm>
        </p:spPr>
      </p:pic>
    </p:spTree>
    <p:extLst>
      <p:ext uri="{BB962C8B-B14F-4D97-AF65-F5344CB8AC3E}">
        <p14:creationId xmlns:p14="http://schemas.microsoft.com/office/powerpoint/2010/main" xmlns="" val="33242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1584175"/>
          </a:xfrm>
        </p:spPr>
        <p:txBody>
          <a:bodyPr/>
          <a:lstStyle/>
          <a:p>
            <a:r>
              <a:rPr lang="ko-KR" altLang="en-US" dirty="0" smtClean="0"/>
              <a:t>독도 연표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395536" y="2747838"/>
            <a:ext cx="842493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9286"/>
            <a:ext cx="9144000" cy="868288"/>
          </a:xfrm>
        </p:spPr>
        <p:txBody>
          <a:bodyPr/>
          <a:lstStyle/>
          <a:p>
            <a:r>
              <a:rPr lang="ko-KR" altLang="en-US" dirty="0" smtClean="0"/>
              <a:t>독도 연표</a:t>
            </a:r>
            <a:endParaRPr lang="ko-KR" altLang="en-US" dirty="0"/>
          </a:p>
        </p:txBody>
      </p:sp>
      <p:sp>
        <p:nvSpPr>
          <p:cNvPr id="4" name="직사각형 1"/>
          <p:cNvSpPr/>
          <p:nvPr/>
        </p:nvSpPr>
        <p:spPr>
          <a:xfrm>
            <a:off x="779302" y="2531838"/>
            <a:ext cx="1260000" cy="432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512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1"/>
          <p:cNvSpPr/>
          <p:nvPr/>
        </p:nvSpPr>
        <p:spPr>
          <a:xfrm>
            <a:off x="2346880" y="2531838"/>
            <a:ext cx="1260000" cy="432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1454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3914458" y="2531838"/>
            <a:ext cx="1260000" cy="432000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1625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5482036" y="2531838"/>
            <a:ext cx="1260000" cy="432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1693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7049613" y="2531838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1694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24" y="3061736"/>
            <a:ext cx="140280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cs typeface="Arial" pitchFamily="34" charset="0"/>
              </a:rPr>
              <a:t>우산국 복속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3077125"/>
            <a:ext cx="19442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세종실록 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지리지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0344" y="2954014"/>
            <a:ext cx="14028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chemeClr val="bg1"/>
                </a:solidFill>
                <a:cs typeface="Arial" pitchFamily="34" charset="0"/>
              </a:rPr>
              <a:t>다케시마</a:t>
            </a:r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도해 면허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080" y="3092513"/>
            <a:ext cx="15841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안윤복 일본 납치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6256" y="2984792"/>
            <a:ext cx="15841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울릉도 </a:t>
            </a:r>
            <a:r>
              <a:rPr lang="ko-KR" altLang="en-US" sz="1400" b="1" dirty="0" err="1" smtClean="0">
                <a:solidFill>
                  <a:schemeClr val="bg1"/>
                </a:solidFill>
                <a:cs typeface="Arial" pitchFamily="34" charset="0"/>
              </a:rPr>
              <a:t>수토제도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 시행결절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5924915" y="1835338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9"/>
          <p:cNvSpPr/>
          <p:nvPr/>
        </p:nvSpPr>
        <p:spPr>
          <a:xfrm>
            <a:off x="1187624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Rectangle 9"/>
          <p:cNvSpPr/>
          <p:nvPr/>
        </p:nvSpPr>
        <p:spPr>
          <a:xfrm>
            <a:off x="2771800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Block Arc 14">
            <a:extLst>
              <a:ext uri="{FF2B5EF4-FFF2-40B4-BE49-F238E27FC236}">
                <a16:creationId xmlns="" xmlns:a16="http://schemas.microsoft.com/office/drawing/2014/main" id="{F1AF2817-CEE2-4351-A349-2908579780E2}"/>
              </a:ext>
            </a:extLst>
          </p:cNvPr>
          <p:cNvSpPr/>
          <p:nvPr/>
        </p:nvSpPr>
        <p:spPr>
          <a:xfrm rot="16200000">
            <a:off x="4356103" y="185154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14">
            <a:extLst>
              <a:ext uri="{FF2B5EF4-FFF2-40B4-BE49-F238E27FC236}">
                <a16:creationId xmlns="" xmlns:a16="http://schemas.microsoft.com/office/drawing/2014/main" id="{F1AF2817-CEE2-4351-A349-2908579780E2}"/>
              </a:ext>
            </a:extLst>
          </p:cNvPr>
          <p:cNvSpPr/>
          <p:nvPr/>
        </p:nvSpPr>
        <p:spPr>
          <a:xfrm rot="16200000">
            <a:off x="7524456" y="185154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4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395536" y="2747838"/>
            <a:ext cx="842493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9286"/>
            <a:ext cx="9144000" cy="868288"/>
          </a:xfrm>
        </p:spPr>
        <p:txBody>
          <a:bodyPr/>
          <a:lstStyle/>
          <a:p>
            <a:r>
              <a:rPr lang="ko-KR" altLang="en-US" dirty="0" smtClean="0"/>
              <a:t>독도 연표</a:t>
            </a:r>
            <a:endParaRPr lang="ko-KR" altLang="en-US" dirty="0"/>
          </a:p>
        </p:txBody>
      </p:sp>
      <p:sp>
        <p:nvSpPr>
          <p:cNvPr id="4" name="직사각형 1"/>
          <p:cNvSpPr/>
          <p:nvPr/>
        </p:nvSpPr>
        <p:spPr>
          <a:xfrm>
            <a:off x="779302" y="2531838"/>
            <a:ext cx="1260000" cy="432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1695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1"/>
          <p:cNvSpPr/>
          <p:nvPr/>
        </p:nvSpPr>
        <p:spPr>
          <a:xfrm>
            <a:off x="2346880" y="2531838"/>
            <a:ext cx="1260000" cy="432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1696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3914458" y="2531838"/>
            <a:ext cx="1260000" cy="432000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1770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5482036" y="2531838"/>
            <a:ext cx="1260000" cy="432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1870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7049613" y="2531838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1877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24" y="2984792"/>
            <a:ext cx="140280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일본 </a:t>
            </a:r>
            <a:r>
              <a:rPr lang="ko-KR" altLang="en-US" sz="1400" b="1" dirty="0" err="1" smtClean="0">
                <a:solidFill>
                  <a:schemeClr val="bg1"/>
                </a:solidFill>
                <a:cs typeface="Arial" pitchFamily="34" charset="0"/>
              </a:rPr>
              <a:t>돗토리번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답변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3003798"/>
            <a:ext cx="140280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월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ko-KR" altLang="en-US" sz="1400" b="1" dirty="0" err="1" smtClean="0">
                <a:solidFill>
                  <a:schemeClr val="bg1"/>
                </a:solidFill>
                <a:cs typeface="Arial" pitchFamily="34" charset="0"/>
              </a:rPr>
              <a:t>다케시마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도해금지령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월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안용복 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일본 도해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0344" y="2954014"/>
            <a:ext cx="14028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동국문헌비고 </a:t>
            </a:r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여지고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8354" y="2923236"/>
            <a:ext cx="14028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cs typeface="Arial" pitchFamily="34" charset="0"/>
              </a:rPr>
              <a:t>조선국교제시말내탐서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6364" y="3061736"/>
            <a:ext cx="140280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chemeClr val="bg1"/>
                </a:solidFill>
                <a:cs typeface="Arial" pitchFamily="34" charset="0"/>
              </a:rPr>
              <a:t>태정관지령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5924915" y="1835338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ectangle 9"/>
          <p:cNvSpPr/>
          <p:nvPr/>
        </p:nvSpPr>
        <p:spPr>
          <a:xfrm>
            <a:off x="1187624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ectangle 9"/>
          <p:cNvSpPr/>
          <p:nvPr/>
        </p:nvSpPr>
        <p:spPr>
          <a:xfrm>
            <a:off x="2771800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Rectangle 9"/>
          <p:cNvSpPr/>
          <p:nvPr/>
        </p:nvSpPr>
        <p:spPr>
          <a:xfrm>
            <a:off x="4355976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ectangle 9"/>
          <p:cNvSpPr/>
          <p:nvPr/>
        </p:nvSpPr>
        <p:spPr>
          <a:xfrm>
            <a:off x="7452320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54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395536" y="2747838"/>
            <a:ext cx="842493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9286"/>
            <a:ext cx="9144000" cy="868288"/>
          </a:xfrm>
        </p:spPr>
        <p:txBody>
          <a:bodyPr/>
          <a:lstStyle/>
          <a:p>
            <a:r>
              <a:rPr lang="ko-KR" altLang="en-US" dirty="0" smtClean="0"/>
              <a:t>독도 연표</a:t>
            </a:r>
            <a:endParaRPr lang="ko-KR" altLang="en-US" dirty="0"/>
          </a:p>
        </p:txBody>
      </p:sp>
      <p:sp>
        <p:nvSpPr>
          <p:cNvPr id="4" name="직사각형 1"/>
          <p:cNvSpPr/>
          <p:nvPr/>
        </p:nvSpPr>
        <p:spPr>
          <a:xfrm>
            <a:off x="779302" y="2531838"/>
            <a:ext cx="1260000" cy="432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1900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1"/>
          <p:cNvSpPr/>
          <p:nvPr/>
        </p:nvSpPr>
        <p:spPr>
          <a:xfrm>
            <a:off x="2346880" y="2531838"/>
            <a:ext cx="1260000" cy="432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1905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3914458" y="2531838"/>
            <a:ext cx="1260000" cy="432000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1906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5482036" y="2531838"/>
            <a:ext cx="1260000" cy="432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1946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7049613" y="2531838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1951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24" y="2954015"/>
            <a:ext cx="14028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칙령 제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41</a:t>
            </a:r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호 </a:t>
            </a:r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반포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2334" y="2954014"/>
            <a:ext cx="14028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chemeClr val="bg1"/>
                </a:solidFill>
                <a:cs typeface="Arial" pitchFamily="34" charset="0"/>
              </a:rPr>
              <a:t>시마네현고시</a:t>
            </a:r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제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40</a:t>
            </a:r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호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2931790"/>
            <a:ext cx="1402807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월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pPr algn="ctr"/>
            <a:r>
              <a:rPr lang="ko-KR" altLang="en-US" sz="1400" b="1" dirty="0" err="1" smtClean="0">
                <a:solidFill>
                  <a:schemeClr val="bg1"/>
                </a:solidFill>
                <a:cs typeface="Arial" pitchFamily="34" charset="0"/>
              </a:rPr>
              <a:t>울도군수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400" b="1" dirty="0" err="1" smtClean="0">
                <a:solidFill>
                  <a:schemeClr val="bg1"/>
                </a:solidFill>
                <a:cs typeface="Arial" pitchFamily="34" charset="0"/>
              </a:rPr>
              <a:t>심흥택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 보고서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월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의정부 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참정대신</a:t>
            </a:r>
            <a:b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지령 제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호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2968084"/>
            <a:ext cx="1800200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월 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29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일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연합국최고사령관</a:t>
            </a:r>
            <a:b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각서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제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677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호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월 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22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일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연합국최고사령관</a:t>
            </a:r>
            <a:b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각서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제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1033</a:t>
            </a:r>
            <a:r>
              <a:rPr lang="ko-KR" altLang="en-US" sz="1400" b="1" dirty="0" smtClean="0">
                <a:solidFill>
                  <a:schemeClr val="bg1"/>
                </a:solidFill>
                <a:cs typeface="Arial" pitchFamily="34" charset="0"/>
              </a:rPr>
              <a:t>호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8224" y="2954014"/>
            <a:ext cx="21602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샌프란시스코 </a:t>
            </a:r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cs typeface="Arial" pitchFamily="34" charset="0"/>
              </a:rPr>
              <a:t>강화조약 체결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9"/>
          <p:cNvSpPr/>
          <p:nvPr/>
        </p:nvSpPr>
        <p:spPr>
          <a:xfrm>
            <a:off x="4355976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ectangle 9"/>
          <p:cNvSpPr/>
          <p:nvPr/>
        </p:nvSpPr>
        <p:spPr>
          <a:xfrm>
            <a:off x="2771800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Rectangle 9"/>
          <p:cNvSpPr/>
          <p:nvPr/>
        </p:nvSpPr>
        <p:spPr>
          <a:xfrm>
            <a:off x="1187624" y="1851670"/>
            <a:ext cx="382776" cy="3583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Block Arc 14">
            <a:extLst>
              <a:ext uri="{FF2B5EF4-FFF2-40B4-BE49-F238E27FC236}">
                <a16:creationId xmlns="" xmlns:a16="http://schemas.microsoft.com/office/drawing/2014/main" id="{F1AF2817-CEE2-4351-A349-2908579780E2}"/>
              </a:ext>
            </a:extLst>
          </p:cNvPr>
          <p:cNvSpPr/>
          <p:nvPr/>
        </p:nvSpPr>
        <p:spPr>
          <a:xfrm rot="16200000">
            <a:off x="5868271" y="185154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6">
            <a:extLst>
              <a:ext uri="{FF2B5EF4-FFF2-40B4-BE49-F238E27FC236}">
                <a16:creationId xmlns="" xmlns:a16="http://schemas.microsoft.com/office/drawing/2014/main" id="{7A72CB31-F9E7-4F7A-B095-DB93A239A23D}"/>
              </a:ext>
            </a:extLst>
          </p:cNvPr>
          <p:cNvSpPr/>
          <p:nvPr/>
        </p:nvSpPr>
        <p:spPr>
          <a:xfrm rot="2700000">
            <a:off x="7689870" y="182124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54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394</Words>
  <Application>Microsoft Office PowerPoint</Application>
  <PresentationFormat>화면 슬라이드 쇼(16:9)</PresentationFormat>
  <Paragraphs>160</Paragraphs>
  <Slides>23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133</cp:revision>
  <dcterms:created xsi:type="dcterms:W3CDTF">2016-12-05T23:26:54Z</dcterms:created>
  <dcterms:modified xsi:type="dcterms:W3CDTF">2020-04-30T17:05:57Z</dcterms:modified>
</cp:coreProperties>
</file>