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sldIdLst>
    <p:sldId id="260" r:id="rId3"/>
    <p:sldId id="262" r:id="rId4"/>
    <p:sldId id="263" r:id="rId5"/>
    <p:sldId id="265" r:id="rId6"/>
    <p:sldId id="259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5" r:id="rId15"/>
    <p:sldId id="274" r:id="rId16"/>
    <p:sldId id="273" r:id="rId17"/>
    <p:sldId id="276" r:id="rId18"/>
    <p:sldId id="277" r:id="rId19"/>
    <p:sldId id="278" r:id="rId20"/>
    <p:sldId id="279" r:id="rId21"/>
    <p:sldId id="281" r:id="rId22"/>
    <p:sldId id="282" r:id="rId23"/>
    <p:sldId id="284" r:id="rId24"/>
    <p:sldId id="287" r:id="rId25"/>
    <p:sldId id="285" r:id="rId26"/>
    <p:sldId id="288" r:id="rId27"/>
    <p:sldId id="256" r:id="rId28"/>
    <p:sldId id="286" r:id="rId29"/>
    <p:sldId id="283" r:id="rId30"/>
  </p:sldIdLst>
  <p:sldSz cx="12192000" cy="6858000"/>
  <p:notesSz cx="6858000" cy="9144000"/>
  <p:embeddedFontLst>
    <p:embeddedFont>
      <p:font typeface="MD아트체" pitchFamily="18" charset="-127"/>
      <p:regular r:id="rId3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45B"/>
    <a:srgbClr val="EEE6CC"/>
    <a:srgbClr val="496F74"/>
    <a:srgbClr val="E84D34"/>
    <a:srgbClr val="EAE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6" autoAdjust="0"/>
    <p:restoredTop sz="99390" autoAdjust="0"/>
  </p:normalViewPr>
  <p:slideViewPr>
    <p:cSldViewPr snapToGrid="0">
      <p:cViewPr varScale="1">
        <p:scale>
          <a:sx n="86" d="100"/>
          <a:sy n="86" d="100"/>
        </p:scale>
        <p:origin x="-90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각 삼각형 1"/>
          <p:cNvSpPr/>
          <p:nvPr userDrawn="1"/>
        </p:nvSpPr>
        <p:spPr>
          <a:xfrm rot="10800000">
            <a:off x="0" y="-3"/>
            <a:ext cx="1295400" cy="1028700"/>
          </a:xfrm>
          <a:prstGeom prst="rtTriangle">
            <a:avLst/>
          </a:prstGeom>
          <a:solidFill>
            <a:srgbClr val="E84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각 삼각형 2"/>
          <p:cNvSpPr/>
          <p:nvPr userDrawn="1"/>
        </p:nvSpPr>
        <p:spPr>
          <a:xfrm rot="10800000" flipH="1">
            <a:off x="1295400" y="-2"/>
            <a:ext cx="1295400" cy="1028700"/>
          </a:xfrm>
          <a:prstGeom prst="rtTriangle">
            <a:avLst/>
          </a:prstGeom>
          <a:solidFill>
            <a:srgbClr val="EC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/>
          <p:cNvSpPr/>
          <p:nvPr userDrawn="1"/>
        </p:nvSpPr>
        <p:spPr>
          <a:xfrm rot="5400000">
            <a:off x="-352428" y="352425"/>
            <a:ext cx="2019304" cy="1314448"/>
          </a:xfrm>
          <a:prstGeom prst="triangle">
            <a:avLst/>
          </a:prstGeom>
          <a:solidFill>
            <a:srgbClr val="49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4"/>
          <p:cNvSpPr/>
          <p:nvPr userDrawn="1"/>
        </p:nvSpPr>
        <p:spPr>
          <a:xfrm rot="5400000">
            <a:off x="-371476" y="2371729"/>
            <a:ext cx="2019304" cy="1314448"/>
          </a:xfrm>
          <a:prstGeom prst="triangle">
            <a:avLst/>
          </a:prstGeom>
          <a:solidFill>
            <a:srgbClr val="EC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이등변 삼각형 5"/>
          <p:cNvSpPr/>
          <p:nvPr userDrawn="1"/>
        </p:nvSpPr>
        <p:spPr>
          <a:xfrm rot="5400000">
            <a:off x="942972" y="1362466"/>
            <a:ext cx="2019304" cy="1314448"/>
          </a:xfrm>
          <a:prstGeom prst="triangle">
            <a:avLst/>
          </a:prstGeom>
          <a:solidFill>
            <a:srgbClr val="EEE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이등변 삼각형 6"/>
          <p:cNvSpPr/>
          <p:nvPr userDrawn="1"/>
        </p:nvSpPr>
        <p:spPr>
          <a:xfrm rot="5400000">
            <a:off x="2219324" y="352424"/>
            <a:ext cx="2019304" cy="1314448"/>
          </a:xfrm>
          <a:prstGeom prst="triangle">
            <a:avLst/>
          </a:prstGeom>
          <a:solidFill>
            <a:srgbClr val="49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rot="10800000">
            <a:off x="2571750" y="-3"/>
            <a:ext cx="1295400" cy="1028700"/>
          </a:xfrm>
          <a:prstGeom prst="rtTriangle">
            <a:avLst/>
          </a:prstGeom>
          <a:solidFill>
            <a:srgbClr val="EAE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각 삼각형 8"/>
          <p:cNvSpPr/>
          <p:nvPr userDrawn="1"/>
        </p:nvSpPr>
        <p:spPr>
          <a:xfrm rot="10800000" flipH="1">
            <a:off x="3867150" y="-2"/>
            <a:ext cx="1295400" cy="1028700"/>
          </a:xfrm>
          <a:prstGeom prst="rtTriangle">
            <a:avLst/>
          </a:prstGeom>
          <a:solidFill>
            <a:srgbClr val="EEE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각 삼각형 11"/>
          <p:cNvSpPr/>
          <p:nvPr userDrawn="1"/>
        </p:nvSpPr>
        <p:spPr>
          <a:xfrm>
            <a:off x="10896600" y="5829300"/>
            <a:ext cx="1295400" cy="1028700"/>
          </a:xfrm>
          <a:prstGeom prst="rtTriangle">
            <a:avLst/>
          </a:prstGeom>
          <a:solidFill>
            <a:srgbClr val="EEE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각 삼각형 12"/>
          <p:cNvSpPr/>
          <p:nvPr userDrawn="1"/>
        </p:nvSpPr>
        <p:spPr>
          <a:xfrm flipH="1">
            <a:off x="9601200" y="5848347"/>
            <a:ext cx="1295400" cy="1028700"/>
          </a:xfrm>
          <a:prstGeom prst="rtTriangle">
            <a:avLst/>
          </a:prstGeom>
          <a:solidFill>
            <a:srgbClr val="EC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이등변 삼각형 13"/>
          <p:cNvSpPr/>
          <p:nvPr userDrawn="1"/>
        </p:nvSpPr>
        <p:spPr>
          <a:xfrm rot="16200000">
            <a:off x="10525124" y="5191124"/>
            <a:ext cx="2019304" cy="1314448"/>
          </a:xfrm>
          <a:prstGeom prst="triangle">
            <a:avLst/>
          </a:prstGeom>
          <a:solidFill>
            <a:srgbClr val="49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텍스트 개체 틀 19"/>
          <p:cNvSpPr>
            <a:spLocks noGrp="1"/>
          </p:cNvSpPr>
          <p:nvPr>
            <p:ph type="body" sz="quarter" idx="10" hasCustomPrompt="1"/>
          </p:nvPr>
        </p:nvSpPr>
        <p:spPr>
          <a:xfrm>
            <a:off x="5162550" y="2389815"/>
            <a:ext cx="5539306" cy="5030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 altLang="ko-KR" sz="3200" dirty="0" smtClean="0">
                <a:solidFill>
                  <a:srgbClr val="E84D34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INSERT YOUR SUBTITLE</a:t>
            </a:r>
            <a:endParaRPr lang="ko-KR" altLang="en-US" sz="3200" dirty="0">
              <a:solidFill>
                <a:srgbClr val="E84D34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21" name="텍스트 개체 틀 19"/>
          <p:cNvSpPr>
            <a:spLocks noGrp="1"/>
          </p:cNvSpPr>
          <p:nvPr>
            <p:ph type="body" sz="quarter" idx="11" hasCustomPrompt="1"/>
          </p:nvPr>
        </p:nvSpPr>
        <p:spPr>
          <a:xfrm>
            <a:off x="5162550" y="2957681"/>
            <a:ext cx="5539306" cy="180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altLang="ko-KR" sz="6000" dirty="0" smtClean="0">
                <a:solidFill>
                  <a:srgbClr val="496F74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INSERT YOUR MAIN TITLE</a:t>
            </a:r>
            <a:endParaRPr lang="ko-KR" altLang="en-US" sz="6000" dirty="0">
              <a:solidFill>
                <a:srgbClr val="496F74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473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48598-6D35-43ED-A7A9-749CF1B40A27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82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48598-6D35-43ED-A7A9-749CF1B40A27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67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48598-6D35-43ED-A7A9-749CF1B40A27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1487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각 삼각형 1"/>
          <p:cNvSpPr/>
          <p:nvPr userDrawn="1"/>
        </p:nvSpPr>
        <p:spPr>
          <a:xfrm rot="10800000">
            <a:off x="0" y="-3"/>
            <a:ext cx="1295400" cy="1028700"/>
          </a:xfrm>
          <a:prstGeom prst="rtTriangle">
            <a:avLst/>
          </a:prstGeom>
          <a:solidFill>
            <a:srgbClr val="E84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각 삼각형 2"/>
          <p:cNvSpPr/>
          <p:nvPr userDrawn="1"/>
        </p:nvSpPr>
        <p:spPr>
          <a:xfrm rot="10800000" flipH="1">
            <a:off x="1295400" y="-2"/>
            <a:ext cx="1295400" cy="1028700"/>
          </a:xfrm>
          <a:prstGeom prst="rtTriangle">
            <a:avLst/>
          </a:prstGeom>
          <a:solidFill>
            <a:srgbClr val="EC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이등변 삼각형 3"/>
          <p:cNvSpPr/>
          <p:nvPr userDrawn="1"/>
        </p:nvSpPr>
        <p:spPr>
          <a:xfrm rot="5400000">
            <a:off x="-352428" y="352425"/>
            <a:ext cx="2019304" cy="1314448"/>
          </a:xfrm>
          <a:prstGeom prst="triangle">
            <a:avLst/>
          </a:prstGeom>
          <a:solidFill>
            <a:srgbClr val="49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이등변 삼각형 4"/>
          <p:cNvSpPr/>
          <p:nvPr userDrawn="1"/>
        </p:nvSpPr>
        <p:spPr>
          <a:xfrm rot="5400000">
            <a:off x="-371476" y="2371729"/>
            <a:ext cx="2019304" cy="1314448"/>
          </a:xfrm>
          <a:prstGeom prst="triangle">
            <a:avLst/>
          </a:prstGeom>
          <a:solidFill>
            <a:srgbClr val="EC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이등변 삼각형 5"/>
          <p:cNvSpPr/>
          <p:nvPr userDrawn="1"/>
        </p:nvSpPr>
        <p:spPr>
          <a:xfrm rot="5400000">
            <a:off x="942972" y="1362466"/>
            <a:ext cx="2019304" cy="1314448"/>
          </a:xfrm>
          <a:prstGeom prst="triangle">
            <a:avLst/>
          </a:prstGeom>
          <a:solidFill>
            <a:srgbClr val="EEE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이등변 삼각형 6"/>
          <p:cNvSpPr/>
          <p:nvPr userDrawn="1"/>
        </p:nvSpPr>
        <p:spPr>
          <a:xfrm rot="5400000">
            <a:off x="2219324" y="352424"/>
            <a:ext cx="2019304" cy="1314448"/>
          </a:xfrm>
          <a:prstGeom prst="triangle">
            <a:avLst/>
          </a:prstGeom>
          <a:solidFill>
            <a:srgbClr val="49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각 삼각형 7"/>
          <p:cNvSpPr/>
          <p:nvPr userDrawn="1"/>
        </p:nvSpPr>
        <p:spPr>
          <a:xfrm rot="10800000">
            <a:off x="2571750" y="-3"/>
            <a:ext cx="1295400" cy="1028700"/>
          </a:xfrm>
          <a:prstGeom prst="rtTriangle">
            <a:avLst/>
          </a:prstGeom>
          <a:solidFill>
            <a:srgbClr val="EAE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직각 삼각형 8"/>
          <p:cNvSpPr/>
          <p:nvPr userDrawn="1"/>
        </p:nvSpPr>
        <p:spPr>
          <a:xfrm rot="10800000" flipH="1">
            <a:off x="3867150" y="-2"/>
            <a:ext cx="1295400" cy="1028700"/>
          </a:xfrm>
          <a:prstGeom prst="rtTriangle">
            <a:avLst/>
          </a:prstGeom>
          <a:solidFill>
            <a:srgbClr val="EEE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각 삼각형 11"/>
          <p:cNvSpPr/>
          <p:nvPr userDrawn="1"/>
        </p:nvSpPr>
        <p:spPr>
          <a:xfrm>
            <a:off x="10896600" y="5829300"/>
            <a:ext cx="1295400" cy="1028700"/>
          </a:xfrm>
          <a:prstGeom prst="rtTriangle">
            <a:avLst/>
          </a:prstGeom>
          <a:solidFill>
            <a:srgbClr val="EEE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직각 삼각형 12"/>
          <p:cNvSpPr/>
          <p:nvPr userDrawn="1"/>
        </p:nvSpPr>
        <p:spPr>
          <a:xfrm flipH="1">
            <a:off x="9601200" y="5848347"/>
            <a:ext cx="1295400" cy="1028700"/>
          </a:xfrm>
          <a:prstGeom prst="rtTriangle">
            <a:avLst/>
          </a:prstGeom>
          <a:solidFill>
            <a:srgbClr val="EC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이등변 삼각형 13"/>
          <p:cNvSpPr/>
          <p:nvPr userDrawn="1"/>
        </p:nvSpPr>
        <p:spPr>
          <a:xfrm rot="16200000">
            <a:off x="10525124" y="5191124"/>
            <a:ext cx="2019304" cy="1314448"/>
          </a:xfrm>
          <a:prstGeom prst="triangle">
            <a:avLst/>
          </a:prstGeom>
          <a:solidFill>
            <a:srgbClr val="49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0" name="텍스트 개체 틀 19"/>
          <p:cNvSpPr>
            <a:spLocks noGrp="1"/>
          </p:cNvSpPr>
          <p:nvPr>
            <p:ph type="body" sz="quarter" idx="10" hasCustomPrompt="1"/>
          </p:nvPr>
        </p:nvSpPr>
        <p:spPr>
          <a:xfrm>
            <a:off x="5162550" y="2389815"/>
            <a:ext cx="5539306" cy="5030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 altLang="ko-KR" sz="3200" dirty="0" smtClean="0">
                <a:solidFill>
                  <a:srgbClr val="E84D34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INSERT YOUR SUBTITLE</a:t>
            </a:r>
            <a:endParaRPr lang="ko-KR" altLang="en-US" sz="3200" dirty="0">
              <a:solidFill>
                <a:srgbClr val="E84D34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21" name="텍스트 개체 틀 19"/>
          <p:cNvSpPr>
            <a:spLocks noGrp="1"/>
          </p:cNvSpPr>
          <p:nvPr>
            <p:ph type="body" sz="quarter" idx="11" hasCustomPrompt="1"/>
          </p:nvPr>
        </p:nvSpPr>
        <p:spPr>
          <a:xfrm>
            <a:off x="5162550" y="2957681"/>
            <a:ext cx="5539306" cy="180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altLang="ko-KR" sz="6000" dirty="0" smtClean="0">
                <a:solidFill>
                  <a:srgbClr val="496F74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INSERT YOUR MAIN TITLE</a:t>
            </a:r>
            <a:endParaRPr lang="ko-KR" altLang="en-US" sz="6000" dirty="0">
              <a:solidFill>
                <a:srgbClr val="496F74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9937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각 삼각형 1"/>
          <p:cNvSpPr/>
          <p:nvPr userDrawn="1"/>
        </p:nvSpPr>
        <p:spPr>
          <a:xfrm rot="10800000">
            <a:off x="0" y="-3"/>
            <a:ext cx="1295400" cy="1028700"/>
          </a:xfrm>
          <a:prstGeom prst="rtTriangle">
            <a:avLst/>
          </a:prstGeom>
          <a:solidFill>
            <a:srgbClr val="EAE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각 삼각형 2"/>
          <p:cNvSpPr/>
          <p:nvPr userDrawn="1"/>
        </p:nvSpPr>
        <p:spPr>
          <a:xfrm rot="10800000" flipH="1">
            <a:off x="1295400" y="-2"/>
            <a:ext cx="1295400" cy="1028700"/>
          </a:xfrm>
          <a:prstGeom prst="rtTriangle">
            <a:avLst/>
          </a:prstGeom>
          <a:solidFill>
            <a:srgbClr val="EEE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이등변 삼각형 3"/>
          <p:cNvSpPr/>
          <p:nvPr userDrawn="1"/>
        </p:nvSpPr>
        <p:spPr>
          <a:xfrm rot="5400000">
            <a:off x="-352428" y="352425"/>
            <a:ext cx="2019304" cy="1314448"/>
          </a:xfrm>
          <a:prstGeom prst="triangle">
            <a:avLst/>
          </a:prstGeom>
          <a:solidFill>
            <a:srgbClr val="49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이등변 삼각형 4"/>
          <p:cNvSpPr/>
          <p:nvPr userDrawn="1"/>
        </p:nvSpPr>
        <p:spPr>
          <a:xfrm rot="5400000">
            <a:off x="-371476" y="2371729"/>
            <a:ext cx="2019304" cy="1314448"/>
          </a:xfrm>
          <a:prstGeom prst="triangle">
            <a:avLst/>
          </a:prstGeom>
          <a:solidFill>
            <a:srgbClr val="EC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34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각 삼각형 1"/>
          <p:cNvSpPr/>
          <p:nvPr userDrawn="1"/>
        </p:nvSpPr>
        <p:spPr>
          <a:xfrm rot="10800000">
            <a:off x="0" y="-3"/>
            <a:ext cx="1295400" cy="1028700"/>
          </a:xfrm>
          <a:prstGeom prst="rtTriangle">
            <a:avLst/>
          </a:prstGeom>
          <a:solidFill>
            <a:srgbClr val="EAE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각 삼각형 2"/>
          <p:cNvSpPr/>
          <p:nvPr userDrawn="1"/>
        </p:nvSpPr>
        <p:spPr>
          <a:xfrm rot="10800000" flipH="1">
            <a:off x="1295400" y="-2"/>
            <a:ext cx="1295400" cy="1028700"/>
          </a:xfrm>
          <a:prstGeom prst="rtTriangle">
            <a:avLst/>
          </a:prstGeom>
          <a:solidFill>
            <a:srgbClr val="EEE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이등변 삼각형 3"/>
          <p:cNvSpPr/>
          <p:nvPr userDrawn="1"/>
        </p:nvSpPr>
        <p:spPr>
          <a:xfrm rot="5400000">
            <a:off x="-352428" y="352425"/>
            <a:ext cx="2019304" cy="1314448"/>
          </a:xfrm>
          <a:prstGeom prst="triangle">
            <a:avLst/>
          </a:prstGeom>
          <a:solidFill>
            <a:srgbClr val="49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이등변 삼각형 4"/>
          <p:cNvSpPr/>
          <p:nvPr userDrawn="1"/>
        </p:nvSpPr>
        <p:spPr>
          <a:xfrm rot="5400000">
            <a:off x="-371476" y="2371729"/>
            <a:ext cx="2019304" cy="1314448"/>
          </a:xfrm>
          <a:prstGeom prst="triangle">
            <a:avLst/>
          </a:prstGeom>
          <a:solidFill>
            <a:srgbClr val="EC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/>
          </p:nvPr>
        </p:nvSpPr>
        <p:spPr>
          <a:xfrm>
            <a:off x="2590800" y="2569936"/>
            <a:ext cx="2568575" cy="256857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그림 개체 틀 6"/>
          <p:cNvSpPr>
            <a:spLocks noGrp="1"/>
          </p:cNvSpPr>
          <p:nvPr>
            <p:ph type="pic" sz="quarter" idx="11"/>
          </p:nvPr>
        </p:nvSpPr>
        <p:spPr>
          <a:xfrm>
            <a:off x="5577455" y="2569936"/>
            <a:ext cx="2568575" cy="256857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그림 개체 틀 6"/>
          <p:cNvSpPr>
            <a:spLocks noGrp="1"/>
          </p:cNvSpPr>
          <p:nvPr>
            <p:ph type="pic" sz="quarter" idx="12"/>
          </p:nvPr>
        </p:nvSpPr>
        <p:spPr>
          <a:xfrm>
            <a:off x="8564110" y="2569936"/>
            <a:ext cx="2568575" cy="256857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921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157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48598-6D35-43ED-A7A9-749CF1B40A27}" type="datetimeFigureOut">
              <a:rPr lang="ko-KR" altLang="en-US" smtClean="0">
                <a:solidFill>
                  <a:prstClr val="black"/>
                </a:solidFill>
              </a:rPr>
              <a:pPr/>
              <a:t>2020-05-02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60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48598-6D35-43ED-A7A9-749CF1B40A27}" type="datetimeFigureOut">
              <a:rPr lang="ko-KR" altLang="en-US" smtClean="0">
                <a:solidFill>
                  <a:prstClr val="black"/>
                </a:solidFill>
              </a:rPr>
              <a:pPr/>
              <a:t>2020-05-02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95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48598-6D35-43ED-A7A9-749CF1B40A27}" type="datetimeFigureOut">
              <a:rPr lang="ko-KR" altLang="en-US" smtClean="0">
                <a:solidFill>
                  <a:prstClr val="black"/>
                </a:solidFill>
              </a:rPr>
              <a:pPr/>
              <a:t>2020-05-02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4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각 삼각형 1"/>
          <p:cNvSpPr/>
          <p:nvPr userDrawn="1"/>
        </p:nvSpPr>
        <p:spPr>
          <a:xfrm rot="10800000">
            <a:off x="0" y="-3"/>
            <a:ext cx="1295400" cy="1028700"/>
          </a:xfrm>
          <a:prstGeom prst="rtTriangle">
            <a:avLst/>
          </a:prstGeom>
          <a:solidFill>
            <a:srgbClr val="EAE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각 삼각형 2"/>
          <p:cNvSpPr/>
          <p:nvPr userDrawn="1"/>
        </p:nvSpPr>
        <p:spPr>
          <a:xfrm rot="10800000" flipH="1">
            <a:off x="1295400" y="-2"/>
            <a:ext cx="1295400" cy="1028700"/>
          </a:xfrm>
          <a:prstGeom prst="rtTriangle">
            <a:avLst/>
          </a:prstGeom>
          <a:solidFill>
            <a:srgbClr val="EEE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/>
          <p:cNvSpPr/>
          <p:nvPr userDrawn="1"/>
        </p:nvSpPr>
        <p:spPr>
          <a:xfrm rot="5400000">
            <a:off x="-352428" y="352425"/>
            <a:ext cx="2019304" cy="1314448"/>
          </a:xfrm>
          <a:prstGeom prst="triangle">
            <a:avLst/>
          </a:prstGeom>
          <a:solidFill>
            <a:srgbClr val="49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4"/>
          <p:cNvSpPr/>
          <p:nvPr userDrawn="1"/>
        </p:nvSpPr>
        <p:spPr>
          <a:xfrm rot="5400000">
            <a:off x="-371476" y="2371729"/>
            <a:ext cx="2019304" cy="1314448"/>
          </a:xfrm>
          <a:prstGeom prst="triangle">
            <a:avLst/>
          </a:prstGeom>
          <a:solidFill>
            <a:srgbClr val="EC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9927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48598-6D35-43ED-A7A9-749CF1B40A27}" type="datetimeFigureOut">
              <a:rPr lang="ko-KR" altLang="en-US" smtClean="0">
                <a:solidFill>
                  <a:prstClr val="black"/>
                </a:solidFill>
              </a:rPr>
              <a:pPr/>
              <a:t>2020-05-02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13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48598-6D35-43ED-A7A9-749CF1B40A27}" type="datetimeFigureOut">
              <a:rPr lang="ko-KR" altLang="en-US" smtClean="0">
                <a:solidFill>
                  <a:prstClr val="black"/>
                </a:solidFill>
              </a:rPr>
              <a:pPr/>
              <a:t>2020-05-02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5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48598-6D35-43ED-A7A9-749CF1B40A27}" type="datetimeFigureOut">
              <a:rPr lang="ko-KR" altLang="en-US" smtClean="0">
                <a:solidFill>
                  <a:prstClr val="black"/>
                </a:solidFill>
              </a:rPr>
              <a:pPr/>
              <a:t>2020-05-02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44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48598-6D35-43ED-A7A9-749CF1B40A27}" type="datetimeFigureOut">
              <a:rPr lang="ko-KR" altLang="en-US" smtClean="0">
                <a:solidFill>
                  <a:prstClr val="black"/>
                </a:solidFill>
              </a:rPr>
              <a:pPr/>
              <a:t>2020-05-02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51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48598-6D35-43ED-A7A9-749CF1B40A27}" type="datetimeFigureOut">
              <a:rPr lang="ko-KR" altLang="en-US" smtClean="0">
                <a:solidFill>
                  <a:prstClr val="black"/>
                </a:solidFill>
              </a:rPr>
              <a:pPr/>
              <a:t>2020-05-02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7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각 삼각형 1"/>
          <p:cNvSpPr/>
          <p:nvPr userDrawn="1"/>
        </p:nvSpPr>
        <p:spPr>
          <a:xfrm rot="10800000">
            <a:off x="0" y="-3"/>
            <a:ext cx="1295400" cy="1028700"/>
          </a:xfrm>
          <a:prstGeom prst="rtTriangle">
            <a:avLst/>
          </a:prstGeom>
          <a:solidFill>
            <a:srgbClr val="EAE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각 삼각형 2"/>
          <p:cNvSpPr/>
          <p:nvPr userDrawn="1"/>
        </p:nvSpPr>
        <p:spPr>
          <a:xfrm rot="10800000" flipH="1">
            <a:off x="1295400" y="-2"/>
            <a:ext cx="1295400" cy="1028700"/>
          </a:xfrm>
          <a:prstGeom prst="rtTriangle">
            <a:avLst/>
          </a:prstGeom>
          <a:solidFill>
            <a:srgbClr val="EEE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/>
          <p:cNvSpPr/>
          <p:nvPr userDrawn="1"/>
        </p:nvSpPr>
        <p:spPr>
          <a:xfrm rot="5400000">
            <a:off x="-352428" y="352425"/>
            <a:ext cx="2019304" cy="1314448"/>
          </a:xfrm>
          <a:prstGeom prst="triangle">
            <a:avLst/>
          </a:prstGeom>
          <a:solidFill>
            <a:srgbClr val="49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4"/>
          <p:cNvSpPr/>
          <p:nvPr userDrawn="1"/>
        </p:nvSpPr>
        <p:spPr>
          <a:xfrm rot="5400000">
            <a:off x="-371476" y="2371729"/>
            <a:ext cx="2019304" cy="1314448"/>
          </a:xfrm>
          <a:prstGeom prst="triangle">
            <a:avLst/>
          </a:prstGeom>
          <a:solidFill>
            <a:srgbClr val="EC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/>
          </p:nvPr>
        </p:nvSpPr>
        <p:spPr>
          <a:xfrm>
            <a:off x="2590800" y="2569936"/>
            <a:ext cx="2568575" cy="256857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그림 개체 틀 6"/>
          <p:cNvSpPr>
            <a:spLocks noGrp="1"/>
          </p:cNvSpPr>
          <p:nvPr>
            <p:ph type="pic" sz="quarter" idx="11"/>
          </p:nvPr>
        </p:nvSpPr>
        <p:spPr>
          <a:xfrm>
            <a:off x="5577455" y="2569936"/>
            <a:ext cx="2568575" cy="256857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그림 개체 틀 6"/>
          <p:cNvSpPr>
            <a:spLocks noGrp="1"/>
          </p:cNvSpPr>
          <p:nvPr>
            <p:ph type="pic" sz="quarter" idx="12"/>
          </p:nvPr>
        </p:nvSpPr>
        <p:spPr>
          <a:xfrm>
            <a:off x="8564110" y="2569936"/>
            <a:ext cx="2568575" cy="256857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85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83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48598-6D35-43ED-A7A9-749CF1B40A27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191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48598-6D35-43ED-A7A9-749CF1B40A27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78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48598-6D35-43ED-A7A9-749CF1B40A27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72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48598-6D35-43ED-A7A9-749CF1B40A27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73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48598-6D35-43ED-A7A9-749CF1B40A27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283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90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08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g"/><Relationship Id="rId3" Type="http://schemas.openxmlformats.org/officeDocument/2006/relationships/image" Target="../media/image65.jp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g"/><Relationship Id="rId3" Type="http://schemas.openxmlformats.org/officeDocument/2006/relationships/image" Target="../media/image75.jp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g"/><Relationship Id="rId9" Type="http://schemas.openxmlformats.org/officeDocument/2006/relationships/image" Target="../media/image8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youtu.be/RNryy1uXEF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2303115" y="2377115"/>
            <a:ext cx="5539306" cy="503076"/>
          </a:xfrm>
        </p:spPr>
        <p:txBody>
          <a:bodyPr/>
          <a:lstStyle/>
          <a:p>
            <a:pPr algn="ctr"/>
            <a:r>
              <a:rPr lang="ko-KR" altLang="en-US" dirty="0" smtClean="0">
                <a:solidFill>
                  <a:srgbClr val="EC745B"/>
                </a:solidFill>
              </a:rPr>
              <a:t>일본의 문화산업</a:t>
            </a:r>
            <a:endParaRPr lang="ko-KR" altLang="en-US" dirty="0">
              <a:solidFill>
                <a:srgbClr val="EC745B"/>
              </a:solidFill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1895121" y="2945805"/>
            <a:ext cx="6602153" cy="1029295"/>
          </a:xfrm>
        </p:spPr>
        <p:txBody>
          <a:bodyPr/>
          <a:lstStyle/>
          <a:p>
            <a:pPr algn="ctr"/>
            <a:r>
              <a:rPr lang="ko-KR" altLang="en-US" sz="4800" b="1" dirty="0" smtClean="0">
                <a:solidFill>
                  <a:srgbClr val="496F74"/>
                </a:solidFill>
              </a:rPr>
              <a:t>애니메이션 산업</a:t>
            </a:r>
            <a:endParaRPr lang="en-US" altLang="ko-KR" sz="4800" b="1" dirty="0" smtClean="0">
              <a:solidFill>
                <a:srgbClr val="496F74"/>
              </a:solidFill>
            </a:endParaRPr>
          </a:p>
        </p:txBody>
      </p:sp>
      <p:sp>
        <p:nvSpPr>
          <p:cNvPr id="4" name="텍스트 개체 틀 2"/>
          <p:cNvSpPr txBox="1">
            <a:spLocks/>
          </p:cNvSpPr>
          <p:nvPr/>
        </p:nvSpPr>
        <p:spPr>
          <a:xfrm>
            <a:off x="5196198" y="5699728"/>
            <a:ext cx="5539306" cy="5972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dirty="0" smtClean="0">
                <a:solidFill>
                  <a:srgbClr val="496F74"/>
                </a:solidFill>
              </a:rPr>
              <a:t>대구대학교 금융보험학과</a:t>
            </a:r>
            <a:endParaRPr lang="en-US" altLang="ko-KR" sz="2400" dirty="0" smtClean="0">
              <a:solidFill>
                <a:srgbClr val="496F74"/>
              </a:solidFill>
            </a:endParaRPr>
          </a:p>
          <a:p>
            <a:pPr algn="ctr"/>
            <a:r>
              <a:rPr lang="en-US" altLang="ko-KR" sz="2400" dirty="0" smtClean="0">
                <a:solidFill>
                  <a:srgbClr val="496F74"/>
                </a:solidFill>
              </a:rPr>
              <a:t>21415398 </a:t>
            </a:r>
            <a:r>
              <a:rPr lang="ko-KR" altLang="en-US" sz="2400" dirty="0" smtClean="0">
                <a:solidFill>
                  <a:srgbClr val="496F74"/>
                </a:solidFill>
              </a:rPr>
              <a:t>이상엽</a:t>
            </a:r>
            <a:endParaRPr lang="ko-KR" altLang="en-US" sz="2400" dirty="0">
              <a:solidFill>
                <a:srgbClr val="496F7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1900" y="403654"/>
            <a:ext cx="402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일본 문화산업의 발전과정과 특징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9164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2"/>
          <p:cNvSpPr txBox="1">
            <a:spLocks/>
          </p:cNvSpPr>
          <p:nvPr/>
        </p:nvSpPr>
        <p:spPr>
          <a:xfrm>
            <a:off x="2294854" y="896526"/>
            <a:ext cx="9004300" cy="53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b="1" dirty="0" err="1" smtClean="0">
                <a:solidFill>
                  <a:srgbClr val="496F74"/>
                </a:solidFill>
              </a:rPr>
              <a:t>데즈카</a:t>
            </a:r>
            <a:r>
              <a:rPr lang="ko-KR" altLang="en-US" sz="3200" b="1" dirty="0" smtClean="0">
                <a:solidFill>
                  <a:srgbClr val="496F74"/>
                </a:solidFill>
              </a:rPr>
              <a:t> </a:t>
            </a:r>
            <a:r>
              <a:rPr lang="ko-KR" altLang="en-US" sz="3200" b="1" dirty="0" err="1" smtClean="0">
                <a:solidFill>
                  <a:srgbClr val="496F74"/>
                </a:solidFill>
              </a:rPr>
              <a:t>오사무</a:t>
            </a:r>
            <a:r>
              <a:rPr lang="ko-KR" altLang="en-US" sz="3200" b="1" dirty="0" smtClean="0">
                <a:solidFill>
                  <a:srgbClr val="496F74"/>
                </a:solidFill>
              </a:rPr>
              <a:t> 최초 </a:t>
            </a:r>
            <a:r>
              <a:rPr lang="en-US" altLang="ko-KR" sz="3200" b="1" dirty="0" smtClean="0">
                <a:solidFill>
                  <a:srgbClr val="496F74"/>
                </a:solidFill>
              </a:rPr>
              <a:t>‘TV </a:t>
            </a:r>
            <a:r>
              <a:rPr lang="ko-KR" altLang="en-US" sz="3200" b="1" dirty="0" smtClean="0">
                <a:solidFill>
                  <a:srgbClr val="496F74"/>
                </a:solidFill>
              </a:rPr>
              <a:t>애니메이션</a:t>
            </a:r>
            <a:r>
              <a:rPr lang="en-US" altLang="ko-KR" sz="3200" b="1" dirty="0" smtClean="0">
                <a:solidFill>
                  <a:srgbClr val="496F74"/>
                </a:solidFill>
              </a:rPr>
              <a:t>’ </a:t>
            </a:r>
            <a:r>
              <a:rPr lang="ko-KR" altLang="en-US" sz="3200" b="1" dirty="0" smtClean="0">
                <a:solidFill>
                  <a:srgbClr val="496F74"/>
                </a:solidFill>
              </a:rPr>
              <a:t>제작</a:t>
            </a:r>
            <a:endParaRPr lang="ko-KR" altLang="en-US" sz="3200" b="1" dirty="0">
              <a:solidFill>
                <a:srgbClr val="496F74"/>
              </a:solidFill>
            </a:endParaRPr>
          </a:p>
        </p:txBody>
      </p:sp>
      <p:sp>
        <p:nvSpPr>
          <p:cNvPr id="8" name="텍스트 개체 틀 2"/>
          <p:cNvSpPr txBox="1">
            <a:spLocks/>
          </p:cNvSpPr>
          <p:nvPr/>
        </p:nvSpPr>
        <p:spPr>
          <a:xfrm>
            <a:off x="3501354" y="2044451"/>
            <a:ext cx="4867946" cy="45341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시대적 배경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한국 전쟁 특수로 인한 일본 경제의 급성장</a:t>
            </a:r>
            <a:endParaRPr lang="en-US" altLang="ko-K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가정에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TV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보급이 활발</a:t>
            </a:r>
            <a:endParaRPr lang="en-US" altLang="ko-K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●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데즈카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오사무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ko-KR" altLang="en-US" sz="1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만화를 원작으로 한 </a:t>
            </a:r>
            <a:r>
              <a:rPr lang="en-US" altLang="ko-KR" sz="1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TV </a:t>
            </a:r>
            <a:r>
              <a:rPr lang="ko-KR" altLang="en-US" sz="1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애니메이션 제작</a:t>
            </a:r>
            <a:endParaRPr lang="en-US" altLang="ko-KR" sz="1800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무쇠팔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아톰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우주소년 아톰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)&gt;[1963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년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</a:p>
          <a:p>
            <a:pPr>
              <a:buFont typeface="Symbol"/>
              <a:buChar char="Þ"/>
            </a:pP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시청률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40%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의 대히트를 기록함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리미티드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기법 사용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초당 프레임 수를 줄이는 기법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※ 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공상과학물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애니메이션에 큰 영향을 끼침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168104" y="1707901"/>
            <a:ext cx="1981200" cy="6731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1960</a:t>
            </a:r>
            <a:r>
              <a:rPr lang="ko-KR" altLang="en-US" b="1" dirty="0" smtClean="0">
                <a:solidFill>
                  <a:schemeClr val="tx1"/>
                </a:solidFill>
              </a:rPr>
              <a:t>년대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381001"/>
            <a:ext cx="3259015" cy="375053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00" y="2859393"/>
            <a:ext cx="3725001" cy="2793751"/>
          </a:xfrm>
          <a:prstGeom prst="rect">
            <a:avLst/>
          </a:prstGeom>
        </p:spPr>
      </p:pic>
      <p:sp>
        <p:nvSpPr>
          <p:cNvPr id="7" name="모서리가 둥근 사각형 설명선 6"/>
          <p:cNvSpPr/>
          <p:nvPr/>
        </p:nvSpPr>
        <p:spPr>
          <a:xfrm>
            <a:off x="6149304" y="1678953"/>
            <a:ext cx="3263900" cy="784349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</a:t>
            </a:r>
            <a:r>
              <a:rPr lang="ko-KR" altLang="en-US" b="1" dirty="0" smtClean="0">
                <a:solidFill>
                  <a:schemeClr val="tx1"/>
                </a:solidFill>
              </a:rPr>
              <a:t>차 전성기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2"/>
          <p:cNvSpPr txBox="1">
            <a:spLocks/>
          </p:cNvSpPr>
          <p:nvPr/>
        </p:nvSpPr>
        <p:spPr>
          <a:xfrm>
            <a:off x="2594692" y="644041"/>
            <a:ext cx="7197008" cy="53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3200" b="1" dirty="0" smtClean="0">
                <a:solidFill>
                  <a:srgbClr val="496F74"/>
                </a:solidFill>
              </a:rPr>
              <a:t>1</a:t>
            </a:r>
            <a:r>
              <a:rPr lang="ko-KR" altLang="en-US" sz="3200" b="1" dirty="0" smtClean="0">
                <a:solidFill>
                  <a:srgbClr val="496F74"/>
                </a:solidFill>
              </a:rPr>
              <a:t>차 전성기에 부흥해 만들어진 작품들</a:t>
            </a:r>
            <a:endParaRPr lang="ko-KR" altLang="en-US" sz="3200" b="1" dirty="0">
              <a:solidFill>
                <a:srgbClr val="496F74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3" y="1689100"/>
            <a:ext cx="2600325" cy="368187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98" y="1513541"/>
            <a:ext cx="2890837" cy="40329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81990" y="5410929"/>
            <a:ext cx="2863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/>
              <a:t>태양의 왕자 </a:t>
            </a:r>
            <a:r>
              <a:rPr lang="ko-KR" altLang="en-US" sz="1600" b="1" dirty="0" err="1" smtClean="0"/>
              <a:t>호루스의</a:t>
            </a:r>
            <a:r>
              <a:rPr lang="ko-KR" altLang="en-US" sz="1600" b="1" dirty="0" smtClean="0"/>
              <a:t> </a:t>
            </a:r>
            <a:r>
              <a:rPr lang="ko-KR" altLang="en-US" sz="1600" b="1" dirty="0" err="1" smtClean="0"/>
              <a:t>대모험</a:t>
            </a:r>
            <a:endParaRPr lang="ko-KR" alt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05414" y="558020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/>
              <a:t>정글대제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040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2"/>
          <p:cNvSpPr txBox="1">
            <a:spLocks/>
          </p:cNvSpPr>
          <p:nvPr/>
        </p:nvSpPr>
        <p:spPr>
          <a:xfrm>
            <a:off x="2493092" y="840658"/>
            <a:ext cx="7165579" cy="53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b="1" dirty="0" smtClean="0">
                <a:solidFill>
                  <a:srgbClr val="496F74"/>
                </a:solidFill>
              </a:rPr>
              <a:t>제 </a:t>
            </a:r>
            <a:r>
              <a:rPr lang="en-US" altLang="ko-KR" sz="3200" b="1" dirty="0" smtClean="0">
                <a:solidFill>
                  <a:srgbClr val="496F74"/>
                </a:solidFill>
              </a:rPr>
              <a:t>2</a:t>
            </a:r>
            <a:r>
              <a:rPr lang="ko-KR" altLang="en-US" sz="3200" b="1" dirty="0" smtClean="0">
                <a:solidFill>
                  <a:srgbClr val="496F74"/>
                </a:solidFill>
              </a:rPr>
              <a:t>차 전성기와</a:t>
            </a:r>
            <a:r>
              <a:rPr lang="en-US" altLang="ko-KR" sz="3200" b="1" dirty="0">
                <a:solidFill>
                  <a:srgbClr val="496F74"/>
                </a:solidFill>
              </a:rPr>
              <a:t> </a:t>
            </a:r>
            <a:r>
              <a:rPr lang="en-US" altLang="ko-KR" sz="3200" b="1" dirty="0" smtClean="0">
                <a:solidFill>
                  <a:srgbClr val="496F74"/>
                </a:solidFill>
              </a:rPr>
              <a:t>‘</a:t>
            </a:r>
            <a:r>
              <a:rPr lang="ko-KR" altLang="en-US" sz="3200" b="1" dirty="0" err="1" smtClean="0">
                <a:solidFill>
                  <a:srgbClr val="496F74"/>
                </a:solidFill>
              </a:rPr>
              <a:t>오타쿠</a:t>
            </a:r>
            <a:r>
              <a:rPr lang="en-US" altLang="ko-KR" sz="3200" b="1" dirty="0" smtClean="0">
                <a:solidFill>
                  <a:srgbClr val="496F74"/>
                </a:solidFill>
              </a:rPr>
              <a:t>’ </a:t>
            </a:r>
            <a:r>
              <a:rPr lang="ko-KR" altLang="en-US" sz="3200" b="1" dirty="0" smtClean="0">
                <a:solidFill>
                  <a:srgbClr val="496F74"/>
                </a:solidFill>
              </a:rPr>
              <a:t>세대의 등장</a:t>
            </a:r>
            <a:endParaRPr lang="ko-KR" altLang="en-US" sz="3200" b="1" dirty="0">
              <a:solidFill>
                <a:srgbClr val="496F74"/>
              </a:solidFill>
            </a:endParaRPr>
          </a:p>
        </p:txBody>
      </p:sp>
      <p:sp>
        <p:nvSpPr>
          <p:cNvPr id="7" name="텍스트 개체 틀 2"/>
          <p:cNvSpPr txBox="1">
            <a:spLocks/>
          </p:cNvSpPr>
          <p:nvPr/>
        </p:nvSpPr>
        <p:spPr>
          <a:xfrm>
            <a:off x="6578600" y="1879599"/>
            <a:ext cx="5175892" cy="45341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● 경제 불황과 오일 쇼크로 인한 침체기</a:t>
            </a: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1970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년대 중반 </a:t>
            </a:r>
            <a:r>
              <a:rPr lang="ko-KR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마쓰모토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레이지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우주전함 </a:t>
            </a:r>
            <a:r>
              <a:rPr lang="ko-KR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야마토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&gt;(1974)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제작 및 흥행</a:t>
            </a: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Symbol" pitchFamily="18" charset="2"/>
              <a:buChar char="Þ"/>
            </a:pPr>
            <a:r>
              <a:rPr lang="ko-KR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오타쿠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세대의 등장에 결정적으로 기여</a:t>
            </a: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SF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장르가 주로 선도적인 역할을 함</a:t>
            </a: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ex)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도미노 </a:t>
            </a:r>
            <a:r>
              <a:rPr lang="ko-KR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요시유키</a:t>
            </a: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&lt;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기동전사 건담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&gt;(1979)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928080" y="1555749"/>
            <a:ext cx="2063520" cy="6731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1970</a:t>
            </a:r>
            <a:r>
              <a:rPr lang="ko-KR" altLang="en-US" b="1" dirty="0" smtClean="0">
                <a:solidFill>
                  <a:schemeClr val="tx1"/>
                </a:solidFill>
              </a:rPr>
              <a:t>년대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504" y="1892299"/>
            <a:ext cx="3517515" cy="235847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599"/>
            <a:ext cx="3061085" cy="452755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16" y="4287682"/>
            <a:ext cx="3519003" cy="212606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192" y="4250774"/>
            <a:ext cx="1765300" cy="2158375"/>
          </a:xfrm>
          <a:prstGeom prst="rect">
            <a:avLst/>
          </a:prstGeom>
        </p:spPr>
      </p:pic>
      <p:sp>
        <p:nvSpPr>
          <p:cNvPr id="20" name="모서리가 둥근 사각형 설명선 19"/>
          <p:cNvSpPr/>
          <p:nvPr/>
        </p:nvSpPr>
        <p:spPr>
          <a:xfrm>
            <a:off x="9026236" y="1555749"/>
            <a:ext cx="2441864" cy="685800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2</a:t>
            </a:r>
            <a:r>
              <a:rPr lang="ko-KR" altLang="en-US" b="1" smtClean="0">
                <a:solidFill>
                  <a:schemeClr val="tx1"/>
                </a:solidFill>
              </a:rPr>
              <a:t>차 전성기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2"/>
          <p:cNvSpPr txBox="1">
            <a:spLocks/>
          </p:cNvSpPr>
          <p:nvPr/>
        </p:nvSpPr>
        <p:spPr>
          <a:xfrm>
            <a:off x="2493092" y="571814"/>
            <a:ext cx="6255274" cy="53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b="1" dirty="0" smtClean="0">
                <a:solidFill>
                  <a:srgbClr val="496F74"/>
                </a:solidFill>
              </a:rPr>
              <a:t>극장용 장편 애니메이션의 팽창</a:t>
            </a:r>
            <a:endParaRPr lang="ko-KR" altLang="en-US" sz="3200" b="1" dirty="0">
              <a:solidFill>
                <a:srgbClr val="496F74"/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7449192" y="1778409"/>
            <a:ext cx="4418958" cy="4162660"/>
            <a:chOff x="6801492" y="1283109"/>
            <a:chExt cx="4916128" cy="4630994"/>
          </a:xfrm>
        </p:grpSpPr>
        <p:sp>
          <p:nvSpPr>
            <p:cNvPr id="3" name="타원 2"/>
            <p:cNvSpPr/>
            <p:nvPr/>
          </p:nvSpPr>
          <p:spPr>
            <a:xfrm>
              <a:off x="7814214" y="1283109"/>
              <a:ext cx="2890684" cy="2890684"/>
            </a:xfrm>
            <a:prstGeom prst="ellipse">
              <a:avLst/>
            </a:prstGeom>
            <a:solidFill>
              <a:srgbClr val="496F74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/>
            <p:cNvSpPr/>
            <p:nvPr/>
          </p:nvSpPr>
          <p:spPr>
            <a:xfrm>
              <a:off x="6801492" y="3023419"/>
              <a:ext cx="2890684" cy="2890684"/>
            </a:xfrm>
            <a:prstGeom prst="ellipse">
              <a:avLst/>
            </a:prstGeom>
            <a:solidFill>
              <a:srgbClr val="EEE6CC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8826936" y="3023419"/>
              <a:ext cx="2890684" cy="2890684"/>
            </a:xfrm>
            <a:prstGeom prst="ellipse">
              <a:avLst/>
            </a:prstGeom>
            <a:solidFill>
              <a:srgbClr val="EC745B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텍스트 개체 틀 2"/>
          <p:cNvSpPr txBox="1">
            <a:spLocks/>
          </p:cNvSpPr>
          <p:nvPr/>
        </p:nvSpPr>
        <p:spPr>
          <a:xfrm>
            <a:off x="1409700" y="1898650"/>
            <a:ext cx="5175892" cy="33718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● 스튜디오 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지브리의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활약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미야자키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하야오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다카하타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이사오가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주축이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되어 설립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대기업의 자본유입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흥행 감독들의 선전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=&gt; 21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편이던 제작편수가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41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편으로 폭증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(1986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년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=&gt;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장편 애니메이션 등장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873480" y="1562100"/>
            <a:ext cx="2238466" cy="6731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1980</a:t>
            </a:r>
            <a:r>
              <a:rPr lang="ko-KR" altLang="en-US" b="1" dirty="0" smtClean="0">
                <a:solidFill>
                  <a:schemeClr val="tx1"/>
                </a:solidFill>
              </a:rPr>
              <a:t>년대 </a:t>
            </a:r>
            <a:r>
              <a:rPr lang="ko-KR" altLang="en-US" b="1" dirty="0" err="1" smtClean="0">
                <a:solidFill>
                  <a:schemeClr val="tx1"/>
                </a:solidFill>
              </a:rPr>
              <a:t>초중반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92" y="3294995"/>
            <a:ext cx="5492108" cy="356300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1059077"/>
            <a:ext cx="3262832" cy="24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3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 txBox="1">
            <a:spLocks/>
          </p:cNvSpPr>
          <p:nvPr/>
        </p:nvSpPr>
        <p:spPr>
          <a:xfrm>
            <a:off x="2124792" y="571812"/>
            <a:ext cx="7946307" cy="53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dirty="0" smtClean="0">
                <a:solidFill>
                  <a:srgbClr val="496F74"/>
                </a:solidFill>
              </a:rPr>
              <a:t>1980</a:t>
            </a:r>
            <a:r>
              <a:rPr lang="ko-KR" altLang="en-US" sz="3200" b="1" dirty="0" smtClean="0">
                <a:solidFill>
                  <a:srgbClr val="496F74"/>
                </a:solidFill>
              </a:rPr>
              <a:t>년 초</a:t>
            </a:r>
            <a:r>
              <a:rPr lang="en-US" altLang="ko-KR" sz="3200" b="1" dirty="0" smtClean="0">
                <a:solidFill>
                  <a:srgbClr val="496F74"/>
                </a:solidFill>
                <a:latin typeface="바탕"/>
                <a:ea typeface="바탕"/>
              </a:rPr>
              <a:t>'</a:t>
            </a:r>
            <a:r>
              <a:rPr lang="ko-KR" altLang="en-US" sz="3200" b="1" dirty="0" smtClean="0">
                <a:solidFill>
                  <a:srgbClr val="496F74"/>
                </a:solidFill>
              </a:rPr>
              <a:t>중반 당시에 흥행했던 작품들</a:t>
            </a:r>
            <a:endParaRPr lang="ko-KR" altLang="en-US" sz="3200" b="1" dirty="0">
              <a:solidFill>
                <a:srgbClr val="496F74"/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689100" y="1308100"/>
            <a:ext cx="980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19" y="1295391"/>
            <a:ext cx="2257981" cy="33274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1295391"/>
            <a:ext cx="2876928" cy="33274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28" y="1295391"/>
            <a:ext cx="2495550" cy="33274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78" y="1244864"/>
            <a:ext cx="2374522" cy="342845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67" y="4622791"/>
            <a:ext cx="4938355" cy="213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2"/>
          <p:cNvSpPr txBox="1">
            <a:spLocks/>
          </p:cNvSpPr>
          <p:nvPr/>
        </p:nvSpPr>
        <p:spPr>
          <a:xfrm>
            <a:off x="2493092" y="571814"/>
            <a:ext cx="6255274" cy="53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b="1" dirty="0" smtClean="0">
                <a:solidFill>
                  <a:srgbClr val="496F74"/>
                </a:solidFill>
              </a:rPr>
              <a:t>사이버 펑크 애니메이션의 부상</a:t>
            </a:r>
            <a:endParaRPr lang="ko-KR" altLang="en-US" sz="3200" b="1" dirty="0">
              <a:solidFill>
                <a:srgbClr val="496F74"/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7576192" y="1778409"/>
            <a:ext cx="4418958" cy="4162660"/>
            <a:chOff x="6801492" y="1283109"/>
            <a:chExt cx="4916128" cy="4630994"/>
          </a:xfrm>
        </p:grpSpPr>
        <p:sp>
          <p:nvSpPr>
            <p:cNvPr id="3" name="타원 2"/>
            <p:cNvSpPr/>
            <p:nvPr/>
          </p:nvSpPr>
          <p:spPr>
            <a:xfrm>
              <a:off x="7814214" y="1283109"/>
              <a:ext cx="2890684" cy="2890684"/>
            </a:xfrm>
            <a:prstGeom prst="ellipse">
              <a:avLst/>
            </a:prstGeom>
            <a:solidFill>
              <a:srgbClr val="496F74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/>
            <p:cNvSpPr/>
            <p:nvPr/>
          </p:nvSpPr>
          <p:spPr>
            <a:xfrm>
              <a:off x="6801492" y="3023419"/>
              <a:ext cx="2890684" cy="2890684"/>
            </a:xfrm>
            <a:prstGeom prst="ellipse">
              <a:avLst/>
            </a:prstGeom>
            <a:solidFill>
              <a:srgbClr val="EEE6CC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8826936" y="3023419"/>
              <a:ext cx="2890684" cy="2890684"/>
            </a:xfrm>
            <a:prstGeom prst="ellipse">
              <a:avLst/>
            </a:prstGeom>
            <a:solidFill>
              <a:srgbClr val="EC745B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텍스트 개체 틀 2"/>
          <p:cNvSpPr txBox="1">
            <a:spLocks/>
          </p:cNvSpPr>
          <p:nvPr/>
        </p:nvSpPr>
        <p:spPr>
          <a:xfrm>
            <a:off x="2329939" y="2064373"/>
            <a:ext cx="5175892" cy="28632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사이버 펑크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무정부주의적 세계관과 첨단 기술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의 이미지가 결합된 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반체체적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성격</a:t>
            </a:r>
            <a:endParaRPr lang="en-US" altLang="ko-K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대표 작가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오시이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마모루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 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안노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히데아키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오토모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가츠히로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대표 작품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오토모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가츠히로의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아키라</a:t>
            </a: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=&gt;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흥행 실패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793719" y="1727823"/>
            <a:ext cx="2238466" cy="4279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1980</a:t>
            </a:r>
            <a:r>
              <a:rPr lang="ko-KR" altLang="en-US" b="1" dirty="0" smtClean="0">
                <a:solidFill>
                  <a:schemeClr val="tx1"/>
                </a:solidFill>
              </a:rPr>
              <a:t>년대 후반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671" y="3827201"/>
            <a:ext cx="1985266" cy="2763803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359" y="1776833"/>
            <a:ext cx="2598486" cy="2050368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20" y="3815485"/>
            <a:ext cx="1948451" cy="2752421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0" y="1997660"/>
            <a:ext cx="228600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9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 txBox="1">
            <a:spLocks/>
          </p:cNvSpPr>
          <p:nvPr/>
        </p:nvSpPr>
        <p:spPr>
          <a:xfrm>
            <a:off x="1701800" y="571811"/>
            <a:ext cx="9563100" cy="53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b="1" dirty="0" smtClean="0">
                <a:solidFill>
                  <a:srgbClr val="496F74"/>
                </a:solidFill>
              </a:rPr>
              <a:t>이후 사이버 펑크 애니메이션 계열을 이은 작품</a:t>
            </a:r>
            <a:r>
              <a:rPr lang="ko-KR" altLang="en-US" sz="3200" b="1" dirty="0">
                <a:solidFill>
                  <a:srgbClr val="496F74"/>
                </a:solidFill>
              </a:rPr>
              <a:t>들</a:t>
            </a:r>
          </a:p>
        </p:txBody>
      </p:sp>
      <p:cxnSp>
        <p:nvCxnSpPr>
          <p:cNvPr id="4" name="직선 연결선 3"/>
          <p:cNvCxnSpPr/>
          <p:nvPr/>
        </p:nvCxnSpPr>
        <p:spPr>
          <a:xfrm>
            <a:off x="1435100" y="1308100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25" y="1717511"/>
            <a:ext cx="3017622" cy="275431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72" y="4376734"/>
            <a:ext cx="2871730" cy="2293018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66" y="4206952"/>
            <a:ext cx="1846706" cy="263258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3" y="1751112"/>
            <a:ext cx="2607972" cy="2455840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6591300" y="1698191"/>
            <a:ext cx="4902200" cy="50580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tx1"/>
                </a:solidFill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</a:rPr>
              <a:t>1. </a:t>
            </a:r>
            <a:r>
              <a:rPr lang="ko-KR" altLang="en-US" b="1" dirty="0" err="1" smtClean="0">
                <a:solidFill>
                  <a:schemeClr val="tx1"/>
                </a:solidFill>
              </a:rPr>
              <a:t>안노</a:t>
            </a:r>
            <a:r>
              <a:rPr lang="ko-KR" altLang="en-US" b="1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 err="1" smtClean="0">
                <a:solidFill>
                  <a:schemeClr val="tx1"/>
                </a:solidFill>
              </a:rPr>
              <a:t>히데아키</a:t>
            </a:r>
            <a:r>
              <a:rPr lang="ko-KR" altLang="en-US" b="1" dirty="0">
                <a:solidFill>
                  <a:schemeClr val="tx1"/>
                </a:solidFill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</a:rPr>
              <a:t>– </a:t>
            </a:r>
            <a:r>
              <a:rPr lang="ko-KR" altLang="en-US" b="1" dirty="0" smtClean="0">
                <a:solidFill>
                  <a:schemeClr val="tx1"/>
                </a:solidFill>
              </a:rPr>
              <a:t>신세기 </a:t>
            </a:r>
            <a:r>
              <a:rPr lang="ko-KR" altLang="en-US" b="1" dirty="0" err="1" smtClean="0">
                <a:solidFill>
                  <a:schemeClr val="tx1"/>
                </a:solidFill>
              </a:rPr>
              <a:t>에반게리온</a:t>
            </a:r>
            <a:r>
              <a:rPr lang="en-US" altLang="ko-KR" b="1" dirty="0" smtClean="0">
                <a:solidFill>
                  <a:schemeClr val="tx1"/>
                </a:solidFill>
              </a:rPr>
              <a:t>(1995)</a:t>
            </a:r>
          </a:p>
          <a:p>
            <a:endParaRPr lang="en-US" altLang="ko-KR" b="1" dirty="0" smtClean="0">
              <a:solidFill>
                <a:schemeClr val="tx1"/>
              </a:solidFill>
            </a:endParaRPr>
          </a:p>
          <a:p>
            <a:r>
              <a:rPr lang="en-US" altLang="ko-KR" b="1" dirty="0">
                <a:solidFill>
                  <a:schemeClr val="tx1"/>
                </a:solidFill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</a:rPr>
              <a:t>2. </a:t>
            </a:r>
            <a:r>
              <a:rPr lang="ko-KR" altLang="en-US" b="1" dirty="0" err="1" smtClean="0">
                <a:solidFill>
                  <a:schemeClr val="tx1"/>
                </a:solidFill>
              </a:rPr>
              <a:t>오토모</a:t>
            </a:r>
            <a:r>
              <a:rPr lang="ko-KR" altLang="en-US" b="1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 err="1" smtClean="0">
                <a:solidFill>
                  <a:schemeClr val="tx1"/>
                </a:solidFill>
              </a:rPr>
              <a:t>가츠히로</a:t>
            </a:r>
            <a:r>
              <a:rPr lang="ko-KR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</a:rPr>
              <a:t>– </a:t>
            </a:r>
            <a:r>
              <a:rPr lang="ko-KR" altLang="en-US" b="1" dirty="0" err="1" smtClean="0">
                <a:solidFill>
                  <a:schemeClr val="tx1"/>
                </a:solidFill>
              </a:rPr>
              <a:t>메모리즈</a:t>
            </a:r>
            <a:r>
              <a:rPr lang="en-US" altLang="ko-KR" b="1" dirty="0" smtClean="0">
                <a:solidFill>
                  <a:schemeClr val="tx1"/>
                </a:solidFill>
              </a:rPr>
              <a:t>(1995)</a:t>
            </a:r>
          </a:p>
          <a:p>
            <a:r>
              <a:rPr lang="en-US" altLang="ko-KR" b="1" dirty="0">
                <a:solidFill>
                  <a:schemeClr val="tx1"/>
                </a:solidFill>
              </a:rPr>
              <a:t> 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r>
              <a:rPr lang="en-US" altLang="ko-KR" b="1" dirty="0">
                <a:solidFill>
                  <a:schemeClr val="tx1"/>
                </a:solidFill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</a:rPr>
              <a:t>3. </a:t>
            </a:r>
            <a:r>
              <a:rPr lang="ko-KR" altLang="en-US" b="1" dirty="0" err="1" smtClean="0">
                <a:solidFill>
                  <a:schemeClr val="tx1"/>
                </a:solidFill>
              </a:rPr>
              <a:t>오시이</a:t>
            </a:r>
            <a:r>
              <a:rPr lang="ko-KR" altLang="en-US" b="1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 err="1" smtClean="0">
                <a:solidFill>
                  <a:schemeClr val="tx1"/>
                </a:solidFill>
              </a:rPr>
              <a:t>마모루</a:t>
            </a:r>
            <a:r>
              <a:rPr lang="ko-KR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</a:rPr>
              <a:t>– </a:t>
            </a:r>
            <a:r>
              <a:rPr lang="ko-KR" altLang="en-US" b="1" dirty="0" err="1" smtClean="0">
                <a:solidFill>
                  <a:schemeClr val="tx1"/>
                </a:solidFill>
              </a:rPr>
              <a:t>공각기동대</a:t>
            </a:r>
            <a:r>
              <a:rPr lang="en-US" altLang="ko-KR" b="1" dirty="0" smtClean="0">
                <a:solidFill>
                  <a:schemeClr val="tx1"/>
                </a:solidFill>
              </a:rPr>
              <a:t>(1995), </a:t>
            </a:r>
          </a:p>
          <a:p>
            <a:r>
              <a:rPr lang="en-US" altLang="ko-KR" b="1" dirty="0">
                <a:solidFill>
                  <a:schemeClr val="tx1"/>
                </a:solidFill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</a:rPr>
              <a:t>                         </a:t>
            </a:r>
            <a:r>
              <a:rPr lang="ko-KR" altLang="en-US" b="1" dirty="0" err="1" smtClean="0">
                <a:solidFill>
                  <a:schemeClr val="tx1"/>
                </a:solidFill>
              </a:rPr>
              <a:t>이노센스</a:t>
            </a:r>
            <a:r>
              <a:rPr lang="en-US" altLang="ko-KR" b="1" dirty="0" smtClean="0">
                <a:solidFill>
                  <a:schemeClr val="tx1"/>
                </a:solidFill>
              </a:rPr>
              <a:t>(2004)</a:t>
            </a:r>
          </a:p>
          <a:p>
            <a:endParaRPr lang="en-US" altLang="ko-KR" b="1" dirty="0">
              <a:solidFill>
                <a:schemeClr val="tx1"/>
              </a:solidFill>
            </a:endParaRPr>
          </a:p>
          <a:p>
            <a:endParaRPr lang="en-US" altLang="ko-KR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2"/>
          <p:cNvSpPr txBox="1">
            <a:spLocks/>
          </p:cNvSpPr>
          <p:nvPr/>
        </p:nvSpPr>
        <p:spPr>
          <a:xfrm>
            <a:off x="2493092" y="571814"/>
            <a:ext cx="6776710" cy="53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b="1" dirty="0" smtClean="0">
                <a:solidFill>
                  <a:srgbClr val="496F74"/>
                </a:solidFill>
              </a:rPr>
              <a:t>아동용 애니메이션 </a:t>
            </a:r>
            <a:r>
              <a:rPr lang="en-US" altLang="ko-KR" sz="3200" b="1" dirty="0" smtClean="0">
                <a:solidFill>
                  <a:srgbClr val="496F74"/>
                </a:solidFill>
              </a:rPr>
              <a:t>&amp; OVA</a:t>
            </a:r>
            <a:r>
              <a:rPr lang="ko-KR" altLang="en-US" sz="3200" b="1" dirty="0" smtClean="0">
                <a:solidFill>
                  <a:srgbClr val="496F74"/>
                </a:solidFill>
              </a:rPr>
              <a:t>의 등장</a:t>
            </a:r>
            <a:endParaRPr lang="ko-KR" altLang="en-US" sz="3200" b="1" dirty="0">
              <a:solidFill>
                <a:srgbClr val="496F74"/>
              </a:solidFill>
            </a:endParaRPr>
          </a:p>
        </p:txBody>
      </p:sp>
      <p:sp>
        <p:nvSpPr>
          <p:cNvPr id="7" name="텍스트 개체 틀 2"/>
          <p:cNvSpPr txBox="1">
            <a:spLocks/>
          </p:cNvSpPr>
          <p:nvPr/>
        </p:nvSpPr>
        <p:spPr>
          <a:xfrm>
            <a:off x="1120454" y="1898650"/>
            <a:ext cx="5791200" cy="44132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시대적 배경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 </a:t>
            </a:r>
          </a:p>
          <a:p>
            <a:pPr marL="0" indent="0">
              <a:buNone/>
            </a:pP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● 버블 경제의 붕괴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(1992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년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buFont typeface="Symbol" pitchFamily="18" charset="2"/>
              <a:buChar char="Þ"/>
            </a:pP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장기 불황으로 인한 극장용 애니메이션 침체기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Symbol" pitchFamily="18" charset="2"/>
              <a:buChar char="Þ"/>
            </a:pP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상업적 위험이 적은 아동용 애니메이션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OVA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모색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※ OVA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란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Original Video Animation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의 약어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비디오나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DVD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형식으로 판매되는 애니메이션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최초의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OVA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애니메이션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달로스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(1983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년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※ OVA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의 영향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가정용 비디오의 보급이 활발해짐</a:t>
            </a:r>
            <a:endParaRPr lang="en-US" altLang="ko-K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952534" y="1562100"/>
            <a:ext cx="2238466" cy="6731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1990</a:t>
            </a:r>
            <a:r>
              <a:rPr lang="ko-KR" altLang="en-US" b="1" dirty="0" smtClean="0">
                <a:solidFill>
                  <a:schemeClr val="tx1"/>
                </a:solidFill>
              </a:rPr>
              <a:t>년대 초반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04" y="1562100"/>
            <a:ext cx="4663595" cy="270353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654" y="4265633"/>
            <a:ext cx="1952947" cy="229336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1" y="4265633"/>
            <a:ext cx="1850935" cy="240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2"/>
          <p:cNvSpPr txBox="1">
            <a:spLocks/>
          </p:cNvSpPr>
          <p:nvPr/>
        </p:nvSpPr>
        <p:spPr>
          <a:xfrm>
            <a:off x="2493092" y="571814"/>
            <a:ext cx="6776710" cy="53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b="1" dirty="0" smtClean="0">
                <a:solidFill>
                  <a:srgbClr val="496F74"/>
                </a:solidFill>
              </a:rPr>
              <a:t>아동용 애니메이션 </a:t>
            </a:r>
            <a:r>
              <a:rPr lang="en-US" altLang="ko-KR" sz="3200" b="1" dirty="0" smtClean="0">
                <a:solidFill>
                  <a:srgbClr val="496F74"/>
                </a:solidFill>
              </a:rPr>
              <a:t>&amp; OVA</a:t>
            </a:r>
            <a:r>
              <a:rPr lang="ko-KR" altLang="en-US" sz="3200" b="1" dirty="0" smtClean="0">
                <a:solidFill>
                  <a:srgbClr val="496F74"/>
                </a:solidFill>
              </a:rPr>
              <a:t>의 등장</a:t>
            </a:r>
            <a:endParaRPr lang="ko-KR" altLang="en-US" sz="3200" b="1" dirty="0">
              <a:solidFill>
                <a:srgbClr val="496F74"/>
              </a:solidFill>
            </a:endParaRPr>
          </a:p>
        </p:txBody>
      </p:sp>
      <p:sp>
        <p:nvSpPr>
          <p:cNvPr id="7" name="텍스트 개체 틀 2"/>
          <p:cNvSpPr txBox="1">
            <a:spLocks/>
          </p:cNvSpPr>
          <p:nvPr/>
        </p:nvSpPr>
        <p:spPr>
          <a:xfrm>
            <a:off x="1120454" y="1898650"/>
            <a:ext cx="5791200" cy="44132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● 아동용 애니메이션 </a:t>
            </a:r>
            <a:r>
              <a:rPr lang="ko-KR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극장판으로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만드는 흐름</a:t>
            </a: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인기가 검증된 아동용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TV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애니메이션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Symbol" pitchFamily="18" charset="2"/>
              <a:buChar char="Þ"/>
            </a:pP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극장용 애니메이션 침체 국면을 극복</a:t>
            </a: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시대를 대표하는 작품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ko-KR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도라에몽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ko-KR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노비타와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동물혹성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(1990)</a:t>
            </a:r>
          </a:p>
          <a:p>
            <a:pPr marL="0" indent="0">
              <a:buNone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드래곤볼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 –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격돌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!! 100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억 파워의 전사들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(1992)</a:t>
            </a:r>
          </a:p>
          <a:p>
            <a:pPr marL="0" indent="0">
              <a:buNone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극장판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미소녀전사 </a:t>
            </a:r>
            <a:r>
              <a:rPr lang="ko-KR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세일러문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R(1992)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크레용 </a:t>
            </a:r>
            <a:r>
              <a:rPr lang="ko-KR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신짱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부리부리 왕국의 보물(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1994)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952534" y="1562100"/>
            <a:ext cx="2238466" cy="6731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1990</a:t>
            </a:r>
            <a:r>
              <a:rPr lang="ko-KR" altLang="en-US" b="1" dirty="0" smtClean="0">
                <a:solidFill>
                  <a:schemeClr val="tx1"/>
                </a:solidFill>
              </a:rPr>
              <a:t>년대 초반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11" y="1679016"/>
            <a:ext cx="1878358" cy="265787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347" y="1679365"/>
            <a:ext cx="1866068" cy="266581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33" y="4336892"/>
            <a:ext cx="1741836" cy="248833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969" y="4345175"/>
            <a:ext cx="1695544" cy="239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2"/>
          <p:cNvSpPr txBox="1">
            <a:spLocks/>
          </p:cNvSpPr>
          <p:nvPr/>
        </p:nvSpPr>
        <p:spPr>
          <a:xfrm>
            <a:off x="2493092" y="571814"/>
            <a:ext cx="7781208" cy="53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b="1" smtClean="0">
                <a:solidFill>
                  <a:srgbClr val="496F74"/>
                </a:solidFill>
              </a:rPr>
              <a:t>일본 애니메이션의 부활 및 다양한 모색</a:t>
            </a:r>
            <a:endParaRPr lang="ko-KR" altLang="en-US" sz="3200" b="1" dirty="0">
              <a:solidFill>
                <a:srgbClr val="496F74"/>
              </a:solidFill>
            </a:endParaRPr>
          </a:p>
        </p:txBody>
      </p:sp>
      <p:sp>
        <p:nvSpPr>
          <p:cNvPr id="7" name="텍스트 개체 틀 2"/>
          <p:cNvSpPr txBox="1">
            <a:spLocks/>
          </p:cNvSpPr>
          <p:nvPr/>
        </p:nvSpPr>
        <p:spPr>
          <a:xfrm>
            <a:off x="1409700" y="1898650"/>
            <a:ext cx="5175892" cy="4375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● 아동용 애니메이션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OVA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의 선전 영향으로  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인한 회복세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=&gt;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제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의 전성기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ko-K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미야자키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하야오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최초로 컴퓨터 그래픽을 부분적으로 사용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=&gt;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일본 애니메이션의 대표 얼굴로 자리 잡음</a:t>
            </a:r>
            <a:endParaRPr lang="en-US" altLang="ko-K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873480" y="1562100"/>
            <a:ext cx="2238466" cy="6731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1990</a:t>
            </a:r>
            <a:r>
              <a:rPr lang="ko-KR" altLang="en-US" b="1" dirty="0" smtClean="0">
                <a:solidFill>
                  <a:schemeClr val="tx1"/>
                </a:solidFill>
              </a:rPr>
              <a:t>년대 후반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4190734" y="1651000"/>
            <a:ext cx="2394858" cy="495300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3</a:t>
            </a:r>
            <a:r>
              <a:rPr lang="ko-KR" altLang="en-US" b="1" dirty="0" smtClean="0">
                <a:solidFill>
                  <a:schemeClr val="tx1"/>
                </a:solidFill>
              </a:rPr>
              <a:t>차 전성기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19" y="1423299"/>
            <a:ext cx="1599380" cy="229752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31" y="3720821"/>
            <a:ext cx="1950950" cy="277815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20" y="3049820"/>
            <a:ext cx="1213452" cy="170359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581" y="3720821"/>
            <a:ext cx="1950338" cy="27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 txBox="1">
            <a:spLocks/>
          </p:cNvSpPr>
          <p:nvPr/>
        </p:nvSpPr>
        <p:spPr>
          <a:xfrm>
            <a:off x="2493092" y="179600"/>
            <a:ext cx="5539306" cy="53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b="1" dirty="0" smtClean="0">
                <a:solidFill>
                  <a:srgbClr val="496F74"/>
                </a:solidFill>
              </a:rPr>
              <a:t>목</a:t>
            </a:r>
            <a:r>
              <a:rPr lang="ko-KR" altLang="en-US" sz="3200" b="1" dirty="0">
                <a:solidFill>
                  <a:srgbClr val="496F74"/>
                </a:solidFill>
              </a:rPr>
              <a:t>차</a:t>
            </a:r>
            <a:endParaRPr lang="en-US" altLang="ko-KR" sz="3200" b="1" dirty="0" smtClean="0">
              <a:solidFill>
                <a:srgbClr val="496F74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140600" y="818887"/>
            <a:ext cx="90683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2058931" y="1258787"/>
            <a:ext cx="8775865" cy="5082638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1.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개요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endParaRPr lang="en-US" altLang="ko-KR" sz="2400" b="1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MD아트체" pitchFamily="18" charset="-127"/>
                <a:ea typeface="MD아트체" pitchFamily="18" charset="-127"/>
              </a:rPr>
              <a:t>   1) </a:t>
            </a:r>
            <a:r>
              <a:rPr lang="ko-KR" altLang="en-US" dirty="0" smtClean="0">
                <a:solidFill>
                  <a:schemeClr val="tx1"/>
                </a:solidFill>
                <a:latin typeface="MD아트체" pitchFamily="18" charset="-127"/>
                <a:ea typeface="MD아트체" pitchFamily="18" charset="-127"/>
              </a:rPr>
              <a:t>문화와 문화산업의 정의</a:t>
            </a:r>
            <a:endParaRPr lang="en-US" altLang="ko-KR" dirty="0" smtClean="0">
              <a:solidFill>
                <a:schemeClr val="tx1"/>
              </a:solidFill>
              <a:latin typeface="MD아트체" pitchFamily="18" charset="-127"/>
              <a:ea typeface="MD아트체" pitchFamily="18" charset="-127"/>
            </a:endParaRPr>
          </a:p>
          <a:p>
            <a:endParaRPr lang="en-US" altLang="ko-KR" dirty="0" smtClean="0">
              <a:solidFill>
                <a:schemeClr val="tx1"/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MD아트체" pitchFamily="18" charset="-127"/>
                <a:ea typeface="MD아트체" pitchFamily="18" charset="-127"/>
              </a:rPr>
              <a:t>   2) </a:t>
            </a:r>
            <a:r>
              <a:rPr lang="ko-KR" altLang="en-US" dirty="0" smtClean="0">
                <a:solidFill>
                  <a:schemeClr val="tx1"/>
                </a:solidFill>
                <a:latin typeface="MD아트체" pitchFamily="18" charset="-127"/>
                <a:ea typeface="MD아트체" pitchFamily="18" charset="-127"/>
              </a:rPr>
              <a:t>문화를 바탕으로 한 일본의 문화산업들의 종류</a:t>
            </a:r>
            <a:endParaRPr lang="en-US" altLang="ko-KR" dirty="0" smtClean="0">
              <a:solidFill>
                <a:schemeClr val="tx1"/>
              </a:solidFill>
              <a:latin typeface="MD아트체" pitchFamily="18" charset="-127"/>
              <a:ea typeface="MD아트체" pitchFamily="18" charset="-127"/>
            </a:endParaRPr>
          </a:p>
          <a:p>
            <a:endParaRPr lang="en-US" altLang="ko-KR" dirty="0" smtClean="0">
              <a:solidFill>
                <a:schemeClr val="tx1"/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en-US" altLang="ko-KR" sz="2000" b="1" dirty="0">
                <a:solidFill>
                  <a:schemeClr val="tx1"/>
                </a:solidFill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2.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애니메이션 산업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endParaRPr lang="en-US" altLang="ko-KR" sz="2400" b="1" dirty="0">
              <a:solidFill>
                <a:schemeClr val="tx1"/>
              </a:solidFill>
            </a:endParaRPr>
          </a:p>
          <a:p>
            <a:r>
              <a:rPr lang="en-US" altLang="ko-KR" b="1" dirty="0">
                <a:solidFill>
                  <a:schemeClr val="tx1"/>
                </a:solidFill>
                <a:latin typeface="MD아트체" pitchFamily="18" charset="-127"/>
                <a:ea typeface="MD아트체" pitchFamily="18" charset="-127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MD아트체" pitchFamily="18" charset="-127"/>
                <a:ea typeface="MD아트체" pitchFamily="18" charset="-127"/>
              </a:rPr>
              <a:t>  </a:t>
            </a:r>
            <a:r>
              <a:rPr lang="en-US" altLang="ko-KR" dirty="0" smtClean="0">
                <a:solidFill>
                  <a:schemeClr val="tx1"/>
                </a:solidFill>
                <a:latin typeface="MD아트체" pitchFamily="18" charset="-127"/>
                <a:ea typeface="MD아트체" pitchFamily="18" charset="-127"/>
              </a:rPr>
              <a:t>1) </a:t>
            </a:r>
            <a:r>
              <a:rPr lang="ko-KR" altLang="en-US" dirty="0" smtClean="0">
                <a:solidFill>
                  <a:schemeClr val="tx1"/>
                </a:solidFill>
                <a:latin typeface="MD아트체" pitchFamily="18" charset="-127"/>
                <a:ea typeface="MD아트체" pitchFamily="18" charset="-127"/>
              </a:rPr>
              <a:t>애니메이션의 역사 및 발전과정</a:t>
            </a:r>
            <a:endParaRPr lang="en-US" altLang="ko-KR" dirty="0" smtClean="0">
              <a:solidFill>
                <a:schemeClr val="tx1"/>
              </a:solidFill>
              <a:latin typeface="MD아트체" pitchFamily="18" charset="-127"/>
              <a:ea typeface="MD아트체" pitchFamily="18" charset="-127"/>
            </a:endParaRPr>
          </a:p>
          <a:p>
            <a:endParaRPr lang="en-US" altLang="ko-KR" dirty="0">
              <a:solidFill>
                <a:schemeClr val="tx1"/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MD아트체" pitchFamily="18" charset="-127"/>
                <a:ea typeface="MD아트체" pitchFamily="18" charset="-127"/>
              </a:rPr>
              <a:t>   2) </a:t>
            </a:r>
            <a:r>
              <a:rPr lang="ko-KR" altLang="en-US" dirty="0" smtClean="0">
                <a:solidFill>
                  <a:schemeClr val="tx1"/>
                </a:solidFill>
                <a:latin typeface="MD아트체" pitchFamily="18" charset="-127"/>
                <a:ea typeface="MD아트체" pitchFamily="18" charset="-127"/>
              </a:rPr>
              <a:t>일본 애니메이션 산업의 특징</a:t>
            </a:r>
            <a:endParaRPr lang="en-US" altLang="ko-KR" dirty="0" smtClean="0">
              <a:solidFill>
                <a:schemeClr val="tx1"/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en-US" altLang="ko-KR" dirty="0">
                <a:solidFill>
                  <a:schemeClr val="tx1"/>
                </a:solidFill>
                <a:latin typeface="MD아트체" pitchFamily="18" charset="-127"/>
                <a:ea typeface="MD아트체" pitchFamily="18" charset="-127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en-US" altLang="ko-KR" dirty="0">
                <a:solidFill>
                  <a:schemeClr val="tx1"/>
                </a:solidFill>
                <a:latin typeface="MD아트체" pitchFamily="18" charset="-127"/>
                <a:ea typeface="MD아트체" pitchFamily="18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MD아트체" pitchFamily="18" charset="-127"/>
                <a:ea typeface="MD아트체" pitchFamily="18" charset="-127"/>
              </a:rPr>
              <a:t>  3) </a:t>
            </a:r>
            <a:r>
              <a:rPr lang="ko-KR" altLang="en-US" dirty="0" smtClean="0">
                <a:solidFill>
                  <a:schemeClr val="tx1"/>
                </a:solidFill>
                <a:latin typeface="MD아트체" pitchFamily="18" charset="-127"/>
                <a:ea typeface="MD아트체" pitchFamily="18" charset="-127"/>
              </a:rPr>
              <a:t>일본 애니메이션 산업의 성장 요인</a:t>
            </a:r>
            <a:endParaRPr lang="en-US" altLang="ko-KR" dirty="0" smtClean="0">
              <a:solidFill>
                <a:schemeClr val="tx1"/>
              </a:solidFill>
              <a:latin typeface="MD아트체" pitchFamily="18" charset="-127"/>
              <a:ea typeface="MD아트체" pitchFamily="18" charset="-127"/>
            </a:endParaRPr>
          </a:p>
          <a:p>
            <a:endParaRPr lang="en-US" altLang="ko-KR" dirty="0">
              <a:solidFill>
                <a:schemeClr val="tx1"/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MD아트체" pitchFamily="18" charset="-127"/>
                <a:ea typeface="MD아트체" pitchFamily="18" charset="-127"/>
              </a:rPr>
              <a:t>   4) </a:t>
            </a:r>
            <a:r>
              <a:rPr lang="ko-KR" altLang="en-US" dirty="0">
                <a:solidFill>
                  <a:schemeClr val="tx1"/>
                </a:solidFill>
                <a:latin typeface="MD아트체" pitchFamily="18" charset="-127"/>
                <a:ea typeface="MD아트체" pitchFamily="18" charset="-127"/>
              </a:rPr>
              <a:t>現</a:t>
            </a:r>
            <a:r>
              <a:rPr lang="en-US" altLang="ko-KR" dirty="0" smtClean="0">
                <a:solidFill>
                  <a:schemeClr val="tx1"/>
                </a:solidFill>
                <a:latin typeface="MD아트체" pitchFamily="18" charset="-127"/>
                <a:ea typeface="MD아트체" pitchFamily="18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MD아트체" pitchFamily="18" charset="-127"/>
                <a:ea typeface="MD아트체" pitchFamily="18" charset="-127"/>
              </a:rPr>
              <a:t>일본 애니메이션 산업의 문제점</a:t>
            </a:r>
            <a:endParaRPr lang="en-US" altLang="ko-KR" dirty="0" smtClean="0">
              <a:solidFill>
                <a:schemeClr val="tx1"/>
              </a:solidFill>
              <a:latin typeface="MD아트체" pitchFamily="18" charset="-127"/>
              <a:ea typeface="MD아트체" pitchFamily="18" charset="-127"/>
            </a:endParaRPr>
          </a:p>
          <a:p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 </a:t>
            </a:r>
          </a:p>
          <a:p>
            <a:r>
              <a:rPr lang="en-US" altLang="ko-KR" sz="24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3. Q&amp;A</a:t>
            </a:r>
          </a:p>
          <a:p>
            <a:endParaRPr lang="en-US" altLang="ko-KR" sz="20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4</a:t>
            </a:r>
            <a:r>
              <a:rPr lang="en-US" altLang="ko-KR" sz="2000" b="1" smtClean="0"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2000" b="1" smtClean="0">
                <a:solidFill>
                  <a:schemeClr val="tx1"/>
                </a:solidFill>
                <a:latin typeface="+mn-ea"/>
              </a:rPr>
              <a:t>마치며</a:t>
            </a:r>
            <a:endParaRPr lang="en-US" altLang="ko-KR" sz="2000" b="1" dirty="0" smtClean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037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2"/>
          <p:cNvSpPr txBox="1">
            <a:spLocks/>
          </p:cNvSpPr>
          <p:nvPr/>
        </p:nvSpPr>
        <p:spPr>
          <a:xfrm>
            <a:off x="2493092" y="571814"/>
            <a:ext cx="7781208" cy="53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b="1" dirty="0" smtClean="0">
                <a:solidFill>
                  <a:srgbClr val="496F74"/>
                </a:solidFill>
              </a:rPr>
              <a:t>디지털 기술 도입 </a:t>
            </a:r>
            <a:r>
              <a:rPr lang="en-US" altLang="ko-KR" sz="3200" b="1" dirty="0" smtClean="0">
                <a:solidFill>
                  <a:srgbClr val="496F74"/>
                </a:solidFill>
              </a:rPr>
              <a:t>&amp;</a:t>
            </a:r>
            <a:r>
              <a:rPr lang="ko-KR" altLang="en-US" sz="3200" b="1" dirty="0" smtClean="0">
                <a:solidFill>
                  <a:srgbClr val="496F74"/>
                </a:solidFill>
              </a:rPr>
              <a:t> 게임 산업과 연동</a:t>
            </a:r>
            <a:endParaRPr lang="ko-KR" altLang="en-US" sz="3200" b="1" dirty="0">
              <a:solidFill>
                <a:srgbClr val="496F74"/>
              </a:solidFill>
            </a:endParaRPr>
          </a:p>
        </p:txBody>
      </p:sp>
      <p:sp>
        <p:nvSpPr>
          <p:cNvPr id="7" name="텍스트 개체 틀 2"/>
          <p:cNvSpPr txBox="1">
            <a:spLocks/>
          </p:cNvSpPr>
          <p:nvPr/>
        </p:nvSpPr>
        <p:spPr>
          <a:xfrm>
            <a:off x="1041400" y="1905000"/>
            <a:ext cx="5175892" cy="4375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다카하타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이사오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디지털 기술 도입한 최초의 애니메이션 제작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 )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이웃집 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야마다군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(1999)</a:t>
            </a:r>
          </a:p>
          <a:p>
            <a:pPr marL="0" indent="0">
              <a:buNone/>
            </a:pPr>
            <a:endParaRPr lang="en-US" altLang="ko-K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닌텐도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게임 산업과 연동한 애니메이션 제작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ex) 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극장판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포켓몬스터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뮤츠의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역습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(1998)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극장판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포켓몬스터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루기아의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탄생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(1999)</a:t>
            </a:r>
          </a:p>
          <a:p>
            <a:pPr marL="0" indent="0">
              <a:buNone/>
            </a:pPr>
            <a:endParaRPr lang="en-US" altLang="ko-K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=&gt;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아동용 애니메이션의 성장</a:t>
            </a:r>
            <a:endParaRPr lang="en-US" altLang="ko-K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505180" y="1568450"/>
            <a:ext cx="2238466" cy="6731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1990</a:t>
            </a:r>
            <a:r>
              <a:rPr lang="ko-KR" altLang="en-US" b="1" dirty="0" smtClean="0">
                <a:solidFill>
                  <a:schemeClr val="tx1"/>
                </a:solidFill>
              </a:rPr>
              <a:t>년대 후반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3822434" y="1657350"/>
            <a:ext cx="2394858" cy="495300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3</a:t>
            </a:r>
            <a:r>
              <a:rPr lang="ko-KR" altLang="en-US" b="1" dirty="0" smtClean="0">
                <a:solidFill>
                  <a:schemeClr val="tx1"/>
                </a:solidFill>
              </a:rPr>
              <a:t>차 전성기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92" y="1657350"/>
            <a:ext cx="1610384" cy="227214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76" y="1668900"/>
            <a:ext cx="4186286" cy="226059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92" y="3929496"/>
            <a:ext cx="2828680" cy="272130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972" y="3938978"/>
            <a:ext cx="2420942" cy="271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 txBox="1">
            <a:spLocks/>
          </p:cNvSpPr>
          <p:nvPr/>
        </p:nvSpPr>
        <p:spPr>
          <a:xfrm>
            <a:off x="2721692" y="571814"/>
            <a:ext cx="7781208" cy="53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b="1" dirty="0" smtClean="0">
                <a:solidFill>
                  <a:srgbClr val="496F74"/>
                </a:solidFill>
              </a:rPr>
              <a:t>현대 시대의 일본 애니메이션</a:t>
            </a:r>
            <a:endParaRPr lang="ko-KR" altLang="en-US" sz="3200" b="1" dirty="0">
              <a:solidFill>
                <a:srgbClr val="496F74"/>
              </a:solidFill>
            </a:endParaRPr>
          </a:p>
        </p:txBody>
      </p:sp>
      <p:sp>
        <p:nvSpPr>
          <p:cNvPr id="3" name="텍스트 개체 틀 2"/>
          <p:cNvSpPr txBox="1">
            <a:spLocks/>
          </p:cNvSpPr>
          <p:nvPr/>
        </p:nvSpPr>
        <p:spPr>
          <a:xfrm>
            <a:off x="986893" y="1924050"/>
            <a:ext cx="6143946" cy="44132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● 통신 기술의 발달</a:t>
            </a: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위성방송의 발전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인터넷의 발달</a:t>
            </a: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● 국내 마케팅만이 아닌 국제적인 마케팅 변모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● 디지털 기술의 발달</a:t>
            </a: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노동 집약적 산업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=&gt;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기술 집약적 산업으로 전환</a:t>
            </a: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☞ 상업 애니메이션의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인 제작 시스템 등장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대표 감독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ko-KR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신카이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마코토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호소다 </a:t>
            </a:r>
            <a:r>
              <a:rPr lang="ko-KR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마모루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818972" y="1581150"/>
            <a:ext cx="2374813" cy="6731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2000</a:t>
            </a:r>
            <a:r>
              <a:rPr lang="ko-KR" altLang="en-US" b="1" dirty="0" smtClean="0">
                <a:solidFill>
                  <a:schemeClr val="tx1"/>
                </a:solidFill>
              </a:rPr>
              <a:t>년대 이후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39" y="2425996"/>
            <a:ext cx="2440222" cy="30942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19" y="2425997"/>
            <a:ext cx="2496458" cy="309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 txBox="1">
            <a:spLocks/>
          </p:cNvSpPr>
          <p:nvPr/>
        </p:nvSpPr>
        <p:spPr>
          <a:xfrm>
            <a:off x="2124792" y="571812"/>
            <a:ext cx="7946307" cy="53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dirty="0" smtClean="0">
                <a:solidFill>
                  <a:srgbClr val="496F74"/>
                </a:solidFill>
              </a:rPr>
              <a:t> </a:t>
            </a:r>
            <a:r>
              <a:rPr lang="ko-KR" altLang="en-US" sz="3200" b="1" dirty="0" smtClean="0">
                <a:solidFill>
                  <a:srgbClr val="496F74"/>
                </a:solidFill>
              </a:rPr>
              <a:t>현대시대의 일본 애니메이션</a:t>
            </a:r>
            <a:endParaRPr lang="ko-KR" altLang="en-US" sz="3200" b="1" dirty="0">
              <a:solidFill>
                <a:srgbClr val="496F74"/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581375" y="1308100"/>
            <a:ext cx="980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97" y="1436993"/>
            <a:ext cx="1909590" cy="262825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65" y="1477919"/>
            <a:ext cx="1971192" cy="262825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97" y="4065247"/>
            <a:ext cx="1909590" cy="238775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87" y="4022464"/>
            <a:ext cx="1924548" cy="247331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87" y="4065247"/>
            <a:ext cx="1539388" cy="261235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57" y="1502022"/>
            <a:ext cx="1469448" cy="258004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475" y="1517963"/>
            <a:ext cx="1910462" cy="254728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66" y="4106173"/>
            <a:ext cx="1658780" cy="2381026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446" y="4106173"/>
            <a:ext cx="1840520" cy="2526026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937" y="1477919"/>
            <a:ext cx="1827600" cy="260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 txBox="1">
            <a:spLocks/>
          </p:cNvSpPr>
          <p:nvPr/>
        </p:nvSpPr>
        <p:spPr>
          <a:xfrm>
            <a:off x="2124792" y="571812"/>
            <a:ext cx="7946307" cy="53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b="1" dirty="0" smtClean="0">
                <a:solidFill>
                  <a:srgbClr val="496F74"/>
                </a:solidFill>
              </a:rPr>
              <a:t>일본 애니메이션 산업의 특징</a:t>
            </a:r>
            <a:endParaRPr lang="ko-KR" altLang="en-US" sz="3200" b="1" dirty="0">
              <a:solidFill>
                <a:srgbClr val="496F74"/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689100" y="1308100"/>
            <a:ext cx="980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 개체 틀 2"/>
          <p:cNvSpPr txBox="1">
            <a:spLocks/>
          </p:cNvSpPr>
          <p:nvPr/>
        </p:nvSpPr>
        <p:spPr>
          <a:xfrm>
            <a:off x="1498600" y="1568450"/>
            <a:ext cx="9804400" cy="51498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1. 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고도의 시각적 </a:t>
            </a:r>
            <a:r>
              <a:rPr lang="ko-KR" alt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함축력</a:t>
            </a:r>
            <a:endParaRPr lang="en-US" altLang="ko-KR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ko-KR" alt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리미티드</a:t>
            </a:r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기법의 제한적인 연출 한계를 극복함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2. 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선정적이고 자극적인 화면 구성</a:t>
            </a:r>
            <a:endParaRPr lang="en-US" altLang="ko-KR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시각적이고 청각적인 효과를 많이 사용</a:t>
            </a:r>
            <a:endParaRPr lang="en-US" altLang="ko-KR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3. 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흥행에 근거한 제작</a:t>
            </a:r>
            <a:endParaRPr lang="en-US" altLang="ko-KR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애니메이션 제작 전 원작 만화의 흥행여부에 근거해서 제작 여부를 결정한다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altLang="ko-KR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4. 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비디오 애니메이션 개척</a:t>
            </a:r>
            <a:endParaRPr lang="en-US" altLang="ko-KR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ko-KR" alt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극장판</a:t>
            </a:r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애니메이션 제작 위험부담을 덜기 위한 대안으로 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OVA </a:t>
            </a:r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개척</a:t>
            </a:r>
            <a:endParaRPr lang="en-US" altLang="ko-KR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일상적인 소재 바탕</a:t>
            </a:r>
            <a:endParaRPr lang="en-US" altLang="ko-KR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견고한 일상성을 바탕으로 한 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‘</a:t>
            </a:r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내 이야기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 </a:t>
            </a:r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라고 공감할 만한 것으로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학교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가족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친구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형제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직장 동료들과 연관된 아주 일상적인 소재에 초점을 맞춤</a:t>
            </a:r>
            <a:endParaRPr lang="en-US" altLang="ko-KR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 txBox="1">
            <a:spLocks/>
          </p:cNvSpPr>
          <p:nvPr/>
        </p:nvSpPr>
        <p:spPr>
          <a:xfrm>
            <a:off x="2124792" y="571812"/>
            <a:ext cx="7946307" cy="53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b="1" dirty="0" smtClean="0">
                <a:solidFill>
                  <a:srgbClr val="496F74"/>
                </a:solidFill>
              </a:rPr>
              <a:t>일본 애니메이션 산업의 성장 요인</a:t>
            </a:r>
            <a:endParaRPr lang="ko-KR" altLang="en-US" sz="3200" b="1" dirty="0">
              <a:solidFill>
                <a:srgbClr val="496F74"/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689100" y="1308100"/>
            <a:ext cx="980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 개체 틀 2"/>
          <p:cNvSpPr txBox="1">
            <a:spLocks/>
          </p:cNvSpPr>
          <p:nvPr/>
        </p:nvSpPr>
        <p:spPr>
          <a:xfrm>
            <a:off x="1498600" y="1568450"/>
            <a:ext cx="9804400" cy="48704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방대한 출판만화 수요층의 존재</a:t>
            </a:r>
            <a:endParaRPr lang="en-US" altLang="ko-KR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- 10</a:t>
            </a:r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대에서 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</a:t>
            </a:r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대까지 이르는 다양한 만화 독자층 형성</a:t>
            </a:r>
            <a:endParaRPr lang="en-US" altLang="ko-KR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만화가의 두터운 저변과 치열한 경쟁 구조</a:t>
            </a:r>
            <a:endParaRPr lang="en-US" altLang="ko-KR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일본에서의 만화는 한국에서의 서브 </a:t>
            </a:r>
            <a:r>
              <a:rPr lang="ko-KR" alt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컬쳐가</a:t>
            </a:r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아닌 중심 문화로 받아들여졌다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3. 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일본 정부의 지원 노력</a:t>
            </a:r>
            <a:endParaRPr lang="en-US" altLang="ko-KR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일본 문화를 국제사회에 소개하기 위해 물적 지원을 아끼지 않음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신선한 메시지 전달에 성공</a:t>
            </a:r>
            <a:endParaRPr lang="en-US" altLang="ko-KR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보편적인 이야기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전 세계 인류가 공감할 만한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를 세계 시장에서 전달하는데 성공함</a:t>
            </a:r>
            <a:endParaRPr lang="en-US" altLang="ko-KR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열악한 제작여건을 오히려 발전의 계기로 바꾼 일본</a:t>
            </a:r>
            <a:endParaRPr lang="en-US" altLang="ko-KR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ko-KR" alt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리미티드</a:t>
            </a:r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기법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저 예산 제작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을 끊임없이 연구해 독창적인 애니메이션 창조</a:t>
            </a:r>
            <a:endParaRPr lang="en-US" altLang="ko-K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 txBox="1">
            <a:spLocks/>
          </p:cNvSpPr>
          <p:nvPr/>
        </p:nvSpPr>
        <p:spPr>
          <a:xfrm>
            <a:off x="2124792" y="571812"/>
            <a:ext cx="7946307" cy="53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b="1" dirty="0" smtClean="0">
                <a:solidFill>
                  <a:srgbClr val="496F74"/>
                </a:solidFill>
              </a:rPr>
              <a:t>現 </a:t>
            </a:r>
            <a:r>
              <a:rPr lang="ko-KR" altLang="en-US" sz="3200" b="1" smtClean="0">
                <a:solidFill>
                  <a:srgbClr val="496F74"/>
                </a:solidFill>
              </a:rPr>
              <a:t>일본 애니메이션 산업의 </a:t>
            </a:r>
            <a:r>
              <a:rPr lang="ko-KR" altLang="en-US" sz="3200" b="1" dirty="0" smtClean="0">
                <a:solidFill>
                  <a:srgbClr val="496F74"/>
                </a:solidFill>
              </a:rPr>
              <a:t>문제점</a:t>
            </a:r>
            <a:endParaRPr lang="ko-KR" altLang="en-US" sz="3200" b="1" dirty="0">
              <a:solidFill>
                <a:srgbClr val="496F74"/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689100" y="1308100"/>
            <a:ext cx="980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 개체 틀 2"/>
          <p:cNvSpPr txBox="1">
            <a:spLocks/>
          </p:cNvSpPr>
          <p:nvPr/>
        </p:nvSpPr>
        <p:spPr>
          <a:xfrm>
            <a:off x="3254413" y="5095338"/>
            <a:ext cx="4433775" cy="2222500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 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대중을 겨냥하는 작품이 아닌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‘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오타쿠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마니아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등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특정 계층을 겨냥한 작품들을 주로 출시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 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이로 인한 선정적이고 자극적인 작품 출시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*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작품성이 아닌 상업성 중심의 경향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 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대중 문화에서 서브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컬쳐로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변모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인식의 변화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왼쪽/오른쪽 화살표 4"/>
          <p:cNvSpPr/>
          <p:nvPr/>
        </p:nvSpPr>
        <p:spPr>
          <a:xfrm>
            <a:off x="4645778" y="2504545"/>
            <a:ext cx="2288422" cy="13906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33" y="1308100"/>
            <a:ext cx="1358922" cy="189177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39" y="3199870"/>
            <a:ext cx="1513416" cy="18161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55" y="1308100"/>
            <a:ext cx="1314504" cy="189177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24" y="3199870"/>
            <a:ext cx="1315664" cy="1816100"/>
          </a:xfrm>
          <a:prstGeom prst="rect">
            <a:avLst/>
          </a:prstGeom>
        </p:spPr>
      </p:pic>
      <p:sp>
        <p:nvSpPr>
          <p:cNvPr id="14" name="모서리가 둥근 직사각형 13"/>
          <p:cNvSpPr/>
          <p:nvPr/>
        </p:nvSpPr>
        <p:spPr>
          <a:xfrm>
            <a:off x="1841499" y="5217552"/>
            <a:ext cx="1272913" cy="3693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대중화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8040428" y="5217552"/>
            <a:ext cx="1574800" cy="3693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서브 </a:t>
            </a:r>
            <a:r>
              <a:rPr lang="ko-KR" altLang="en-US" b="1" dirty="0" err="1" smtClean="0">
                <a:solidFill>
                  <a:schemeClr val="tx1"/>
                </a:solidFill>
              </a:rPr>
              <a:t>컬쳐화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666" y="3334714"/>
            <a:ext cx="1289362" cy="179702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092" y="3319137"/>
            <a:ext cx="1377574" cy="1812596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770" y="1487277"/>
            <a:ext cx="1373896" cy="183186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825" y="1487278"/>
            <a:ext cx="1385577" cy="184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4156792" y="2400869"/>
            <a:ext cx="2967908" cy="1231332"/>
          </a:xfrm>
        </p:spPr>
        <p:txBody>
          <a:bodyPr/>
          <a:lstStyle/>
          <a:p>
            <a:r>
              <a:rPr lang="en-US" altLang="ko-KR" sz="7200" b="1" dirty="0" smtClean="0">
                <a:solidFill>
                  <a:srgbClr val="496F74"/>
                </a:solidFill>
              </a:rPr>
              <a:t>Q &amp; A</a:t>
            </a:r>
            <a:endParaRPr lang="ko-KR" altLang="en-US" sz="7200" b="1" dirty="0">
              <a:solidFill>
                <a:srgbClr val="496F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 txBox="1">
            <a:spLocks/>
          </p:cNvSpPr>
          <p:nvPr/>
        </p:nvSpPr>
        <p:spPr>
          <a:xfrm>
            <a:off x="2124792" y="571812"/>
            <a:ext cx="7946307" cy="53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b="1" dirty="0" smtClean="0">
                <a:solidFill>
                  <a:srgbClr val="496F74"/>
                </a:solidFill>
              </a:rPr>
              <a:t>참고 문헌 및 자료</a:t>
            </a:r>
            <a:endParaRPr lang="ko-KR" altLang="en-US" sz="3200" b="1" dirty="0">
              <a:solidFill>
                <a:srgbClr val="496F74"/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689100" y="1308100"/>
            <a:ext cx="980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텍스트 개체 틀 2"/>
          <p:cNvSpPr txBox="1">
            <a:spLocks/>
          </p:cNvSpPr>
          <p:nvPr/>
        </p:nvSpPr>
        <p:spPr>
          <a:xfrm>
            <a:off x="1079500" y="1638611"/>
            <a:ext cx="10274300" cy="46224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sz="2000" dirty="0"/>
              <a:t>- </a:t>
            </a:r>
            <a:r>
              <a:rPr lang="ko-KR" altLang="en-US" sz="2000" dirty="0" err="1"/>
              <a:t>네이버</a:t>
            </a:r>
            <a:r>
              <a:rPr lang="ko-KR" altLang="en-US" sz="2000" dirty="0"/>
              <a:t> </a:t>
            </a:r>
            <a:r>
              <a:rPr lang="ko-KR" altLang="en-US" sz="2000" dirty="0" smtClean="0"/>
              <a:t>지식백과 </a:t>
            </a:r>
            <a:r>
              <a:rPr lang="en-US" altLang="ko-KR" sz="2000" dirty="0" smtClean="0"/>
              <a:t>‘</a:t>
            </a:r>
            <a:r>
              <a:rPr lang="ko-KR" altLang="en-US" sz="2000" dirty="0" smtClean="0"/>
              <a:t>일본 애니메이션의 역사</a:t>
            </a:r>
            <a:r>
              <a:rPr lang="en-US" altLang="ko-KR" sz="2000" dirty="0" smtClean="0"/>
              <a:t>’</a:t>
            </a:r>
          </a:p>
          <a:p>
            <a:pPr fontAlgn="base"/>
            <a:r>
              <a:rPr lang="en-US" altLang="ko-KR" sz="2000" dirty="0" smtClean="0"/>
              <a:t>- </a:t>
            </a:r>
            <a:r>
              <a:rPr lang="ko-KR" altLang="en-US" sz="2000" dirty="0" err="1" smtClean="0"/>
              <a:t>네이버</a:t>
            </a:r>
            <a:r>
              <a:rPr lang="ko-KR" altLang="en-US" sz="2000" dirty="0" smtClean="0"/>
              <a:t> 지식백과 </a:t>
            </a:r>
            <a:r>
              <a:rPr lang="en-US" altLang="ko-KR" sz="2000" dirty="0" smtClean="0"/>
              <a:t>‘</a:t>
            </a:r>
            <a:r>
              <a:rPr lang="ko-KR" altLang="en-US" sz="2000" dirty="0" smtClean="0"/>
              <a:t>호소다 </a:t>
            </a:r>
            <a:r>
              <a:rPr lang="ko-KR" altLang="en-US" sz="2000" dirty="0" err="1" smtClean="0"/>
              <a:t>마모루</a:t>
            </a:r>
            <a:r>
              <a:rPr lang="en-US" altLang="ko-KR" sz="2000" dirty="0" smtClean="0"/>
              <a:t>’, ‘</a:t>
            </a:r>
            <a:r>
              <a:rPr lang="ko-KR" altLang="en-US" sz="2000" dirty="0" err="1" smtClean="0"/>
              <a:t>신카이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마코토</a:t>
            </a:r>
            <a:r>
              <a:rPr lang="en-US" altLang="ko-KR" sz="2000" dirty="0" smtClean="0"/>
              <a:t>’</a:t>
            </a:r>
            <a:endParaRPr lang="ko-KR" altLang="en-US" sz="2000" dirty="0"/>
          </a:p>
          <a:p>
            <a:pPr fontAlgn="base"/>
            <a:r>
              <a:rPr lang="en-US" altLang="ko-KR" sz="2000" dirty="0"/>
              <a:t>- </a:t>
            </a:r>
            <a:r>
              <a:rPr lang="ko-KR" altLang="en-US" sz="2000" dirty="0"/>
              <a:t>손기환</a:t>
            </a:r>
            <a:r>
              <a:rPr lang="en-US" altLang="ko-KR" sz="2000" dirty="0"/>
              <a:t>·</a:t>
            </a:r>
            <a:r>
              <a:rPr lang="ko-KR" altLang="en-US" sz="2000" dirty="0"/>
              <a:t>조정래</a:t>
            </a:r>
            <a:r>
              <a:rPr lang="en-US" altLang="ko-KR" sz="2000" dirty="0"/>
              <a:t>. 2005. 『</a:t>
            </a:r>
            <a:r>
              <a:rPr lang="ko-KR" altLang="en-US" sz="2000" dirty="0"/>
              <a:t>애니메이션의 감상과 이해</a:t>
            </a:r>
            <a:r>
              <a:rPr lang="en-US" altLang="ko-KR" sz="2000" dirty="0"/>
              <a:t>』. </a:t>
            </a:r>
            <a:r>
              <a:rPr lang="ko-KR" altLang="en-US" sz="2000" dirty="0" err="1"/>
              <a:t>보고사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 fontAlgn="base"/>
            <a:r>
              <a:rPr lang="en-US" altLang="ko-KR" sz="2000" dirty="0"/>
              <a:t>- </a:t>
            </a:r>
            <a:r>
              <a:rPr lang="ko-KR" altLang="en-US" sz="2000" dirty="0" err="1"/>
              <a:t>송락현</a:t>
            </a:r>
            <a:r>
              <a:rPr lang="en-US" altLang="ko-KR" sz="2000" dirty="0"/>
              <a:t>. 2003.『</a:t>
            </a:r>
            <a:r>
              <a:rPr lang="ko-KR" altLang="en-US" sz="2000" dirty="0"/>
              <a:t>일본 극장 </a:t>
            </a:r>
            <a:r>
              <a:rPr lang="ko-KR" altLang="en-US" sz="2000" dirty="0" err="1"/>
              <a:t>아니메</a:t>
            </a:r>
            <a:r>
              <a:rPr lang="ko-KR" altLang="en-US" sz="2000" dirty="0"/>
              <a:t> </a:t>
            </a:r>
            <a:r>
              <a:rPr lang="en-US" altLang="ko-KR" sz="2000" dirty="0"/>
              <a:t>50</a:t>
            </a:r>
            <a:r>
              <a:rPr lang="ko-KR" altLang="en-US" sz="2000" dirty="0"/>
              <a:t>년사</a:t>
            </a:r>
            <a:r>
              <a:rPr lang="en-US" altLang="ko-KR" sz="2000" dirty="0"/>
              <a:t>』. </a:t>
            </a:r>
            <a:r>
              <a:rPr lang="ko-KR" altLang="en-US" sz="2000" dirty="0"/>
              <a:t>스튜디오 </a:t>
            </a:r>
            <a:r>
              <a:rPr lang="ko-KR" altLang="en-US" sz="2000" dirty="0" err="1"/>
              <a:t>본프리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 fontAlgn="base"/>
            <a:r>
              <a:rPr lang="en-US" altLang="ko-KR" sz="2000" dirty="0"/>
              <a:t>- </a:t>
            </a:r>
            <a:r>
              <a:rPr lang="ko-KR" altLang="en-US" sz="2000" dirty="0" err="1"/>
              <a:t>야마구치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야스오</a:t>
            </a:r>
            <a:r>
              <a:rPr lang="en-US" altLang="ko-KR" sz="2000" dirty="0"/>
              <a:t>. 2005. 『</a:t>
            </a:r>
            <a:r>
              <a:rPr lang="ko-KR" altLang="en-US" sz="2000" dirty="0"/>
              <a:t>일본 애니메이션 역사</a:t>
            </a:r>
            <a:r>
              <a:rPr lang="en-US" altLang="ko-KR" sz="2000" dirty="0"/>
              <a:t>』. </a:t>
            </a:r>
            <a:r>
              <a:rPr lang="ko-KR" altLang="en-US" sz="2000" dirty="0"/>
              <a:t>김기민</a:t>
            </a:r>
            <a:r>
              <a:rPr lang="en-US" altLang="ko-KR" sz="2000" dirty="0"/>
              <a:t>·</a:t>
            </a:r>
            <a:r>
              <a:rPr lang="ko-KR" altLang="en-US" sz="2000" dirty="0"/>
              <a:t>황소연 옮김</a:t>
            </a:r>
            <a:r>
              <a:rPr lang="en-US" altLang="ko-KR" sz="2000" dirty="0"/>
              <a:t>. </a:t>
            </a:r>
            <a:r>
              <a:rPr lang="ko-KR" altLang="en-US" sz="2000" dirty="0"/>
              <a:t>미술문화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 fontAlgn="base"/>
            <a:r>
              <a:rPr lang="en-US" altLang="ko-KR" sz="2000" dirty="0"/>
              <a:t>- </a:t>
            </a:r>
            <a:r>
              <a:rPr lang="ko-KR" altLang="en-US" sz="2000" dirty="0"/>
              <a:t>한창완</a:t>
            </a:r>
            <a:r>
              <a:rPr lang="en-US" altLang="ko-KR" sz="2000" dirty="0"/>
              <a:t>. 1998. 『</a:t>
            </a:r>
            <a:r>
              <a:rPr lang="ko-KR" altLang="en-US" sz="2000" dirty="0"/>
              <a:t>애니메이션 영상미학</a:t>
            </a:r>
            <a:r>
              <a:rPr lang="en-US" altLang="ko-KR" sz="2000" dirty="0"/>
              <a:t>』. </a:t>
            </a:r>
            <a:r>
              <a:rPr lang="ko-KR" altLang="en-US" sz="2000" dirty="0"/>
              <a:t>한울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 fontAlgn="base"/>
            <a:r>
              <a:rPr lang="en-US" altLang="ko-KR" sz="2000" dirty="0"/>
              <a:t>- </a:t>
            </a:r>
            <a:r>
              <a:rPr lang="ko-KR" altLang="en-US" sz="2000" dirty="0"/>
              <a:t>황선길</a:t>
            </a:r>
            <a:r>
              <a:rPr lang="en-US" altLang="ko-KR" sz="2000" dirty="0"/>
              <a:t>. 1998. 『</a:t>
            </a:r>
            <a:r>
              <a:rPr lang="ko-KR" altLang="en-US" sz="2000" dirty="0"/>
              <a:t>애니메이션 영화사</a:t>
            </a:r>
            <a:r>
              <a:rPr lang="en-US" altLang="ko-KR" sz="2000" dirty="0"/>
              <a:t>』. </a:t>
            </a:r>
            <a:r>
              <a:rPr lang="ko-KR" altLang="en-US" sz="2000" dirty="0" err="1"/>
              <a:t>범우사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 fontAlgn="base"/>
            <a:r>
              <a:rPr lang="en-US" altLang="ko-KR" sz="2000" dirty="0" smtClean="0"/>
              <a:t>- </a:t>
            </a:r>
            <a:r>
              <a:rPr lang="ko-KR" altLang="en-US" sz="2000" dirty="0" err="1" smtClean="0"/>
              <a:t>위키피디아</a:t>
            </a:r>
            <a:r>
              <a:rPr lang="ko-KR" altLang="en-US" sz="2000" dirty="0" smtClean="0"/>
              <a:t> ‘일본의 문화’</a:t>
            </a:r>
            <a:endParaRPr lang="en-US" altLang="ko-KR" sz="2000" dirty="0" smtClean="0"/>
          </a:p>
          <a:p>
            <a:pPr fontAlgn="base"/>
            <a:r>
              <a:rPr lang="en-US" altLang="ko-KR" sz="2000" dirty="0" smtClean="0"/>
              <a:t>- </a:t>
            </a:r>
            <a:r>
              <a:rPr lang="ko-KR" altLang="en-US" sz="2000" dirty="0" err="1" smtClean="0"/>
              <a:t>네이버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블로그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‘</a:t>
            </a:r>
            <a:r>
              <a:rPr lang="ko-KR" altLang="en-US" sz="2000" dirty="0" smtClean="0"/>
              <a:t>일본 애니메이션의 역사 및 특징</a:t>
            </a:r>
            <a:r>
              <a:rPr lang="en-US" altLang="ko-KR" sz="2000" smtClean="0"/>
              <a:t>’</a:t>
            </a:r>
            <a:endParaRPr lang="en-US" altLang="ko-KR" sz="2000" dirty="0" smtClean="0"/>
          </a:p>
          <a:p>
            <a:pPr fontAlgn="base"/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627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3077292" y="2375468"/>
            <a:ext cx="5539306" cy="1809743"/>
          </a:xfrm>
        </p:spPr>
        <p:txBody>
          <a:bodyPr/>
          <a:lstStyle/>
          <a:p>
            <a:pPr algn="ctr"/>
            <a:r>
              <a:rPr lang="en-US" altLang="ko-KR" sz="7200" dirty="0" smtClean="0">
                <a:solidFill>
                  <a:srgbClr val="496F74"/>
                </a:solidFill>
              </a:rPr>
              <a:t>THANK YOU</a:t>
            </a:r>
          </a:p>
          <a:p>
            <a:pPr algn="ctr"/>
            <a:r>
              <a:rPr lang="ko-KR" altLang="en-US" sz="7200" dirty="0" smtClean="0">
                <a:solidFill>
                  <a:srgbClr val="496F74"/>
                </a:solidFill>
              </a:rPr>
              <a:t>감사합니다</a:t>
            </a:r>
            <a:r>
              <a:rPr lang="en-US" altLang="ko-KR" sz="7200" dirty="0" smtClean="0">
                <a:solidFill>
                  <a:srgbClr val="496F74"/>
                </a:solidFill>
              </a:rPr>
              <a:t>.</a:t>
            </a:r>
            <a:endParaRPr lang="ko-KR" altLang="en-US" sz="7200" dirty="0">
              <a:solidFill>
                <a:srgbClr val="496F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3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 txBox="1">
            <a:spLocks/>
          </p:cNvSpPr>
          <p:nvPr/>
        </p:nvSpPr>
        <p:spPr>
          <a:xfrm>
            <a:off x="2493092" y="571814"/>
            <a:ext cx="5539306" cy="53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b="1" dirty="0" smtClean="0">
                <a:solidFill>
                  <a:srgbClr val="496F74"/>
                </a:solidFill>
              </a:rPr>
              <a:t>문화와 문화 산업의 정의</a:t>
            </a:r>
            <a:endParaRPr lang="ko-KR" altLang="en-US" sz="3200" b="1" dirty="0">
              <a:solidFill>
                <a:srgbClr val="496F74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62495" y="1856706"/>
            <a:ext cx="10034650" cy="902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1"/>
                </a:solidFill>
              </a:rPr>
              <a:t>▶ 문화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: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인간 사회가 오랜 세월에 걸쳐 형성해온 관습과 행동의 체계</a:t>
            </a:r>
            <a:endParaRPr lang="en-US" altLang="ko-KR" sz="2400" b="1" dirty="0">
              <a:solidFill>
                <a:schemeClr val="tx1"/>
              </a:solidFill>
            </a:endParaRPr>
          </a:p>
          <a:p>
            <a:endParaRPr lang="en-US" altLang="ko-KR" sz="2400" b="1" dirty="0" smtClean="0">
              <a:solidFill>
                <a:schemeClr val="tx1"/>
              </a:solidFill>
            </a:endParaRPr>
          </a:p>
          <a:p>
            <a:r>
              <a:rPr lang="ko-KR" altLang="en-US" sz="2400" b="1" dirty="0" smtClean="0">
                <a:solidFill>
                  <a:schemeClr val="tx1"/>
                </a:solidFill>
              </a:rPr>
              <a:t>▶ 문화산업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: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문화를 소재로 생산 유통되는 각종 상품이나 서비스 등을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r>
              <a:rPr lang="en-US" altLang="ko-KR" sz="2400" b="1" dirty="0">
                <a:solidFill>
                  <a:schemeClr val="tx1"/>
                </a:solidFill>
              </a:rPr>
              <a:t>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 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대중이 소비하는 문화의 경제 활동</a:t>
            </a:r>
            <a:endParaRPr lang="en-US" altLang="ko-KR" sz="2400" b="1" dirty="0" smtClean="0">
              <a:solidFill>
                <a:schemeClr val="tx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838"/>
            <a:ext cx="4780519" cy="318515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3683079"/>
            <a:ext cx="5059678" cy="318515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18" y="3672839"/>
            <a:ext cx="2388869" cy="318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61" y="1630879"/>
            <a:ext cx="1816062" cy="2568575"/>
          </a:xfrm>
        </p:spPr>
      </p:pic>
      <p:pic>
        <p:nvPicPr>
          <p:cNvPr id="7" name="그림 개체 틀 6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218" y="1807509"/>
            <a:ext cx="2075833" cy="2391945"/>
          </a:xfrm>
        </p:spPr>
      </p:pic>
      <p:pic>
        <p:nvPicPr>
          <p:cNvPr id="8" name="그림 개체 틀 7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505" y="1811290"/>
            <a:ext cx="2427075" cy="2388164"/>
          </a:xfrm>
        </p:spPr>
      </p:pic>
      <p:sp>
        <p:nvSpPr>
          <p:cNvPr id="5" name="텍스트 개체 틀 2"/>
          <p:cNvSpPr txBox="1">
            <a:spLocks/>
          </p:cNvSpPr>
          <p:nvPr/>
        </p:nvSpPr>
        <p:spPr>
          <a:xfrm>
            <a:off x="2493092" y="302971"/>
            <a:ext cx="5539306" cy="53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3200" b="1" dirty="0" smtClean="0">
                <a:solidFill>
                  <a:srgbClr val="496F74"/>
                </a:solidFill>
              </a:rPr>
              <a:t>일본 문화산업들의 종류</a:t>
            </a:r>
            <a:endParaRPr lang="ko-KR" altLang="en-US" sz="3200" b="1" dirty="0">
              <a:solidFill>
                <a:srgbClr val="496F74"/>
              </a:solidFill>
            </a:endParaRPr>
          </a:p>
        </p:txBody>
      </p:sp>
      <p:sp>
        <p:nvSpPr>
          <p:cNvPr id="32" name="텍스트 개체 틀 2"/>
          <p:cNvSpPr txBox="1">
            <a:spLocks/>
          </p:cNvSpPr>
          <p:nvPr/>
        </p:nvSpPr>
        <p:spPr>
          <a:xfrm>
            <a:off x="1620096" y="4356091"/>
            <a:ext cx="1745992" cy="291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애니메이션</a:t>
            </a:r>
            <a:endParaRPr lang="en-US" altLang="ko-KR" sz="18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산업</a:t>
            </a:r>
            <a:endParaRPr lang="en-US" altLang="ko-KR" sz="18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ko-KR" altLang="en-US" sz="1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텍스트 개체 틀 2"/>
          <p:cNvSpPr txBox="1">
            <a:spLocks/>
          </p:cNvSpPr>
          <p:nvPr/>
        </p:nvSpPr>
        <p:spPr>
          <a:xfrm>
            <a:off x="3923459" y="4381468"/>
            <a:ext cx="1745992" cy="291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비디오 게임</a:t>
            </a:r>
            <a:endParaRPr lang="en-US" altLang="ko-KR" sz="18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산업</a:t>
            </a:r>
            <a:endParaRPr lang="ko-KR" altLang="en-US" sz="1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4" name="텍스트 개체 틀 2"/>
          <p:cNvSpPr txBox="1">
            <a:spLocks/>
          </p:cNvSpPr>
          <p:nvPr/>
        </p:nvSpPr>
        <p:spPr>
          <a:xfrm>
            <a:off x="6184806" y="4356090"/>
            <a:ext cx="1745992" cy="291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음악 산업</a:t>
            </a:r>
            <a:endParaRPr lang="ko-KR" altLang="en-US" sz="1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5" name="그림 개체 틀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56" y="2070100"/>
            <a:ext cx="2944817" cy="1836494"/>
          </a:xfrm>
          <a:prstGeom prst="rect">
            <a:avLst/>
          </a:prstGeom>
        </p:spPr>
      </p:pic>
      <p:sp>
        <p:nvSpPr>
          <p:cNvPr id="36" name="텍스트 개체 틀 2"/>
          <p:cNvSpPr txBox="1">
            <a:spLocks/>
          </p:cNvSpPr>
          <p:nvPr/>
        </p:nvSpPr>
        <p:spPr>
          <a:xfrm>
            <a:off x="8927468" y="4381436"/>
            <a:ext cx="1745992" cy="291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드라마 산업</a:t>
            </a:r>
            <a:endParaRPr lang="ko-KR" altLang="en-US" sz="1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8" name="텍스트 개체 틀 2"/>
          <p:cNvSpPr txBox="1">
            <a:spLocks/>
          </p:cNvSpPr>
          <p:nvPr/>
        </p:nvSpPr>
        <p:spPr>
          <a:xfrm>
            <a:off x="2493092" y="5651021"/>
            <a:ext cx="7539908" cy="5343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b="1" dirty="0" smtClean="0">
                <a:latin typeface="+mj-ea"/>
                <a:ea typeface="+mj-ea"/>
              </a:rPr>
              <a:t>이외에도 많은 종류의 산업들이 일본 문화산업으로 자리 잡아가고 있다</a:t>
            </a:r>
            <a:r>
              <a:rPr lang="en-US" altLang="ko-KR" sz="1800" b="1" dirty="0" smtClean="0">
                <a:latin typeface="+mj-ea"/>
                <a:ea typeface="+mj-ea"/>
              </a:rPr>
              <a:t>.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471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2"/>
          <p:cNvSpPr txBox="1">
            <a:spLocks/>
          </p:cNvSpPr>
          <p:nvPr/>
        </p:nvSpPr>
        <p:spPr>
          <a:xfrm>
            <a:off x="2493092" y="302971"/>
            <a:ext cx="5539306" cy="53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b="1" dirty="0" smtClean="0">
                <a:solidFill>
                  <a:srgbClr val="496F74"/>
                </a:solidFill>
              </a:rPr>
              <a:t>애니메이션 산업</a:t>
            </a:r>
            <a:endParaRPr lang="ko-KR" altLang="en-US" sz="3200" b="1" dirty="0">
              <a:solidFill>
                <a:srgbClr val="496F74"/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7449192" y="1778409"/>
            <a:ext cx="4418958" cy="4162660"/>
            <a:chOff x="6801492" y="1283109"/>
            <a:chExt cx="4916128" cy="4630994"/>
          </a:xfrm>
        </p:grpSpPr>
        <p:sp>
          <p:nvSpPr>
            <p:cNvPr id="3" name="타원 2"/>
            <p:cNvSpPr/>
            <p:nvPr/>
          </p:nvSpPr>
          <p:spPr>
            <a:xfrm>
              <a:off x="7814214" y="1283109"/>
              <a:ext cx="2890684" cy="2890684"/>
            </a:xfrm>
            <a:prstGeom prst="ellipse">
              <a:avLst/>
            </a:prstGeom>
            <a:solidFill>
              <a:srgbClr val="496F74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/>
            <p:cNvSpPr/>
            <p:nvPr/>
          </p:nvSpPr>
          <p:spPr>
            <a:xfrm>
              <a:off x="6801492" y="3023419"/>
              <a:ext cx="2890684" cy="2890684"/>
            </a:xfrm>
            <a:prstGeom prst="ellipse">
              <a:avLst/>
            </a:prstGeom>
            <a:solidFill>
              <a:srgbClr val="EEE6CC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8826936" y="3023419"/>
              <a:ext cx="2890684" cy="2890684"/>
            </a:xfrm>
            <a:prstGeom prst="ellipse">
              <a:avLst/>
            </a:prstGeom>
            <a:solidFill>
              <a:srgbClr val="EC745B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텍스트 개체 틀 2"/>
          <p:cNvSpPr txBox="1">
            <a:spLocks/>
          </p:cNvSpPr>
          <p:nvPr/>
        </p:nvSpPr>
        <p:spPr>
          <a:xfrm>
            <a:off x="2505792" y="984165"/>
            <a:ext cx="419637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b="1" dirty="0" smtClean="0">
                <a:solidFill>
                  <a:srgbClr val="EC745B"/>
                </a:solidFill>
              </a:rPr>
              <a:t>역사 및 발전과정</a:t>
            </a:r>
            <a:endParaRPr lang="ko-KR" altLang="en-US" b="1" dirty="0">
              <a:solidFill>
                <a:srgbClr val="EC745B"/>
              </a:solidFill>
            </a:endParaRPr>
          </a:p>
        </p:txBody>
      </p:sp>
      <p:sp>
        <p:nvSpPr>
          <p:cNvPr id="7" name="텍스트 개체 틀 2"/>
          <p:cNvSpPr txBox="1">
            <a:spLocks/>
          </p:cNvSpPr>
          <p:nvPr/>
        </p:nvSpPr>
        <p:spPr>
          <a:xfrm>
            <a:off x="2273300" y="1778409"/>
            <a:ext cx="5175892" cy="4959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●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일본 애니메이션의 선구자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ko-KR" altLang="en-US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시모카와</a:t>
            </a:r>
            <a:r>
              <a:rPr lang="ko-KR" alt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오텐</a:t>
            </a:r>
            <a:r>
              <a:rPr lang="en-US" altLang="ko-K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고우치</a:t>
            </a:r>
            <a:r>
              <a:rPr lang="ko-KR" alt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준이치</a:t>
            </a:r>
            <a:r>
              <a:rPr lang="en-US" altLang="ko-K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기타야마</a:t>
            </a:r>
            <a:r>
              <a:rPr lang="ko-KR" alt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세이타로</a:t>
            </a:r>
            <a:endParaRPr lang="en-US" altLang="ko-KR" sz="17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endParaRPr lang="en-US" altLang="ko-KR" sz="17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altLang="ko-K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1917</a:t>
            </a:r>
            <a:r>
              <a:rPr lang="ko-KR" alt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년에 각자 일본 최초의 애니메이션을 제작함</a:t>
            </a:r>
            <a:endParaRPr lang="en-US" altLang="ko-KR" sz="17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ko-KR" sz="17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ko-KR" alt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일본 애니메이션 역사의 시작점</a:t>
            </a:r>
            <a:endParaRPr lang="en-US" altLang="ko-KR" sz="17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ko-KR" sz="17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ko-KR" alt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계몽적</a:t>
            </a:r>
            <a:r>
              <a:rPr lang="en-US" altLang="ko-K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교육적 성격을 띔</a:t>
            </a:r>
            <a:endParaRPr lang="en-US" altLang="ko-KR" sz="17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endParaRPr lang="en-US" altLang="ko-KR" sz="17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ko-KR" alt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산업적 차원이 아닌 개인적인 차원으로 제작</a:t>
            </a:r>
            <a:endParaRPr lang="en-US" altLang="ko-KR" sz="17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671" y="3756070"/>
            <a:ext cx="1937071" cy="22104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3756070"/>
            <a:ext cx="1937071" cy="22104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304" y="1389961"/>
            <a:ext cx="2084734" cy="2366109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>
          <a:xfrm>
            <a:off x="2622780" y="1441859"/>
            <a:ext cx="1981200" cy="6731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1910</a:t>
            </a:r>
            <a:r>
              <a:rPr lang="ko-KR" altLang="en-US" b="1" dirty="0" smtClean="0">
                <a:solidFill>
                  <a:schemeClr val="tx1"/>
                </a:solidFill>
              </a:rPr>
              <a:t>년대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2"/>
          <p:cNvSpPr txBox="1">
            <a:spLocks/>
          </p:cNvSpPr>
          <p:nvPr/>
        </p:nvSpPr>
        <p:spPr>
          <a:xfrm>
            <a:off x="2493092" y="302971"/>
            <a:ext cx="5539306" cy="53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b="1" dirty="0" smtClean="0">
                <a:solidFill>
                  <a:srgbClr val="496F74"/>
                </a:solidFill>
              </a:rPr>
              <a:t>대표적인 작품들</a:t>
            </a:r>
            <a:endParaRPr lang="ko-KR" altLang="en-US" sz="3200" b="1" dirty="0">
              <a:solidFill>
                <a:srgbClr val="496F74"/>
              </a:solidFill>
            </a:endParaRPr>
          </a:p>
        </p:txBody>
      </p:sp>
      <p:sp>
        <p:nvSpPr>
          <p:cNvPr id="7" name="텍스트 개체 틀 2"/>
          <p:cNvSpPr txBox="1">
            <a:spLocks/>
          </p:cNvSpPr>
          <p:nvPr/>
        </p:nvSpPr>
        <p:spPr>
          <a:xfrm>
            <a:off x="2188292" y="3898900"/>
            <a:ext cx="8873408" cy="2743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▶ </a:t>
            </a:r>
            <a:r>
              <a:rPr lang="ko-KR" alt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시모카와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오텐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:: 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문지기 </a:t>
            </a:r>
            <a:r>
              <a:rPr lang="ko-KR" alt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이모카와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무쿠조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배경을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인쇄한 종이에서 캐릭터가 겹치는 부분을 백색 물감으로 지우는 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기법 사용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▶ </a:t>
            </a:r>
            <a:r>
              <a:rPr lang="ko-KR" alt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고우치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준이치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:: 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하나와 </a:t>
            </a:r>
            <a:r>
              <a:rPr lang="ko-KR" alt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헤코나이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명검이야기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애니메이션의 대중성과 호소력을 일찍이 활용함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youtu.be/RNryy1uXEFU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동영상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▶ </a:t>
            </a:r>
            <a:r>
              <a:rPr lang="ko-KR" alt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기타야마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세이타로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:: 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원숭이와 게의 전투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배경과 캐릭터를  종이에 함께 그려 넣는 페이퍼 애니메이션 기법 사용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일본 최초의 애니메이션 전문 스튜디오 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‘</a:t>
            </a:r>
            <a:r>
              <a:rPr lang="ko-KR" alt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기타야마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영화 제작소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 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설립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ko-K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ko-K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92" y="911795"/>
            <a:ext cx="3172664" cy="266454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856" y="911795"/>
            <a:ext cx="2750868" cy="270770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724" y="1015304"/>
            <a:ext cx="3902527" cy="256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2"/>
          <p:cNvSpPr txBox="1">
            <a:spLocks/>
          </p:cNvSpPr>
          <p:nvPr/>
        </p:nvSpPr>
        <p:spPr>
          <a:xfrm>
            <a:off x="2493092" y="302971"/>
            <a:ext cx="5539306" cy="53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b="1" dirty="0" smtClean="0">
                <a:solidFill>
                  <a:srgbClr val="496F74"/>
                </a:solidFill>
              </a:rPr>
              <a:t>만화</a:t>
            </a:r>
            <a:r>
              <a:rPr lang="en-US" altLang="ko-KR" sz="3200" b="1" dirty="0" smtClean="0">
                <a:solidFill>
                  <a:srgbClr val="496F74"/>
                </a:solidFill>
              </a:rPr>
              <a:t>/</a:t>
            </a:r>
            <a:r>
              <a:rPr lang="ko-KR" altLang="en-US" sz="3200" b="1" dirty="0" smtClean="0">
                <a:solidFill>
                  <a:srgbClr val="496F74"/>
                </a:solidFill>
              </a:rPr>
              <a:t>애니메이션 산업</a:t>
            </a:r>
            <a:endParaRPr lang="ko-KR" altLang="en-US" sz="3200" b="1" dirty="0">
              <a:solidFill>
                <a:srgbClr val="496F74"/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7449192" y="1778409"/>
            <a:ext cx="4418958" cy="4162660"/>
            <a:chOff x="6801492" y="1283109"/>
            <a:chExt cx="4916128" cy="4630994"/>
          </a:xfrm>
        </p:grpSpPr>
        <p:sp>
          <p:nvSpPr>
            <p:cNvPr id="3" name="타원 2"/>
            <p:cNvSpPr/>
            <p:nvPr/>
          </p:nvSpPr>
          <p:spPr>
            <a:xfrm>
              <a:off x="7814214" y="1283109"/>
              <a:ext cx="2890684" cy="2890684"/>
            </a:xfrm>
            <a:prstGeom prst="ellipse">
              <a:avLst/>
            </a:prstGeom>
            <a:solidFill>
              <a:srgbClr val="496F74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/>
            <p:cNvSpPr/>
            <p:nvPr/>
          </p:nvSpPr>
          <p:spPr>
            <a:xfrm>
              <a:off x="6801492" y="3023419"/>
              <a:ext cx="2890684" cy="2890684"/>
            </a:xfrm>
            <a:prstGeom prst="ellipse">
              <a:avLst/>
            </a:prstGeom>
            <a:solidFill>
              <a:srgbClr val="EEE6CC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8826936" y="3023419"/>
              <a:ext cx="2890684" cy="2890684"/>
            </a:xfrm>
            <a:prstGeom prst="ellipse">
              <a:avLst/>
            </a:prstGeom>
            <a:solidFill>
              <a:srgbClr val="EC745B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텍스트 개체 틀 2"/>
          <p:cNvSpPr txBox="1">
            <a:spLocks/>
          </p:cNvSpPr>
          <p:nvPr/>
        </p:nvSpPr>
        <p:spPr>
          <a:xfrm>
            <a:off x="2505792" y="984165"/>
            <a:ext cx="419637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b="1" dirty="0" smtClean="0">
                <a:solidFill>
                  <a:srgbClr val="EC745B"/>
                </a:solidFill>
              </a:rPr>
              <a:t>역사 및 발전과정</a:t>
            </a:r>
            <a:endParaRPr lang="ko-KR" altLang="en-US" b="1" dirty="0">
              <a:solidFill>
                <a:srgbClr val="EC745B"/>
              </a:solidFill>
            </a:endParaRPr>
          </a:p>
        </p:txBody>
      </p:sp>
      <p:sp>
        <p:nvSpPr>
          <p:cNvPr id="7" name="텍스트 개체 틀 2"/>
          <p:cNvSpPr txBox="1">
            <a:spLocks/>
          </p:cNvSpPr>
          <p:nvPr/>
        </p:nvSpPr>
        <p:spPr>
          <a:xfrm>
            <a:off x="2273300" y="1898650"/>
            <a:ext cx="5175892" cy="45341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●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관동 대지진 발생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(1923</a:t>
            </a:r>
            <a:r>
              <a:rPr lang="ko-KR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년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ko-KR" alt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지진 피해로 인한 애니메이션 제작이 주춤했던 </a:t>
            </a:r>
            <a:endParaRPr lang="en-US" altLang="ko-KR" sz="17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ko-KR" alt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시기</a:t>
            </a:r>
            <a:endParaRPr lang="en-US" altLang="ko-KR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ko-KR" altLang="en-US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무라타</a:t>
            </a:r>
            <a:r>
              <a:rPr lang="ko-KR" alt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야스지가</a:t>
            </a:r>
            <a:r>
              <a:rPr lang="ko-KR" alt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이 당시 대표적인 작가로 활동</a:t>
            </a:r>
            <a:endParaRPr lang="en-US" altLang="ko-KR" sz="17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‘</a:t>
            </a:r>
            <a:r>
              <a:rPr lang="ko-KR" alt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문어의 뼈</a:t>
            </a:r>
            <a:r>
              <a:rPr lang="en-US" altLang="ko-K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(1927)’, ‘</a:t>
            </a:r>
            <a:r>
              <a:rPr lang="ko-KR" alt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동물 올림픽</a:t>
            </a:r>
            <a:r>
              <a:rPr lang="en-US" altLang="ko-K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(1928)’</a:t>
            </a:r>
            <a:r>
              <a:rPr lang="ko-KR" altLang="en-US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제작</a:t>
            </a:r>
            <a:endParaRPr lang="en-US" altLang="ko-KR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ko-KR" alt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☞ 애니메이션 제작에 활기를 넣어줌</a:t>
            </a:r>
            <a:endParaRPr lang="en-US" altLang="ko-KR" sz="17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ko-KR" altLang="en-US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마사오카</a:t>
            </a:r>
            <a:r>
              <a:rPr lang="ko-KR" alt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겐조</a:t>
            </a:r>
            <a:r>
              <a:rPr lang="en-US" altLang="ko-K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(1932) : </a:t>
            </a:r>
            <a:r>
              <a:rPr lang="ko-KR" alt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최초의 셀 애니메이션 사용</a:t>
            </a:r>
            <a:endParaRPr lang="en-US" altLang="ko-KR" sz="17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● 제 </a:t>
            </a:r>
            <a:r>
              <a:rPr lang="en-US" altLang="ko-K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ko-KR" alt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차 세계대전</a:t>
            </a:r>
            <a:endParaRPr lang="en-US" altLang="ko-KR" sz="17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ko-KR" alt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교육적보단  군국주의적 성향이 강한 작품들</a:t>
            </a:r>
            <a:endParaRPr lang="en-US" altLang="ko-KR" sz="17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ko-KR" alt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세요 </a:t>
            </a:r>
            <a:r>
              <a:rPr lang="ko-KR" altLang="en-US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미쓰요</a:t>
            </a:r>
            <a:r>
              <a:rPr lang="ko-KR" alt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‘</a:t>
            </a:r>
            <a:r>
              <a:rPr lang="ko-KR" alt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바다 독수리 </a:t>
            </a:r>
            <a:r>
              <a:rPr lang="ko-KR" altLang="en-US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모모타로</a:t>
            </a:r>
            <a:r>
              <a:rPr lang="en-US" altLang="ko-K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(1942)’</a:t>
            </a:r>
          </a:p>
          <a:p>
            <a:pPr marL="0" indent="0">
              <a:buNone/>
            </a:pPr>
            <a:endParaRPr lang="en-US" altLang="ko-KR" sz="17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95" y="1035954"/>
            <a:ext cx="2383757" cy="2720115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>
          <a:xfrm>
            <a:off x="2622780" y="1562100"/>
            <a:ext cx="4079388" cy="6731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1920</a:t>
            </a:r>
            <a:r>
              <a:rPr lang="ko-KR" altLang="en-US" b="1" dirty="0" smtClean="0">
                <a:solidFill>
                  <a:schemeClr val="tx1"/>
                </a:solidFill>
              </a:rPr>
              <a:t>년대 </a:t>
            </a:r>
            <a:r>
              <a:rPr lang="en-US" altLang="ko-KR" b="1" dirty="0" smtClean="0">
                <a:solidFill>
                  <a:schemeClr val="tx1"/>
                </a:solidFill>
              </a:rPr>
              <a:t>~ 1945</a:t>
            </a:r>
            <a:r>
              <a:rPr lang="ko-KR" altLang="en-US" b="1" dirty="0" smtClean="0">
                <a:solidFill>
                  <a:schemeClr val="tx1"/>
                </a:solidFill>
              </a:rPr>
              <a:t>년 전시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94" y="3756069"/>
            <a:ext cx="1846956" cy="2670981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065" y="3745047"/>
            <a:ext cx="2368475" cy="264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2"/>
          <p:cNvSpPr txBox="1">
            <a:spLocks/>
          </p:cNvSpPr>
          <p:nvPr/>
        </p:nvSpPr>
        <p:spPr>
          <a:xfrm>
            <a:off x="2493092" y="671271"/>
            <a:ext cx="5539306" cy="53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3200" b="1" dirty="0" smtClean="0">
                <a:solidFill>
                  <a:srgbClr val="496F74"/>
                </a:solidFill>
              </a:rPr>
              <a:t>대표적인 작품 사진</a:t>
            </a:r>
            <a:endParaRPr lang="ko-KR" altLang="en-US" sz="3200" b="1" dirty="0">
              <a:solidFill>
                <a:srgbClr val="496F74"/>
              </a:solidFill>
            </a:endParaRPr>
          </a:p>
        </p:txBody>
      </p:sp>
      <p:sp>
        <p:nvSpPr>
          <p:cNvPr id="34" name="텍스트 개체 틀 2"/>
          <p:cNvSpPr txBox="1">
            <a:spLocks/>
          </p:cNvSpPr>
          <p:nvPr/>
        </p:nvSpPr>
        <p:spPr>
          <a:xfrm>
            <a:off x="8674100" y="4559280"/>
            <a:ext cx="3111594" cy="3556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바다 독수리 </a:t>
            </a:r>
            <a:r>
              <a:rPr lang="ko-KR" altLang="en-US" sz="16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모모타로</a:t>
            </a:r>
            <a:endParaRPr lang="en-US" altLang="ko-KR" sz="16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그림 개체 틀 8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6000"/>
          <a:stretch>
            <a:fillRect/>
          </a:stretch>
        </p:blipFill>
        <p:spPr>
          <a:xfrm>
            <a:off x="8826594" y="1902196"/>
            <a:ext cx="2819400" cy="2669763"/>
          </a:xfrm>
        </p:spPr>
      </p:pic>
      <p:pic>
        <p:nvPicPr>
          <p:cNvPr id="10" name="그림 개체 틀 9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r="7055"/>
          <a:stretch>
            <a:fillRect/>
          </a:stretch>
        </p:blipFill>
        <p:spPr>
          <a:xfrm>
            <a:off x="3111406" y="1650871"/>
            <a:ext cx="3111594" cy="3111594"/>
          </a:xfrm>
        </p:spPr>
      </p:pic>
      <p:sp>
        <p:nvSpPr>
          <p:cNvPr id="17" name="텍스트 개체 틀 2"/>
          <p:cNvSpPr txBox="1">
            <a:spLocks/>
          </p:cNvSpPr>
          <p:nvPr/>
        </p:nvSpPr>
        <p:spPr>
          <a:xfrm>
            <a:off x="5702206" y="4559280"/>
            <a:ext cx="3111594" cy="3556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힘과 여인의 세상</a:t>
            </a:r>
            <a:endParaRPr lang="en-US" altLang="ko-KR" sz="16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3" name="그림 개체 틀 12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r="7055"/>
          <a:stretch>
            <a:fillRect/>
          </a:stretch>
        </p:blipFill>
        <p:spPr>
          <a:xfrm>
            <a:off x="6245225" y="1990705"/>
            <a:ext cx="2568575" cy="2568575"/>
          </a:xfrm>
        </p:spPr>
      </p:pic>
      <p:pic>
        <p:nvPicPr>
          <p:cNvPr id="12" name="그림 개체 틀 11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r="7055"/>
          <a:stretch>
            <a:fillRect/>
          </a:stretch>
        </p:blipFill>
        <p:spPr>
          <a:xfrm>
            <a:off x="542831" y="1990705"/>
            <a:ext cx="2568575" cy="2568575"/>
          </a:xfrm>
        </p:spPr>
      </p:pic>
      <p:sp>
        <p:nvSpPr>
          <p:cNvPr id="23" name="텍스트 개체 틀 2"/>
          <p:cNvSpPr txBox="1">
            <a:spLocks/>
          </p:cNvSpPr>
          <p:nvPr/>
        </p:nvSpPr>
        <p:spPr>
          <a:xfrm>
            <a:off x="3111406" y="4559280"/>
            <a:ext cx="3111594" cy="3556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동물 올림픽</a:t>
            </a:r>
            <a:endParaRPr lang="en-US" altLang="ko-KR" sz="16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4" name="텍스트 개체 틀 2"/>
          <p:cNvSpPr txBox="1">
            <a:spLocks/>
          </p:cNvSpPr>
          <p:nvPr/>
        </p:nvSpPr>
        <p:spPr>
          <a:xfrm>
            <a:off x="317406" y="4584660"/>
            <a:ext cx="3111594" cy="3556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문어의 뼈</a:t>
            </a:r>
            <a:endParaRPr lang="en-US" altLang="ko-KR" sz="16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0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2"/>
          <p:cNvSpPr txBox="1">
            <a:spLocks/>
          </p:cNvSpPr>
          <p:nvPr/>
        </p:nvSpPr>
        <p:spPr>
          <a:xfrm>
            <a:off x="2815554" y="896527"/>
            <a:ext cx="9004300" cy="53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b="1" dirty="0" smtClean="0">
                <a:solidFill>
                  <a:srgbClr val="496F74"/>
                </a:solidFill>
              </a:rPr>
              <a:t>패망 이후</a:t>
            </a:r>
            <a:r>
              <a:rPr lang="en-US" altLang="ko-KR" sz="3200" b="1" dirty="0" smtClean="0">
                <a:solidFill>
                  <a:srgbClr val="496F74"/>
                </a:solidFill>
              </a:rPr>
              <a:t>, </a:t>
            </a:r>
            <a:r>
              <a:rPr lang="ko-KR" altLang="en-US" sz="3200" b="1" dirty="0" err="1" smtClean="0">
                <a:solidFill>
                  <a:srgbClr val="496F74"/>
                </a:solidFill>
              </a:rPr>
              <a:t>도에이</a:t>
            </a:r>
            <a:r>
              <a:rPr lang="en-US" altLang="ko-KR" sz="3200" b="1" dirty="0" smtClean="0">
                <a:solidFill>
                  <a:srgbClr val="496F74"/>
                </a:solidFill>
              </a:rPr>
              <a:t>(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東映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영화사의 진출</a:t>
            </a:r>
            <a:endParaRPr lang="ko-KR" altLang="en-US" sz="3200" b="1" dirty="0">
              <a:solidFill>
                <a:srgbClr val="496F74"/>
              </a:solidFill>
            </a:endParaRPr>
          </a:p>
        </p:txBody>
      </p:sp>
      <p:sp>
        <p:nvSpPr>
          <p:cNvPr id="8" name="텍스트 개체 틀 2"/>
          <p:cNvSpPr txBox="1">
            <a:spLocks/>
          </p:cNvSpPr>
          <p:nvPr/>
        </p:nvSpPr>
        <p:spPr>
          <a:xfrm>
            <a:off x="3501354" y="2044451"/>
            <a:ext cx="5295900" cy="45341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시대적 배경 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전쟁 후유증으로 애니메이션 제작 지체와 더불어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일본에 수입된 미국  상업 애니메이션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=&gt;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대중들의 눈길을 끔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ko-K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●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도에이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東映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영화사의 등장 및 진출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(1955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年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ko-KR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분업식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제작 시스템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역할 분담</a:t>
            </a: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ko-KR" altLang="en-US" sz="1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최초의 컬러 애니메이션 </a:t>
            </a:r>
            <a:r>
              <a:rPr lang="en-US" altLang="ko-KR" sz="1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</a:t>
            </a:r>
            <a:r>
              <a:rPr lang="ko-KR" altLang="en-US" sz="18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백사전</a:t>
            </a:r>
            <a:r>
              <a:rPr lang="en-US" altLang="ko-KR" sz="1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&gt;(1958) </a:t>
            </a:r>
            <a:r>
              <a:rPr lang="ko-KR" altLang="en-US" sz="1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제작</a:t>
            </a:r>
            <a:endParaRPr lang="en-US" altLang="ko-KR" sz="1800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=&gt;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현재까지 일본 애니메이션의 부활에 영향을  줌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168104" y="1707901"/>
            <a:ext cx="1981200" cy="6731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1950</a:t>
            </a:r>
            <a:r>
              <a:rPr lang="ko-KR" altLang="en-US" b="1" dirty="0" smtClean="0">
                <a:solidFill>
                  <a:schemeClr val="tx1"/>
                </a:solidFill>
              </a:rPr>
              <a:t>년대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29" y="1517404"/>
            <a:ext cx="3175724" cy="237544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4" y="3670838"/>
            <a:ext cx="2428875" cy="2907759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554" y="2133624"/>
            <a:ext cx="2416846" cy="23847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292554" y="4525546"/>
            <a:ext cx="221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 smtClean="0"/>
              <a:t>도에이</a:t>
            </a:r>
            <a:r>
              <a:rPr lang="ko-KR" altLang="en-US" sz="1600" b="1" dirty="0" smtClean="0"/>
              <a:t> 첫 작품</a:t>
            </a:r>
            <a:endParaRPr lang="en-US" altLang="ko-KR" sz="1600" b="1" dirty="0" smtClean="0"/>
          </a:p>
          <a:p>
            <a:r>
              <a:rPr lang="en-US" altLang="ko-KR" sz="1600" b="1" dirty="0" smtClean="0"/>
              <a:t>‘</a:t>
            </a:r>
            <a:r>
              <a:rPr lang="ko-KR" altLang="en-US" sz="1600" b="1" dirty="0" smtClean="0"/>
              <a:t>새끼 고양이의 낙서</a:t>
            </a:r>
            <a:r>
              <a:rPr lang="en-US" altLang="ko-KR" sz="1600" b="1" dirty="0" smtClean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8434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청록색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사용자 지정 3">
      <a:majorFont>
        <a:latin typeface="KoPub돋움체 Medium"/>
        <a:ea typeface="KoPub돋움체 Medium"/>
        <a:cs typeface=""/>
      </a:majorFont>
      <a:minorFont>
        <a:latin typeface="KoPub돋움체 Medium"/>
        <a:ea typeface="KoPub돋움체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fault theme" id="{63D97651-9F09-4B96-A8BE-BCF06120534C}" vid="{32553D14-C644-4D00-8AF9-F760326BB16C}"/>
    </a:ext>
  </a:extLst>
</a:theme>
</file>

<file path=ppt/theme/theme2.xml><?xml version="1.0" encoding="utf-8"?>
<a:theme xmlns:a="http://schemas.openxmlformats.org/drawingml/2006/main" name="1_default theme">
  <a:themeElements>
    <a:clrScheme name="청록색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사용자 지정 3">
      <a:majorFont>
        <a:latin typeface="KoPub돋움체 Medium"/>
        <a:ea typeface="KoPub돋움체 Medium"/>
        <a:cs typeface=""/>
      </a:majorFont>
      <a:minorFont>
        <a:latin typeface="KoPub돋움체 Medium"/>
        <a:ea typeface="KoPub돋움체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fault theme" id="{63D97651-9F09-4B96-A8BE-BCF06120534C}" vid="{32553D14-C644-4D00-8AF9-F760326BB16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2097</TotalTime>
  <Words>1419</Words>
  <Application>Microsoft Office PowerPoint</Application>
  <PresentationFormat>사용자 지정</PresentationFormat>
  <Paragraphs>262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28</vt:i4>
      </vt:variant>
    </vt:vector>
  </HeadingPairs>
  <TitlesOfParts>
    <vt:vector size="36" baseType="lpstr">
      <vt:lpstr>굴림</vt:lpstr>
      <vt:lpstr>Arial</vt:lpstr>
      <vt:lpstr>Symbol</vt:lpstr>
      <vt:lpstr>KoPub돋움체 Medium</vt:lpstr>
      <vt:lpstr>바탕</vt:lpstr>
      <vt:lpstr>MD아트체</vt:lpstr>
      <vt:lpstr>default theme</vt:lpstr>
      <vt:lpstr>1_default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이혜강</dc:creator>
  <cp:lastModifiedBy>USER</cp:lastModifiedBy>
  <cp:revision>127</cp:revision>
  <dcterms:created xsi:type="dcterms:W3CDTF">2015-04-03T04:33:23Z</dcterms:created>
  <dcterms:modified xsi:type="dcterms:W3CDTF">2020-05-02T05:58:09Z</dcterms:modified>
</cp:coreProperties>
</file>