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9" r:id="rId4"/>
    <p:sldId id="258" r:id="rId5"/>
    <p:sldId id="259" r:id="rId6"/>
    <p:sldId id="264" r:id="rId7"/>
    <p:sldId id="262" r:id="rId8"/>
    <p:sldId id="271" r:id="rId9"/>
    <p:sldId id="272" r:id="rId10"/>
    <p:sldId id="270" r:id="rId11"/>
    <p:sldId id="269" r:id="rId12"/>
    <p:sldId id="268" r:id="rId13"/>
    <p:sldId id="261" r:id="rId14"/>
    <p:sldId id="278" r:id="rId15"/>
    <p:sldId id="263" r:id="rId16"/>
    <p:sldId id="260" r:id="rId17"/>
    <p:sldId id="274" r:id="rId18"/>
    <p:sldId id="267" r:id="rId19"/>
    <p:sldId id="273" r:id="rId20"/>
    <p:sldId id="276" r:id="rId21"/>
    <p:sldId id="266" r:id="rId22"/>
    <p:sldId id="275" r:id="rId23"/>
    <p:sldId id="265" r:id="rId24"/>
    <p:sldId id="277" r:id="rId25"/>
    <p:sldId id="280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CC0000"/>
    <a:srgbClr val="800000"/>
    <a:srgbClr val="CC99FF"/>
    <a:srgbClr val="FF5050"/>
    <a:srgbClr val="CC3300"/>
    <a:srgbClr val="66FF33"/>
    <a:srgbClr val="FF66CC"/>
    <a:srgbClr val="CB2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4" autoAdjust="0"/>
  </p:normalViewPr>
  <p:slideViewPr>
    <p:cSldViewPr>
      <p:cViewPr varScale="1">
        <p:scale>
          <a:sx n="89" d="100"/>
          <a:sy n="89" d="100"/>
        </p:scale>
        <p:origin x="-11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1A2CECE-422C-4FA3-AD38-FC3AA8F0B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BD1042E-9516-4727-BDF0-180DB78451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s://dokdo.mofa.go.kr/kor/pds/part05_view11.jsp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ww.dokdohistory.com/kor/gnb02/sub05.do?mode=view&amp;page=&amp;cid=40702&amp;psig=AOvVaw3O_aKEnwOZOKBmJLsgysCo&amp;ust=1588065787453000&amp;source=images&amp;cd=vfe&amp;ved=0CAIQjRxqFwoTCLCwy5ukiOkCFQAAAAAdAAAAABAE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s://dokdo.mofa.go.kr/kor/pds/part05_view12.jsp" TargetMode="Externa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ww.agoragen.com/?p=2666&amp;psig=AOvVaw3Ig7rQwGIURXVZmOglErJC&amp;ust=1588066690449000&amp;source=images&amp;cd=vfe&amp;ved=0CAIQjRxqFwoTCMCkvsqniOkCFQAAAAAdAAAAABAD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독도는 우리땅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9" y="-1729"/>
            <a:ext cx="91528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780108"/>
          </a:xfrm>
        </p:spPr>
        <p:txBody>
          <a:bodyPr>
            <a:normAutofit/>
          </a:bodyPr>
          <a:lstStyle/>
          <a:p>
            <a:r>
              <a:rPr lang="ko-KR" altLang="en-US" sz="5000" b="1" dirty="0" smtClean="0">
                <a:solidFill>
                  <a:srgbClr val="0070C0"/>
                </a:solidFill>
                <a:latin typeface="HY목각파임B" pitchFamily="18" charset="-127"/>
                <a:ea typeface="HY목각파임B" pitchFamily="18" charset="-127"/>
              </a:rPr>
              <a:t>왜 독도가 한국영토인가</a:t>
            </a:r>
            <a:endParaRPr lang="ko-KR" altLang="en-US" sz="5000" b="1" dirty="0">
              <a:solidFill>
                <a:srgbClr val="0070C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6400800" cy="1473200"/>
          </a:xfrm>
        </p:spPr>
        <p:txBody>
          <a:bodyPr>
            <a:normAutofit/>
          </a:bodyPr>
          <a:lstStyle/>
          <a:p>
            <a:pPr algn="l"/>
            <a:r>
              <a:rPr lang="ko-KR" altLang="en-US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이름</a:t>
            </a:r>
            <a:r>
              <a:rPr lang="en-US" altLang="ko-KR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: </a:t>
            </a:r>
            <a:r>
              <a:rPr lang="ko-KR" altLang="en-US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구경모</a:t>
            </a:r>
            <a:endParaRPr lang="en-US" altLang="ko-KR" sz="2500" b="1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ko-KR" altLang="en-US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학과 </a:t>
            </a:r>
            <a:r>
              <a:rPr lang="en-US" altLang="ko-KR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ko-KR" altLang="en-US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영어영문과</a:t>
            </a:r>
            <a:endParaRPr lang="en-US" altLang="ko-KR" sz="2500" b="1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ko-KR" altLang="en-US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학번 </a:t>
            </a:r>
            <a:r>
              <a:rPr lang="en-US" altLang="ko-KR" sz="2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: 21603825</a:t>
            </a:r>
            <a:endParaRPr lang="ko-KR" altLang="en-US" sz="2500" b="1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2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-phinf.pstatic.net/MjAxOTA4MTNfNjIg/MDAxNTY1NjkyNzM1MjEz.MsYo6SoIl0HCzuG3S3tzbldW-NbYb66eMFueOAKks34g.Zldb2LczW7usVRZ5gK9Ghmd_dg5BEhDvbd-hoScFn2Qg.JPEG/40695_20160307195316297-3.jpg?type=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779911" y="3501008"/>
            <a:ext cx="5364088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1877</a:t>
            </a:r>
            <a:r>
              <a:rPr lang="ko-KR" altLang="en-US" sz="2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년 </a:t>
            </a:r>
            <a:r>
              <a:rPr lang="en-US" altLang="ko-KR" sz="2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3</a:t>
            </a:r>
            <a:r>
              <a:rPr lang="ko-KR" altLang="en-US" sz="2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월 일본 최고 행정기구인 태정관이 독도와 울릉도가 </a:t>
            </a:r>
            <a:r>
              <a:rPr lang="ko-KR" altLang="en-US" sz="25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일본령이</a:t>
            </a:r>
            <a:r>
              <a:rPr lang="ko-KR" altLang="en-US" sz="2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아니라고 내린 지령</a:t>
            </a:r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94596" y="116632"/>
            <a:ext cx="8554805" cy="939784"/>
          </a:xfrm>
        </p:spPr>
        <p:txBody>
          <a:bodyPr>
            <a:normAutofit/>
          </a:bodyPr>
          <a:lstStyle/>
          <a:p>
            <a:r>
              <a:rPr lang="ko-KR" altLang="en-US" sz="5000" b="1" dirty="0" smtClean="0">
                <a:solidFill>
                  <a:srgbClr val="00B0F0"/>
                </a:solidFill>
                <a:latin typeface="HY목각파임B" pitchFamily="18" charset="-127"/>
                <a:ea typeface="HY목각파임B" pitchFamily="18" charset="-127"/>
              </a:rPr>
              <a:t>태정관 지령</a:t>
            </a:r>
            <a:endParaRPr lang="ko-KR" altLang="en-US" sz="5000" b="1" dirty="0">
              <a:solidFill>
                <a:srgbClr val="00B0F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8017" y="5157192"/>
            <a:ext cx="3165662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태정관 지령</a:t>
            </a:r>
            <a:endParaRPr lang="ko-KR" altLang="en-US" b="1" dirty="0">
              <a:solidFill>
                <a:srgbClr val="C0000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100" name="Picture 4" descr="https://post-phinf.pstatic.net/MjAxOTA4MTNfMTEg/MDAxNTY1NjkyNzAzNTE3.OzmTGRMzTVxaWy3K4pBwMPfaJwnJM_zAaZbzmDdkZOog.fna0dBftVu1hn_niOS9np9OOjDYsC7QdANt7uF9Fhesg.JPEG/40695_20160307195315455.jpg?type=w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7" y="2859708"/>
            <a:ext cx="16135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ost-phinf.pstatic.net/MjAxOTA4MTNfNjgg/MDAxNTY1NjkyNzEwODgw.kI1R6-Azp02WpGSvGrVVvQ1Y5a8ck7iRynpHt7rCIGgg.-hw5RWMjQ0XTnUUjEUI7hiJeAI9YhKcQXHFOIGQXnPkg.JPEG/40695_20160307195315937-2.jpg?type=w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61" y="2866480"/>
            <a:ext cx="1552118" cy="22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구름 모양 설명선 3"/>
          <p:cNvSpPr/>
          <p:nvPr/>
        </p:nvSpPr>
        <p:spPr>
          <a:xfrm>
            <a:off x="3923928" y="1196752"/>
            <a:ext cx="4464496" cy="1705483"/>
          </a:xfrm>
          <a:prstGeom prst="cloudCallout">
            <a:avLst>
              <a:gd name="adj1" fmla="val -58702"/>
              <a:gd name="adj2" fmla="val 723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태정지령에는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 이를 설명한 첨부지도인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기죽도약도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]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 까지 첨부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1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외교부 독도 | 대한민국 외교부 독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95936" y="2492897"/>
            <a:ext cx="4896543" cy="3024336"/>
          </a:xfrm>
        </p:spPr>
        <p:txBody>
          <a:bodyPr>
            <a:normAutofit/>
          </a:bodyPr>
          <a:lstStyle/>
          <a:p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1900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년 </a:t>
            </a:r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10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월 </a:t>
            </a:r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25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일 칙령으로 울릉도는 독립된 군으로 격상</a:t>
            </a:r>
            <a:endParaRPr lang="en-US" altLang="ko-KR" sz="23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울릉도</a:t>
            </a:r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죽도</a:t>
            </a:r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독도를 관장하는 지방행정관으로 규정</a:t>
            </a:r>
            <a:endParaRPr lang="en-US" altLang="ko-KR" sz="23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제 </a:t>
            </a:r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2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조 </a:t>
            </a:r>
            <a:r>
              <a:rPr lang="ko-KR" altLang="en-US" sz="23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울도군의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관할 구역으로 울릉전도</a:t>
            </a:r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죽도와 함께 </a:t>
            </a:r>
            <a:r>
              <a:rPr lang="ko-KR" altLang="en-US" sz="23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석도를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규정</a:t>
            </a:r>
            <a:endParaRPr lang="en-US" altLang="ko-KR" sz="23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 smtClean="0">
                <a:latin typeface="HY목각파임B" pitchFamily="18" charset="-127"/>
                <a:ea typeface="HY목각파임B" pitchFamily="18" charset="-127"/>
              </a:rPr>
              <a:t>칙령 제</a:t>
            </a:r>
            <a: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  <a:t>41</a:t>
            </a:r>
            <a:r>
              <a:rPr lang="ko-KR" altLang="en-US" sz="5000" b="1" dirty="0" smtClean="0">
                <a:latin typeface="HY목각파임B" pitchFamily="18" charset="-127"/>
                <a:ea typeface="HY목각파임B" pitchFamily="18" charset="-127"/>
              </a:rPr>
              <a:t>호 반포</a:t>
            </a:r>
            <a:endParaRPr lang="ko-KR" altLang="en-US" sz="5000" b="1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5122" name="Picture 2" descr="칙령 제41호(1900년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7"/>
            <a:ext cx="35283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36492" y="5301208"/>
            <a:ext cx="3847475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칙령 제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41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호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(1900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57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서울 서대문 (1) 독도체험관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155476" y="1628801"/>
            <a:ext cx="4881020" cy="4663004"/>
          </a:xfrm>
        </p:spPr>
        <p:txBody>
          <a:bodyPr>
            <a:noAutofit/>
          </a:bodyPr>
          <a:lstStyle/>
          <a:p>
            <a:r>
              <a:rPr lang="en-US" altLang="ko-KR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1906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년 </a:t>
            </a:r>
            <a:r>
              <a:rPr lang="en-US" altLang="ko-KR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3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월 한국정부는 지령 제 </a:t>
            </a:r>
            <a:r>
              <a:rPr lang="en-US" altLang="ko-KR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3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호를 발해 독도에 대한 일본의 주장은 사실무근</a:t>
            </a:r>
            <a:r>
              <a:rPr lang="en-US" altLang="ko-KR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동향을 주시하라고 강원도에 명령</a:t>
            </a:r>
            <a:endParaRPr lang="en-US" altLang="ko-KR" sz="2300" dirty="0" smtClean="0">
              <a:solidFill>
                <a:srgbClr val="92D05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한국은 </a:t>
            </a:r>
            <a:r>
              <a:rPr lang="ko-KR" altLang="en-US" sz="2300" dirty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내부적으로 독도가 한국영토라는 사실을 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확인</a:t>
            </a:r>
            <a:endParaRPr lang="en-US" altLang="ko-KR" sz="2300" dirty="0" smtClean="0">
              <a:solidFill>
                <a:srgbClr val="92D05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dirty="0" err="1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심흥택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en-US" altLang="ko-KR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: 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일본이 독도를 </a:t>
            </a:r>
            <a:r>
              <a:rPr lang="ko-KR" altLang="en-US" sz="2300" dirty="0" err="1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시마네현에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 편입시킨 사실을 최초로 알고 이를 조정에 보고했고</a:t>
            </a:r>
            <a:r>
              <a:rPr lang="en-US" altLang="ko-KR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300" dirty="0" smtClean="0">
                <a:solidFill>
                  <a:srgbClr val="92D050"/>
                </a:solidFill>
                <a:latin typeface="MD아트체" pitchFamily="18" charset="-127"/>
                <a:ea typeface="MD아트체" pitchFamily="18" charset="-127"/>
              </a:rPr>
              <a:t>일본관리들에게 강력하게 항의한 인물</a:t>
            </a:r>
            <a:endParaRPr lang="ko-KR" altLang="en-US" sz="2300" dirty="0">
              <a:solidFill>
                <a:srgbClr val="92D050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C99FF"/>
                </a:solidFill>
                <a:latin typeface="HY목각파임B" pitchFamily="18" charset="-127"/>
                <a:ea typeface="HY목각파임B" pitchFamily="18" charset="-127"/>
              </a:rPr>
              <a:t>3</a:t>
            </a:r>
            <a:r>
              <a:rPr lang="ko-KR" altLang="en-US" b="1" dirty="0" smtClean="0">
                <a:solidFill>
                  <a:srgbClr val="CC99FF"/>
                </a:solidFill>
                <a:latin typeface="HY목각파임B" pitchFamily="18" charset="-127"/>
                <a:ea typeface="HY목각파임B" pitchFamily="18" charset="-127"/>
              </a:rPr>
              <a:t>월</a:t>
            </a:r>
            <a:r>
              <a:rPr lang="en-US" altLang="ko-KR" b="1" dirty="0" smtClean="0">
                <a:solidFill>
                  <a:srgbClr val="CC99FF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b="1" dirty="0" err="1" smtClean="0">
                <a:solidFill>
                  <a:srgbClr val="CC99FF"/>
                </a:solidFill>
                <a:latin typeface="HY목각파임B" pitchFamily="18" charset="-127"/>
                <a:ea typeface="HY목각파임B" pitchFamily="18" charset="-127"/>
              </a:rPr>
              <a:t>울도군수</a:t>
            </a:r>
            <a:r>
              <a:rPr lang="ko-KR" altLang="en-US" b="1" dirty="0" smtClean="0">
                <a:solidFill>
                  <a:srgbClr val="CC99FF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b="1" dirty="0" err="1" smtClean="0">
                <a:solidFill>
                  <a:srgbClr val="CC99FF"/>
                </a:solidFill>
                <a:latin typeface="HY목각파임B" pitchFamily="18" charset="-127"/>
                <a:ea typeface="HY목각파임B" pitchFamily="18" charset="-127"/>
              </a:rPr>
              <a:t>심흥택</a:t>
            </a:r>
            <a:r>
              <a:rPr lang="ko-KR" altLang="en-US" b="1" dirty="0" smtClean="0">
                <a:solidFill>
                  <a:srgbClr val="CC99FF"/>
                </a:solidFill>
                <a:latin typeface="HY목각파임B" pitchFamily="18" charset="-127"/>
                <a:ea typeface="HY목각파임B" pitchFamily="18" charset="-127"/>
              </a:rPr>
              <a:t> 보고서</a:t>
            </a:r>
            <a:endParaRPr lang="ko-KR" altLang="en-US" b="1" dirty="0">
              <a:solidFill>
                <a:srgbClr val="CC99FF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194" name="Picture 2" descr="독도의진실 [1906년 3월, 대한제국 정부는 지령 제3호를 발해 독도에 대한 일본의 영유권을 부정...] 독도사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1" y="1791142"/>
            <a:ext cx="3816424" cy="25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49285" y="4653136"/>
            <a:ext cx="3687935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지령 제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호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28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북핵실험,북한 핵실험 실험과 일본의 플루토늄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49848" y="2852936"/>
            <a:ext cx="4716016" cy="3849658"/>
          </a:xfrm>
        </p:spPr>
        <p:txBody>
          <a:bodyPr>
            <a:normAutofit/>
          </a:bodyPr>
          <a:lstStyle/>
          <a:p>
            <a:r>
              <a:rPr lang="en-US" altLang="ko-KR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1946</a:t>
            </a:r>
            <a:r>
              <a:rPr lang="ko-KR" altLang="en-US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년 일본제국 해체작업의 일환으로 울릉도</a:t>
            </a:r>
            <a:r>
              <a:rPr lang="en-US" altLang="ko-KR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독도 등을 이관하는 각서</a:t>
            </a:r>
            <a:endParaRPr lang="en-US" altLang="ko-KR" sz="2500" dirty="0" smtClean="0">
              <a:solidFill>
                <a:srgbClr val="FF000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연합국 최고사령관은 일본의 영역에서 울릉도</a:t>
            </a:r>
            <a:r>
              <a:rPr lang="en-US" altLang="ko-KR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독도</a:t>
            </a:r>
            <a:r>
              <a:rPr lang="en-US" altLang="ko-KR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제주도는 제외한다고 규정</a:t>
            </a:r>
            <a:endParaRPr lang="ko-KR" altLang="en-US" sz="2500" dirty="0">
              <a:solidFill>
                <a:srgbClr val="FF0000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월 </a:t>
            </a:r>
            <a:r>
              <a:rPr lang="en-US" altLang="ko-KR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29</a:t>
            </a:r>
            <a:r>
              <a:rPr lang="ko-KR" altLang="en-US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일</a:t>
            </a:r>
            <a:r>
              <a:rPr lang="en-US" altLang="ko-KR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연합국최고사령관 각서</a:t>
            </a:r>
            <a:r>
              <a:rPr lang="en-US" altLang="ko-KR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(SCAPIN) </a:t>
            </a:r>
            <a:r>
              <a:rPr lang="ko-KR" altLang="en-US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제 </a:t>
            </a:r>
            <a:r>
              <a:rPr lang="en-US" altLang="ko-KR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677</a:t>
            </a:r>
            <a:r>
              <a:rPr lang="ko-KR" altLang="en-US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호</a:t>
            </a:r>
            <a:endParaRPr lang="ko-KR" altLang="en-US" b="1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9218" name="Picture 2" descr="1946년 SCAPIN 제 677호[1946年 SCAPIN 第 677号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1" y="1988840"/>
            <a:ext cx="3525821" cy="31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27255" y="5104760"/>
            <a:ext cx="3847475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SCAPIN </a:t>
            </a:r>
            <a:r>
              <a:rPr lang="ko-KR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제 </a:t>
            </a:r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677</a:t>
            </a:r>
            <a:r>
              <a:rPr lang="ko-KR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호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56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조선지도 (朝鮮之圖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en-US" altLang="ko-KR" dirty="0">
                <a:solidFill>
                  <a:srgbClr val="0000CC"/>
                </a:solidFill>
              </a:rPr>
              <a:t>https://www.youtube.com/watch?v=gsy-US52RTM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일본의 침탈의 첫 희생물 독도</a:t>
            </a:r>
            <a:endParaRPr lang="ko-KR" altLang="en-US" b="1" dirty="0">
              <a:solidFill>
                <a:srgbClr val="FF00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" name="구름 4"/>
          <p:cNvSpPr/>
          <p:nvPr/>
        </p:nvSpPr>
        <p:spPr>
          <a:xfrm>
            <a:off x="1907704" y="3212976"/>
            <a:ext cx="5544616" cy="201622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MD아트체" pitchFamily="18" charset="-127"/>
                <a:ea typeface="MD아트체" pitchFamily="18" charset="-127"/>
              </a:rPr>
              <a:t>위에 링크가 있어요</a:t>
            </a:r>
            <a:r>
              <a:rPr lang="en-US" altLang="ko-KR" sz="2000" dirty="0" smtClean="0">
                <a:latin typeface="MD아트체" pitchFamily="18" charset="-127"/>
                <a:ea typeface="MD아트체" pitchFamily="18" charset="-127"/>
              </a:rPr>
              <a:t>.</a:t>
            </a:r>
          </a:p>
          <a:p>
            <a:pPr algn="ctr"/>
            <a:r>
              <a:rPr lang="ko-KR" altLang="en-US" sz="2000" dirty="0" smtClean="0">
                <a:latin typeface="MD아트체" pitchFamily="18" charset="-127"/>
                <a:ea typeface="MD아트체" pitchFamily="18" charset="-127"/>
              </a:rPr>
              <a:t>시청해주세요</a:t>
            </a:r>
            <a:r>
              <a:rPr lang="en-US" altLang="ko-KR" sz="2000" dirty="0" smtClean="0">
                <a:latin typeface="MD아트체" pitchFamily="18" charset="-127"/>
                <a:ea typeface="MD아트체" pitchFamily="18" charset="-127"/>
              </a:rPr>
              <a:t>.</a:t>
            </a:r>
            <a:endParaRPr lang="ko-KR" altLang="en-US" sz="2000" dirty="0"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깨진 일본 국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" y="-182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560" y="1700808"/>
            <a:ext cx="4392488" cy="4427218"/>
          </a:xfrm>
        </p:spPr>
        <p:txBody>
          <a:bodyPr>
            <a:normAutofit/>
          </a:bodyPr>
          <a:lstStyle/>
          <a:p>
            <a:r>
              <a:rPr lang="ko-KR" altLang="en-US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은주시청합기</a:t>
            </a:r>
            <a:endParaRPr lang="en-US" altLang="ko-KR" sz="2300" b="1" dirty="0" smtClean="0">
              <a:solidFill>
                <a:schemeClr val="tx1">
                  <a:lumMod val="95000"/>
                  <a:lumOff val="5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죽도도해금지령</a:t>
            </a:r>
            <a:endParaRPr lang="en-US" altLang="ko-KR" sz="2300" b="1" dirty="0" smtClean="0">
              <a:solidFill>
                <a:schemeClr val="tx1">
                  <a:lumMod val="95000"/>
                  <a:lumOff val="5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오야 </a:t>
            </a:r>
            <a:r>
              <a:rPr lang="ko-KR" altLang="en-US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규에몬의</a:t>
            </a:r>
            <a:r>
              <a:rPr lang="ko-KR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췅원</a:t>
            </a:r>
            <a:endParaRPr lang="en-US" altLang="ko-KR" sz="2300" b="1" dirty="0" smtClean="0">
              <a:solidFill>
                <a:schemeClr val="tx1">
                  <a:lumMod val="95000"/>
                  <a:lumOff val="5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개정일본여지도청전도</a:t>
            </a:r>
            <a:endParaRPr lang="en-US" altLang="ko-KR" sz="2300" b="1" dirty="0" smtClean="0">
              <a:solidFill>
                <a:schemeClr val="tx1">
                  <a:lumMod val="95000"/>
                  <a:lumOff val="5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쓰시마번답신서</a:t>
            </a:r>
            <a:endParaRPr lang="en-US" altLang="ko-KR" sz="2300" b="1" dirty="0" smtClean="0">
              <a:solidFill>
                <a:schemeClr val="tx1">
                  <a:lumMod val="95000"/>
                  <a:lumOff val="5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조선국팔계도도</a:t>
            </a:r>
            <a:endParaRPr lang="en-US" altLang="ko-KR" sz="2300" b="1" dirty="0" smtClean="0">
              <a:solidFill>
                <a:schemeClr val="tx1">
                  <a:lumMod val="95000"/>
                  <a:lumOff val="5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다케시마제찰</a:t>
            </a:r>
            <a:r>
              <a:rPr lang="en-US" altLang="ko-KR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(1837)</a:t>
            </a:r>
          </a:p>
          <a:p>
            <a:r>
              <a:rPr lang="ko-KR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D아트체" pitchFamily="18" charset="-127"/>
                <a:ea typeface="MD아트체" pitchFamily="18" charset="-127"/>
              </a:rPr>
              <a:t>관판실측일본지도</a:t>
            </a:r>
            <a:endParaRPr lang="ko-KR" altLang="en-US" sz="2300" b="1" dirty="0">
              <a:solidFill>
                <a:schemeClr val="tx1">
                  <a:lumMod val="95000"/>
                  <a:lumOff val="5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일본 스스로 부정한 독도 영유권</a:t>
            </a:r>
            <a:endParaRPr lang="ko-KR" altLang="en-US" b="1" dirty="0">
              <a:solidFill>
                <a:srgbClr val="FF00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92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외교부 독도 | 대한민국 외교부 독도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355976" y="2607077"/>
            <a:ext cx="4693255" cy="2980928"/>
          </a:xfrm>
        </p:spPr>
        <p:txBody>
          <a:bodyPr>
            <a:normAutofit/>
          </a:bodyPr>
          <a:lstStyle/>
          <a:p>
            <a:r>
              <a:rPr lang="en-US" altLang="ko-KR" sz="2300" dirty="0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1667</a:t>
            </a:r>
            <a:r>
              <a:rPr lang="ko-KR" altLang="en-US" sz="2300" dirty="0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년에 </a:t>
            </a:r>
            <a:r>
              <a:rPr lang="ko-KR" altLang="en-US" sz="2300" dirty="0" err="1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사이토</a:t>
            </a:r>
            <a:r>
              <a:rPr lang="ko-KR" altLang="en-US" sz="2300" dirty="0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300" dirty="0" err="1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호센이</a:t>
            </a:r>
            <a:r>
              <a:rPr lang="ko-KR" altLang="en-US" sz="2300" dirty="0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 간행한 독도에 관한 일본 최초의 문헌</a:t>
            </a:r>
            <a:endParaRPr lang="en-US" altLang="ko-KR" sz="2300" dirty="0" smtClean="0">
              <a:solidFill>
                <a:srgbClr val="CC000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dirty="0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울릉도와 독도는 </a:t>
            </a:r>
            <a:r>
              <a:rPr lang="ko-KR" altLang="en-US" sz="2300" dirty="0" err="1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교려영토이고</a:t>
            </a:r>
            <a:r>
              <a:rPr lang="ko-KR" altLang="en-US" sz="2300" dirty="0" smtClean="0">
                <a:solidFill>
                  <a:srgbClr val="CC0000"/>
                </a:solidFill>
                <a:latin typeface="MD아트체" pitchFamily="18" charset="-127"/>
                <a:ea typeface="MD아트체" pitchFamily="18" charset="-127"/>
              </a:rPr>
              <a:t> 일본의 서북경계는 은기도로 기록</a:t>
            </a:r>
            <a:endParaRPr lang="ko-KR" altLang="en-US" sz="2300" dirty="0">
              <a:solidFill>
                <a:srgbClr val="CC0000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 err="1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은주시청합기</a:t>
            </a:r>
            <a:endParaRPr lang="ko-KR" altLang="en-US" sz="4800" b="1" dirty="0">
              <a:solidFill>
                <a:srgbClr val="FF00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0242" name="Picture 2" descr="일본이 인정한 우리 땅 독도(1) - 은주시청합기(隱州視聽合記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9" y="2276872"/>
            <a:ext cx="3600400" cy="28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64403" y="5301208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온주시청합</a:t>
            </a:r>
            <a:r>
              <a:rPr lang="ko-KR" altLang="en-US" b="1" dirty="0" err="1">
                <a:latin typeface="HY강B" pitchFamily="18" charset="-127"/>
                <a:ea typeface="HY강B" pitchFamily="18" charset="-127"/>
              </a:rPr>
              <a:t>기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3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외교부 독도 | 대한민국 외교부 독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3968" y="1700808"/>
            <a:ext cx="4402832" cy="4136335"/>
          </a:xfrm>
        </p:spPr>
        <p:txBody>
          <a:bodyPr>
            <a:normAutofit/>
          </a:bodyPr>
          <a:lstStyle/>
          <a:p>
            <a:r>
              <a:rPr lang="en-US" altLang="ko-KR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1696</a:t>
            </a:r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년 일본 어민이 죽도</a:t>
            </a:r>
            <a:r>
              <a:rPr lang="en-US" altLang="ko-KR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울릉도</a:t>
            </a:r>
            <a:r>
              <a:rPr lang="en-US" altLang="ko-KR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로 출어하는 것을 금지한 일본 막부의 명령</a:t>
            </a:r>
            <a:endParaRPr lang="en-US" altLang="ko-KR" sz="2500" dirty="0" smtClean="0">
              <a:solidFill>
                <a:srgbClr val="FFC00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막부에 의해 죽도</a:t>
            </a:r>
            <a:r>
              <a:rPr lang="en-US" altLang="ko-KR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울릉도</a:t>
            </a:r>
            <a:r>
              <a:rPr lang="en-US" altLang="ko-KR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), </a:t>
            </a:r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송도</a:t>
            </a:r>
            <a:r>
              <a:rPr lang="en-US" altLang="ko-KR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독도</a:t>
            </a:r>
            <a:r>
              <a:rPr lang="en-US" altLang="ko-KR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2500" dirty="0" smtClean="0">
                <a:solidFill>
                  <a:srgbClr val="FFC000"/>
                </a:solidFill>
                <a:latin typeface="MD아트체" pitchFamily="18" charset="-127"/>
                <a:ea typeface="MD아트체" pitchFamily="18" charset="-127"/>
              </a:rPr>
              <a:t>가 조선 영토임을 확인하고 결정하는 획기적인 문서</a:t>
            </a:r>
            <a:endParaRPr lang="ko-KR" altLang="en-US" sz="2500" dirty="0">
              <a:solidFill>
                <a:srgbClr val="FFC000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CC0000"/>
                </a:solidFill>
                <a:latin typeface="HY목각파임B" pitchFamily="18" charset="-127"/>
                <a:ea typeface="HY목각파임B" pitchFamily="18" charset="-127"/>
              </a:rPr>
              <a:t>죽도도해금지령</a:t>
            </a:r>
            <a:endParaRPr lang="ko-KR" altLang="en-US" b="1" dirty="0">
              <a:solidFill>
                <a:srgbClr val="CC00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2290" name="Picture 2" descr="오늘은 독도의 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1072"/>
            <a:ext cx="34563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3568" y="4837067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죽도도해금지령</a:t>
            </a:r>
            <a:r>
              <a:rPr lang="en-US" altLang="ko-KR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(16906)</a:t>
            </a:r>
            <a:endParaRPr lang="ko-KR" altLang="en-US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8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독도지도 | Mapi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384955" y="2283042"/>
            <a:ext cx="4464496" cy="2653719"/>
          </a:xfrm>
        </p:spPr>
        <p:txBody>
          <a:bodyPr>
            <a:normAutofit/>
          </a:bodyPr>
          <a:lstStyle/>
          <a:p>
            <a:r>
              <a:rPr lang="ko-KR" altLang="en-US" sz="2300" dirty="0" err="1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오고나요의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오야 가문이 </a:t>
            </a:r>
            <a:r>
              <a:rPr lang="en-US" altLang="ko-KR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1740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년 </a:t>
            </a:r>
            <a:r>
              <a:rPr lang="ko-KR" altLang="en-US" sz="2300" dirty="0" err="1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에도에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나가 막부의 </a:t>
            </a:r>
            <a:r>
              <a:rPr lang="ko-KR" altLang="en-US" sz="2300" dirty="0" err="1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지샤부교에게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금지된 울릉도 도해 사업을 보충하는 새로운 이권을 요청</a:t>
            </a:r>
            <a:endParaRPr lang="ko-KR" altLang="en-US" sz="2300" dirty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오야 </a:t>
            </a:r>
            <a:r>
              <a:rPr lang="ko-KR" altLang="en-US" b="1" dirty="0" err="1" smtClean="0">
                <a:solidFill>
                  <a:schemeClr val="accent2">
                    <a:lumMod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규에몬의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 청원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1266" name="Picture 2" descr="대한민국 외교부 독도 | 대한민국 외교부 독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6" y="1772816"/>
            <a:ext cx="3321279" cy="31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00579" y="4926986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오야 </a:t>
            </a:r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규에몬의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청운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(1740)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6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독도는 조선 땅&quot; 기록한 日 고지도… 미국서 공개 - 노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25134" y="2076780"/>
            <a:ext cx="4759244" cy="2808312"/>
          </a:xfrm>
        </p:spPr>
        <p:txBody>
          <a:bodyPr>
            <a:normAutofit/>
          </a:bodyPr>
          <a:lstStyle/>
          <a:p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일본의 </a:t>
            </a:r>
            <a:r>
              <a:rPr lang="ko-KR" altLang="en-US" sz="2300" dirty="0" err="1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나가쿠보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300" dirty="0" err="1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세키스가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endParaRPr lang="en-US" altLang="ko-KR" sz="23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 제작한 지도</a:t>
            </a:r>
            <a:endParaRPr lang="en-US" altLang="ko-KR" sz="23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울릉도</a:t>
            </a:r>
            <a:r>
              <a:rPr lang="en-US" altLang="ko-KR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독도 두 섬이 조선 </a:t>
            </a:r>
            <a:endParaRPr lang="en-US" altLang="ko-KR" sz="23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sz="2300" dirty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본토와 </a:t>
            </a:r>
            <a:r>
              <a:rPr lang="ko-KR" altLang="en-US" sz="2300" dirty="0" err="1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함꼐</a:t>
            </a:r>
            <a:r>
              <a:rPr lang="ko-KR" altLang="en-US" sz="23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채색되지 않은 상태</a:t>
            </a:r>
            <a:endParaRPr lang="ko-KR" altLang="en-US" sz="2300" dirty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latin typeface="HY목각파임B" pitchFamily="18" charset="-127"/>
                <a:ea typeface="HY목각파임B" pitchFamily="18" charset="-127"/>
              </a:rPr>
              <a:t>개정일본여지로정전도</a:t>
            </a:r>
            <a:endParaRPr lang="ko-KR" altLang="en-US" b="1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3314" name="Picture 2" descr="독도를 우리 땅이라고 주장하는 방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2" y="2076780"/>
            <a:ext cx="36436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97958" y="5029108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개정일본여지로정전도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(1779)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93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안용복 과 독도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 smtClean="0">
                <a:latin typeface="HY목각파임B" pitchFamily="18" charset="-127"/>
                <a:ea typeface="HY목각파임B" pitchFamily="18" charset="-127"/>
              </a:rPr>
              <a:t>독도란</a:t>
            </a:r>
            <a: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  <a:t>?</a:t>
            </a:r>
            <a:endParaRPr lang="ko-KR" altLang="en-US" sz="5000" b="1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026" name="Picture 2" descr="독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5112568" cy="33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구름 모양 설명선 6"/>
          <p:cNvSpPr/>
          <p:nvPr/>
        </p:nvSpPr>
        <p:spPr>
          <a:xfrm>
            <a:off x="6156176" y="764704"/>
            <a:ext cx="2664296" cy="2232248"/>
          </a:xfrm>
          <a:prstGeom prst="cloudCallout">
            <a:avLst>
              <a:gd name="adj1" fmla="val -74106"/>
              <a:gd name="adj2" fmla="val 569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대한민국 </a:t>
            </a:r>
            <a:endParaRPr lang="en-US" altLang="ko-KR" sz="20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336</a:t>
            </a:r>
            <a:r>
              <a:rPr lang="ko-KR" altLang="en-US" sz="20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호 </a:t>
            </a:r>
            <a:endParaRPr lang="en-US" altLang="ko-KR" sz="20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천연 기념물</a:t>
            </a:r>
            <a:endParaRPr lang="ko-KR" altLang="en-US" sz="2000" dirty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26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독도지도 | Mapi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52"/>
            <a:ext cx="9249544" cy="6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067944" y="1340768"/>
            <a:ext cx="4320480" cy="216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막부의 질문</a:t>
            </a:r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13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울릉도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는 둘레가 약 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20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리 정도로 그 앞에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마쓰시마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독도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라는 작은 섬이 있는데 둘레가 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4~5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리라 들었다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다케시마와는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40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리나 떨어져 있어 일본과 가깝다고 한다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</a:t>
            </a:r>
            <a:b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</a:b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위의 두 섬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다케시마와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마쓰시마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은 모두 조선의 울릉도인가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?</a:t>
            </a:r>
            <a:b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</a:b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아니면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다케시마는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울릉도이지만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마쓰시마는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조선 밖의 </a:t>
            </a:r>
            <a:r>
              <a:rPr lang="ko-KR" altLang="en-US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땅인가</a:t>
            </a:r>
            <a:r>
              <a:rPr lang="en-US" altLang="ko-KR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?</a:t>
            </a:r>
          </a:p>
          <a:p>
            <a:pPr marL="0" indent="0">
              <a:buNone/>
            </a:pPr>
            <a:endParaRPr lang="en-US" altLang="ko-KR" sz="1800" dirty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endParaRPr lang="en-US" altLang="ko-KR" sz="1900" dirty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chemeClr val="accent2">
                    <a:lumMod val="50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쓰시마번답신서</a:t>
            </a:r>
            <a:endParaRPr lang="ko-KR" altLang="en-US" sz="4800" b="1" dirty="0">
              <a:solidFill>
                <a:schemeClr val="accent2">
                  <a:lumMod val="50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4338" name="Picture 2" descr="https://dokdo.mofa.go.kr/kor/img/contents/view0511_img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8" y="1484784"/>
            <a:ext cx="1080120" cy="18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okdo.mofa.go.kr/kor/img/contents/view0511_img02.jpg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89" y="1484783"/>
            <a:ext cx="1277330" cy="18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dokdo.mofa.go.kr/kor/img/contents/view0511_img03.jpg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9" y="1484782"/>
            <a:ext cx="1224136" cy="18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dokdo.mofa.go.kr/kor/img/contents/view0511_img04.jpg">
            <a:hlinkClick r:id="rId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7" y="3388872"/>
            <a:ext cx="1080130" cy="17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dokdo.mofa.go.kr/kor/img/contents/view0511_img05.jpg">
            <a:hlinkClick r:id="rId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388871"/>
            <a:ext cx="1132395" cy="17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dokdo.mofa.go.kr/kor/img/contents/view0511_img06.jpg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84" y="3388872"/>
            <a:ext cx="1171860" cy="17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14917" y="5110926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쓰시마번담신</a:t>
            </a:r>
            <a:r>
              <a:rPr lang="ko-KR" altLang="en-US" b="1" dirty="0" err="1">
                <a:latin typeface="HY강B" pitchFamily="18" charset="-127"/>
                <a:ea typeface="HY강B" pitchFamily="18" charset="-127"/>
              </a:rPr>
              <a:t>서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67944" y="3299978"/>
            <a:ext cx="489654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쓰시마번의</a:t>
            </a:r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담변</a:t>
            </a:r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)</a:t>
            </a:r>
          </a:p>
          <a:p>
            <a:r>
              <a:rPr lang="ko-KR" altLang="en-US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조선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강원도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울진현의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동해 가운데 울릉도라는 섬이 있는데 일본에서는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다케시마라고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합니다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…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마쓰시마에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대해서는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겐로쿠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연간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(1688~1704) </a:t>
            </a:r>
            <a:r>
              <a:rPr lang="en-US" altLang="ko-KR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로쥬</a:t>
            </a:r>
            <a:r>
              <a:rPr lang="en-US" altLang="ko-KR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막부의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최고관리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)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아베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13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분고노가미가</a:t>
            </a:r>
            <a:r>
              <a:rPr lang="ko-KR" altLang="en-US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문의하셨을 때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근처에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마쓰시마라는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섬이 있어 일본인이 건너가 어로활동을 했다고 아랫사람들이 말하는 소문을 들었다고 답한 기록이 있습니다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3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다케시마와</a:t>
            </a:r>
            <a:r>
              <a:rPr lang="ko-KR" altLang="en-US" sz="1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마찬가지로 일본인이 건너가 어로활동을 하는 것을 정지한 섬으로 알고 있습니다만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딱히 그렇게 정했다고는 말하기 어렵습니다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조선지도로 말하자면 울릉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‧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우산 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2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섬이라 생각됩니다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위의 </a:t>
            </a:r>
            <a:r>
              <a:rPr lang="ko-KR" altLang="en-US" sz="1300" dirty="0" err="1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다케시마에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조선 어민들이 도해하고 있습니다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또한 목재가 많다고 들은 때문인지 배를 만들기 위해 도해하고 있으며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거주하는 사람은 없습니다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무릇 조선 관리가 때때로 조사를 위해 도해하고 있다고 들었습니다</a:t>
            </a:r>
            <a:r>
              <a:rPr lang="en-US" altLang="ko-KR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지금은 어떠한지 확실히 말하기 어렵습니다</a:t>
            </a:r>
          </a:p>
        </p:txBody>
      </p:sp>
    </p:spTree>
    <p:extLst>
      <p:ext uri="{BB962C8B-B14F-4D97-AF65-F5344CB8AC3E}">
        <p14:creationId xmlns:p14="http://schemas.microsoft.com/office/powerpoint/2010/main" val="6187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조선지도 (朝鮮之圖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 err="1" smtClean="0">
                <a:latin typeface="HY목각파임B" pitchFamily="18" charset="-127"/>
                <a:ea typeface="HY목각파임B" pitchFamily="18" charset="-127"/>
              </a:rPr>
              <a:t>조선국팔계도도</a:t>
            </a:r>
            <a:endParaRPr lang="ko-KR" altLang="en-US" sz="5000" b="1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74468" y="5733256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에도막부의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조선국회도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5679017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쓰시마번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종가문서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5370" name="Picture 10" descr="고사료 | 연구 | 독도연구소 Dokdo Researc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0509"/>
            <a:ext cx="3240360" cy="21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구름 모양 설명선 3"/>
          <p:cNvSpPr/>
          <p:nvPr/>
        </p:nvSpPr>
        <p:spPr>
          <a:xfrm>
            <a:off x="899592" y="1486015"/>
            <a:ext cx="4320480" cy="1440160"/>
          </a:xfrm>
          <a:prstGeom prst="cloudCallout">
            <a:avLst>
              <a:gd name="adj1" fmla="val -17759"/>
              <a:gd name="adj2" fmla="val 746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두 자료는 </a:t>
            </a:r>
            <a:r>
              <a:rPr lang="ko-KR" altLang="en-US" sz="23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에도막부에서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만든 자료</a:t>
            </a:r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</a:p>
        </p:txBody>
      </p:sp>
      <p:pic>
        <p:nvPicPr>
          <p:cNvPr id="15374" name="Picture 14" descr="https://dokdo.mofa.go.kr/kor/img/contents/view0512_img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68" y="3566347"/>
            <a:ext cx="3384376" cy="21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구름 모양 설명선 8"/>
          <p:cNvSpPr/>
          <p:nvPr/>
        </p:nvSpPr>
        <p:spPr>
          <a:xfrm>
            <a:off x="5364088" y="1269991"/>
            <a:ext cx="3672408" cy="1872208"/>
          </a:xfrm>
          <a:prstGeom prst="cloudCallout">
            <a:avLst>
              <a:gd name="adj1" fmla="val -34307"/>
              <a:gd name="adj2" fmla="val 69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강원도 항목에 독도와 울릉도가 포함</a:t>
            </a:r>
            <a:endParaRPr lang="ko-KR" altLang="en-US" sz="2300" dirty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2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서울신문] '독도는 조선 땅' 표시한 김대건 신부의 지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003330" y="2208690"/>
            <a:ext cx="4961158" cy="2952328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1837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년 독도와 울릉도가 한국 땅이니 일본인의 항해를 </a:t>
            </a:r>
            <a:r>
              <a:rPr lang="ko-KR" altLang="en-US" sz="1800" dirty="0" smtClean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금지</a:t>
            </a:r>
            <a:endParaRPr lang="en-US" altLang="ko-KR" sz="1800" dirty="0" smtClean="0">
              <a:solidFill>
                <a:srgbClr val="80000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일본 에도 </a:t>
            </a:r>
            <a:r>
              <a:rPr lang="ko-KR" altLang="en-US" sz="1800" dirty="0" err="1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바쿠후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幕府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가 독도와 울릉도 주변에서 조업을 한 자국 어민 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2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명을 </a:t>
            </a:r>
            <a:r>
              <a:rPr lang="ko-KR" altLang="en-US" sz="1800" dirty="0" err="1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해금령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800" dirty="0" err="1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海禁令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) 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위반으로 </a:t>
            </a:r>
            <a:r>
              <a:rPr lang="ko-KR" altLang="en-US" sz="1800" dirty="0" smtClean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처형</a:t>
            </a:r>
            <a:endParaRPr lang="en-US" altLang="ko-KR" sz="1800" dirty="0" smtClean="0">
              <a:solidFill>
                <a:srgbClr val="80000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“죽도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울릉도의 일본 이름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는 </a:t>
            </a:r>
            <a:r>
              <a:rPr lang="ko-KR" altLang="en-US" sz="1800" dirty="0" err="1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겐로쿠</a:t>
            </a:r>
            <a:r>
              <a:rPr lang="en-US" altLang="ko-KR" sz="1800" dirty="0" smtClean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(1688~1704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년</a:t>
            </a:r>
            <a:r>
              <a:rPr lang="en-US" altLang="ko-KR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시대부터 </a:t>
            </a:r>
            <a:r>
              <a:rPr lang="ko-KR" altLang="en-US" sz="1800" dirty="0" smtClean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도해정지를 </a:t>
            </a:r>
            <a:r>
              <a:rPr lang="ko-KR" altLang="en-US" sz="1800" dirty="0">
                <a:solidFill>
                  <a:srgbClr val="800000"/>
                </a:solidFill>
                <a:latin typeface="MD아트체" pitchFamily="18" charset="-127"/>
                <a:ea typeface="MD아트체" pitchFamily="18" charset="-127"/>
              </a:rPr>
              <a:t>명령한 곳이므로 다른 나라 땅에 항해하는 것을 엄중히 금지한다</a:t>
            </a:r>
            <a:r>
              <a:rPr lang="ko-KR" altLang="en-US" sz="18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”</a:t>
            </a:r>
            <a:endParaRPr lang="en-US" altLang="ko-KR" sz="1800" dirty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latin typeface="HY목각파임B" pitchFamily="18" charset="-127"/>
                <a:ea typeface="HY목각파임B" pitchFamily="18" charset="-127"/>
              </a:rPr>
              <a:t>다케시마제찰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(1837)</a:t>
            </a:r>
            <a:endParaRPr lang="ko-KR" altLang="en-US" b="1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6386" name="Picture 2" descr="기획특집] 독도의 비밀 – 아고라젠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4" y="2564904"/>
            <a:ext cx="3744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38934" y="5134236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다케시</a:t>
            </a:r>
            <a:r>
              <a:rPr lang="ko-KR" altLang="en-US" b="1" dirty="0" err="1">
                <a:latin typeface="HY강B" pitchFamily="18" charset="-127"/>
                <a:ea typeface="HY강B" pitchFamily="18" charset="-127"/>
              </a:rPr>
              <a:t>마</a:t>
            </a:r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제찰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8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독도지도 | Mapi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75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관판실측일본지도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7410" name="Picture 2" descr="https://post-phinf.pstatic.net/MjAxNzA0MTBfMTgz/MDAxNDkxODE0NTAwNTQy.LoUih_fGUmdtmv5pkpOCBFouOyRXrQPjmI0O_mWeaLIg.baWi2wT8zFkXRY7DMceiqPsH1_qA5oRwKOqiiYFYTFAg.PNG/image.png?type=w12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024336" cy="29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39552" y="4797152"/>
            <a:ext cx="3384376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관판실측일본지도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(1870)</a:t>
            </a:r>
          </a:p>
        </p:txBody>
      </p:sp>
      <p:sp>
        <p:nvSpPr>
          <p:cNvPr id="8" name="내용 개체 틀 1"/>
          <p:cNvSpPr txBox="1">
            <a:spLocks/>
          </p:cNvSpPr>
          <p:nvPr/>
        </p:nvSpPr>
        <p:spPr>
          <a:xfrm>
            <a:off x="3861428" y="2628406"/>
            <a:ext cx="5184576" cy="1567165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5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경상도</a:t>
            </a:r>
            <a:r>
              <a:rPr lang="ko-KR" altLang="en-US" sz="4500" dirty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 남쪽은 그려져 </a:t>
            </a:r>
            <a:r>
              <a:rPr lang="ko-KR" altLang="en-US" sz="45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있지만</a:t>
            </a:r>
            <a:r>
              <a:rPr lang="ko-KR" altLang="en-US" sz="4500" dirty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45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오른쪽에</a:t>
            </a:r>
            <a:r>
              <a:rPr lang="ko-KR" altLang="en-US" sz="4500" dirty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 울릉도와 독도는 </a:t>
            </a:r>
            <a:r>
              <a:rPr lang="ko-KR" altLang="en-US" sz="45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없음</a:t>
            </a:r>
            <a:endParaRPr lang="en-US" altLang="ko-KR" sz="45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45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일본 서북쪽의 </a:t>
            </a:r>
            <a:r>
              <a:rPr lang="ko-KR" altLang="en-US" sz="4500" dirty="0" err="1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오키섬은</a:t>
            </a:r>
            <a:r>
              <a:rPr lang="ko-KR" altLang="en-US" sz="45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표시됨</a:t>
            </a:r>
            <a:endParaRPr lang="en-US" altLang="ko-KR" sz="45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sz="24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sz="24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rgbClr val="00B050"/>
                </a:solidFill>
                <a:latin typeface="MD아트체" pitchFamily="18" charset="-127"/>
                <a:ea typeface="MD아트체" pitchFamily="18" charset="-127"/>
              </a:rPr>
              <a:t>  </a:t>
            </a:r>
            <a:endParaRPr lang="en-US" altLang="ko-KR" sz="2400" dirty="0" smtClean="0">
              <a:solidFill>
                <a:srgbClr val="00B050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3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독도지도 | Mapi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en-US" altLang="ko-KR" dirty="0"/>
              <a:t>https://www.youtube.com/watch?v=muB4_LNZ2Rk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아름다운 우리의 땅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독도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4" name="구름 3"/>
          <p:cNvSpPr/>
          <p:nvPr/>
        </p:nvSpPr>
        <p:spPr>
          <a:xfrm>
            <a:off x="1691680" y="4509120"/>
            <a:ext cx="4925550" cy="1800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MD아트체" pitchFamily="18" charset="-127"/>
                <a:ea typeface="MD아트체" pitchFamily="18" charset="-127"/>
              </a:rPr>
              <a:t>위에 링크가 있어요</a:t>
            </a:r>
            <a:r>
              <a:rPr lang="en-US" altLang="ko-KR" sz="2000" dirty="0" smtClean="0">
                <a:latin typeface="MD아트체" pitchFamily="18" charset="-127"/>
                <a:ea typeface="MD아트체" pitchFamily="18" charset="-127"/>
              </a:rPr>
              <a:t>.</a:t>
            </a:r>
          </a:p>
          <a:p>
            <a:pPr algn="ctr"/>
            <a:r>
              <a:rPr lang="ko-KR" altLang="en-US" sz="2000" dirty="0" smtClean="0">
                <a:latin typeface="MD아트체" pitchFamily="18" charset="-127"/>
                <a:ea typeface="MD아트체" pitchFamily="18" charset="-127"/>
              </a:rPr>
              <a:t>시청해주세요</a:t>
            </a:r>
            <a:r>
              <a:rPr lang="en-US" altLang="ko-KR" sz="2000" dirty="0" smtClean="0">
                <a:latin typeface="MD아트체" pitchFamily="18" charset="-127"/>
                <a:ea typeface="MD아트체" pitchFamily="18" charset="-127"/>
              </a:rPr>
              <a:t>.</a:t>
            </a:r>
            <a:endParaRPr lang="ko-KR" altLang="en-US" sz="2000" dirty="0"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49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책으로 알아보는 일제강점기의 하층민의 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rgbClr val="0070C0"/>
                </a:solidFill>
                <a:latin typeface="HY목각파임B" pitchFamily="18" charset="-127"/>
                <a:ea typeface="HY목각파임B" pitchFamily="18" charset="-127"/>
              </a:rPr>
              <a:t>역사를 잊은 민족에게 미래는 없다</a:t>
            </a:r>
          </a:p>
        </p:txBody>
      </p:sp>
      <p:sp>
        <p:nvSpPr>
          <p:cNvPr id="5" name="순서도: 대체 처리 4"/>
          <p:cNvSpPr/>
          <p:nvPr/>
        </p:nvSpPr>
        <p:spPr>
          <a:xfrm>
            <a:off x="899592" y="1412776"/>
            <a:ext cx="7920880" cy="374441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역사를 잊는 민족에게 미래는 없습니다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.</a:t>
            </a:r>
          </a:p>
          <a:p>
            <a:pPr algn="ctr"/>
            <a:r>
              <a:rPr lang="ko-KR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두번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 다시는 아름다운 우리의 땅 독도를 잃어버리지 맙시다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.</a:t>
            </a:r>
          </a:p>
          <a:p>
            <a:pPr algn="ctr"/>
            <a:endParaRPr lang="en-US" altLang="ko-KR" sz="2800" b="1" dirty="0" smtClean="0">
              <a:solidFill>
                <a:schemeClr val="accent1">
                  <a:lumMod val="75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감사합니다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MD아트체" pitchFamily="18" charset="-127"/>
                <a:ea typeface="MD아트체" pitchFamily="18" charset="-127"/>
              </a:rPr>
              <a:t>!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0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외교부 독도 | 대한민국 외교부 독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971600" y="1988840"/>
            <a:ext cx="7056784" cy="1180727"/>
          </a:xfrm>
        </p:spPr>
        <p:txBody>
          <a:bodyPr/>
          <a:lstStyle/>
          <a:p>
            <a:r>
              <a:rPr lang="en-US" altLang="ko-KR" dirty="0"/>
              <a:t>https://youtu.be/ZO_8yHAU0to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  <a:latin typeface="HY목각파임B" pitchFamily="18" charset="-127"/>
                <a:ea typeface="HY목각파임B" pitchFamily="18" charset="-127"/>
              </a:rPr>
              <a:t>우리 정부의 독도에 대한 기본입장</a:t>
            </a:r>
            <a:endParaRPr lang="ko-KR" altLang="en-US" b="1" dirty="0">
              <a:solidFill>
                <a:srgbClr val="0070C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" name="구름 4"/>
          <p:cNvSpPr/>
          <p:nvPr/>
        </p:nvSpPr>
        <p:spPr>
          <a:xfrm>
            <a:off x="998806" y="3573016"/>
            <a:ext cx="7164796" cy="24482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MD아트체" pitchFamily="18" charset="-127"/>
                <a:ea typeface="MD아트체" pitchFamily="18" charset="-127"/>
              </a:rPr>
              <a:t>위에 링크가 있어요</a:t>
            </a:r>
            <a:r>
              <a:rPr lang="en-US" altLang="ko-KR" sz="2000" dirty="0" smtClean="0">
                <a:latin typeface="MD아트체" pitchFamily="18" charset="-127"/>
                <a:ea typeface="MD아트체" pitchFamily="18" charset="-127"/>
              </a:rPr>
              <a:t>.</a:t>
            </a:r>
          </a:p>
          <a:p>
            <a:pPr algn="ctr"/>
            <a:r>
              <a:rPr lang="ko-KR" altLang="en-US" sz="2000" dirty="0" smtClean="0">
                <a:latin typeface="MD아트체" pitchFamily="18" charset="-127"/>
                <a:ea typeface="MD아트체" pitchFamily="18" charset="-127"/>
              </a:rPr>
              <a:t>우리 정부의 기본입장을 시청해주세요</a:t>
            </a:r>
            <a:r>
              <a:rPr lang="en-US" altLang="ko-KR" sz="2000" dirty="0" smtClean="0">
                <a:latin typeface="MD아트체" pitchFamily="18" charset="-127"/>
                <a:ea typeface="MD아트체" pitchFamily="18" charset="-127"/>
              </a:rPr>
              <a:t>.</a:t>
            </a:r>
            <a:endParaRPr lang="ko-KR" altLang="en-US" sz="2000" dirty="0"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7년 8월 15일 오늘은대한민국 광복 72주년 입니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6"/>
            <a:ext cx="9162755" cy="68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40917" y="2204864"/>
            <a:ext cx="8280920" cy="352839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우산국 복속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세종실록 지리지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일본 </a:t>
            </a:r>
            <a:r>
              <a:rPr lang="ko-KR" altLang="en-US" sz="2200" b="1" dirty="0" err="1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돗토리번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답변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5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월 안용복 일본 도해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[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동국문헌비고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]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[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여지고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]</a:t>
            </a:r>
            <a:endParaRPr lang="en-US" altLang="ko-KR" sz="2200" b="1" dirty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일본 외무성 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&lt;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조선국교제시말내탐서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&gt;</a:t>
            </a:r>
          </a:p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태정관 지령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칙령 제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41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호 반포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3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월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200" b="1" dirty="0" err="1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울도군수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200" b="1" dirty="0" err="1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심흥택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보고서</a:t>
            </a:r>
            <a:endParaRPr lang="en-US" altLang="ko-KR" sz="2200" b="1" dirty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1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월 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29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일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연합국최고사령관 각서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(SCANPIN) 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제</a:t>
            </a:r>
            <a:r>
              <a: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677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호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독도가 우리 영토인 근거</a:t>
            </a:r>
            <a:endParaRPr lang="ko-KR" altLang="en-US" sz="5400" b="1" dirty="0">
              <a:solidFill>
                <a:srgbClr val="0000FF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81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외교부 독도 | 대한민국 외교부 독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우산국 복속 </a:t>
            </a:r>
            <a:r>
              <a:rPr lang="en-US" altLang="ko-KR" b="1" dirty="0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&amp; </a:t>
            </a:r>
            <a:r>
              <a:rPr lang="ko-KR" altLang="en-US" b="1" dirty="0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세종실록 지리지 </a:t>
            </a:r>
            <a:endParaRPr lang="ko-KR" altLang="en-US" b="1" dirty="0">
              <a:solidFill>
                <a:srgbClr val="0000FF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3078" name="Picture 6" descr="고려시대 삼국사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7" y="3429000"/>
            <a:ext cx="2376264" cy="28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세종실록지리지의 삼각산과 북한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52" y="3733072"/>
            <a:ext cx="2244204" cy="19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구름 모양 설명선 5"/>
          <p:cNvSpPr/>
          <p:nvPr/>
        </p:nvSpPr>
        <p:spPr>
          <a:xfrm>
            <a:off x="2123728" y="1844824"/>
            <a:ext cx="3515286" cy="1800201"/>
          </a:xfrm>
          <a:prstGeom prst="cloudCallout">
            <a:avLst>
              <a:gd name="adj1" fmla="val -36260"/>
              <a:gd name="adj2" fmla="val 741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신라 이찬 이사부가 울릉도를 점령 신라가 우산국 복속</a:t>
            </a:r>
            <a:endParaRPr lang="en-US" altLang="ko-KR" sz="16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7" name="구름 모양 설명선 6"/>
          <p:cNvSpPr/>
          <p:nvPr/>
        </p:nvSpPr>
        <p:spPr>
          <a:xfrm>
            <a:off x="5796136" y="1781810"/>
            <a:ext cx="3168352" cy="1944217"/>
          </a:xfrm>
          <a:prstGeom prst="cloudCallout">
            <a:avLst>
              <a:gd name="adj1" fmla="val -33462"/>
              <a:gd name="adj2" fmla="val 872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dirty="0" smtClean="0"/>
          </a:p>
          <a:p>
            <a:pPr algn="ctr"/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울릉도와 독도가 </a:t>
            </a:r>
            <a:endParaRPr lang="en-US" altLang="ko-KR" sz="15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강원도 </a:t>
            </a:r>
            <a:r>
              <a:rPr lang="ko-KR" altLang="en-US" sz="1500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울진현에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endParaRPr lang="en-US" altLang="ko-KR" sz="15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속한 두 섬에 대한 기록</a:t>
            </a:r>
            <a:endParaRPr lang="en-US" altLang="ko-KR" sz="1500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206518" y="5856129"/>
            <a:ext cx="2448272" cy="49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세종실록 지리지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07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외교부 독도 | 대한민국 외교부 독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5000" b="1" dirty="0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일본 </a:t>
            </a:r>
            <a:r>
              <a:rPr lang="ko-KR" altLang="en-US" sz="5000" b="1" dirty="0" err="1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돗</a:t>
            </a:r>
            <a:r>
              <a:rPr lang="ko-KR" altLang="en-US" sz="5000" b="1" dirty="0" err="1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토리번</a:t>
            </a:r>
            <a:r>
              <a:rPr lang="ko-KR" altLang="en-US" sz="5000" b="1" dirty="0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 답변</a:t>
            </a:r>
            <a:endParaRPr lang="ko-KR" altLang="en-US" sz="5000" b="1" dirty="0">
              <a:solidFill>
                <a:srgbClr val="0000FF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028" name="Picture 4" descr="이야기 속 역사인물 4권, 3강 안용복(독도 체험관, 서울 서대문구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604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1"/>
          <p:cNvSpPr>
            <a:spLocks noGrp="1"/>
          </p:cNvSpPr>
          <p:nvPr>
            <p:ph idx="1"/>
          </p:nvPr>
        </p:nvSpPr>
        <p:spPr>
          <a:xfrm>
            <a:off x="4427984" y="2348880"/>
            <a:ext cx="453650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500" dirty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이번 </a:t>
            </a:r>
            <a:r>
              <a:rPr lang="ko-KR" altLang="en-US" sz="2500" dirty="0" err="1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도토리번</a:t>
            </a:r>
            <a:r>
              <a:rPr lang="ko-KR" altLang="en-US" sz="2500" dirty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 답변으로 </a:t>
            </a:r>
            <a:r>
              <a:rPr lang="ko-KR" altLang="en-US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일본 </a:t>
            </a:r>
            <a:r>
              <a:rPr lang="ko-KR" altLang="en-US" sz="2500" dirty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막부는 독도와 울릉도를 </a:t>
            </a:r>
            <a:endParaRPr lang="en-US" altLang="ko-KR" sz="2500" dirty="0">
              <a:solidFill>
                <a:srgbClr val="FF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자신들의 </a:t>
            </a:r>
            <a:r>
              <a:rPr lang="ko-KR" altLang="en-US" sz="2500" dirty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자치권이 </a:t>
            </a:r>
            <a:r>
              <a:rPr lang="ko-KR" altLang="en-US" sz="2500" dirty="0" err="1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아닌것을</a:t>
            </a:r>
            <a:r>
              <a:rPr lang="ko-KR" altLang="en-US" sz="2500" dirty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endParaRPr lang="en-US" altLang="ko-KR" sz="2500" dirty="0">
              <a:solidFill>
                <a:srgbClr val="FF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ko-KR" altLang="en-US" sz="2500" dirty="0">
                <a:solidFill>
                  <a:srgbClr val="FF0000"/>
                </a:solidFill>
                <a:latin typeface="MD아트체" pitchFamily="18" charset="-127"/>
                <a:ea typeface="MD아트체" pitchFamily="18" charset="-127"/>
              </a:rPr>
              <a:t>인정한 답변</a:t>
            </a:r>
          </a:p>
          <a:p>
            <a:endParaRPr lang="en-US" altLang="ko-KR" sz="2000" dirty="0">
              <a:solidFill>
                <a:srgbClr val="FF0000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4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안용복 기념공원 사업 다시 불댕긴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b="1" dirty="0" smtClean="0">
                <a:latin typeface="HY목각파임B" pitchFamily="18" charset="-127"/>
                <a:ea typeface="HY목각파임B" pitchFamily="18" charset="-127"/>
              </a:rPr>
              <a:t>5</a:t>
            </a: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월 안용복 일본 도해</a:t>
            </a:r>
            <a:endParaRPr lang="ko-KR" altLang="en-US" sz="4800" b="1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028" name="Picture 4" descr="안용복 공술조서-원록9 병자년 조선주 착안 일권지 각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1" y="1268760"/>
            <a:ext cx="35994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7544" y="3621445"/>
            <a:ext cx="3888432" cy="49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원록구병자년조선주착안일권지각설</a:t>
            </a:r>
            <a:endParaRPr lang="ko-KR" altLang="en-US" b="1" dirty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내용 개체 틀 1"/>
          <p:cNvSpPr>
            <a:spLocks noGrp="1"/>
          </p:cNvSpPr>
          <p:nvPr>
            <p:ph idx="1"/>
          </p:nvPr>
        </p:nvSpPr>
        <p:spPr>
          <a:xfrm>
            <a:off x="2486229" y="4446111"/>
            <a:ext cx="6264696" cy="2304256"/>
          </a:xfrm>
        </p:spPr>
        <p:txBody>
          <a:bodyPr>
            <a:noAutofit/>
          </a:bodyPr>
          <a:lstStyle/>
          <a:p>
            <a:r>
              <a:rPr lang="ko-KR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D아트체" pitchFamily="18" charset="-127"/>
                <a:ea typeface="MD아트체" pitchFamily="18" charset="-127"/>
              </a:rPr>
              <a:t>안용복이 일본에 다녀온 사건</a:t>
            </a:r>
            <a:endParaRPr lang="en-US" altLang="ko-KR" sz="2000" dirty="0">
              <a:solidFill>
                <a:schemeClr val="accent6">
                  <a:lumMod val="60000"/>
                  <a:lumOff val="4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D아트체" pitchFamily="18" charset="-127"/>
                <a:ea typeface="MD아트체" pitchFamily="18" charset="-127"/>
              </a:rPr>
              <a:t>안용복이 </a:t>
            </a:r>
            <a:r>
              <a:rPr lang="ko-KR" alt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MD아트체" pitchFamily="18" charset="-127"/>
                <a:ea typeface="MD아트체" pitchFamily="18" charset="-127"/>
              </a:rPr>
              <a:t>오키섬</a:t>
            </a:r>
            <a:r>
              <a:rPr lang="ko-KR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D아트체" pitchFamily="18" charset="-127"/>
                <a:ea typeface="MD아트체" pitchFamily="18" charset="-127"/>
              </a:rPr>
              <a:t> 관리에게 울릉도와 독도가 </a:t>
            </a:r>
            <a:r>
              <a:rPr lang="ko-KR" alt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MD아트체" pitchFamily="18" charset="-127"/>
                <a:ea typeface="MD아트체" pitchFamily="18" charset="-127"/>
              </a:rPr>
              <a:t>조선령이라고</a:t>
            </a:r>
            <a:r>
              <a:rPr lang="ko-KR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D아트체" pitchFamily="18" charset="-127"/>
                <a:ea typeface="MD아트체" pitchFamily="18" charset="-127"/>
              </a:rPr>
              <a:t> 진술한 기록된 문서</a:t>
            </a:r>
            <a:endParaRPr lang="en-US" altLang="ko-KR" sz="2000" dirty="0">
              <a:solidFill>
                <a:schemeClr val="accent6">
                  <a:lumMod val="60000"/>
                  <a:lumOff val="4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D아트체" pitchFamily="18" charset="-127"/>
                <a:ea typeface="MD아트체" pitchFamily="18" charset="-127"/>
              </a:rPr>
              <a:t>독도와 울릉도는 강원도에 속한 섬으로 기록</a:t>
            </a:r>
          </a:p>
          <a:p>
            <a:endParaRPr lang="en-US" altLang="ko-KR" sz="2000" dirty="0">
              <a:solidFill>
                <a:schemeClr val="accent6">
                  <a:lumMod val="60000"/>
                  <a:lumOff val="4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sz="2000" dirty="0">
              <a:solidFill>
                <a:schemeClr val="accent6">
                  <a:lumMod val="60000"/>
                  <a:lumOff val="4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5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증보문헌비고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707904" y="2468565"/>
            <a:ext cx="4680520" cy="2808311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영조의 명에 의해 조선의 문물제도를 기록한 </a:t>
            </a:r>
            <a:r>
              <a:rPr lang="ko-KR" altLang="en-US" dirty="0" err="1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관찬서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 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[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여지지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]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MD아트체" pitchFamily="18" charset="-127"/>
                <a:ea typeface="MD아트체" pitchFamily="18" charset="-127"/>
              </a:rPr>
              <a:t>에서 울릉과 우산은 모두 우산국의 땅으로 기록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b="1" dirty="0" smtClean="0">
                <a:latin typeface="HY목각파임B" pitchFamily="18" charset="-127"/>
                <a:ea typeface="HY목각파임B" pitchFamily="18" charset="-127"/>
              </a:rPr>
              <a:t>[</a:t>
            </a: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동국문헌비고</a:t>
            </a:r>
            <a:r>
              <a:rPr lang="en-US" altLang="ko-KR" sz="4800" b="1" dirty="0" smtClean="0">
                <a:latin typeface="HY목각파임B" pitchFamily="18" charset="-127"/>
                <a:ea typeface="HY목각파임B" pitchFamily="18" charset="-127"/>
              </a:rPr>
              <a:t>]</a:t>
            </a: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800" b="1" dirty="0" smtClean="0">
                <a:latin typeface="HY목각파임B" pitchFamily="18" charset="-127"/>
                <a:ea typeface="HY목각파임B" pitchFamily="18" charset="-127"/>
              </a:rPr>
              <a:t>[</a:t>
            </a: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여지고</a:t>
            </a:r>
            <a:r>
              <a:rPr lang="en-US" altLang="ko-KR" sz="4800" b="1" dirty="0" smtClean="0">
                <a:latin typeface="HY목각파임B" pitchFamily="18" charset="-127"/>
                <a:ea typeface="HY목각파임B" pitchFamily="18" charset="-127"/>
              </a:rPr>
              <a:t>]</a:t>
            </a:r>
            <a:endParaRPr lang="ko-KR" altLang="en-US" sz="4800" b="1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2050" name="Picture 2" descr="『증보문헌비고』「여지고」 중 사호강(현 영산강) 관련 기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952328" cy="27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5536" y="5445731"/>
            <a:ext cx="3240360" cy="49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동국문헌비고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] [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여지고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]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8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pan bleeds — Stock Vector © cienpies #535240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635896" y="4079841"/>
            <a:ext cx="5256584" cy="1944216"/>
          </a:xfrm>
        </p:spPr>
        <p:txBody>
          <a:bodyPr>
            <a:noAutofit/>
          </a:bodyPr>
          <a:lstStyle/>
          <a:p>
            <a:r>
              <a:rPr lang="en-US" altLang="ko-KR" sz="2000" dirty="0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1870</a:t>
            </a:r>
            <a:r>
              <a:rPr lang="ko-KR" altLang="en-US" sz="2000" dirty="0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년 외무성 관리인 사다 </a:t>
            </a:r>
            <a:r>
              <a:rPr lang="ko-KR" altLang="en-US" sz="2000" dirty="0" err="1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하쿠보</a:t>
            </a:r>
            <a:r>
              <a:rPr lang="ko-KR" altLang="en-US" sz="2000" dirty="0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 등 조선을 시찰한 후 외무성에 제출한 </a:t>
            </a:r>
            <a:endParaRPr lang="en-US" altLang="ko-KR" sz="2000" dirty="0" smtClean="0">
              <a:solidFill>
                <a:srgbClr val="0000CC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en-US" altLang="ko-KR" sz="2000" dirty="0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000" dirty="0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보고서</a:t>
            </a:r>
            <a:endParaRPr lang="en-US" altLang="ko-KR" sz="2000" dirty="0" smtClean="0">
              <a:solidFill>
                <a:srgbClr val="0000CC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ko-KR" altLang="en-US" sz="2000" dirty="0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보고서에서 일본이 </a:t>
            </a:r>
            <a:r>
              <a:rPr lang="ko-KR" altLang="en-US" sz="2000" dirty="0" err="1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두섬을</a:t>
            </a:r>
            <a:r>
              <a:rPr lang="ko-KR" altLang="en-US" sz="2000" dirty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sz="2000" dirty="0" smtClean="0">
                <a:solidFill>
                  <a:srgbClr val="0000CC"/>
                </a:solidFill>
                <a:latin typeface="MD아트체" pitchFamily="18" charset="-127"/>
                <a:ea typeface="MD아트체" pitchFamily="18" charset="-127"/>
              </a:rPr>
              <a:t>조선 영토로 인정함</a:t>
            </a:r>
            <a:endParaRPr lang="en-US" altLang="ko-KR" sz="2000" dirty="0">
              <a:solidFill>
                <a:srgbClr val="0000CC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일본 외무성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/>
            </a:r>
            <a:b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</a:b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&lt;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조선국교제시말내탐서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&gt;</a:t>
            </a:r>
            <a:endParaRPr lang="ko-KR" altLang="en-US" b="1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3074" name="Picture 2" descr="독도는 우리 땅 - 독도 관련 일본 자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2552"/>
            <a:ext cx="27616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61901" y="5051949"/>
            <a:ext cx="2604938" cy="64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조선국교제시말내탐서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0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890</TotalTime>
  <Words>780</Words>
  <Application>Microsoft Office PowerPoint</Application>
  <PresentationFormat>화면 슬라이드 쇼(4:3)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고구려 벽화</vt:lpstr>
      <vt:lpstr>왜 독도가 한국영토인가</vt:lpstr>
      <vt:lpstr>독도란?</vt:lpstr>
      <vt:lpstr>우리 정부의 독도에 대한 기본입장</vt:lpstr>
      <vt:lpstr>독도가 우리 영토인 근거</vt:lpstr>
      <vt:lpstr>우산국 복속 &amp; 세종실록 지리지 </vt:lpstr>
      <vt:lpstr>일본 돗토리번 답변</vt:lpstr>
      <vt:lpstr>5월 안용복 일본 도해</vt:lpstr>
      <vt:lpstr>[동국문헌비고] [여지고]</vt:lpstr>
      <vt:lpstr>일본 외무성 &lt;조선국교제시말내탐서&gt;</vt:lpstr>
      <vt:lpstr>태정관 지령</vt:lpstr>
      <vt:lpstr>칙령 제41호 반포</vt:lpstr>
      <vt:lpstr>3월, 울도군수 심흥택 보고서</vt:lpstr>
      <vt:lpstr>1월 29일, 연합국최고사령관 각서(SCAPIN) 제 677호</vt:lpstr>
      <vt:lpstr>일본의 침탈의 첫 희생물 독도</vt:lpstr>
      <vt:lpstr>일본 스스로 부정한 독도 영유권</vt:lpstr>
      <vt:lpstr>은주시청합기</vt:lpstr>
      <vt:lpstr>죽도도해금지령</vt:lpstr>
      <vt:lpstr>오야 규에몬의 청원</vt:lpstr>
      <vt:lpstr>개정일본여지로정전도</vt:lpstr>
      <vt:lpstr>쓰시마번답신서</vt:lpstr>
      <vt:lpstr>조선국팔계도도</vt:lpstr>
      <vt:lpstr>다케시마제찰(1837)</vt:lpstr>
      <vt:lpstr>관판실측일본지도</vt:lpstr>
      <vt:lpstr>아름다운 우리의 땅, 독도!</vt:lpstr>
      <vt:lpstr>역사를 잊은 민족에게 미래는 없다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왜 독도가 한국영토인가</dc:title>
  <dc:creator>User</dc:creator>
  <cp:lastModifiedBy>User</cp:lastModifiedBy>
  <cp:revision>65</cp:revision>
  <dcterms:created xsi:type="dcterms:W3CDTF">2020-04-20T06:28:13Z</dcterms:created>
  <dcterms:modified xsi:type="dcterms:W3CDTF">2020-04-29T08:24:35Z</dcterms:modified>
</cp:coreProperties>
</file>