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58" r:id="rId4"/>
    <p:sldId id="259" r:id="rId5"/>
    <p:sldId id="269" r:id="rId6"/>
    <p:sldId id="265" r:id="rId7"/>
    <p:sldId id="295" r:id="rId8"/>
    <p:sldId id="268" r:id="rId9"/>
    <p:sldId id="283" r:id="rId10"/>
    <p:sldId id="284" r:id="rId11"/>
    <p:sldId id="285" r:id="rId12"/>
    <p:sldId id="293" r:id="rId13"/>
    <p:sldId id="286" r:id="rId14"/>
    <p:sldId id="288" r:id="rId15"/>
    <p:sldId id="289" r:id="rId16"/>
    <p:sldId id="292" r:id="rId17"/>
    <p:sldId id="270" r:id="rId18"/>
    <p:sldId id="291" r:id="rId19"/>
    <p:sldId id="294" r:id="rId20"/>
    <p:sldId id="290" r:id="rId21"/>
    <p:sldId id="264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295"/>
    <a:srgbClr val="C8BDB4"/>
    <a:srgbClr val="9299A2"/>
    <a:srgbClr val="AA7E47"/>
    <a:srgbClr val="0E6F50"/>
    <a:srgbClr val="7F766A"/>
    <a:srgbClr val="DDAC73"/>
    <a:srgbClr val="CFA979"/>
    <a:srgbClr val="5D7F60"/>
    <a:srgbClr val="AFC6A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68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789F6E0-BDB8-4DA5-BC9A-4333E5385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1D56004-992D-44E8-97EB-8D9CDF7EF6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8523D-909C-47AB-9634-7FC58FD474BA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BF8494-FEC6-4BED-A6EA-643827F5A7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1D06743-7C2B-4874-98A5-5AECE0BF5A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4242-139C-46E7-AAD1-FF83B24EF1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41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6DEA9-3F93-4CDE-8E05-6171DE86F40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1A5E-6AB1-4029-8980-76B00C7A3D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76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43829E-2859-4224-A0B5-085D70CEA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C3265E6-25F8-4F49-AC0D-03866C1DC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04D5AD-ED2A-46E9-A7B4-76156179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150800-6328-4669-A8F4-F91F7746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59BD0A-6D8A-4DF6-8213-48340DE8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93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21ACA2-3FA8-4F40-9B3A-52667CFA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D6A3F1F-83F6-43E0-BC07-01109124E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0C47B4-185B-4BEE-93BE-52CCD4B9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F4E0AC-1868-4939-B5C6-6FD0339C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AE7210-8A35-4F52-9933-E90804D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B970B6-C6B9-4188-8D0B-85519886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338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BDA1E6-89B3-434A-9B73-3AF648C0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514593-9ABA-4BD9-BA7F-386DEF5EB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D6B85F-BBE6-4742-80E3-AC037DC2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DE5B-3EB8-4337-AAA6-5463B5F0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8DBB32-DD1F-42F8-A08D-C8C29D6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63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B2B17CA-A983-44CD-A23B-012CE9AB9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D316B2-C7B5-4633-AF65-607017EE7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93CB2F-DE1D-439B-B682-BFEA5C33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243D51-FF52-443D-85EB-9A47681D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2EB0C8-4B27-4E8C-8AFA-B0435B72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29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8F9FA8-4321-49A6-9E03-124DABA9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836807-5B65-45E3-A4AB-10A26327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29E124-08E3-457A-92EA-D70E23C4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DEFE0B-E1A9-4D31-B474-8CC91A61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081333-BA7D-4DE3-96EE-939D770C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33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FF359-E20F-40AF-9531-D68582F9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E323C0-5006-4605-BACF-7C1F123D4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CB5CD2-08D1-45B0-8B77-E5304556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F731C0-F3DA-460B-99F2-B52BC214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F0B547-F80D-40E8-90A0-9E6AA0AF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84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5D55D9-EE33-4FCF-B7BC-17F26BF7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06BCD5-2A81-4F15-A688-358E47774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CBBD11-5735-4C10-9EC1-36BF76E4B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7EA9ED-E971-4C52-A55B-D2433CA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CD60DF-B191-4C86-A7B2-C74DE0EE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C42C79-D36E-40EE-AD8F-FD09C352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74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F223B-39AF-4324-B90A-6497F9A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C34377-EA20-4199-B53F-48EC67B3E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601BA6-4BF0-4225-8969-A37115065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E273E2E-C398-4A55-B334-7ECEAFFA8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51E51A-AD6F-457D-85A5-D8E1ECBE0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09A09C-2075-429D-BC24-9EE61667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956F6C-9591-420D-A65D-90F56523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4ACDB7D-B817-40BE-9C5C-37706157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377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E2A3B-7FC0-4392-8101-CA53C71F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874C72-0354-4AB6-A686-53578383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8C29F0A-326D-41F6-BEE1-B69531D6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EC77A-DCD9-4A83-936D-F3F3716D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49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5CB2AB-AFF7-4578-AD4A-18A91400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22425C1-A6AC-4A55-B25B-3A8AE055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B4974F-C05D-4B17-A941-8E4700FF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805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5CB2AB-AFF7-4578-AD4A-18A91400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49"/>
            <a:ext cx="1070344" cy="365125"/>
          </a:xfrm>
        </p:spPr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B4974F-C05D-4B17-A941-8E4700FF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56348"/>
            <a:ext cx="1371600" cy="365125"/>
          </a:xfrm>
        </p:spPr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E7603-348C-4812-B74D-82ECA00FD8D4}"/>
              </a:ext>
            </a:extLst>
          </p:cNvPr>
          <p:cNvSpPr txBox="1"/>
          <p:nvPr userDrawn="1"/>
        </p:nvSpPr>
        <p:spPr>
          <a:xfrm>
            <a:off x="10033449" y="661309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2">
                    <a:lumMod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bg2">
                    <a:lumMod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bg2">
                    <a:lumMod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F37824D-A6A6-4A1C-8A94-FDDF51E219F8}"/>
              </a:ext>
            </a:extLst>
          </p:cNvPr>
          <p:cNvCxnSpPr/>
          <p:nvPr userDrawn="1"/>
        </p:nvCxnSpPr>
        <p:spPr>
          <a:xfrm flipH="1">
            <a:off x="1392864" y="6594230"/>
            <a:ext cx="1080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4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B4F178-8292-4CDF-AE9B-0F513879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08661D-A8B3-4909-8176-3715655C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BE18D8-34C2-4CC0-9DF2-7EC9F9443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E41059-E0DE-4E46-810B-15123251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37FCA6-99C8-4A1A-B62B-9ACE4D27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5BB345-9ACA-4735-83E4-4D55533D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29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1B5B45-605C-4D00-B081-5CD6D27F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08C99B-8465-4214-9ACC-5C8667A5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44B7FA-3FEC-4B88-9EFA-B894EC735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8CFA-8953-43DD-A9E8-8DF74864F22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FE0B8C-A606-4BB0-8A43-74827E921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96E926-5E0D-46CB-97D3-3FA540CE4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DD49-34E4-410D-BF6E-D6CB7CAA74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81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9BA7FD6B-1C31-4AC9-A327-7B21163E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1527B6-C867-4D03-9A79-DF52AAE91273}"/>
              </a:ext>
            </a:extLst>
          </p:cNvPr>
          <p:cNvSpPr txBox="1"/>
          <p:nvPr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</a:rPr>
              <a:t>ⓒSaebyeol Yu.</a:t>
            </a:r>
            <a:r>
              <a:rPr lang="ko-KR" altLang="en-US" sz="900" dirty="0">
                <a:solidFill>
                  <a:schemeClr val="bg1"/>
                </a:solidFill>
              </a:rPr>
              <a:t> </a:t>
            </a:r>
            <a:r>
              <a:rPr lang="en-US" altLang="ko-KR" sz="900" dirty="0" err="1">
                <a:solidFill>
                  <a:schemeClr val="bg1"/>
                </a:solidFill>
              </a:rPr>
              <a:t>Saebyeol’s</a:t>
            </a:r>
            <a:r>
              <a:rPr lang="ko-KR" altLang="en-US" sz="900" dirty="0">
                <a:solidFill>
                  <a:schemeClr val="bg1"/>
                </a:solidFill>
              </a:rPr>
              <a:t> </a:t>
            </a:r>
            <a:r>
              <a:rPr lang="en-US" altLang="ko-KR" sz="900" dirty="0">
                <a:solidFill>
                  <a:schemeClr val="bg1"/>
                </a:solidFill>
              </a:rPr>
              <a:t>PowerPoint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AA764-2074-4596-A5C5-6D893A4D2056}"/>
              </a:ext>
            </a:extLst>
          </p:cNvPr>
          <p:cNvSpPr txBox="1"/>
          <p:nvPr/>
        </p:nvSpPr>
        <p:spPr>
          <a:xfrm>
            <a:off x="3898513" y="2767279"/>
            <a:ext cx="459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solidFill>
                  <a:schemeClr val="bg1"/>
                </a:solidFill>
              </a:rPr>
              <a:t>일본 문화</a:t>
            </a:r>
          </a:p>
        </p:txBody>
      </p:sp>
      <p:sp>
        <p:nvSpPr>
          <p:cNvPr id="9" name="양쪽 대괄호 8">
            <a:extLst>
              <a:ext uri="{FF2B5EF4-FFF2-40B4-BE49-F238E27FC236}">
                <a16:creationId xmlns:a16="http://schemas.microsoft.com/office/drawing/2014/main" id="{E7265D34-E2A4-4665-ABC6-7C5387B23802}"/>
              </a:ext>
            </a:extLst>
          </p:cNvPr>
          <p:cNvSpPr/>
          <p:nvPr/>
        </p:nvSpPr>
        <p:spPr>
          <a:xfrm>
            <a:off x="2274196" y="2564868"/>
            <a:ext cx="7842006" cy="1560171"/>
          </a:xfrm>
          <a:prstGeom prst="bracketPair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A85FB-E5E1-404B-AF31-D0AC8851BB5B}"/>
              </a:ext>
            </a:extLst>
          </p:cNvPr>
          <p:cNvSpPr txBox="1"/>
          <p:nvPr/>
        </p:nvSpPr>
        <p:spPr>
          <a:xfrm>
            <a:off x="8897455" y="5837470"/>
            <a:ext cx="403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도현준 </a:t>
            </a:r>
            <a:r>
              <a:rPr lang="en-US" altLang="ko-KR" sz="2800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21902047</a:t>
            </a:r>
            <a:endParaRPr lang="ko-KR" altLang="en-US" sz="2800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6744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3659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만화 산업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FD99F6-7DAD-45E2-A238-655D799B14E1}"/>
              </a:ext>
            </a:extLst>
          </p:cNvPr>
          <p:cNvGrpSpPr/>
          <p:nvPr/>
        </p:nvGrpSpPr>
        <p:grpSpPr>
          <a:xfrm>
            <a:off x="1781336" y="5439271"/>
            <a:ext cx="3761087" cy="768026"/>
            <a:chOff x="242853" y="4140200"/>
            <a:chExt cx="5540436" cy="1131375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16535A61-DFD1-4634-8729-B899802A2790}"/>
                </a:ext>
              </a:extLst>
            </p:cNvPr>
            <p:cNvCxnSpPr/>
            <p:nvPr/>
          </p:nvCxnSpPr>
          <p:spPr>
            <a:xfrm>
              <a:off x="2726831" y="4140200"/>
              <a:ext cx="5724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66EB01-8418-406B-9216-AD41E9861AC5}"/>
                </a:ext>
              </a:extLst>
            </p:cNvPr>
            <p:cNvSpPr txBox="1"/>
            <p:nvPr/>
          </p:nvSpPr>
          <p:spPr>
            <a:xfrm>
              <a:off x="242853" y="4410146"/>
              <a:ext cx="5540436" cy="86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sz="3200" dirty="0"/>
                <a:t>日本漫画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2DDAF3A2-5683-4839-808B-E4DA2A0DC586}"/>
              </a:ext>
            </a:extLst>
          </p:cNvPr>
          <p:cNvSpPr/>
          <p:nvPr/>
        </p:nvSpPr>
        <p:spPr>
          <a:xfrm>
            <a:off x="6514785" y="1689100"/>
            <a:ext cx="5029515" cy="163828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2860A-300E-432C-872F-91070F5C261A}"/>
              </a:ext>
            </a:extLst>
          </p:cNvPr>
          <p:cNvSpPr txBox="1"/>
          <p:nvPr/>
        </p:nvSpPr>
        <p:spPr>
          <a:xfrm>
            <a:off x="7108182" y="1689100"/>
            <a:ext cx="38427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ko-KR" sz="3200" b="1" dirty="0"/>
              <a:t>일본 만화</a:t>
            </a:r>
            <a:r>
              <a:rPr lang="ko-KR" altLang="ko-KR" sz="3200" dirty="0"/>
              <a:t>(日本漫画)</a:t>
            </a:r>
            <a:endParaRPr lang="en-US" altLang="ko-KR" sz="3200" dirty="0"/>
          </a:p>
          <a:p>
            <a:pPr algn="ctr"/>
            <a:r>
              <a:rPr lang="en-US" altLang="ko-KR" sz="3200" dirty="0"/>
              <a:t>Or</a:t>
            </a:r>
          </a:p>
          <a:p>
            <a:pPr algn="ctr"/>
            <a:r>
              <a:rPr lang="ko-KR" altLang="ko-KR" sz="3200" b="1" dirty="0" err="1">
                <a:latin typeface="Arial" panose="020B0604020202020204" pitchFamily="34" charset="0"/>
              </a:rPr>
              <a:t>망가</a:t>
            </a:r>
            <a:r>
              <a:rPr lang="ko-KR" altLang="ko-KR" sz="3200" dirty="0">
                <a:latin typeface="Arial" panose="020B0604020202020204" pitchFamily="34" charset="0"/>
              </a:rPr>
              <a:t>( </a:t>
            </a:r>
            <a:r>
              <a:rPr lang="ja-JP" altLang="ko-KR" sz="3200" dirty="0">
                <a:latin typeface="Arial" panose="020B0604020202020204" pitchFamily="34" charset="0"/>
              </a:rPr>
              <a:t>漫画 </a:t>
            </a:r>
            <a:r>
              <a:rPr lang="ko-KR" altLang="ja-JP" sz="3200" dirty="0">
                <a:latin typeface="Arial" panose="020B0604020202020204" pitchFamily="34" charset="0"/>
              </a:rPr>
              <a:t>(</a:t>
            </a:r>
            <a:r>
              <a:rPr lang="ja-JP" altLang="ko-KR" sz="3200" dirty="0">
                <a:latin typeface="Arial" panose="020B0604020202020204" pitchFamily="34" charset="0"/>
              </a:rPr>
              <a:t>まんが</a:t>
            </a:r>
            <a:r>
              <a:rPr lang="ko-KR" altLang="ja-JP" sz="3200" dirty="0">
                <a:latin typeface="Arial" panose="020B0604020202020204" pitchFamily="34" charset="0"/>
              </a:rPr>
              <a:t>)</a:t>
            </a:r>
            <a:r>
              <a:rPr lang="ko-KR" altLang="ko-KR" sz="3200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en-US" altLang="ko-KR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A9FA64-CC3D-4275-BFE0-C1EC4D78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3" y="1524004"/>
            <a:ext cx="4422287" cy="3732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F202C9-2139-4C2C-85B7-6AC445E21344}"/>
              </a:ext>
            </a:extLst>
          </p:cNvPr>
          <p:cNvSpPr txBox="1"/>
          <p:nvPr/>
        </p:nvSpPr>
        <p:spPr>
          <a:xfrm>
            <a:off x="6350009" y="3621974"/>
            <a:ext cx="535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/>
              <a:t>1937</a:t>
            </a:r>
            <a:r>
              <a:rPr lang="ko-KR" altLang="en-US" dirty="0"/>
              <a:t>년도에 만들어진 </a:t>
            </a:r>
            <a:r>
              <a:rPr lang="ko-KR" altLang="en-US" dirty="0" err="1"/>
              <a:t>스크린톤을</a:t>
            </a:r>
            <a:r>
              <a:rPr lang="ko-KR" altLang="en-US" dirty="0"/>
              <a:t> 활용하여 칸으로 그림과 내용을 전달하는 흑백만화로 주류를 이룬다</a:t>
            </a:r>
            <a:r>
              <a:rPr lang="en-US" altLang="ko-K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일본만화 중 시장성이 있는 일부 작품은 차후 애니메이션으로 제작됨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비한자권에서는 일본어를 빌려 </a:t>
            </a:r>
            <a:r>
              <a:rPr lang="en-US" altLang="ko-KR" dirty="0"/>
              <a:t>Manga</a:t>
            </a:r>
            <a:r>
              <a:rPr lang="ko-KR" altLang="en-US" dirty="0"/>
              <a:t>라는 일본 만화라는 뜻으로 통칭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38378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3659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만화 특징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FD99F6-7DAD-45E2-A238-655D799B14E1}"/>
              </a:ext>
            </a:extLst>
          </p:cNvPr>
          <p:cNvGrpSpPr/>
          <p:nvPr/>
        </p:nvGrpSpPr>
        <p:grpSpPr>
          <a:xfrm>
            <a:off x="1781336" y="5439271"/>
            <a:ext cx="3761087" cy="768026"/>
            <a:chOff x="242853" y="4140200"/>
            <a:chExt cx="5540436" cy="1131375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16535A61-DFD1-4634-8729-B899802A2790}"/>
                </a:ext>
              </a:extLst>
            </p:cNvPr>
            <p:cNvCxnSpPr/>
            <p:nvPr/>
          </p:nvCxnSpPr>
          <p:spPr>
            <a:xfrm>
              <a:off x="2726831" y="4140200"/>
              <a:ext cx="5724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66EB01-8418-406B-9216-AD41E9861AC5}"/>
                </a:ext>
              </a:extLst>
            </p:cNvPr>
            <p:cNvSpPr txBox="1"/>
            <p:nvPr/>
          </p:nvSpPr>
          <p:spPr>
            <a:xfrm>
              <a:off x="242853" y="4410146"/>
              <a:ext cx="5540436" cy="86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sz="3200" dirty="0"/>
                <a:t>日本漫画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2DDAF3A2-5683-4839-808B-E4DA2A0DC586}"/>
              </a:ext>
            </a:extLst>
          </p:cNvPr>
          <p:cNvSpPr/>
          <p:nvPr/>
        </p:nvSpPr>
        <p:spPr>
          <a:xfrm>
            <a:off x="6514785" y="1689100"/>
            <a:ext cx="5029515" cy="163828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2860A-300E-432C-872F-91070F5C261A}"/>
              </a:ext>
            </a:extLst>
          </p:cNvPr>
          <p:cNvSpPr txBox="1"/>
          <p:nvPr/>
        </p:nvSpPr>
        <p:spPr>
          <a:xfrm>
            <a:off x="7108182" y="1689100"/>
            <a:ext cx="38427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ko-KR" sz="3200" b="1" dirty="0"/>
              <a:t>일본 만화</a:t>
            </a:r>
            <a:r>
              <a:rPr lang="ko-KR" altLang="ko-KR" sz="3200" dirty="0"/>
              <a:t>(日本漫画)</a:t>
            </a:r>
            <a:endParaRPr lang="en-US" altLang="ko-KR" sz="3200" dirty="0"/>
          </a:p>
          <a:p>
            <a:pPr algn="ctr"/>
            <a:r>
              <a:rPr lang="en-US" altLang="ko-KR" sz="3200" dirty="0"/>
              <a:t>Or</a:t>
            </a:r>
          </a:p>
          <a:p>
            <a:pPr algn="ctr"/>
            <a:r>
              <a:rPr lang="ko-KR" altLang="ko-KR" sz="3200" b="1" dirty="0" err="1">
                <a:latin typeface="Arial" panose="020B0604020202020204" pitchFamily="34" charset="0"/>
              </a:rPr>
              <a:t>망가</a:t>
            </a:r>
            <a:r>
              <a:rPr lang="ko-KR" altLang="ko-KR" sz="3200" dirty="0">
                <a:latin typeface="Arial" panose="020B0604020202020204" pitchFamily="34" charset="0"/>
              </a:rPr>
              <a:t>( </a:t>
            </a:r>
            <a:r>
              <a:rPr lang="ja-JP" altLang="ko-KR" sz="3200" dirty="0">
                <a:latin typeface="Arial" panose="020B0604020202020204" pitchFamily="34" charset="0"/>
              </a:rPr>
              <a:t>漫画 </a:t>
            </a:r>
            <a:r>
              <a:rPr lang="ko-KR" altLang="ja-JP" sz="3200" dirty="0">
                <a:latin typeface="Arial" panose="020B0604020202020204" pitchFamily="34" charset="0"/>
              </a:rPr>
              <a:t>(</a:t>
            </a:r>
            <a:r>
              <a:rPr lang="ja-JP" altLang="ko-KR" sz="3200" dirty="0">
                <a:latin typeface="Arial" panose="020B0604020202020204" pitchFamily="34" charset="0"/>
              </a:rPr>
              <a:t>まんが</a:t>
            </a:r>
            <a:r>
              <a:rPr lang="ko-KR" altLang="ja-JP" sz="3200" dirty="0">
                <a:latin typeface="Arial" panose="020B0604020202020204" pitchFamily="34" charset="0"/>
              </a:rPr>
              <a:t>)</a:t>
            </a:r>
            <a:r>
              <a:rPr lang="ko-KR" altLang="ko-KR" sz="3200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en-US" altLang="ko-KR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A9FA64-CC3D-4275-BFE0-C1EC4D78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3" y="1524004"/>
            <a:ext cx="4422287" cy="3732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F202C9-2139-4C2C-85B7-6AC445E21344}"/>
              </a:ext>
            </a:extLst>
          </p:cNvPr>
          <p:cNvSpPr txBox="1"/>
          <p:nvPr/>
        </p:nvSpPr>
        <p:spPr>
          <a:xfrm>
            <a:off x="6349845" y="3447183"/>
            <a:ext cx="5359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자국 문화에 비교적 큰 영향을 미쳤으며</a:t>
            </a:r>
            <a:r>
              <a:rPr lang="en-US" altLang="ko-KR" dirty="0"/>
              <a:t>, </a:t>
            </a:r>
            <a:r>
              <a:rPr lang="ko-KR" altLang="en-US" dirty="0"/>
              <a:t>예술 형식과 대중문화의 장르로 인정받고 있다</a:t>
            </a:r>
            <a:r>
              <a:rPr lang="en-US" altLang="ko-K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만화 잡지를 통해 발표되고 있다</a:t>
            </a:r>
            <a:r>
              <a:rPr lang="en-US" altLang="ko-K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보통 값싼 재생용지에 인쇄</a:t>
            </a:r>
            <a:r>
              <a:rPr lang="en-US" altLang="ko-KR" dirty="0"/>
              <a:t>, 200</a:t>
            </a:r>
            <a:r>
              <a:rPr lang="ko-KR" altLang="en-US" dirty="0"/>
              <a:t>페이지</a:t>
            </a:r>
            <a:r>
              <a:rPr lang="en-US" altLang="ko-KR" dirty="0"/>
              <a:t>~850</a:t>
            </a:r>
            <a:r>
              <a:rPr lang="ko-KR" altLang="en-US" dirty="0"/>
              <a:t>페이지까지 다양함</a:t>
            </a:r>
            <a:r>
              <a:rPr lang="en-US" altLang="ko-K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세계 많은 나라에서 일본의 인지도가 높아지고 있고</a:t>
            </a:r>
            <a:r>
              <a:rPr lang="en-US" altLang="ko-KR" dirty="0"/>
              <a:t>, </a:t>
            </a:r>
            <a:r>
              <a:rPr lang="ko-KR" altLang="en-US" dirty="0"/>
              <a:t>특히 인기있는 나라는 프랑스</a:t>
            </a:r>
            <a:r>
              <a:rPr lang="en-US" altLang="ko-KR" dirty="0"/>
              <a:t>, </a:t>
            </a:r>
            <a:r>
              <a:rPr lang="ko-KR" altLang="en-US" dirty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멕시코</a:t>
            </a:r>
            <a:r>
              <a:rPr lang="en-US" altLang="ko-KR" dirty="0"/>
              <a:t>, </a:t>
            </a:r>
            <a:r>
              <a:rPr lang="ko-KR" altLang="en-US" dirty="0"/>
              <a:t>대한민국 등이 있다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일본만의 화풍</a:t>
            </a:r>
            <a:r>
              <a:rPr lang="en-US" altLang="ko-KR" dirty="0"/>
              <a:t>+</a:t>
            </a:r>
            <a:r>
              <a:rPr lang="ko-KR" altLang="en-US" dirty="0"/>
              <a:t>프랑스에 맞게 재창조한 </a:t>
            </a:r>
            <a:r>
              <a:rPr lang="en-US" altLang="ko-KR" dirty="0"/>
              <a:t>‘</a:t>
            </a:r>
            <a:r>
              <a:rPr lang="ko-KR" altLang="en-US" dirty="0" err="1"/>
              <a:t>망프라</a:t>
            </a:r>
            <a:r>
              <a:rPr lang="en-US" altLang="ko-KR" dirty="0"/>
              <a:t>’</a:t>
            </a:r>
            <a:r>
              <a:rPr lang="ko-KR" altLang="en-US" dirty="0"/>
              <a:t>라는 </a:t>
            </a:r>
            <a:r>
              <a:rPr lang="ko-KR" altLang="en-US" dirty="0" err="1"/>
              <a:t>신장르</a:t>
            </a:r>
            <a:r>
              <a:rPr lang="ko-KR" altLang="en-US" dirty="0"/>
              <a:t> 개척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155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16CAF07-69BD-4D87-A0E9-35B998673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C475882-327D-4F98-8BD3-3463D6CDDBB7}"/>
              </a:ext>
            </a:extLst>
          </p:cNvPr>
          <p:cNvGrpSpPr/>
          <p:nvPr/>
        </p:nvGrpSpPr>
        <p:grpSpPr>
          <a:xfrm>
            <a:off x="489097" y="499731"/>
            <a:ext cx="5061098" cy="2519916"/>
            <a:chOff x="489097" y="499731"/>
            <a:chExt cx="5061098" cy="251991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8C84E6D-98DF-40BA-B4DB-E8E1F520413C}"/>
                </a:ext>
              </a:extLst>
            </p:cNvPr>
            <p:cNvSpPr/>
            <p:nvPr/>
          </p:nvSpPr>
          <p:spPr>
            <a:xfrm>
              <a:off x="489097" y="499731"/>
              <a:ext cx="5061098" cy="2519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E340-3B68-48BC-9A61-D5077BDFEC11}"/>
                </a:ext>
              </a:extLst>
            </p:cNvPr>
            <p:cNvSpPr txBox="1"/>
            <p:nvPr/>
          </p:nvSpPr>
          <p:spPr>
            <a:xfrm>
              <a:off x="776176" y="744279"/>
              <a:ext cx="1032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</a:rPr>
                <a:t>#3, 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78D8F2-6575-4108-8F70-943FABD184EF}"/>
                </a:ext>
              </a:extLst>
            </p:cNvPr>
            <p:cNvSpPr txBox="1"/>
            <p:nvPr/>
          </p:nvSpPr>
          <p:spPr>
            <a:xfrm>
              <a:off x="776176" y="1467301"/>
              <a:ext cx="34435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+mj-ea"/>
                  <a:ea typeface="+mj-ea"/>
                </a:rPr>
                <a:t>일본 영화산업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45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영화산업 발전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FD99F6-7DAD-45E2-A238-655D799B14E1}"/>
              </a:ext>
            </a:extLst>
          </p:cNvPr>
          <p:cNvGrpSpPr/>
          <p:nvPr/>
        </p:nvGrpSpPr>
        <p:grpSpPr>
          <a:xfrm>
            <a:off x="1781336" y="5415737"/>
            <a:ext cx="3761087" cy="1077218"/>
            <a:chOff x="242853" y="4105532"/>
            <a:chExt cx="5540436" cy="1586844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16535A61-DFD1-4634-8729-B899802A2790}"/>
                </a:ext>
              </a:extLst>
            </p:cNvPr>
            <p:cNvCxnSpPr/>
            <p:nvPr/>
          </p:nvCxnSpPr>
          <p:spPr>
            <a:xfrm>
              <a:off x="2726831" y="4140200"/>
              <a:ext cx="5724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66EB01-8418-406B-9216-AD41E9861AC5}"/>
                </a:ext>
              </a:extLst>
            </p:cNvPr>
            <p:cNvSpPr txBox="1"/>
            <p:nvPr/>
          </p:nvSpPr>
          <p:spPr>
            <a:xfrm>
              <a:off x="242853" y="4105532"/>
              <a:ext cx="5540436" cy="158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/>
                <a:t>Japanese cinema </a:t>
              </a:r>
              <a:r>
                <a:rPr lang="ko-KR" altLang="en-US" sz="3200" dirty="0"/>
                <a:t>日本映畵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C1922D99-4528-4492-9A0C-924AEDAE5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5" y="1877522"/>
            <a:ext cx="5066092" cy="3139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44F680-26CB-42C2-A4CD-6B32C9E41DCE}"/>
              </a:ext>
            </a:extLst>
          </p:cNvPr>
          <p:cNvSpPr txBox="1"/>
          <p:nvPr/>
        </p:nvSpPr>
        <p:spPr>
          <a:xfrm>
            <a:off x="6436931" y="2030249"/>
            <a:ext cx="5359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/>
              <a:t>1896</a:t>
            </a:r>
            <a:r>
              <a:rPr lang="ko-KR" altLang="en-US" dirty="0"/>
              <a:t>년 최초의 활동사진 시사회가 열린 직후부터 거리 풍경이나 가부키</a:t>
            </a:r>
            <a:r>
              <a:rPr lang="en-US" altLang="ko-KR" dirty="0"/>
              <a:t>(</a:t>
            </a:r>
            <a:r>
              <a:rPr lang="ko-KR" altLang="en-US" dirty="0"/>
              <a:t>歌舞伎</a:t>
            </a:r>
            <a:r>
              <a:rPr lang="en-US" altLang="ko-KR" dirty="0"/>
              <a:t>)</a:t>
            </a:r>
            <a:r>
              <a:rPr lang="ko-KR" altLang="en-US" dirty="0"/>
              <a:t>극을 담은 기록 영화가 만들어지기 시작</a:t>
            </a:r>
            <a:endParaRPr lang="en-US" altLang="ko-KR" dirty="0"/>
          </a:p>
          <a:p>
            <a:pPr algn="just"/>
            <a:r>
              <a:rPr lang="en-US" altLang="ko-KR" dirty="0"/>
              <a:t>1920</a:t>
            </a:r>
            <a:r>
              <a:rPr lang="ko-KR" altLang="en-US" dirty="0"/>
              <a:t>년 </a:t>
            </a:r>
            <a:r>
              <a:rPr lang="ko-KR" altLang="en-US" dirty="0" err="1"/>
              <a:t>쇼치쿠</a:t>
            </a:r>
            <a:r>
              <a:rPr lang="ko-KR" altLang="en-US" dirty="0"/>
              <a:t> 등 대형 영화사들이 설립 시작</a:t>
            </a:r>
            <a:endParaRPr lang="en-US" altLang="ko-KR" dirty="0"/>
          </a:p>
          <a:p>
            <a:pPr algn="just"/>
            <a:r>
              <a:rPr lang="en-US" altLang="ko-KR" dirty="0"/>
              <a:t>1930</a:t>
            </a:r>
            <a:r>
              <a:rPr lang="ko-KR" altLang="en-US" dirty="0"/>
              <a:t>년 본격적인 산업 시작</a:t>
            </a:r>
            <a:endParaRPr lang="en-US" altLang="ko-KR" dirty="0"/>
          </a:p>
          <a:p>
            <a:pPr algn="just"/>
            <a:r>
              <a:rPr lang="en-US" altLang="ko-KR" dirty="0"/>
              <a:t>1930</a:t>
            </a:r>
            <a:r>
              <a:rPr lang="ko-KR" altLang="en-US" dirty="0"/>
              <a:t>년대 당대의 서민 생활을 묘사하면서 </a:t>
            </a:r>
            <a:r>
              <a:rPr lang="ko-KR" altLang="en-US" dirty="0" err="1"/>
              <a:t>대불황</a:t>
            </a:r>
            <a:r>
              <a:rPr lang="ko-KR" altLang="en-US" dirty="0"/>
              <a:t> 속에서 참담하고 빈곤하게 살아가고 있는 일본인들의 모습을 현실적으로 표현</a:t>
            </a:r>
            <a:endParaRPr lang="en-US" altLang="ko-KR" dirty="0"/>
          </a:p>
          <a:p>
            <a:pPr algn="just"/>
            <a:r>
              <a:rPr lang="en-US" altLang="ko-KR" dirty="0"/>
              <a:t>1960</a:t>
            </a:r>
            <a:r>
              <a:rPr lang="ko-KR" altLang="en-US" dirty="0"/>
              <a:t>년대</a:t>
            </a:r>
            <a:r>
              <a:rPr lang="en-US" altLang="ko-KR" dirty="0"/>
              <a:t>, </a:t>
            </a:r>
            <a:r>
              <a:rPr lang="ko-KR" altLang="en-US" dirty="0" err="1"/>
              <a:t>뉴웨이브의</a:t>
            </a:r>
            <a:r>
              <a:rPr lang="ko-KR" altLang="en-US" dirty="0"/>
              <a:t> 물결에 영향을 받은 패기 넘치는 감독들이 나타나면서 일본 영화의 현대화가 시작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3402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영화산업 발전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61909-013E-4079-92C0-FD0876151D34}"/>
              </a:ext>
            </a:extLst>
          </p:cNvPr>
          <p:cNvSpPr txBox="1"/>
          <p:nvPr/>
        </p:nvSpPr>
        <p:spPr>
          <a:xfrm>
            <a:off x="116958" y="96260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1,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2F6380C-7DD9-4B20-BBDF-D439476A94B6}"/>
              </a:ext>
            </a:extLst>
          </p:cNvPr>
          <p:cNvSpPr/>
          <p:nvPr/>
        </p:nvSpPr>
        <p:spPr>
          <a:xfrm>
            <a:off x="1574800" y="1638310"/>
            <a:ext cx="10236200" cy="1790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BF4BFDA-8FC2-4035-ADD4-3FC8BEE3EE7B}"/>
              </a:ext>
            </a:extLst>
          </p:cNvPr>
          <p:cNvSpPr/>
          <p:nvPr/>
        </p:nvSpPr>
        <p:spPr>
          <a:xfrm>
            <a:off x="1574800" y="4486378"/>
            <a:ext cx="10236200" cy="17906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1E2849C-9D47-4365-94C1-CAEE8A3B4551}"/>
              </a:ext>
            </a:extLst>
          </p:cNvPr>
          <p:cNvSpPr/>
          <p:nvPr/>
        </p:nvSpPr>
        <p:spPr>
          <a:xfrm>
            <a:off x="1868578" y="1206277"/>
            <a:ext cx="2235200" cy="690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77981-5227-410B-A2EF-83107FAA768C}"/>
              </a:ext>
            </a:extLst>
          </p:cNvPr>
          <p:cNvSpPr txBox="1"/>
          <p:nvPr/>
        </p:nvSpPr>
        <p:spPr>
          <a:xfrm>
            <a:off x="1753309" y="1285691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+mj-ea"/>
                <a:ea typeface="+mj-ea"/>
              </a:rPr>
              <a:t>영화의 개방화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26722-31E7-48F4-8D56-09FB1C35621B}"/>
              </a:ext>
            </a:extLst>
          </p:cNvPr>
          <p:cNvSpPr txBox="1"/>
          <p:nvPr/>
        </p:nvSpPr>
        <p:spPr>
          <a:xfrm>
            <a:off x="1753308" y="1852990"/>
            <a:ext cx="9814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/>
              <a:t>1998</a:t>
            </a:r>
            <a:r>
              <a:rPr lang="ko-KR" altLang="en-US" sz="1600" dirty="0"/>
              <a:t>년 </a:t>
            </a:r>
            <a:r>
              <a:rPr lang="en-US" altLang="ko-KR" sz="1600" dirty="0"/>
              <a:t>1</a:t>
            </a:r>
            <a:r>
              <a:rPr lang="ko-KR" altLang="en-US" sz="1600" dirty="0"/>
              <a:t>단계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 </a:t>
            </a:r>
            <a:r>
              <a:rPr lang="en-US" altLang="ko-KR" sz="1600" dirty="0"/>
              <a:t>4</a:t>
            </a:r>
            <a:r>
              <a:rPr lang="ko-KR" altLang="en-US" sz="1600" dirty="0"/>
              <a:t>대 국제영화제</a:t>
            </a:r>
            <a:r>
              <a:rPr lang="en-US" altLang="ko-KR" sz="1600" dirty="0"/>
              <a:t>(</a:t>
            </a:r>
            <a:r>
              <a:rPr lang="ko-KR" altLang="en-US" sz="1600" dirty="0"/>
              <a:t>칸</a:t>
            </a:r>
            <a:r>
              <a:rPr lang="en-US" altLang="ko-KR" sz="1600" dirty="0"/>
              <a:t>, </a:t>
            </a:r>
            <a:r>
              <a:rPr lang="ko-KR" altLang="en-US" sz="1600" dirty="0"/>
              <a:t>베니스</a:t>
            </a:r>
            <a:r>
              <a:rPr lang="en-US" altLang="ko-KR" sz="1600" dirty="0"/>
              <a:t>, </a:t>
            </a:r>
            <a:r>
              <a:rPr lang="ko-KR" altLang="en-US" sz="1600" dirty="0"/>
              <a:t>베를린</a:t>
            </a:r>
            <a:r>
              <a:rPr lang="en-US" altLang="ko-KR" sz="1600" dirty="0"/>
              <a:t>, </a:t>
            </a:r>
            <a:r>
              <a:rPr lang="ko-KR" altLang="en-US" sz="1600" dirty="0"/>
              <a:t>아카데미</a:t>
            </a:r>
            <a:r>
              <a:rPr lang="en-US" altLang="ko-KR" sz="1600" dirty="0"/>
              <a:t>)</a:t>
            </a:r>
            <a:r>
              <a:rPr lang="ko-KR" altLang="en-US" sz="1600" dirty="0"/>
              <a:t>수상작이거나 일본 배우가 출연한 한국 영화</a:t>
            </a:r>
            <a:r>
              <a:rPr lang="en-US" altLang="ko-KR" sz="1600" dirty="0"/>
              <a:t>, </a:t>
            </a:r>
            <a:r>
              <a:rPr lang="ko-KR" altLang="en-US" sz="1600" dirty="0"/>
              <a:t>한국 영화인이 감독이나 주연으로 참여한 일본 영화로 대상작은 </a:t>
            </a:r>
            <a:r>
              <a:rPr lang="en-US" altLang="ko-KR" sz="1600" dirty="0"/>
              <a:t>15</a:t>
            </a:r>
            <a:r>
              <a:rPr lang="ko-KR" altLang="en-US" sz="1600" dirty="0"/>
              <a:t>편 정도</a:t>
            </a:r>
          </a:p>
          <a:p>
            <a:pPr algn="just"/>
            <a:r>
              <a:rPr lang="en-US" altLang="ko-KR" sz="1600" dirty="0"/>
              <a:t>1999</a:t>
            </a:r>
            <a:r>
              <a:rPr lang="ko-KR" altLang="en-US" sz="1600" dirty="0"/>
              <a:t>년 </a:t>
            </a:r>
            <a:r>
              <a:rPr lang="en-US" altLang="ko-KR" sz="1600" dirty="0"/>
              <a:t>2</a:t>
            </a:r>
            <a:r>
              <a:rPr lang="ko-KR" altLang="en-US" sz="1600" dirty="0"/>
              <a:t>단계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 </a:t>
            </a:r>
            <a:r>
              <a:rPr lang="ko-KR" altLang="en-US" sz="1600" dirty="0"/>
              <a:t>대상 폭을 넓혀 </a:t>
            </a:r>
            <a:r>
              <a:rPr lang="en-US" altLang="ko-KR" sz="1600" dirty="0"/>
              <a:t>70</a:t>
            </a:r>
            <a:r>
              <a:rPr lang="ko-KR" altLang="en-US" sz="1600" dirty="0"/>
              <a:t>여 개 국제영화제 수상작과 전체 관람가 등급 영화를 수입</a:t>
            </a:r>
            <a:endParaRPr lang="en-US" altLang="ko-KR" sz="1600" dirty="0"/>
          </a:p>
          <a:p>
            <a:pPr algn="just"/>
            <a:r>
              <a:rPr lang="en-US" altLang="ko-KR" sz="1600" dirty="0"/>
              <a:t>2000</a:t>
            </a:r>
            <a:r>
              <a:rPr lang="ko-KR" altLang="en-US" sz="1600" dirty="0"/>
              <a:t>년 </a:t>
            </a:r>
            <a:r>
              <a:rPr lang="en-US" altLang="ko-KR" sz="1600" dirty="0"/>
              <a:t>3</a:t>
            </a:r>
            <a:r>
              <a:rPr lang="ko-KR" altLang="en-US" sz="1600" dirty="0"/>
              <a:t>단계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ko-KR" altLang="en-US" sz="1600" dirty="0"/>
              <a:t> </a:t>
            </a:r>
            <a:r>
              <a:rPr lang="en-US" altLang="ko-KR" sz="1600" dirty="0"/>
              <a:t>12</a:t>
            </a:r>
            <a:r>
              <a:rPr lang="ko-KR" altLang="en-US" sz="1600" dirty="0"/>
              <a:t>세 관람가와 </a:t>
            </a:r>
            <a:r>
              <a:rPr lang="en-US" altLang="ko-KR" sz="1600" dirty="0"/>
              <a:t>15</a:t>
            </a:r>
            <a:r>
              <a:rPr lang="ko-KR" altLang="en-US" sz="1600" dirty="0"/>
              <a:t>세 관람가 영화</a:t>
            </a:r>
            <a:r>
              <a:rPr lang="en-US" altLang="ko-KR" sz="1600" dirty="0"/>
              <a:t>, </a:t>
            </a:r>
            <a:r>
              <a:rPr lang="ko-KR" altLang="en-US" sz="1600" dirty="0"/>
              <a:t>그리고 애니메이션 영화까지 넓힘</a:t>
            </a:r>
            <a:endParaRPr lang="en-US" altLang="ko-KR" sz="1600" dirty="0"/>
          </a:p>
          <a:p>
            <a:pPr algn="just"/>
            <a:r>
              <a:rPr lang="en-US" altLang="ko-KR" sz="1600" dirty="0"/>
              <a:t>2003</a:t>
            </a:r>
            <a:r>
              <a:rPr lang="ko-KR" altLang="en-US" sz="1600" dirty="0"/>
              <a:t>년 </a:t>
            </a:r>
            <a:r>
              <a:rPr lang="en-US" altLang="ko-KR" sz="1600" dirty="0"/>
              <a:t>4</a:t>
            </a:r>
            <a:r>
              <a:rPr lang="ko-KR" altLang="en-US" sz="1600" dirty="0"/>
              <a:t>단계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ko-KR" altLang="en-US" sz="1600" dirty="0"/>
              <a:t> 서울 프레스센터에서 </a:t>
            </a:r>
            <a:r>
              <a:rPr lang="ko-KR" altLang="en-US" sz="1600" dirty="0" err="1"/>
              <a:t>한일문화교류정책자문위원회를</a:t>
            </a:r>
            <a:r>
              <a:rPr lang="ko-KR" altLang="en-US" sz="1600" dirty="0"/>
              <a:t> 소집하여 영화</a:t>
            </a:r>
            <a:r>
              <a:rPr lang="en-US" altLang="ko-KR" sz="1600" dirty="0"/>
              <a:t>, </a:t>
            </a:r>
            <a:r>
              <a:rPr lang="ko-KR" altLang="en-US" sz="1600" dirty="0"/>
              <a:t>게임</a:t>
            </a:r>
            <a:r>
              <a:rPr lang="en-US" altLang="ko-KR" sz="1600" dirty="0"/>
              <a:t>, </a:t>
            </a:r>
            <a:r>
              <a:rPr lang="ko-KR" altLang="en-US" sz="1600" dirty="0"/>
              <a:t>방송</a:t>
            </a:r>
            <a:r>
              <a:rPr lang="en-US" altLang="ko-KR" sz="1600" dirty="0"/>
              <a:t>, </a:t>
            </a:r>
            <a:r>
              <a:rPr lang="ko-KR" altLang="en-US" sz="1600" dirty="0"/>
              <a:t>애니메이션</a:t>
            </a:r>
            <a:r>
              <a:rPr lang="en-US" altLang="ko-KR" sz="1600" dirty="0"/>
              <a:t>, </a:t>
            </a:r>
            <a:r>
              <a:rPr lang="ko-KR" altLang="en-US" sz="1600" dirty="0"/>
              <a:t>가요 등의 완전개방을 골자로 하는 일본대중문화</a:t>
            </a:r>
            <a:r>
              <a:rPr lang="en-US" altLang="ko-KR" sz="1600" dirty="0"/>
              <a:t>4</a:t>
            </a:r>
            <a:r>
              <a:rPr lang="ko-KR" altLang="en-US" sz="1600" dirty="0"/>
              <a:t>차 개방조처를 확정</a:t>
            </a:r>
          </a:p>
          <a:p>
            <a:pPr algn="just"/>
            <a:endParaRPr lang="ko-KR" altLang="en-US" sz="1600" dirty="0"/>
          </a:p>
          <a:p>
            <a:pPr algn="just"/>
            <a:endParaRPr lang="ko-KR" altLang="en-US" sz="1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DAE9D27-6EFE-49E9-8638-44418F0EE532}"/>
              </a:ext>
            </a:extLst>
          </p:cNvPr>
          <p:cNvGrpSpPr/>
          <p:nvPr/>
        </p:nvGrpSpPr>
        <p:grpSpPr>
          <a:xfrm>
            <a:off x="5962177" y="3730428"/>
            <a:ext cx="1105215" cy="473492"/>
            <a:chOff x="6019800" y="3698065"/>
            <a:chExt cx="1346200" cy="576734"/>
          </a:xfrm>
          <a:solidFill>
            <a:schemeClr val="accent6"/>
          </a:solidFill>
        </p:grpSpPr>
        <p:sp>
          <p:nvSpPr>
            <p:cNvPr id="14" name="화살표: 갈매기형 수장 13">
              <a:extLst>
                <a:ext uri="{FF2B5EF4-FFF2-40B4-BE49-F238E27FC236}">
                  <a16:creationId xmlns:a16="http://schemas.microsoft.com/office/drawing/2014/main" id="{EBBE2451-D741-4156-8777-7192D895E623}"/>
                </a:ext>
              </a:extLst>
            </p:cNvPr>
            <p:cNvSpPr/>
            <p:nvPr/>
          </p:nvSpPr>
          <p:spPr>
            <a:xfrm rot="5400000">
              <a:off x="6534150" y="3183715"/>
              <a:ext cx="317500" cy="1346200"/>
            </a:xfrm>
            <a:prstGeom prst="chevron">
              <a:avLst>
                <a:gd name="adj" fmla="val 792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화살표: 갈매기형 수장 17">
              <a:extLst>
                <a:ext uri="{FF2B5EF4-FFF2-40B4-BE49-F238E27FC236}">
                  <a16:creationId xmlns:a16="http://schemas.microsoft.com/office/drawing/2014/main" id="{8FF6E74F-3530-4263-9965-C5D0253F2A3F}"/>
                </a:ext>
              </a:extLst>
            </p:cNvPr>
            <p:cNvSpPr/>
            <p:nvPr/>
          </p:nvSpPr>
          <p:spPr>
            <a:xfrm rot="5400000">
              <a:off x="6534150" y="3442949"/>
              <a:ext cx="317500" cy="1346200"/>
            </a:xfrm>
            <a:prstGeom prst="chevron">
              <a:avLst>
                <a:gd name="adj" fmla="val 792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06B5E3-1E4A-40A5-9672-46CF7BE4B5DF}"/>
              </a:ext>
            </a:extLst>
          </p:cNvPr>
          <p:cNvSpPr txBox="1"/>
          <p:nvPr/>
        </p:nvSpPr>
        <p:spPr>
          <a:xfrm>
            <a:off x="2467429" y="4996998"/>
            <a:ext cx="844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200" dirty="0"/>
              <a:t>오늘날의 일본영화는 제작편수는 적어도 미국</a:t>
            </a:r>
            <a:r>
              <a:rPr lang="en-US" altLang="ko-KR" sz="2200" dirty="0"/>
              <a:t>, </a:t>
            </a:r>
            <a:r>
              <a:rPr lang="ko-KR" altLang="en-US" sz="2200" dirty="0"/>
              <a:t>인도와 더불어 </a:t>
            </a:r>
            <a:r>
              <a:rPr lang="en-US" altLang="ko-KR" sz="2200" dirty="0"/>
              <a:t>3</a:t>
            </a:r>
            <a:r>
              <a:rPr lang="ko-KR" altLang="en-US" sz="2200" dirty="0"/>
              <a:t>대 양산국에 속한다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0641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3659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흥행 영화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FD99F6-7DAD-45E2-A238-655D799B14E1}"/>
              </a:ext>
            </a:extLst>
          </p:cNvPr>
          <p:cNvGrpSpPr/>
          <p:nvPr/>
        </p:nvGrpSpPr>
        <p:grpSpPr>
          <a:xfrm>
            <a:off x="1781336" y="5439272"/>
            <a:ext cx="3761087" cy="1147232"/>
            <a:chOff x="242853" y="4140200"/>
            <a:chExt cx="5540436" cy="1689981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16535A61-DFD1-4634-8729-B899802A2790}"/>
                </a:ext>
              </a:extLst>
            </p:cNvPr>
            <p:cNvCxnSpPr/>
            <p:nvPr/>
          </p:nvCxnSpPr>
          <p:spPr>
            <a:xfrm>
              <a:off x="2726831" y="4140200"/>
              <a:ext cx="5724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66EB01-8418-406B-9216-AD41E9861AC5}"/>
                </a:ext>
              </a:extLst>
            </p:cNvPr>
            <p:cNvSpPr txBox="1"/>
            <p:nvPr/>
          </p:nvSpPr>
          <p:spPr>
            <a:xfrm>
              <a:off x="242853" y="4243337"/>
              <a:ext cx="5540436" cy="158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/>
                <a:t>岸辺</a:t>
              </a:r>
              <a:r>
                <a:rPr lang="ja-JP" altLang="en-US" sz="3200" b="1" dirty="0"/>
                <a:t>の</a:t>
              </a:r>
              <a:r>
                <a:rPr lang="ko-KR" altLang="en-US" sz="3200" b="1" dirty="0"/>
                <a:t>旅</a:t>
              </a:r>
              <a:r>
                <a:rPr lang="en-US" altLang="ko-KR" sz="3200" b="1" dirty="0"/>
                <a:t>, Journey to the Shore, 2015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2DDAF3A2-5683-4839-808B-E4DA2A0DC586}"/>
              </a:ext>
            </a:extLst>
          </p:cNvPr>
          <p:cNvSpPr/>
          <p:nvPr/>
        </p:nvSpPr>
        <p:spPr>
          <a:xfrm>
            <a:off x="6514785" y="1689100"/>
            <a:ext cx="5029515" cy="163828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2860A-300E-432C-872F-91070F5C261A}"/>
              </a:ext>
            </a:extLst>
          </p:cNvPr>
          <p:cNvSpPr txBox="1"/>
          <p:nvPr/>
        </p:nvSpPr>
        <p:spPr>
          <a:xfrm>
            <a:off x="6349845" y="1815742"/>
            <a:ext cx="5548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드라마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멜로</a:t>
            </a:r>
            <a:r>
              <a:rPr lang="en-US" altLang="ko-KR" sz="2800" b="1" dirty="0"/>
              <a:t>/</a:t>
            </a:r>
            <a:r>
              <a:rPr lang="ko-KR" altLang="en-US" sz="2800" b="1" dirty="0"/>
              <a:t>로맨스</a:t>
            </a:r>
            <a:endParaRPr lang="en-US" altLang="ko-KR" sz="2800" b="1" dirty="0"/>
          </a:p>
          <a:p>
            <a:pPr algn="ctr"/>
            <a:r>
              <a:rPr lang="ko-KR" altLang="en-US" sz="2800" b="1" dirty="0"/>
              <a:t>감독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구로사와 </a:t>
            </a:r>
            <a:r>
              <a:rPr lang="ko-KR" altLang="en-US" sz="2800" b="1" dirty="0" err="1"/>
              <a:t>기요시</a:t>
            </a:r>
            <a:endParaRPr lang="en-US" altLang="ko-KR" sz="2800" b="1" dirty="0"/>
          </a:p>
          <a:p>
            <a:pPr algn="ctr"/>
            <a:r>
              <a:rPr lang="ko-KR" altLang="en-US" sz="2800" dirty="0" err="1"/>
              <a:t>아사노</a:t>
            </a:r>
            <a:r>
              <a:rPr lang="ko-KR" altLang="en-US" sz="2800" dirty="0"/>
              <a:t> </a:t>
            </a:r>
            <a:r>
              <a:rPr lang="ko-KR" altLang="en-US" sz="2800" dirty="0" err="1"/>
              <a:t>타다노부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후카츠</a:t>
            </a:r>
            <a:r>
              <a:rPr lang="ko-KR" altLang="en-US" sz="2800" dirty="0"/>
              <a:t> 에리</a:t>
            </a:r>
            <a:endParaRPr lang="en-US" altLang="ko-KR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202C9-2139-4C2C-85B7-6AC445E21344}"/>
              </a:ext>
            </a:extLst>
          </p:cNvPr>
          <p:cNvSpPr txBox="1"/>
          <p:nvPr/>
        </p:nvSpPr>
        <p:spPr>
          <a:xfrm>
            <a:off x="6349845" y="3447183"/>
            <a:ext cx="5359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/>
              <a:t>68</a:t>
            </a:r>
            <a:r>
              <a:rPr lang="ko-KR" altLang="en-US" dirty="0"/>
              <a:t>회 칸 영화제에서 </a:t>
            </a:r>
            <a:r>
              <a:rPr lang="en-US" altLang="ko-KR" dirty="0"/>
              <a:t>‘</a:t>
            </a:r>
            <a:r>
              <a:rPr lang="ko-KR" altLang="en-US" dirty="0" err="1"/>
              <a:t>주목할만한</a:t>
            </a:r>
            <a:r>
              <a:rPr lang="ko-KR" altLang="en-US" dirty="0"/>
              <a:t> 시선</a:t>
            </a:r>
            <a:r>
              <a:rPr lang="en-US" altLang="ko-KR" dirty="0"/>
              <a:t>‘ </a:t>
            </a:r>
            <a:r>
              <a:rPr lang="ko-KR" altLang="en-US" dirty="0"/>
              <a:t>감독상  수상</a:t>
            </a:r>
            <a:endParaRPr lang="en-US" altLang="ko-KR" dirty="0"/>
          </a:p>
          <a:p>
            <a:pPr algn="just"/>
            <a:r>
              <a:rPr lang="ko-KR" altLang="en-US" dirty="0"/>
              <a:t>부산국제영화제 </a:t>
            </a:r>
            <a:r>
              <a:rPr lang="en-US" altLang="ko-KR" dirty="0"/>
              <a:t>2015 </a:t>
            </a:r>
            <a:r>
              <a:rPr lang="ko-KR" altLang="en-US" dirty="0"/>
              <a:t>아시아영화의 창 부문 수상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dirty="0"/>
              <a:t>&lt;</a:t>
            </a:r>
            <a:r>
              <a:rPr lang="ko-KR" altLang="en-US" dirty="0"/>
              <a:t>줄거리</a:t>
            </a:r>
            <a:r>
              <a:rPr lang="en-US" altLang="ko-KR" dirty="0"/>
              <a:t>&gt;</a:t>
            </a:r>
          </a:p>
          <a:p>
            <a:pPr algn="just"/>
            <a:r>
              <a:rPr lang="ko-KR" altLang="en-US" dirty="0"/>
              <a:t>남편을 바다에서 잃은 </a:t>
            </a:r>
            <a:r>
              <a:rPr lang="ko-KR" altLang="en-US" dirty="0" err="1"/>
              <a:t>미즈키</a:t>
            </a:r>
            <a:r>
              <a:rPr lang="en-US" altLang="ko-KR" dirty="0"/>
              <a:t>, 3</a:t>
            </a:r>
            <a:r>
              <a:rPr lang="ko-KR" altLang="en-US" dirty="0"/>
              <a:t>년이 지나고 나서야 상실감도 사라져 간다</a:t>
            </a:r>
            <a:r>
              <a:rPr lang="en-US" altLang="ko-KR" dirty="0"/>
              <a:t>. </a:t>
            </a:r>
            <a:r>
              <a:rPr lang="ko-KR" altLang="en-US" dirty="0"/>
              <a:t>그러던 </a:t>
            </a:r>
            <a:r>
              <a:rPr lang="ko-KR" altLang="en-US" dirty="0" err="1"/>
              <a:t>어느날</a:t>
            </a:r>
            <a:r>
              <a:rPr lang="ko-KR" altLang="en-US" dirty="0"/>
              <a:t> </a:t>
            </a:r>
            <a:r>
              <a:rPr lang="ko-KR" altLang="en-US" dirty="0" err="1"/>
              <a:t>유스케가</a:t>
            </a:r>
            <a:r>
              <a:rPr lang="ko-KR" altLang="en-US" dirty="0"/>
              <a:t> 갑작스럽게 집으로 돌아온다</a:t>
            </a:r>
            <a:r>
              <a:rPr lang="en-US" altLang="ko-KR" dirty="0"/>
              <a:t>. </a:t>
            </a:r>
            <a:r>
              <a:rPr lang="ko-KR" altLang="en-US" dirty="0" err="1"/>
              <a:t>유스케는</a:t>
            </a:r>
            <a:r>
              <a:rPr lang="ko-KR" altLang="en-US" dirty="0"/>
              <a:t> </a:t>
            </a:r>
            <a:r>
              <a:rPr lang="ko-KR" altLang="en-US" dirty="0" err="1"/>
              <a:t>미즈키에게</a:t>
            </a:r>
            <a:r>
              <a:rPr lang="ko-KR" altLang="en-US" dirty="0"/>
              <a:t> </a:t>
            </a:r>
            <a:r>
              <a:rPr lang="ko-KR" altLang="en-US" dirty="0" err="1"/>
              <a:t>좋은곳이</a:t>
            </a:r>
            <a:r>
              <a:rPr lang="ko-KR" altLang="en-US" dirty="0"/>
              <a:t> 있다며 자신이 그 동안 함께한 이들을 만나기 위한 여행을 제안하고 둘은 함께 길을 나선다</a:t>
            </a:r>
            <a:r>
              <a:rPr lang="en-US" altLang="ko-KR" dirty="0"/>
              <a:t>. </a:t>
            </a:r>
            <a:r>
              <a:rPr lang="ko-KR" altLang="en-US" dirty="0"/>
              <a:t>사라진 </a:t>
            </a:r>
            <a:r>
              <a:rPr lang="en-US" altLang="ko-KR" dirty="0"/>
              <a:t>3</a:t>
            </a:r>
            <a:r>
              <a:rPr lang="ko-KR" altLang="en-US" dirty="0"/>
              <a:t>년을 함께 느끼고 공유하며 서로에 대한 사랑은 더욱 </a:t>
            </a:r>
            <a:r>
              <a:rPr lang="ko-KR" altLang="en-US" dirty="0" err="1"/>
              <a:t>애틋해지는데</a:t>
            </a:r>
            <a:r>
              <a:rPr lang="ko-KR" altLang="en-US" dirty="0"/>
              <a:t> </a:t>
            </a:r>
            <a:r>
              <a:rPr lang="en-US" altLang="ko-KR" dirty="0"/>
              <a:t>…</a:t>
            </a:r>
          </a:p>
          <a:p>
            <a:pPr algn="just"/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F6F9A37-FD55-4E5E-A9B7-C0D698D93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1" y="1265000"/>
            <a:ext cx="29813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60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3659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흥행 영화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FD99F6-7DAD-45E2-A238-655D799B14E1}"/>
              </a:ext>
            </a:extLst>
          </p:cNvPr>
          <p:cNvGrpSpPr/>
          <p:nvPr/>
        </p:nvGrpSpPr>
        <p:grpSpPr>
          <a:xfrm>
            <a:off x="1700491" y="5439272"/>
            <a:ext cx="3922778" cy="852963"/>
            <a:chOff x="123761" y="4140200"/>
            <a:chExt cx="5778622" cy="1256495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16535A61-DFD1-4634-8729-B899802A2790}"/>
                </a:ext>
              </a:extLst>
            </p:cNvPr>
            <p:cNvCxnSpPr/>
            <p:nvPr/>
          </p:nvCxnSpPr>
          <p:spPr>
            <a:xfrm>
              <a:off x="2726831" y="4140200"/>
              <a:ext cx="5724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66EB01-8418-406B-9216-AD41E9861AC5}"/>
                </a:ext>
              </a:extLst>
            </p:cNvPr>
            <p:cNvSpPr txBox="1"/>
            <p:nvPr/>
          </p:nvSpPr>
          <p:spPr>
            <a:xfrm>
              <a:off x="123761" y="4535266"/>
              <a:ext cx="5778622" cy="86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‘</a:t>
              </a:r>
              <a:r>
                <a:rPr lang="ko-KR" altLang="en-US" sz="3200" spc="-1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바닷마을</a:t>
              </a:r>
              <a:r>
                <a:rPr lang="ko-KR" altLang="en-US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다이어리＇</a:t>
              </a:r>
            </a:p>
          </p:txBody>
        </p:sp>
      </p:grp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2DDAF3A2-5683-4839-808B-E4DA2A0DC586}"/>
              </a:ext>
            </a:extLst>
          </p:cNvPr>
          <p:cNvSpPr/>
          <p:nvPr/>
        </p:nvSpPr>
        <p:spPr>
          <a:xfrm>
            <a:off x="6514785" y="1689100"/>
            <a:ext cx="5029515" cy="163828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2860A-300E-432C-872F-91070F5C261A}"/>
              </a:ext>
            </a:extLst>
          </p:cNvPr>
          <p:cNvSpPr txBox="1"/>
          <p:nvPr/>
        </p:nvSpPr>
        <p:spPr>
          <a:xfrm>
            <a:off x="6349845" y="1815742"/>
            <a:ext cx="5548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주연</a:t>
            </a:r>
            <a:r>
              <a:rPr lang="en-US" altLang="ko-KR" sz="2800" b="1" dirty="0"/>
              <a:t>:</a:t>
            </a:r>
          </a:p>
          <a:p>
            <a:pPr algn="ctr"/>
            <a:r>
              <a:rPr lang="ko-KR" altLang="en-US" sz="2800" b="1" dirty="0" err="1"/>
              <a:t>아야세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하루카</a:t>
            </a:r>
            <a:endParaRPr lang="en-US" altLang="ko-KR" sz="2800" b="1" dirty="0"/>
          </a:p>
          <a:p>
            <a:pPr algn="ctr"/>
            <a:r>
              <a:rPr lang="ko-KR" altLang="en-US" sz="2800" b="1" dirty="0" err="1"/>
              <a:t>카호</a:t>
            </a:r>
            <a:endParaRPr lang="en-US" altLang="ko-KR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202C9-2139-4C2C-85B7-6AC445E21344}"/>
              </a:ext>
            </a:extLst>
          </p:cNvPr>
          <p:cNvSpPr txBox="1"/>
          <p:nvPr/>
        </p:nvSpPr>
        <p:spPr>
          <a:xfrm>
            <a:off x="6349846" y="3646378"/>
            <a:ext cx="5359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+mj-ea"/>
                <a:ea typeface="+mj-ea"/>
              </a:rPr>
              <a:t>2015</a:t>
            </a:r>
            <a:r>
              <a:rPr lang="ko-KR" altLang="en-US" dirty="0">
                <a:latin typeface="+mj-ea"/>
                <a:ea typeface="+mj-ea"/>
              </a:rPr>
              <a:t>년 고레에다 </a:t>
            </a:r>
            <a:r>
              <a:rPr lang="ko-KR" altLang="en-US" dirty="0" err="1">
                <a:latin typeface="+mj-ea"/>
                <a:ea typeface="+mj-ea"/>
              </a:rPr>
              <a:t>히로카즈</a:t>
            </a:r>
            <a:r>
              <a:rPr lang="ko-KR" altLang="en-US" dirty="0">
                <a:latin typeface="+mj-ea"/>
                <a:ea typeface="+mj-ea"/>
              </a:rPr>
              <a:t> 감독이 만든 작품</a:t>
            </a:r>
            <a:endParaRPr lang="en-US" altLang="ko-KR" dirty="0">
              <a:latin typeface="+mj-ea"/>
              <a:ea typeface="+mj-ea"/>
            </a:endParaRPr>
          </a:p>
          <a:p>
            <a:pPr algn="just"/>
            <a:r>
              <a:rPr lang="en-US" altLang="ko-KR" dirty="0">
                <a:latin typeface="+mj-ea"/>
                <a:ea typeface="+mj-ea"/>
              </a:rPr>
              <a:t>‘</a:t>
            </a:r>
            <a:r>
              <a:rPr lang="ko-KR" altLang="en-US" dirty="0" err="1">
                <a:latin typeface="+mj-ea"/>
                <a:ea typeface="+mj-ea"/>
              </a:rPr>
              <a:t>바닷마을</a:t>
            </a:r>
            <a:r>
              <a:rPr lang="ko-KR" altLang="en-US" dirty="0">
                <a:latin typeface="+mj-ea"/>
                <a:ea typeface="+mj-ea"/>
              </a:rPr>
              <a:t> 다이어리</a:t>
            </a:r>
            <a:r>
              <a:rPr lang="en-US" altLang="ko-KR" dirty="0">
                <a:latin typeface="+mj-ea"/>
                <a:ea typeface="+mj-ea"/>
              </a:rPr>
              <a:t>‘ </a:t>
            </a:r>
            <a:r>
              <a:rPr lang="ko-KR" altLang="en-US" dirty="0">
                <a:latin typeface="+mj-ea"/>
                <a:ea typeface="+mj-ea"/>
              </a:rPr>
              <a:t>만화 원작의 영화</a:t>
            </a:r>
            <a:endParaRPr lang="en-US" altLang="ko-KR" dirty="0">
              <a:latin typeface="+mj-ea"/>
              <a:ea typeface="+mj-ea"/>
            </a:endParaRPr>
          </a:p>
          <a:p>
            <a:pPr algn="just"/>
            <a:r>
              <a:rPr lang="ko-KR" altLang="en-US" dirty="0">
                <a:latin typeface="+mj-ea"/>
                <a:ea typeface="+mj-ea"/>
              </a:rPr>
              <a:t>칸 국제 영화제 공식 경쟁 부분에 초청 </a:t>
            </a:r>
            <a:endParaRPr lang="en-US" altLang="ko-KR" dirty="0">
              <a:latin typeface="+mj-ea"/>
              <a:ea typeface="+mj-ea"/>
            </a:endParaRPr>
          </a:p>
          <a:p>
            <a:pPr algn="just"/>
            <a:r>
              <a:rPr lang="ko-KR" altLang="en-US" dirty="0">
                <a:latin typeface="+mj-ea"/>
                <a:ea typeface="+mj-ea"/>
              </a:rPr>
              <a:t>작품성 물론이고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주연배우들의 인기로 </a:t>
            </a:r>
            <a:r>
              <a:rPr lang="ko-KR" altLang="en-US" dirty="0" err="1">
                <a:latin typeface="+mj-ea"/>
                <a:ea typeface="+mj-ea"/>
              </a:rPr>
              <a:t>기대받음</a:t>
            </a:r>
            <a:endParaRPr lang="en-US" altLang="ko-KR" dirty="0">
              <a:latin typeface="+mj-ea"/>
              <a:ea typeface="+mj-ea"/>
            </a:endParaRPr>
          </a:p>
          <a:p>
            <a:pPr algn="ctr"/>
            <a:r>
              <a:rPr lang="ko-KR" altLang="ko-KR" dirty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극장판 애니메이션의 벽을 넘지 못하고 박스오피스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위에 머물렀다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=</a:t>
            </a:r>
            <a:r>
              <a:rPr lang="ko-KR" altLang="en-US" dirty="0">
                <a:latin typeface="+mj-ea"/>
                <a:ea typeface="+mj-ea"/>
              </a:rPr>
              <a:t>일본 영화 산업에서의 만화와 애니메이션의 영향력은 절대적이다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algn="just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894ED6-4687-4777-90F6-2995AF27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67" y="1293634"/>
            <a:ext cx="3181834" cy="42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850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연도별 스크린 수 및 관람객 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61909-013E-4079-92C0-FD0876151D34}"/>
              </a:ext>
            </a:extLst>
          </p:cNvPr>
          <p:cNvSpPr txBox="1"/>
          <p:nvPr/>
        </p:nvSpPr>
        <p:spPr>
          <a:xfrm>
            <a:off x="116958" y="96260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2,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F29489-1C4F-431C-A088-7B8B22761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464927"/>
            <a:ext cx="5370285" cy="4828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553101-AB71-4DC6-8779-63510570BCB4}"/>
              </a:ext>
            </a:extLst>
          </p:cNvPr>
          <p:cNvSpPr txBox="1"/>
          <p:nvPr/>
        </p:nvSpPr>
        <p:spPr>
          <a:xfrm>
            <a:off x="7888361" y="3263963"/>
            <a:ext cx="4303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/>
              <a:t>2008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억 </a:t>
            </a:r>
            <a:r>
              <a:rPr lang="en-US" altLang="ko-KR" dirty="0"/>
              <a:t>6</a:t>
            </a:r>
            <a:r>
              <a:rPr lang="ko-KR" altLang="en-US" dirty="0"/>
              <a:t>천만 명에서</a:t>
            </a:r>
            <a:endParaRPr lang="en-US" altLang="ko-KR" dirty="0"/>
          </a:p>
          <a:p>
            <a:pPr algn="just"/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억 </a:t>
            </a:r>
            <a:r>
              <a:rPr lang="en-US" altLang="ko-KR" dirty="0"/>
              <a:t>7</a:t>
            </a:r>
            <a:r>
              <a:rPr lang="ko-KR" altLang="en-US" dirty="0"/>
              <a:t>천만 명으로</a:t>
            </a:r>
            <a:endParaRPr lang="en-US" altLang="ko-KR" dirty="0"/>
          </a:p>
          <a:p>
            <a:pPr algn="just"/>
            <a:r>
              <a:rPr lang="ko-KR" altLang="en-US" dirty="0"/>
              <a:t>꾸준히 늘고 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12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5400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박스오피스 순위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61909-013E-4079-92C0-FD0876151D34}"/>
              </a:ext>
            </a:extLst>
          </p:cNvPr>
          <p:cNvSpPr txBox="1"/>
          <p:nvPr/>
        </p:nvSpPr>
        <p:spPr>
          <a:xfrm>
            <a:off x="116958" y="96260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2,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1180F4-2904-4541-8E00-CD6FFE5BA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70" y="1502518"/>
            <a:ext cx="6241144" cy="5015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6B363-E41A-441D-9FF2-F85C2B14526B}"/>
              </a:ext>
            </a:extLst>
          </p:cNvPr>
          <p:cNvSpPr txBox="1"/>
          <p:nvPr/>
        </p:nvSpPr>
        <p:spPr>
          <a:xfrm>
            <a:off x="7888361" y="3263963"/>
            <a:ext cx="430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한국</a:t>
            </a:r>
            <a:r>
              <a:rPr lang="en-US" altLang="ko-KR" dirty="0"/>
              <a:t>,</a:t>
            </a:r>
            <a:r>
              <a:rPr lang="ko-KR" altLang="en-US" dirty="0"/>
              <a:t>홍콩</a:t>
            </a:r>
            <a:r>
              <a:rPr lang="en-US" altLang="ko-KR" dirty="0"/>
              <a:t>,</a:t>
            </a:r>
            <a:r>
              <a:rPr lang="ko-KR" altLang="en-US" dirty="0"/>
              <a:t>중국과 달리 </a:t>
            </a:r>
            <a:endParaRPr lang="en-US" altLang="ko-KR" dirty="0"/>
          </a:p>
          <a:p>
            <a:pPr algn="just"/>
            <a:r>
              <a:rPr lang="ko-KR" altLang="en-US" dirty="0"/>
              <a:t>일본 박스오피스 상위 </a:t>
            </a:r>
            <a:r>
              <a:rPr lang="en-US" altLang="ko-KR" dirty="0"/>
              <a:t>15</a:t>
            </a:r>
            <a:r>
              <a:rPr lang="ko-KR" altLang="en-US" dirty="0"/>
              <a:t>위 중 </a:t>
            </a:r>
            <a:r>
              <a:rPr lang="en-US" altLang="ko-KR" dirty="0"/>
              <a:t>30%</a:t>
            </a:r>
            <a:r>
              <a:rPr lang="ko-KR" altLang="en-US" dirty="0"/>
              <a:t>는 </a:t>
            </a:r>
            <a:endParaRPr lang="en-US" altLang="ko-KR" dirty="0"/>
          </a:p>
          <a:p>
            <a:pPr algn="just"/>
            <a:r>
              <a:rPr lang="en-US" altLang="ko-KR" dirty="0"/>
              <a:t>Tv</a:t>
            </a:r>
            <a:r>
              <a:rPr lang="ko-KR" altLang="en-US" dirty="0"/>
              <a:t>애니메이션 원작의 실사화나 </a:t>
            </a:r>
            <a:endParaRPr lang="en-US" altLang="ko-KR" dirty="0"/>
          </a:p>
          <a:p>
            <a:pPr algn="just"/>
            <a:r>
              <a:rPr lang="ko-KR" altLang="en-US" dirty="0"/>
              <a:t>극장판 영화가 차지한다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896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16CAF07-69BD-4D87-A0E9-35B998673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C475882-327D-4F98-8BD3-3463D6CDDBB7}"/>
              </a:ext>
            </a:extLst>
          </p:cNvPr>
          <p:cNvGrpSpPr/>
          <p:nvPr/>
        </p:nvGrpSpPr>
        <p:grpSpPr>
          <a:xfrm>
            <a:off x="489097" y="499731"/>
            <a:ext cx="5061098" cy="2519916"/>
            <a:chOff x="489097" y="499731"/>
            <a:chExt cx="5061098" cy="251991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8C84E6D-98DF-40BA-B4DB-E8E1F520413C}"/>
                </a:ext>
              </a:extLst>
            </p:cNvPr>
            <p:cNvSpPr/>
            <p:nvPr/>
          </p:nvSpPr>
          <p:spPr>
            <a:xfrm>
              <a:off x="489097" y="499731"/>
              <a:ext cx="5061098" cy="2519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E340-3B68-48BC-9A61-D5077BDFEC11}"/>
                </a:ext>
              </a:extLst>
            </p:cNvPr>
            <p:cNvSpPr txBox="1"/>
            <p:nvPr/>
          </p:nvSpPr>
          <p:spPr>
            <a:xfrm>
              <a:off x="776176" y="744279"/>
              <a:ext cx="1032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</a:rPr>
                <a:t>#4, 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78D8F2-6575-4108-8F70-943FABD184EF}"/>
                </a:ext>
              </a:extLst>
            </p:cNvPr>
            <p:cNvSpPr txBox="1"/>
            <p:nvPr/>
          </p:nvSpPr>
          <p:spPr>
            <a:xfrm>
              <a:off x="776176" y="1467301"/>
              <a:ext cx="34435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+mj-ea"/>
                  <a:ea typeface="+mj-ea"/>
                </a:rPr>
                <a:t>일본 게임산업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63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F16D64E-B919-4CC3-9983-AC7D027BA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B03E84B-1164-492D-887D-A40B472F374B}"/>
              </a:ext>
            </a:extLst>
          </p:cNvPr>
          <p:cNvSpPr/>
          <p:nvPr/>
        </p:nvSpPr>
        <p:spPr>
          <a:xfrm>
            <a:off x="0" y="0"/>
            <a:ext cx="12192000" cy="266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77BE0-E9E7-4C0E-82AE-97040A930434}"/>
              </a:ext>
            </a:extLst>
          </p:cNvPr>
          <p:cNvSpPr txBox="1"/>
          <p:nvPr/>
        </p:nvSpPr>
        <p:spPr>
          <a:xfrm>
            <a:off x="954212" y="889000"/>
            <a:ext cx="10283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spc="-150" dirty="0">
                <a:solidFill>
                  <a:schemeClr val="bg1"/>
                </a:solidFill>
                <a:latin typeface="+mj-ea"/>
                <a:ea typeface="+mj-ea"/>
              </a:rPr>
              <a:t>일본 문화산업의 발전과정과 특징</a:t>
            </a:r>
          </a:p>
        </p:txBody>
      </p:sp>
    </p:spTree>
    <p:extLst>
      <p:ext uri="{BB962C8B-B14F-4D97-AF65-F5344CB8AC3E}">
        <p14:creationId xmlns:p14="http://schemas.microsoft.com/office/powerpoint/2010/main" val="1641735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3499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게임산업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4F680-26CB-42C2-A4CD-6B32C9E41DCE}"/>
              </a:ext>
            </a:extLst>
          </p:cNvPr>
          <p:cNvSpPr txBox="1"/>
          <p:nvPr/>
        </p:nvSpPr>
        <p:spPr>
          <a:xfrm>
            <a:off x="6436931" y="2030249"/>
            <a:ext cx="53593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/>
              <a:t>2001</a:t>
            </a:r>
            <a:r>
              <a:rPr lang="ko-KR" altLang="en-US" sz="2000" dirty="0"/>
              <a:t>년 </a:t>
            </a:r>
            <a:r>
              <a:rPr lang="en-US" altLang="ko-KR" sz="2000" dirty="0"/>
              <a:t>NTT</a:t>
            </a:r>
            <a:r>
              <a:rPr lang="ko-KR" altLang="en-US" sz="2000" dirty="0" err="1"/>
              <a:t>도코모에서</a:t>
            </a:r>
            <a:r>
              <a:rPr lang="ko-KR" altLang="en-US" sz="2000" dirty="0"/>
              <a:t> </a:t>
            </a:r>
            <a:r>
              <a:rPr lang="en-US" altLang="ko-KR" sz="2000" dirty="0"/>
              <a:t>JAVA</a:t>
            </a:r>
            <a:r>
              <a:rPr lang="ko-KR" altLang="en-US" sz="2000" dirty="0"/>
              <a:t>를 탑재한 </a:t>
            </a:r>
            <a:r>
              <a:rPr lang="en-US" altLang="ko-KR" sz="2000" dirty="0"/>
              <a:t>&lt;503i&gt; </a:t>
            </a:r>
            <a:r>
              <a:rPr lang="ko-KR" altLang="en-US" sz="2000" dirty="0"/>
              <a:t>등장</a:t>
            </a:r>
            <a:r>
              <a:rPr lang="en-US" altLang="ko-KR" sz="2000" dirty="0"/>
              <a:t>.</a:t>
            </a:r>
          </a:p>
          <a:p>
            <a:pPr algn="just"/>
            <a:r>
              <a:rPr lang="en-US" altLang="ko-KR" sz="2000" dirty="0"/>
              <a:t>2003</a:t>
            </a:r>
            <a:r>
              <a:rPr lang="ko-KR" altLang="en-US" sz="2000" dirty="0"/>
              <a:t>년 </a:t>
            </a:r>
            <a:r>
              <a:rPr lang="en-US" altLang="ko-KR" sz="2000" dirty="0"/>
              <a:t>12</a:t>
            </a:r>
            <a:r>
              <a:rPr lang="ko-KR" altLang="en-US" sz="2000" dirty="0"/>
              <a:t>월에 </a:t>
            </a:r>
            <a:r>
              <a:rPr lang="en-US" altLang="ko-KR" sz="2000" dirty="0"/>
              <a:t>&lt;900i&gt;</a:t>
            </a:r>
            <a:r>
              <a:rPr lang="ko-KR" altLang="en-US" sz="2000" dirty="0"/>
              <a:t>시리즈가 등장함으로써 큰 전환점을 맞음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algn="just"/>
            <a:r>
              <a:rPr lang="en-US" altLang="ko-KR" sz="2000" dirty="0"/>
              <a:t>&lt;</a:t>
            </a:r>
            <a:r>
              <a:rPr lang="ko-KR" altLang="en-US" sz="2000" dirty="0" err="1"/>
              <a:t>드레곤퀘스트</a:t>
            </a:r>
            <a:r>
              <a:rPr lang="en-US" altLang="ko-KR" sz="2000" dirty="0"/>
              <a:t>&gt;,&lt;</a:t>
            </a:r>
            <a:r>
              <a:rPr lang="ko-KR" altLang="en-US" sz="2000" dirty="0" err="1"/>
              <a:t>파이널환타지</a:t>
            </a:r>
            <a:r>
              <a:rPr lang="en-US" altLang="ko-KR" sz="2000" dirty="0"/>
              <a:t>&gt;</a:t>
            </a:r>
            <a:r>
              <a:rPr lang="ko-KR" altLang="en-US" sz="2000" dirty="0"/>
              <a:t>등 콘솔게임의 모바일화 진행</a:t>
            </a:r>
            <a:r>
              <a:rPr lang="en-US" altLang="ko-KR" sz="2000" dirty="0"/>
              <a:t>.</a:t>
            </a:r>
          </a:p>
          <a:p>
            <a:pPr algn="just"/>
            <a:r>
              <a:rPr lang="en-US" altLang="ko-KR" sz="2000" dirty="0"/>
              <a:t>‘</a:t>
            </a:r>
            <a:r>
              <a:rPr lang="ko-KR" altLang="en-US" sz="2000" dirty="0"/>
              <a:t>퍼즐</a:t>
            </a:r>
            <a:r>
              <a:rPr lang="en-US" altLang="ko-KR" sz="2000" dirty="0"/>
              <a:t>,</a:t>
            </a:r>
            <a:r>
              <a:rPr lang="ko-KR" altLang="en-US" sz="2000" dirty="0"/>
              <a:t>퀴즈</a:t>
            </a:r>
            <a:r>
              <a:rPr lang="en-US" altLang="ko-KR" sz="2000" dirty="0"/>
              <a:t>’</a:t>
            </a:r>
            <a:r>
              <a:rPr lang="ko-KR" altLang="en-US" sz="2000" dirty="0"/>
              <a:t> 이용률 가장 높고</a:t>
            </a:r>
            <a:r>
              <a:rPr lang="en-US" altLang="ko-KR" sz="2000" dirty="0"/>
              <a:t>, ‘</a:t>
            </a:r>
            <a:r>
              <a:rPr lang="ko-KR" altLang="en-US" sz="2000" dirty="0"/>
              <a:t>보드</a:t>
            </a:r>
            <a:r>
              <a:rPr lang="en-US" altLang="ko-KR" sz="2000" dirty="0"/>
              <a:t>,</a:t>
            </a:r>
            <a:r>
              <a:rPr lang="ko-KR" altLang="en-US" sz="2000" dirty="0" err="1"/>
              <a:t>테이블’이</a:t>
            </a:r>
            <a:r>
              <a:rPr lang="ko-KR" altLang="en-US" sz="2000" dirty="0"/>
              <a:t> 다음으로 높았으며 </a:t>
            </a:r>
            <a:r>
              <a:rPr lang="en-US" altLang="ko-KR" sz="2000" dirty="0"/>
              <a:t>‘</a:t>
            </a:r>
            <a:r>
              <a:rPr lang="ko-KR" altLang="en-US" sz="2000" dirty="0"/>
              <a:t>액션</a:t>
            </a:r>
            <a:r>
              <a:rPr lang="en-US" altLang="ko-KR" sz="2000" dirty="0"/>
              <a:t>, </a:t>
            </a:r>
            <a:r>
              <a:rPr lang="ko-KR" altLang="en-US" sz="2000" dirty="0"/>
              <a:t>슈팅게임</a:t>
            </a:r>
            <a:r>
              <a:rPr lang="en-US" altLang="ko-KR" sz="2000" dirty="0"/>
              <a:t>’</a:t>
            </a:r>
            <a:r>
              <a:rPr lang="ko-KR" altLang="en-US" sz="2000" dirty="0"/>
              <a:t>이 뒤를 이었다</a:t>
            </a:r>
            <a:r>
              <a:rPr lang="en-US" altLang="ko-KR" sz="2000" dirty="0"/>
              <a:t>.</a:t>
            </a:r>
          </a:p>
          <a:p>
            <a:pPr algn="just"/>
            <a:r>
              <a:rPr lang="ko-KR" altLang="en-US" sz="2000" dirty="0"/>
              <a:t>현재 일본의 모바일 게임 시장은 포화상태이다</a:t>
            </a:r>
            <a:r>
              <a:rPr lang="en-US" altLang="ko-KR" sz="2000" dirty="0"/>
              <a:t>.</a:t>
            </a:r>
          </a:p>
          <a:p>
            <a:pPr algn="just"/>
            <a:r>
              <a:rPr lang="ko-KR" altLang="en-US" sz="2000" dirty="0"/>
              <a:t>새로운 비즈니스 모델의 개발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고사양</a:t>
            </a:r>
            <a:r>
              <a:rPr lang="ko-KR" altLang="en-US" sz="2000" dirty="0"/>
              <a:t> 단말기의 개발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패킷요금의</a:t>
            </a:r>
            <a:r>
              <a:rPr lang="ko-KR" altLang="en-US" sz="2000" dirty="0"/>
              <a:t> 정액제 등의 지속적인 성장</a:t>
            </a:r>
          </a:p>
          <a:p>
            <a:pPr algn="just"/>
            <a:endParaRPr lang="ko-KR" altLang="en-US" dirty="0"/>
          </a:p>
          <a:p>
            <a:pPr algn="just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8102165-5E63-490A-96B6-EB843C677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8" y="2057260"/>
            <a:ext cx="5204261" cy="30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99084D1-A908-4EEA-9009-685A1CADF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163F429A-A815-47F3-957B-71B8E193FCF6}"/>
              </a:ext>
            </a:extLst>
          </p:cNvPr>
          <p:cNvGrpSpPr/>
          <p:nvPr/>
        </p:nvGrpSpPr>
        <p:grpSpPr>
          <a:xfrm>
            <a:off x="3565451" y="2405321"/>
            <a:ext cx="5061098" cy="2047358"/>
            <a:chOff x="3565451" y="2405321"/>
            <a:chExt cx="5061098" cy="204735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85B5717-EC7D-4532-9EA0-C6DEA3C7D479}"/>
                </a:ext>
              </a:extLst>
            </p:cNvPr>
            <p:cNvSpPr/>
            <p:nvPr/>
          </p:nvSpPr>
          <p:spPr>
            <a:xfrm>
              <a:off x="3565451" y="2405321"/>
              <a:ext cx="5061098" cy="20473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8D38E2-9E50-443A-873E-41D668A89244}"/>
                </a:ext>
              </a:extLst>
            </p:cNvPr>
            <p:cNvSpPr txBox="1"/>
            <p:nvPr/>
          </p:nvSpPr>
          <p:spPr>
            <a:xfrm>
              <a:off x="4741302" y="3075057"/>
              <a:ext cx="2709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spc="300" dirty="0">
                  <a:solidFill>
                    <a:schemeClr val="bg1"/>
                  </a:solidFill>
                  <a:latin typeface="+mj-ea"/>
                  <a:ea typeface="+mj-ea"/>
                </a:rPr>
                <a:t>감사합니다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70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DAC70A-0046-44F5-BF87-509F407BE9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32AF113-F636-4CD8-B376-650056BFB8D2}"/>
              </a:ext>
            </a:extLst>
          </p:cNvPr>
          <p:cNvCxnSpPr/>
          <p:nvPr/>
        </p:nvCxnSpPr>
        <p:spPr>
          <a:xfrm>
            <a:off x="733647" y="1435395"/>
            <a:ext cx="53623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F544C8-631A-4628-85D2-115B51977D86}"/>
              </a:ext>
            </a:extLst>
          </p:cNvPr>
          <p:cNvSpPr txBox="1"/>
          <p:nvPr/>
        </p:nvSpPr>
        <p:spPr>
          <a:xfrm>
            <a:off x="935664" y="460567"/>
            <a:ext cx="1306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목차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A3089-B4A8-4DD4-BE49-7D113B11E5AB}"/>
              </a:ext>
            </a:extLst>
          </p:cNvPr>
          <p:cNvSpPr txBox="1"/>
          <p:nvPr/>
        </p:nvSpPr>
        <p:spPr>
          <a:xfrm>
            <a:off x="2289355" y="891454"/>
            <a:ext cx="2412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table of contents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FFB9C-9F43-4D85-9480-BCD6DD4847DE}"/>
              </a:ext>
            </a:extLst>
          </p:cNvPr>
          <p:cNvSpPr txBox="1"/>
          <p:nvPr/>
        </p:nvSpPr>
        <p:spPr>
          <a:xfrm>
            <a:off x="2289355" y="2663726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일본 문화산업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BA202-91FF-4AD7-985B-7DEBE4AD84E2}"/>
              </a:ext>
            </a:extLst>
          </p:cNvPr>
          <p:cNvSpPr txBox="1"/>
          <p:nvPr/>
        </p:nvSpPr>
        <p:spPr>
          <a:xfrm>
            <a:off x="1339621" y="2709892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   &gt;&gt;</a:t>
            </a:r>
            <a:endParaRPr lang="ko-KR" altLang="en-US" sz="2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44068-0C6B-4D8E-8428-E62B0F8294FF}"/>
              </a:ext>
            </a:extLst>
          </p:cNvPr>
          <p:cNvSpPr txBox="1"/>
          <p:nvPr/>
        </p:nvSpPr>
        <p:spPr>
          <a:xfrm>
            <a:off x="2289355" y="3477967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일본 만화산업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9DF80-6DDF-4D56-AD45-08BA0EBA1A64}"/>
              </a:ext>
            </a:extLst>
          </p:cNvPr>
          <p:cNvSpPr txBox="1"/>
          <p:nvPr/>
        </p:nvSpPr>
        <p:spPr>
          <a:xfrm>
            <a:off x="1339621" y="3524133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   &gt;&gt;</a:t>
            </a:r>
            <a:endParaRPr lang="ko-KR" altLang="en-US" sz="2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6CA4E2-DB61-44F8-8634-BC0D12F982FE}"/>
              </a:ext>
            </a:extLst>
          </p:cNvPr>
          <p:cNvSpPr txBox="1"/>
          <p:nvPr/>
        </p:nvSpPr>
        <p:spPr>
          <a:xfrm>
            <a:off x="2289355" y="4292208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일본 영화산업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B29BA-6597-4383-85D4-7AE42F80434E}"/>
              </a:ext>
            </a:extLst>
          </p:cNvPr>
          <p:cNvSpPr txBox="1"/>
          <p:nvPr/>
        </p:nvSpPr>
        <p:spPr>
          <a:xfrm>
            <a:off x="1339621" y="4338374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   &gt;&gt;</a:t>
            </a:r>
            <a:endParaRPr lang="ko-KR" altLang="en-US" sz="2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610BA-4B98-4236-8BF3-845AA8DB9B54}"/>
              </a:ext>
            </a:extLst>
          </p:cNvPr>
          <p:cNvSpPr txBox="1"/>
          <p:nvPr/>
        </p:nvSpPr>
        <p:spPr>
          <a:xfrm>
            <a:off x="2289355" y="5106449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일본 게임산업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222CD-3D53-416F-B340-09037390F9BD}"/>
              </a:ext>
            </a:extLst>
          </p:cNvPr>
          <p:cNvSpPr txBox="1"/>
          <p:nvPr/>
        </p:nvSpPr>
        <p:spPr>
          <a:xfrm>
            <a:off x="1339621" y="5152615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   &gt;&gt;</a:t>
            </a:r>
            <a:endParaRPr lang="ko-KR" altLang="en-US" sz="2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16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16CAF07-69BD-4D87-A0E9-35B998673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C475882-327D-4F98-8BD3-3463D6CDDBB7}"/>
              </a:ext>
            </a:extLst>
          </p:cNvPr>
          <p:cNvGrpSpPr/>
          <p:nvPr/>
        </p:nvGrpSpPr>
        <p:grpSpPr>
          <a:xfrm>
            <a:off x="489097" y="499731"/>
            <a:ext cx="5061098" cy="2519916"/>
            <a:chOff x="489097" y="499731"/>
            <a:chExt cx="5061098" cy="251991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8C84E6D-98DF-40BA-B4DB-E8E1F520413C}"/>
                </a:ext>
              </a:extLst>
            </p:cNvPr>
            <p:cNvSpPr/>
            <p:nvPr/>
          </p:nvSpPr>
          <p:spPr>
            <a:xfrm>
              <a:off x="489097" y="499731"/>
              <a:ext cx="5061098" cy="2519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E340-3B68-48BC-9A61-D5077BDFEC11}"/>
                </a:ext>
              </a:extLst>
            </p:cNvPr>
            <p:cNvSpPr txBox="1"/>
            <p:nvPr/>
          </p:nvSpPr>
          <p:spPr>
            <a:xfrm>
              <a:off x="776176" y="744279"/>
              <a:ext cx="1032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</a:rPr>
                <a:t>#1, 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78D8F2-6575-4108-8F70-943FABD184EF}"/>
                </a:ext>
              </a:extLst>
            </p:cNvPr>
            <p:cNvSpPr txBox="1"/>
            <p:nvPr/>
          </p:nvSpPr>
          <p:spPr>
            <a:xfrm>
              <a:off x="776176" y="1467301"/>
              <a:ext cx="34435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+mj-ea"/>
                  <a:ea typeface="+mj-ea"/>
                </a:rPr>
                <a:t>일본 문화산업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17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3499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문화산업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61909-013E-4079-92C0-FD0876151D34}"/>
              </a:ext>
            </a:extLst>
          </p:cNvPr>
          <p:cNvSpPr txBox="1"/>
          <p:nvPr/>
        </p:nvSpPr>
        <p:spPr>
          <a:xfrm>
            <a:off x="116958" y="96260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1,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2F6380C-7DD9-4B20-BBDF-D439476A94B6}"/>
              </a:ext>
            </a:extLst>
          </p:cNvPr>
          <p:cNvSpPr/>
          <p:nvPr/>
        </p:nvSpPr>
        <p:spPr>
          <a:xfrm>
            <a:off x="1574800" y="1638310"/>
            <a:ext cx="10236200" cy="1790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BF4BFDA-8FC2-4035-ADD4-3FC8BEE3EE7B}"/>
              </a:ext>
            </a:extLst>
          </p:cNvPr>
          <p:cNvSpPr/>
          <p:nvPr/>
        </p:nvSpPr>
        <p:spPr>
          <a:xfrm>
            <a:off x="1574800" y="4486378"/>
            <a:ext cx="10236200" cy="17906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1E2849C-9D47-4365-94C1-CAEE8A3B4551}"/>
              </a:ext>
            </a:extLst>
          </p:cNvPr>
          <p:cNvSpPr/>
          <p:nvPr/>
        </p:nvSpPr>
        <p:spPr>
          <a:xfrm>
            <a:off x="1868578" y="1206277"/>
            <a:ext cx="2235200" cy="690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77981-5227-410B-A2EF-83107FAA768C}"/>
              </a:ext>
            </a:extLst>
          </p:cNvPr>
          <p:cNvSpPr txBox="1"/>
          <p:nvPr/>
        </p:nvSpPr>
        <p:spPr>
          <a:xfrm>
            <a:off x="1753308" y="1285691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+mj-ea"/>
                <a:ea typeface="+mj-ea"/>
              </a:rPr>
              <a:t>시장의 개방화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26722-31E7-48F4-8D56-09FB1C35621B}"/>
              </a:ext>
            </a:extLst>
          </p:cNvPr>
          <p:cNvSpPr txBox="1"/>
          <p:nvPr/>
        </p:nvSpPr>
        <p:spPr>
          <a:xfrm>
            <a:off x="1753308" y="1852990"/>
            <a:ext cx="98145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/>
              <a:t>1998</a:t>
            </a:r>
            <a:r>
              <a:rPr lang="ko-KR" altLang="en-US" sz="1600" dirty="0"/>
              <a:t>년 </a:t>
            </a:r>
            <a:r>
              <a:rPr lang="en-US" altLang="ko-KR" sz="1600" dirty="0"/>
              <a:t>1</a:t>
            </a:r>
            <a:r>
              <a:rPr lang="ko-KR" altLang="en-US" sz="1600" dirty="0"/>
              <a:t>차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 한</a:t>
            </a:r>
            <a:r>
              <a:rPr lang="en-US" altLang="ko-KR" sz="1600" dirty="0"/>
              <a:t>·</a:t>
            </a:r>
            <a:r>
              <a:rPr lang="ko-KR" altLang="en-US" sz="1600" dirty="0"/>
              <a:t>일 공동제작 영화와 세계 </a:t>
            </a:r>
            <a:r>
              <a:rPr lang="en-US" altLang="ko-KR" sz="1600" dirty="0"/>
              <a:t>4</a:t>
            </a:r>
            <a:r>
              <a:rPr lang="ko-KR" altLang="en-US" sz="1600" dirty="0"/>
              <a:t>대 영화제 수상작 등에 대한 개방조치 취함</a:t>
            </a:r>
            <a:endParaRPr lang="en-US" altLang="ko-KR" sz="1600" dirty="0"/>
          </a:p>
          <a:p>
            <a:pPr algn="just"/>
            <a:r>
              <a:rPr lang="en-US" altLang="ko-KR" sz="1600" dirty="0"/>
              <a:t>1999</a:t>
            </a:r>
            <a:r>
              <a:rPr lang="ko-KR" altLang="en-US" sz="1600" dirty="0"/>
              <a:t>년 </a:t>
            </a:r>
            <a:r>
              <a:rPr lang="en-US" altLang="ko-KR" sz="1600" dirty="0"/>
              <a:t>2</a:t>
            </a:r>
            <a:r>
              <a:rPr lang="ko-KR" altLang="en-US" sz="1600" dirty="0"/>
              <a:t>차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 </a:t>
            </a:r>
            <a:r>
              <a:rPr lang="ko-KR" altLang="en-US" sz="1600" dirty="0"/>
              <a:t>일본의 대중가요 공연을 부분 허용하고 ‘모든 연령층 관람가’ 영화 등에 대한 수입제한을 철폐</a:t>
            </a:r>
            <a:endParaRPr lang="en-US" altLang="ko-KR" sz="1600" dirty="0"/>
          </a:p>
          <a:p>
            <a:pPr algn="just"/>
            <a:r>
              <a:rPr lang="en-US" altLang="ko-KR" sz="1600" dirty="0"/>
              <a:t>2000</a:t>
            </a:r>
            <a:r>
              <a:rPr lang="ko-KR" altLang="en-US" sz="1600" dirty="0"/>
              <a:t>년 </a:t>
            </a:r>
            <a:r>
              <a:rPr lang="en-US" altLang="ko-KR" sz="1600" dirty="0"/>
              <a:t>3</a:t>
            </a:r>
            <a:r>
              <a:rPr lang="ko-KR" altLang="en-US" sz="1600" dirty="0"/>
              <a:t>차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ko-KR" altLang="en-US" sz="1600" dirty="0"/>
              <a:t> 일부 음반과 스포츠 다큐멘터리 보도 프로그램 등에 대한 문을 열고 모든 일본 대중가요의 공연을 허용</a:t>
            </a:r>
            <a:endParaRPr lang="en-US" altLang="ko-KR" sz="1600" dirty="0"/>
          </a:p>
          <a:p>
            <a:pPr algn="just"/>
            <a:r>
              <a:rPr lang="en-US" altLang="ko-KR" sz="1600" dirty="0"/>
              <a:t>4</a:t>
            </a:r>
            <a:r>
              <a:rPr lang="ko-KR" altLang="en-US" sz="1600" dirty="0"/>
              <a:t>차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ko-KR" altLang="en-US" sz="1600" dirty="0"/>
              <a:t> ‘</a:t>
            </a:r>
            <a:r>
              <a:rPr lang="en-US" altLang="ko-KR" sz="1600" dirty="0"/>
              <a:t>18</a:t>
            </a:r>
            <a:r>
              <a:rPr lang="ko-KR" altLang="en-US" sz="1600" dirty="0"/>
              <a:t>세 이상 </a:t>
            </a:r>
            <a:r>
              <a:rPr lang="ko-KR" altLang="en-US" sz="1600" dirty="0" err="1"/>
              <a:t>관람가’와</a:t>
            </a:r>
            <a:r>
              <a:rPr lang="ko-KR" altLang="en-US" sz="1600" dirty="0"/>
              <a:t> ‘제한 </a:t>
            </a:r>
            <a:r>
              <a:rPr lang="ko-KR" altLang="en-US" sz="1600" dirty="0" err="1"/>
              <a:t>상영가</a:t>
            </a:r>
            <a:r>
              <a:rPr lang="en-US" altLang="ko-KR" sz="1600" dirty="0"/>
              <a:t>(</a:t>
            </a:r>
            <a:r>
              <a:rPr lang="ko-KR" altLang="en-US" sz="1600" dirty="0"/>
              <a:t>성인용 영화’ 등급의 일본 </a:t>
            </a:r>
            <a:r>
              <a:rPr lang="ko-KR" altLang="en-US" sz="1600" dirty="0" err="1"/>
              <a:t>극장용</a:t>
            </a:r>
            <a:r>
              <a:rPr lang="ko-KR" altLang="en-US" sz="1600" dirty="0"/>
              <a:t> 영화와 일본어로 부른 가요 음반</a:t>
            </a:r>
            <a:r>
              <a:rPr lang="en-US" altLang="ko-KR" sz="1600" dirty="0"/>
              <a:t>, </a:t>
            </a:r>
            <a:r>
              <a:rPr lang="ko-KR" altLang="en-US" sz="1600" dirty="0"/>
              <a:t>게임기용 비디오게임이 개방</a:t>
            </a:r>
          </a:p>
          <a:p>
            <a:pPr algn="just"/>
            <a:endParaRPr lang="ko-KR" altLang="en-US" sz="1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DAE9D27-6EFE-49E9-8638-44418F0EE532}"/>
              </a:ext>
            </a:extLst>
          </p:cNvPr>
          <p:cNvGrpSpPr/>
          <p:nvPr/>
        </p:nvGrpSpPr>
        <p:grpSpPr>
          <a:xfrm>
            <a:off x="5962177" y="3730428"/>
            <a:ext cx="1105215" cy="473492"/>
            <a:chOff x="6019800" y="3698065"/>
            <a:chExt cx="1346200" cy="576734"/>
          </a:xfrm>
          <a:solidFill>
            <a:schemeClr val="accent6"/>
          </a:solidFill>
        </p:grpSpPr>
        <p:sp>
          <p:nvSpPr>
            <p:cNvPr id="14" name="화살표: 갈매기형 수장 13">
              <a:extLst>
                <a:ext uri="{FF2B5EF4-FFF2-40B4-BE49-F238E27FC236}">
                  <a16:creationId xmlns:a16="http://schemas.microsoft.com/office/drawing/2014/main" id="{EBBE2451-D741-4156-8777-7192D895E623}"/>
                </a:ext>
              </a:extLst>
            </p:cNvPr>
            <p:cNvSpPr/>
            <p:nvPr/>
          </p:nvSpPr>
          <p:spPr>
            <a:xfrm rot="5400000">
              <a:off x="6534150" y="3183715"/>
              <a:ext cx="317500" cy="1346200"/>
            </a:xfrm>
            <a:prstGeom prst="chevron">
              <a:avLst>
                <a:gd name="adj" fmla="val 792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화살표: 갈매기형 수장 17">
              <a:extLst>
                <a:ext uri="{FF2B5EF4-FFF2-40B4-BE49-F238E27FC236}">
                  <a16:creationId xmlns:a16="http://schemas.microsoft.com/office/drawing/2014/main" id="{8FF6E74F-3530-4263-9965-C5D0253F2A3F}"/>
                </a:ext>
              </a:extLst>
            </p:cNvPr>
            <p:cNvSpPr/>
            <p:nvPr/>
          </p:nvSpPr>
          <p:spPr>
            <a:xfrm rot="5400000">
              <a:off x="6534150" y="3442949"/>
              <a:ext cx="317500" cy="1346200"/>
            </a:xfrm>
            <a:prstGeom prst="chevron">
              <a:avLst>
                <a:gd name="adj" fmla="val 792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06B5E3-1E4A-40A5-9672-46CF7BE4B5DF}"/>
              </a:ext>
            </a:extLst>
          </p:cNvPr>
          <p:cNvSpPr txBox="1"/>
          <p:nvPr/>
        </p:nvSpPr>
        <p:spPr>
          <a:xfrm>
            <a:off x="2467429" y="4996998"/>
            <a:ext cx="844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200" dirty="0"/>
              <a:t>내년 </a:t>
            </a:r>
            <a:r>
              <a:rPr lang="en-US" altLang="ko-KR" sz="2200" dirty="0"/>
              <a:t>1</a:t>
            </a:r>
            <a:r>
              <a:rPr lang="ko-KR" altLang="en-US" sz="2200" dirty="0"/>
              <a:t>월부터 국내 영화관이나 음반판매점</a:t>
            </a:r>
            <a:r>
              <a:rPr lang="en-US" altLang="ko-KR" sz="2200" dirty="0"/>
              <a:t>, </a:t>
            </a:r>
            <a:r>
              <a:rPr lang="ko-KR" altLang="en-US" sz="2200" dirty="0"/>
              <a:t>게임방에서 모든 일본 영화와 가요</a:t>
            </a:r>
            <a:r>
              <a:rPr lang="en-US" altLang="ko-KR" sz="2200" dirty="0"/>
              <a:t>, </a:t>
            </a:r>
            <a:r>
              <a:rPr lang="ko-KR" altLang="en-US" sz="2200" dirty="0"/>
              <a:t>게임을 구매하거나 감상하는 것이 가능</a:t>
            </a:r>
          </a:p>
        </p:txBody>
      </p:sp>
    </p:spTree>
    <p:extLst>
      <p:ext uri="{BB962C8B-B14F-4D97-AF65-F5344CB8AC3E}">
        <p14:creationId xmlns:p14="http://schemas.microsoft.com/office/powerpoint/2010/main" val="4018941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5237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대중문화의 특성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61909-013E-4079-92C0-FD0876151D34}"/>
              </a:ext>
            </a:extLst>
          </p:cNvPr>
          <p:cNvSpPr txBox="1"/>
          <p:nvPr/>
        </p:nvSpPr>
        <p:spPr>
          <a:xfrm>
            <a:off x="116958" y="96260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2,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D054CEB-5A86-46A1-BF1E-0D2BDC4F39BD}"/>
              </a:ext>
            </a:extLst>
          </p:cNvPr>
          <p:cNvGrpSpPr/>
          <p:nvPr/>
        </p:nvGrpSpPr>
        <p:grpSpPr>
          <a:xfrm>
            <a:off x="1927072" y="1513749"/>
            <a:ext cx="4502757" cy="4145372"/>
            <a:chOff x="1392871" y="1510120"/>
            <a:chExt cx="3240406" cy="414537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DE6E54C-78E5-4440-A7CC-68E0EC0A1DF4}"/>
                </a:ext>
              </a:extLst>
            </p:cNvPr>
            <p:cNvSpPr/>
            <p:nvPr/>
          </p:nvSpPr>
          <p:spPr>
            <a:xfrm>
              <a:off x="1392871" y="1510120"/>
              <a:ext cx="3240406" cy="23497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7CB812-6290-4D7C-A006-6296A3C7B256}"/>
                </a:ext>
              </a:extLst>
            </p:cNvPr>
            <p:cNvSpPr txBox="1"/>
            <p:nvPr/>
          </p:nvSpPr>
          <p:spPr>
            <a:xfrm>
              <a:off x="1392871" y="4793718"/>
              <a:ext cx="32404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600" dirty="0"/>
                <a:t>*우리나라에 유입된 일본문화를 크게  언어생활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생활문화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대중문화의 </a:t>
              </a:r>
              <a:r>
                <a:rPr lang="en-US" altLang="ko-KR" sz="1600" dirty="0"/>
                <a:t>3</a:t>
              </a:r>
              <a:r>
                <a:rPr lang="ko-KR" altLang="en-US" sz="1600" dirty="0"/>
                <a:t>가지 영역으로 구별</a:t>
              </a:r>
              <a:endParaRPr lang="en-US" altLang="ko-KR" sz="1600" dirty="0"/>
            </a:p>
            <a:p>
              <a:pPr algn="just"/>
              <a:r>
                <a:rPr lang="ko-KR" altLang="en-US" sz="1600" dirty="0"/>
                <a:t>*생활문화</a:t>
              </a:r>
              <a:r>
                <a:rPr lang="en-US" altLang="ko-KR" sz="1600" dirty="0"/>
                <a:t>: </a:t>
              </a:r>
              <a:r>
                <a:rPr lang="ko-KR" altLang="en-US" sz="1600" dirty="0"/>
                <a:t>의생활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식생활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놀이문화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78FAF28F-BB42-4554-BEF2-18C92DCAABB9}"/>
                </a:ext>
              </a:extLst>
            </p:cNvPr>
            <p:cNvGrpSpPr/>
            <p:nvPr/>
          </p:nvGrpSpPr>
          <p:grpSpPr>
            <a:xfrm>
              <a:off x="1911852" y="4140200"/>
              <a:ext cx="2202454" cy="464953"/>
              <a:chOff x="1911852" y="4140200"/>
              <a:chExt cx="2202454" cy="464953"/>
            </a:xfrm>
          </p:grpSpPr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FC4E1A4C-84CB-4792-B849-A7DBCE6BB81E}"/>
                  </a:ext>
                </a:extLst>
              </p:cNvPr>
              <p:cNvCxnSpPr/>
              <p:nvPr/>
            </p:nvCxnSpPr>
            <p:spPr>
              <a:xfrm>
                <a:off x="2726831" y="4140200"/>
                <a:ext cx="57248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18FE3C-9611-46B6-AB08-30229325D327}"/>
                  </a:ext>
                </a:extLst>
              </p:cNvPr>
              <p:cNvSpPr txBox="1"/>
              <p:nvPr/>
            </p:nvSpPr>
            <p:spPr>
              <a:xfrm>
                <a:off x="1911852" y="4235821"/>
                <a:ext cx="2202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★</a:t>
                </a:r>
                <a:r>
                  <a:rPr lang="ko-KR" altLang="en-US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일본이라는 사회의 대중문화</a:t>
                </a: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4F912C-0085-4186-B591-3E618411DD1D}"/>
              </a:ext>
            </a:extLst>
          </p:cNvPr>
          <p:cNvGrpSpPr/>
          <p:nvPr/>
        </p:nvGrpSpPr>
        <p:grpSpPr>
          <a:xfrm>
            <a:off x="7300686" y="1510120"/>
            <a:ext cx="4261589" cy="4360816"/>
            <a:chOff x="1392870" y="1573620"/>
            <a:chExt cx="3306721" cy="4360816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4B32F02-8B9D-4520-A679-A42771434E2F}"/>
                </a:ext>
              </a:extLst>
            </p:cNvPr>
            <p:cNvSpPr/>
            <p:nvPr/>
          </p:nvSpPr>
          <p:spPr>
            <a:xfrm>
              <a:off x="1392870" y="1573620"/>
              <a:ext cx="3306721" cy="23497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5361CB-5E04-47E5-B454-FB9B1A9C21D4}"/>
                </a:ext>
              </a:extLst>
            </p:cNvPr>
            <p:cNvSpPr txBox="1"/>
            <p:nvPr/>
          </p:nvSpPr>
          <p:spPr>
            <a:xfrm>
              <a:off x="1392870" y="4857218"/>
              <a:ext cx="33067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600" dirty="0"/>
                <a:t>*만화영화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오락게임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영화로 구분</a:t>
              </a:r>
              <a:endParaRPr lang="en-US" altLang="ko-KR" sz="1600" dirty="0"/>
            </a:p>
            <a:p>
              <a:pPr algn="just"/>
              <a:r>
                <a:rPr lang="ko-KR" altLang="en-US" sz="1600" dirty="0"/>
                <a:t>일본 대중문화를 만화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비디오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가요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오락게임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잡지 및 사진첩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위성방송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인터넷을 통한 접촉</a:t>
              </a: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68EEC0A-58CA-400F-968C-D3E46C257122}"/>
                </a:ext>
              </a:extLst>
            </p:cNvPr>
            <p:cNvCxnSpPr/>
            <p:nvPr/>
          </p:nvCxnSpPr>
          <p:spPr>
            <a:xfrm>
              <a:off x="2754130" y="4203700"/>
              <a:ext cx="584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893848-BA6F-4E69-92D1-0C5A8566A83B}"/>
                </a:ext>
              </a:extLst>
            </p:cNvPr>
            <p:cNvSpPr txBox="1"/>
            <p:nvPr/>
          </p:nvSpPr>
          <p:spPr>
            <a:xfrm>
              <a:off x="1670432" y="4299321"/>
              <a:ext cx="275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★</a:t>
              </a:r>
              <a:r>
                <a:rPr lang="ko-KR" alt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일본에 의해 이루어지는 대중문화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2B2F14CE-D4E8-4591-A1FB-5D9F77AF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727200"/>
            <a:ext cx="3831771" cy="194972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FFA3045-C33C-4D30-8834-A490745DA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43" y="1688119"/>
            <a:ext cx="3062515" cy="20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4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16CAF07-69BD-4D87-A0E9-35B998673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C475882-327D-4F98-8BD3-3463D6CDDBB7}"/>
              </a:ext>
            </a:extLst>
          </p:cNvPr>
          <p:cNvGrpSpPr/>
          <p:nvPr/>
        </p:nvGrpSpPr>
        <p:grpSpPr>
          <a:xfrm>
            <a:off x="489097" y="499731"/>
            <a:ext cx="5061098" cy="2519916"/>
            <a:chOff x="489097" y="499731"/>
            <a:chExt cx="5061098" cy="251991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8C84E6D-98DF-40BA-B4DB-E8E1F520413C}"/>
                </a:ext>
              </a:extLst>
            </p:cNvPr>
            <p:cNvSpPr/>
            <p:nvPr/>
          </p:nvSpPr>
          <p:spPr>
            <a:xfrm>
              <a:off x="489097" y="499731"/>
              <a:ext cx="5061098" cy="2519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E340-3B68-48BC-9A61-D5077BDFEC11}"/>
                </a:ext>
              </a:extLst>
            </p:cNvPr>
            <p:cNvSpPr txBox="1"/>
            <p:nvPr/>
          </p:nvSpPr>
          <p:spPr>
            <a:xfrm>
              <a:off x="776176" y="744279"/>
              <a:ext cx="1032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</a:rPr>
                <a:t>#2, 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78D8F2-6575-4108-8F70-943FABD184EF}"/>
                </a:ext>
              </a:extLst>
            </p:cNvPr>
            <p:cNvSpPr txBox="1"/>
            <p:nvPr/>
          </p:nvSpPr>
          <p:spPr>
            <a:xfrm>
              <a:off x="776176" y="1467301"/>
              <a:ext cx="34435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+mj-ea"/>
                  <a:ea typeface="+mj-ea"/>
                </a:rPr>
                <a:t>일본 만화산업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29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5237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애니메이션 산업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61909-013E-4079-92C0-FD0876151D34}"/>
              </a:ext>
            </a:extLst>
          </p:cNvPr>
          <p:cNvSpPr txBox="1"/>
          <p:nvPr/>
        </p:nvSpPr>
        <p:spPr>
          <a:xfrm>
            <a:off x="116958" y="96260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1,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FD99F6-7DAD-45E2-A238-655D799B14E1}"/>
              </a:ext>
            </a:extLst>
          </p:cNvPr>
          <p:cNvGrpSpPr/>
          <p:nvPr/>
        </p:nvGrpSpPr>
        <p:grpSpPr>
          <a:xfrm>
            <a:off x="1781336" y="5439271"/>
            <a:ext cx="3761087" cy="768026"/>
            <a:chOff x="242853" y="4140200"/>
            <a:chExt cx="5540436" cy="1131375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16535A61-DFD1-4634-8729-B899802A2790}"/>
                </a:ext>
              </a:extLst>
            </p:cNvPr>
            <p:cNvCxnSpPr/>
            <p:nvPr/>
          </p:nvCxnSpPr>
          <p:spPr>
            <a:xfrm>
              <a:off x="2726831" y="4140200"/>
              <a:ext cx="5724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66EB01-8418-406B-9216-AD41E9861AC5}"/>
                </a:ext>
              </a:extLst>
            </p:cNvPr>
            <p:cNvSpPr txBox="1"/>
            <p:nvPr/>
          </p:nvSpPr>
          <p:spPr>
            <a:xfrm>
              <a:off x="242853" y="4410146"/>
              <a:ext cx="5540436" cy="86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Japanimation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157555-E41C-434B-9661-DD8EC3C0215F}"/>
              </a:ext>
            </a:extLst>
          </p:cNvPr>
          <p:cNvSpPr txBox="1"/>
          <p:nvPr/>
        </p:nvSpPr>
        <p:spPr>
          <a:xfrm>
            <a:off x="6350009" y="3621974"/>
            <a:ext cx="5359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* 일본 애니메이션을 부르는 말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일본 최초의 </a:t>
            </a:r>
            <a:r>
              <a:rPr lang="en-US" altLang="ko-KR" dirty="0"/>
              <a:t>TV</a:t>
            </a:r>
            <a:r>
              <a:rPr lang="ko-KR" altLang="en-US" dirty="0"/>
              <a:t>애니메이션</a:t>
            </a:r>
            <a:r>
              <a:rPr lang="en-US" altLang="ko-KR" dirty="0"/>
              <a:t>&lt;</a:t>
            </a:r>
            <a:r>
              <a:rPr lang="ko-KR" altLang="en-US" dirty="0"/>
              <a:t>우주소년 아톰</a:t>
            </a:r>
            <a:r>
              <a:rPr lang="en-US" altLang="ko-KR" dirty="0"/>
              <a:t>&gt; 1963, &lt;</a:t>
            </a:r>
            <a:r>
              <a:rPr lang="ko-KR" altLang="en-US" dirty="0"/>
              <a:t>은하철도 </a:t>
            </a:r>
            <a:r>
              <a:rPr lang="en-US" altLang="ko-KR" dirty="0"/>
              <a:t>999&gt; 1978, &lt;</a:t>
            </a:r>
            <a:r>
              <a:rPr lang="ko-KR" altLang="en-US" dirty="0" err="1"/>
              <a:t>초시공</a:t>
            </a:r>
            <a:r>
              <a:rPr lang="ko-KR" altLang="en-US" dirty="0"/>
              <a:t> 요새 마크로스</a:t>
            </a:r>
            <a:r>
              <a:rPr lang="en-US" altLang="ko-KR" dirty="0"/>
              <a:t>&gt;1982, &lt;</a:t>
            </a:r>
            <a:r>
              <a:rPr lang="ko-KR" altLang="en-US" dirty="0"/>
              <a:t>우주 해적 캡틴 </a:t>
            </a:r>
            <a:r>
              <a:rPr lang="ko-KR" altLang="en-US" dirty="0" err="1"/>
              <a:t>하록</a:t>
            </a:r>
            <a:r>
              <a:rPr lang="en-US" altLang="ko-KR" dirty="0"/>
              <a:t>&gt; 1982 </a:t>
            </a:r>
            <a:r>
              <a:rPr lang="ko-KR" altLang="en-US" dirty="0"/>
              <a:t>등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 err="1"/>
              <a:t>재패니메이션의</a:t>
            </a:r>
            <a:r>
              <a:rPr lang="ko-KR" altLang="en-US" dirty="0"/>
              <a:t> 시조로 불리는 사람</a:t>
            </a:r>
            <a:r>
              <a:rPr lang="en-US" altLang="ko-KR" dirty="0"/>
              <a:t>: </a:t>
            </a:r>
            <a:r>
              <a:rPr lang="ko-KR" altLang="en-US" dirty="0" err="1"/>
              <a:t>데즈카</a:t>
            </a:r>
            <a:r>
              <a:rPr lang="ko-KR" altLang="en-US" dirty="0"/>
              <a:t> </a:t>
            </a:r>
            <a:r>
              <a:rPr lang="ko-KR" altLang="en-US" dirty="0" err="1"/>
              <a:t>오사무</a:t>
            </a:r>
            <a:r>
              <a:rPr lang="en-US" altLang="ko-KR" dirty="0"/>
              <a:t>( 1963</a:t>
            </a:r>
            <a:r>
              <a:rPr lang="ko-KR" altLang="en-US" dirty="0"/>
              <a:t>년 출판용 만화를 텔레비전으로 옮긴 </a:t>
            </a:r>
            <a:r>
              <a:rPr lang="en-US" altLang="ko-KR" dirty="0"/>
              <a:t>‘</a:t>
            </a:r>
            <a:r>
              <a:rPr lang="ko-KR" altLang="en-US" dirty="0"/>
              <a:t>우주소년 </a:t>
            </a:r>
            <a:r>
              <a:rPr lang="ko-KR" altLang="en-US" dirty="0" err="1"/>
              <a:t>아톰＇을</a:t>
            </a:r>
            <a:r>
              <a:rPr lang="ko-KR" altLang="en-US" dirty="0"/>
              <a:t> 선보이며 두각 나타냄</a:t>
            </a:r>
            <a:r>
              <a:rPr lang="en-US" altLang="ko-KR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그 외 </a:t>
            </a:r>
            <a:r>
              <a:rPr lang="ko-KR" altLang="en-US" dirty="0" err="1"/>
              <a:t>다카하다</a:t>
            </a:r>
            <a:r>
              <a:rPr lang="ko-KR" altLang="en-US" dirty="0"/>
              <a:t> </a:t>
            </a:r>
            <a:r>
              <a:rPr lang="ko-KR" altLang="en-US" dirty="0" err="1"/>
              <a:t>이사오</a:t>
            </a:r>
            <a:r>
              <a:rPr lang="en-US" altLang="ko-KR" dirty="0"/>
              <a:t>, </a:t>
            </a:r>
            <a:r>
              <a:rPr lang="ko-KR" altLang="en-US" dirty="0"/>
              <a:t>미야자키 </a:t>
            </a:r>
            <a:r>
              <a:rPr lang="ko-KR" altLang="en-US" dirty="0" err="1"/>
              <a:t>하야오</a:t>
            </a:r>
            <a:r>
              <a:rPr lang="en-US" altLang="ko-KR" dirty="0"/>
              <a:t> </a:t>
            </a:r>
            <a:r>
              <a:rPr lang="ko-KR" altLang="en-US" dirty="0"/>
              <a:t>등의 감독들이 있다</a:t>
            </a:r>
            <a:r>
              <a:rPr lang="en-US" altLang="ko-K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2DDAF3A2-5683-4839-808B-E4DA2A0DC586}"/>
              </a:ext>
            </a:extLst>
          </p:cNvPr>
          <p:cNvSpPr/>
          <p:nvPr/>
        </p:nvSpPr>
        <p:spPr>
          <a:xfrm>
            <a:off x="6514785" y="1689100"/>
            <a:ext cx="5029515" cy="163828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2860A-300E-432C-872F-91070F5C261A}"/>
              </a:ext>
            </a:extLst>
          </p:cNvPr>
          <p:cNvSpPr txBox="1"/>
          <p:nvPr/>
        </p:nvSpPr>
        <p:spPr>
          <a:xfrm>
            <a:off x="6903992" y="1689100"/>
            <a:ext cx="4251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일본</a:t>
            </a:r>
            <a:r>
              <a:rPr lang="en-US" altLang="ko-KR" sz="3200" dirty="0"/>
              <a:t>(Japan)</a:t>
            </a:r>
          </a:p>
          <a:p>
            <a:pPr algn="ctr"/>
            <a:r>
              <a:rPr lang="en-US" altLang="ko-KR" sz="3200" dirty="0"/>
              <a:t>+</a:t>
            </a:r>
          </a:p>
          <a:p>
            <a:pPr algn="ctr"/>
            <a:r>
              <a:rPr lang="ko-KR" altLang="en-US" sz="3200" dirty="0"/>
              <a:t>애니메이션</a:t>
            </a:r>
            <a:r>
              <a:rPr lang="en-US" altLang="ko-KR" sz="3200" dirty="0"/>
              <a:t>(animation)</a:t>
            </a:r>
            <a:endParaRPr lang="ko-KR" altLang="en-US" sz="3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5FC4AB-DF16-44F6-8B40-61F3039E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537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1FAE98-0419-4281-A341-90C17191CECE}"/>
              </a:ext>
            </a:extLst>
          </p:cNvPr>
          <p:cNvCxnSpPr/>
          <p:nvPr/>
        </p:nvCxnSpPr>
        <p:spPr>
          <a:xfrm>
            <a:off x="1392870" y="1127052"/>
            <a:ext cx="108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DD3790-B0BC-48B9-B17B-2682BAB1F22E}"/>
              </a:ext>
            </a:extLst>
          </p:cNvPr>
          <p:cNvSpPr txBox="1"/>
          <p:nvPr/>
        </p:nvSpPr>
        <p:spPr>
          <a:xfrm>
            <a:off x="1392870" y="181320"/>
            <a:ext cx="10338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일본 애니메이션 대표작품</a:t>
            </a:r>
            <a:r>
              <a:rPr lang="en-US" altLang="ko-KR" dirty="0"/>
              <a:t>&lt;</a:t>
            </a:r>
            <a:r>
              <a:rPr lang="ko-KR" altLang="en-US" dirty="0"/>
              <a:t>우주소년 아톰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61909-013E-4079-92C0-FD0876151D34}"/>
              </a:ext>
            </a:extLst>
          </p:cNvPr>
          <p:cNvSpPr txBox="1"/>
          <p:nvPr/>
        </p:nvSpPr>
        <p:spPr>
          <a:xfrm>
            <a:off x="116958" y="96260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1,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FD99F6-7DAD-45E2-A238-655D799B14E1}"/>
              </a:ext>
            </a:extLst>
          </p:cNvPr>
          <p:cNvGrpSpPr/>
          <p:nvPr/>
        </p:nvGrpSpPr>
        <p:grpSpPr>
          <a:xfrm>
            <a:off x="1781336" y="5439271"/>
            <a:ext cx="3761087" cy="768026"/>
            <a:chOff x="242853" y="4140200"/>
            <a:chExt cx="5540436" cy="1131375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16535A61-DFD1-4634-8729-B899802A2790}"/>
                </a:ext>
              </a:extLst>
            </p:cNvPr>
            <p:cNvCxnSpPr/>
            <p:nvPr/>
          </p:nvCxnSpPr>
          <p:spPr>
            <a:xfrm>
              <a:off x="2726831" y="4140200"/>
              <a:ext cx="5724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66EB01-8418-406B-9216-AD41E9861AC5}"/>
                </a:ext>
              </a:extLst>
            </p:cNvPr>
            <p:cNvSpPr txBox="1"/>
            <p:nvPr/>
          </p:nvSpPr>
          <p:spPr>
            <a:xfrm>
              <a:off x="242853" y="4410146"/>
              <a:ext cx="5540436" cy="86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&lt;</a:t>
              </a:r>
              <a:r>
                <a:rPr lang="ko-KR" altLang="en-US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우주소년 아톰</a:t>
              </a:r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&gt;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157555-E41C-434B-9661-DD8EC3C0215F}"/>
              </a:ext>
            </a:extLst>
          </p:cNvPr>
          <p:cNvSpPr txBox="1"/>
          <p:nvPr/>
        </p:nvSpPr>
        <p:spPr>
          <a:xfrm>
            <a:off x="6350009" y="3621974"/>
            <a:ext cx="535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 err="1"/>
              <a:t>데즈카</a:t>
            </a:r>
            <a:r>
              <a:rPr lang="ko-KR" altLang="en-US" dirty="0"/>
              <a:t> </a:t>
            </a:r>
            <a:r>
              <a:rPr lang="ko-KR" altLang="en-US" dirty="0" err="1"/>
              <a:t>오사무가</a:t>
            </a:r>
            <a:r>
              <a:rPr lang="ko-KR" altLang="en-US" dirty="0"/>
              <a:t> 연재한 </a:t>
            </a:r>
            <a:r>
              <a:rPr lang="en-US" altLang="ko-KR" dirty="0"/>
              <a:t>SF</a:t>
            </a:r>
            <a:r>
              <a:rPr lang="ko-KR" altLang="en-US" dirty="0"/>
              <a:t>만화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인간과 로봇이 공존하는 </a:t>
            </a:r>
            <a:r>
              <a:rPr lang="en-US" altLang="ko-KR" dirty="0"/>
              <a:t>21</a:t>
            </a:r>
            <a:r>
              <a:rPr lang="ko-KR" altLang="en-US" dirty="0"/>
              <a:t>세기 미래를 무대로 소년 로봇 아톰의 활약상을 그린 애니메이션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/>
              <a:t>1995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</a:t>
            </a:r>
            <a:r>
              <a:rPr lang="en-US" altLang="ko-KR" dirty="0"/>
              <a:t>~1995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일까지 총 </a:t>
            </a:r>
            <a:r>
              <a:rPr lang="en-US" altLang="ko-KR" dirty="0"/>
              <a:t>50</a:t>
            </a:r>
            <a:r>
              <a:rPr lang="ko-KR" altLang="en-US" dirty="0"/>
              <a:t>화로 방영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/>
              <a:t>일본과 한국에서 인기리에 방영</a:t>
            </a:r>
            <a:r>
              <a:rPr lang="en-US" altLang="ko-KR" dirty="0"/>
              <a:t>, </a:t>
            </a:r>
            <a:r>
              <a:rPr lang="ko-KR" altLang="en-US" dirty="0"/>
              <a:t>높은 시청률</a:t>
            </a:r>
            <a:endParaRPr lang="en-US" altLang="ko-K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/>
              <a:t>2010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13</a:t>
            </a:r>
            <a:r>
              <a:rPr lang="ko-KR" altLang="en-US" dirty="0"/>
              <a:t>일 영화로도 개봉함</a:t>
            </a:r>
            <a:r>
              <a:rPr lang="en-US" altLang="ko-KR" dirty="0"/>
              <a:t>.</a:t>
            </a:r>
          </a:p>
        </p:txBody>
      </p: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2DDAF3A2-5683-4839-808B-E4DA2A0DC586}"/>
              </a:ext>
            </a:extLst>
          </p:cNvPr>
          <p:cNvSpPr/>
          <p:nvPr/>
        </p:nvSpPr>
        <p:spPr>
          <a:xfrm>
            <a:off x="6514785" y="1689100"/>
            <a:ext cx="5029515" cy="163828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2860A-300E-432C-872F-91070F5C261A}"/>
              </a:ext>
            </a:extLst>
          </p:cNvPr>
          <p:cNvSpPr txBox="1"/>
          <p:nvPr/>
        </p:nvSpPr>
        <p:spPr>
          <a:xfrm>
            <a:off x="7416760" y="2092741"/>
            <a:ext cx="3225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1963</a:t>
            </a:r>
            <a:r>
              <a:rPr lang="ko-KR" altLang="en-US" sz="1600" dirty="0"/>
              <a:t>년 일본에서 제작된 </a:t>
            </a:r>
            <a:endParaRPr lang="en-US" altLang="ko-KR" sz="1600" dirty="0"/>
          </a:p>
          <a:p>
            <a:pPr algn="ctr"/>
            <a:r>
              <a:rPr lang="ko-KR" altLang="en-US" sz="1600" dirty="0"/>
              <a:t>일본 최초의</a:t>
            </a:r>
            <a:endParaRPr lang="en-US" altLang="ko-KR" sz="1600" dirty="0"/>
          </a:p>
          <a:p>
            <a:pPr algn="ctr"/>
            <a:r>
              <a:rPr lang="ko-KR" altLang="en-US" sz="1600" dirty="0"/>
              <a:t> 텔레비전 애니메이션영화 시리즈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76F597-1C30-42B8-8C6E-017B0A58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4" y="1575746"/>
            <a:ext cx="52387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2020GREENGRAY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34AF27"/>
      </a:accent1>
      <a:accent2>
        <a:srgbClr val="5D7F60"/>
      </a:accent2>
      <a:accent3>
        <a:srgbClr val="E8C7A0"/>
      </a:accent3>
      <a:accent4>
        <a:srgbClr val="9299A2"/>
      </a:accent4>
      <a:accent5>
        <a:srgbClr val="C8BDB4"/>
      </a:accent5>
      <a:accent6>
        <a:srgbClr val="7F766A"/>
      </a:accent6>
      <a:hlink>
        <a:srgbClr val="262626"/>
      </a:hlink>
      <a:folHlink>
        <a:srgbClr val="262626"/>
      </a:folHlink>
    </a:clrScheme>
    <a:fontScheme name="요즘 유행 스타일">
      <a:majorFont>
        <a:latin typeface="Arial Nova"/>
        <a:ea typeface="나눔스퀘어 Bold"/>
        <a:cs typeface=""/>
      </a:majorFont>
      <a:minorFont>
        <a:latin typeface="Arial Nova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1009</Words>
  <Application>Microsoft Office PowerPoint</Application>
  <PresentationFormat>와이드스크린</PresentationFormat>
  <Paragraphs>137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HY신명조</vt:lpstr>
      <vt:lpstr>나눔스퀘어</vt:lpstr>
      <vt:lpstr>나눔스퀘어 Bold</vt:lpstr>
      <vt:lpstr>맑은 고딕</vt:lpstr>
      <vt:lpstr>바탕</vt:lpstr>
      <vt:lpstr>Arial</vt:lpstr>
      <vt:lpstr>Arial Nova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현준</cp:lastModifiedBy>
  <cp:revision>42</cp:revision>
  <dcterms:created xsi:type="dcterms:W3CDTF">2020-04-13T00:08:17Z</dcterms:created>
  <dcterms:modified xsi:type="dcterms:W3CDTF">2020-05-02T18:09:40Z</dcterms:modified>
</cp:coreProperties>
</file>