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8" r:id="rId3"/>
    <p:sldId id="265" r:id="rId4"/>
    <p:sldId id="295" r:id="rId5"/>
    <p:sldId id="310" r:id="rId6"/>
    <p:sldId id="311" r:id="rId7"/>
    <p:sldId id="281" r:id="rId8"/>
    <p:sldId id="306" r:id="rId9"/>
    <p:sldId id="308" r:id="rId10"/>
    <p:sldId id="309" r:id="rId11"/>
    <p:sldId id="319" r:id="rId12"/>
    <p:sldId id="317" r:id="rId13"/>
    <p:sldId id="322" r:id="rId14"/>
    <p:sldId id="307" r:id="rId15"/>
    <p:sldId id="320" r:id="rId16"/>
    <p:sldId id="325" r:id="rId17"/>
    <p:sldId id="324" r:id="rId18"/>
    <p:sldId id="321" r:id="rId19"/>
    <p:sldId id="337" r:id="rId20"/>
    <p:sldId id="323" r:id="rId21"/>
    <p:sldId id="326" r:id="rId22"/>
    <p:sldId id="327" r:id="rId23"/>
    <p:sldId id="332" r:id="rId24"/>
    <p:sldId id="330" r:id="rId25"/>
    <p:sldId id="331" r:id="rId26"/>
    <p:sldId id="333" r:id="rId27"/>
    <p:sldId id="334" r:id="rId28"/>
    <p:sldId id="335" r:id="rId29"/>
    <p:sldId id="336" r:id="rId30"/>
    <p:sldId id="263" r:id="rId31"/>
  </p:sldIdLst>
  <p:sldSz cx="12192000" cy="6858000"/>
  <p:notesSz cx="6858000" cy="9144000"/>
  <p:embeddedFontLst>
    <p:embeddedFont>
      <p:font typeface="맑은 고딕" panose="020B0503020000020004" pitchFamily="50" charset="-127"/>
      <p:regular r:id="rId32"/>
      <p:bold r:id="rId33"/>
    </p:embeddedFont>
    <p:embeddedFont>
      <p:font typeface="배달의민족 주아" panose="02020603020101020101" pitchFamily="18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E80"/>
    <a:srgbClr val="3D678D"/>
    <a:srgbClr val="BE89BF"/>
    <a:srgbClr val="3A6387"/>
    <a:srgbClr val="BD96C9"/>
    <a:srgbClr val="373A3C"/>
    <a:srgbClr val="89639F"/>
    <a:srgbClr val="FEC3C9"/>
    <a:srgbClr val="F5CBD0"/>
    <a:srgbClr val="5D8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F5E113-D93B-454F-9F5F-9CACB4E35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CA552F-7EAB-4BC4-90CA-3BA55B0CF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6EADCA-4BEE-493F-9CA8-705FCA63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1FF926-477B-4DAE-A897-23E75AB9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F22E3E-44AE-47DD-BE15-C0CBC59A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밤 하늘, 야경, 스타 라이트, 대한민국, 도로, 별, 나무, 4K 벽지, 벽지, 템">
            <a:extLst>
              <a:ext uri="{FF2B5EF4-FFF2-40B4-BE49-F238E27FC236}">
                <a16:creationId xmlns:a16="http://schemas.microsoft.com/office/drawing/2014/main" id="{5EC4AEAB-E6C5-4A1D-A6A6-69211E3450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17584" b="33287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꽃, 식물, 자연, 정원, 잎, 개화, 여름, 무궁화">
            <a:extLst>
              <a:ext uri="{FF2B5EF4-FFF2-40B4-BE49-F238E27FC236}">
                <a16:creationId xmlns:a16="http://schemas.microsoft.com/office/drawing/2014/main" id="{37E076E5-7C52-41CF-AADD-4298038805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5000">
                        <a14:foregroundMark x1="88333" y1="50833" x2="95000" y2="52500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9559" b="15996"/>
          <a:stretch/>
        </p:blipFill>
        <p:spPr bwMode="auto">
          <a:xfrm>
            <a:off x="2519577" y="1798596"/>
            <a:ext cx="1472769" cy="13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무궁화, 탐라, Rose Of Sharon, 홍단심, 대한민국국화, 세종시, Korea">
            <a:extLst>
              <a:ext uri="{FF2B5EF4-FFF2-40B4-BE49-F238E27FC236}">
                <a16:creationId xmlns:a16="http://schemas.microsoft.com/office/drawing/2014/main" id="{F0FE0956-EE22-4DC7-A5D4-DCFE7A770C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3" b="92442" l="10000" r="90000">
                        <a14:foregroundMark x1="46458" y1="87064" x2="47708" y2="92442"/>
                        <a14:foregroundMark x1="66563" y1="9593" x2="59479" y2="30959"/>
                        <a14:foregroundMark x1="40417" y1="5523" x2="41042" y2="14390"/>
                        <a14:foregroundMark x1="71458" y1="37645" x2="73229" y2="40843"/>
                        <a14:foregroundMark x1="49688" y1="43895" x2="55313" y2="51744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0" r="11724"/>
          <a:stretch/>
        </p:blipFill>
        <p:spPr bwMode="auto">
          <a:xfrm>
            <a:off x="7689476" y="2767175"/>
            <a:ext cx="1529719" cy="15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대한민국, 태극기, 국기, 문양, 상징, 대한민국 국기, 한국 국기">
            <a:extLst>
              <a:ext uri="{FF2B5EF4-FFF2-40B4-BE49-F238E27FC236}">
                <a16:creationId xmlns:a16="http://schemas.microsoft.com/office/drawing/2014/main" id="{0666F8A6-9504-4991-95E6-9739408E5E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12" y="1318964"/>
            <a:ext cx="5074024" cy="28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무궁화, 대한민국 국화, 꽃, 식물, 대한민국, 분홍, 여름, 정원, 핑크, 아름다운, 꽃잎">
            <a:extLst>
              <a:ext uri="{FF2B5EF4-FFF2-40B4-BE49-F238E27FC236}">
                <a16:creationId xmlns:a16="http://schemas.microsoft.com/office/drawing/2014/main" id="{D87CE976-B023-442F-A1C1-656DC09C143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63" b="91406" l="10000" r="90000">
                        <a14:foregroundMark x1="46250" y1="9063" x2="46354" y2="12031"/>
                        <a14:foregroundMark x1="42500" y1="86406" x2="41042" y2="91406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7187" r="15098" b="5662"/>
          <a:stretch/>
        </p:blipFill>
        <p:spPr bwMode="auto">
          <a:xfrm rot="20698835">
            <a:off x="2308596" y="1077818"/>
            <a:ext cx="1549833" cy="12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72CC2-0BEA-4061-B39D-8245FD17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578E05-CB54-4230-B2C4-9E0AEBF9B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D41546-3DFB-4121-A004-ADAD12C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5D821-6742-49FA-A77D-42525A4B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A06C2F-9ED0-47B1-A03C-AE8BAC0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5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45314A-A45F-4D19-887F-655D38AE2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3093C9-2840-48FE-B255-EE4D583A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34995F-35CC-4CF4-B798-8C9BD326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26296D-F32D-4C88-B3BC-E953D151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0EC317-902F-4574-A2B0-AF23C5B3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7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0C60C0D-C686-4CC2-8E9D-2FB33510FACC}"/>
              </a:ext>
            </a:extLst>
          </p:cNvPr>
          <p:cNvSpPr/>
          <p:nvPr userDrawn="1"/>
        </p:nvSpPr>
        <p:spPr>
          <a:xfrm>
            <a:off x="541283" y="1103587"/>
            <a:ext cx="10920248" cy="532874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대한민국, 태극기, 국기, 문양, 상징, 대한민국 국기, 한국 국기">
            <a:extLst>
              <a:ext uri="{FF2B5EF4-FFF2-40B4-BE49-F238E27FC236}">
                <a16:creationId xmlns:a16="http://schemas.microsoft.com/office/drawing/2014/main" id="{4615CC81-3679-4299-A5CC-0003F3B2C0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620" y="5650708"/>
            <a:ext cx="1738644" cy="9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8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576A0-3DDE-4482-A58F-8915C1B2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0E7185-494D-46CE-A010-4D3327243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8D26C-46AB-4DD1-8284-630BFB9D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D168C1-CC74-4F47-A647-B2456146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63C267-A8B5-4462-BBF0-56EF953E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72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939018-E810-4EC8-8BCC-63648F70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926BC5-E80D-4B3E-9CC4-27C0A196C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448419-3F7A-4433-B02B-7018A146E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21F94F-65D8-4216-A9D5-1838AF1C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9E47EA-8C51-4114-B6D3-BBEBF5E9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522882-5BA1-4436-93BE-2AC7447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4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97FC32-64C2-4F22-AC47-5347C107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2851C7-DAED-4209-8421-57C737BA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31C129-3607-4C15-ADB4-26153347A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FD3D88-3DAA-4422-903E-28CF9113C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534858F-6E4B-480D-A1C5-AF5DFE467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0F2E72-96E4-4983-B91E-F2EE9994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5C86F27-1180-46F7-9DFE-B2C98A63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08B3F00-BF52-46EB-95FD-1282A53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98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1F366D-0BD7-4B19-92E8-2CBC39A8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FA0DA00-0A2B-484C-8A18-5F319E8B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652DEE-C91F-4157-8F7C-641B7A4C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E33FCA-641C-404A-AB03-29A76B16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0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C8E06F-7D6E-40A7-8EAE-0EFDB0EF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45733B0-442A-43FB-970D-D006220C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C9D887-7C8D-46DE-8544-65C1E6A6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2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15432-72B3-4BD2-B05D-81FD6C57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54082-59D0-44AE-8FA9-256000DF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187C34C-13B6-4536-A931-6BD79D1A6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7FC28B-25B9-407E-8BA7-36AFC899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935C41-040E-48C1-BC99-B5C64914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35D41A-ABA3-4CB7-910B-E3727FE2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7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874844-0653-4FB3-A25D-18CBFD5A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CA7D9A1-6B5C-4534-99F1-7A78E9CA9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73D41A-0D9B-4A23-AC3C-300FB6A0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482760-31FA-4096-9A23-F947EABA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092A33-7F6D-42F1-8C34-1666E4DD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3C10BC-F294-4050-BBF8-A4028FCD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41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D1C6796-8E27-4121-8207-36ED216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43F111-982E-499E-80F8-1C431BFF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F6909D-2BC3-4C55-A5DF-A4CEE637D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85CB-8A77-484F-A126-A560143D91F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F82C37-2B2A-4E05-8267-B7B9020D6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783B55-3B6A-4155-AC04-6D02E71D9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263B-0313-43A9-8DBD-CE4D2F33B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1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k4nNFaAyvb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13E89A-D8F1-4E5C-AFD3-F1EC8858BF75}"/>
              </a:ext>
            </a:extLst>
          </p:cNvPr>
          <p:cNvSpPr txBox="1"/>
          <p:nvPr/>
        </p:nvSpPr>
        <p:spPr>
          <a:xfrm>
            <a:off x="1356056" y="4538910"/>
            <a:ext cx="97396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일본은 왜 독도를 일본 영토라고 주장하는가 </a:t>
            </a:r>
            <a:r>
              <a:rPr lang="en-US" altLang="ko-KR" sz="4500" dirty="0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lang="ko-KR" altLang="en-US" sz="4500" dirty="0">
              <a:blipFill>
                <a:blip r:embed="rId2"/>
                <a:stretch>
                  <a:fillRect/>
                </a:stretch>
              </a:blip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3F104-7FA1-4B1E-81A6-F5073E5F7A79}"/>
              </a:ext>
            </a:extLst>
          </p:cNvPr>
          <p:cNvSpPr txBox="1"/>
          <p:nvPr/>
        </p:nvSpPr>
        <p:spPr>
          <a:xfrm>
            <a:off x="10124995" y="5823514"/>
            <a:ext cx="190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중국어중국학과</a:t>
            </a:r>
            <a:endParaRPr lang="en-US" altLang="ko-KR" dirty="0">
              <a:blipFill>
                <a:blip r:embed="rId2"/>
                <a:stretch>
                  <a:fillRect/>
                </a:stretch>
              </a:blip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dirty="0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21801685 </a:t>
            </a:r>
            <a:r>
              <a:rPr lang="ko-KR" altLang="en-US" dirty="0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최지후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7EA43-DB71-4B9F-B96C-480EBA3BA288}"/>
              </a:ext>
            </a:extLst>
          </p:cNvPr>
          <p:cNvSpPr txBox="1"/>
          <p:nvPr/>
        </p:nvSpPr>
        <p:spPr>
          <a:xfrm>
            <a:off x="1185512" y="2194560"/>
            <a:ext cx="2852063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도해 면허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 도해 면허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E5628-77AC-408D-BBA9-C0E711912734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0972C-D828-42D8-96BB-6270BD5698AC}"/>
              </a:ext>
            </a:extLst>
          </p:cNvPr>
          <p:cNvSpPr txBox="1"/>
          <p:nvPr/>
        </p:nvSpPr>
        <p:spPr>
          <a:xfrm>
            <a:off x="1185512" y="148706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8" name="그림 7" descr="음식, 표지판이(가) 표시된 사진&#10;&#10;자동 생성된 설명">
            <a:extLst>
              <a:ext uri="{FF2B5EF4-FFF2-40B4-BE49-F238E27FC236}">
                <a16:creationId xmlns:a16="http://schemas.microsoft.com/office/drawing/2014/main" id="{896F03F2-B8F3-4280-BF1D-13BC8276C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04" y="3624546"/>
            <a:ext cx="7661814" cy="20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6421951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512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신라가 우산국을 복속하였다고 기록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1770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동국문헌비고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외국 갈 때 필요한 허가장</a:t>
            </a:r>
            <a:endParaRPr lang="ko-KR" altLang="en-US" dirty="0"/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F83A9A0B-16D4-4156-8906-8EBA569DC2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36" y="3554696"/>
            <a:ext cx="4247493" cy="2679782"/>
          </a:xfrm>
          <a:prstGeom prst="rect">
            <a:avLst/>
          </a:prstGeom>
        </p:spPr>
      </p:pic>
      <p:pic>
        <p:nvPicPr>
          <p:cNvPr id="8" name="그림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3C23B67-83F1-41F3-9AF2-46A57979A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91" y="1056944"/>
            <a:ext cx="2562583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DB0F4-CC4F-48F2-9062-1714F9C2941D}"/>
              </a:ext>
            </a:extLst>
          </p:cNvPr>
          <p:cNvSpPr txBox="1"/>
          <p:nvPr/>
        </p:nvSpPr>
        <p:spPr>
          <a:xfrm>
            <a:off x="1155032" y="2486855"/>
            <a:ext cx="7587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 도항 금지는 하였지만 독도는 금지하지 않음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3ACB4-34CA-434F-ABCF-F167AFCCEFDD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6" name="그림 5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6D8823C4-A772-4F9B-A352-B14B0EA4B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68" y="3138176"/>
            <a:ext cx="6010275" cy="31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741741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 도항 금지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=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도항 금지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 임시토지조사국이 내놓은 공시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 토지 조사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스키타기, 경사, 눈이(가) 표시된 사진&#10;&#10;자동 생성된 설명">
            <a:extLst>
              <a:ext uri="{FF2B5EF4-FFF2-40B4-BE49-F238E27FC236}">
                <a16:creationId xmlns:a16="http://schemas.microsoft.com/office/drawing/2014/main" id="{750B37F6-90C1-4492-A6C5-81E15AC61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59" y="861038"/>
            <a:ext cx="2983860" cy="4367776"/>
          </a:xfrm>
          <a:prstGeom prst="rect">
            <a:avLst/>
          </a:prstGeom>
        </p:spPr>
      </p:pic>
      <p:pic>
        <p:nvPicPr>
          <p:cNvPr id="8" name="그림 7" descr="텍스트, 카페트이(가) 표시된 사진&#10;&#10;자동 생성된 설명">
            <a:extLst>
              <a:ext uri="{FF2B5EF4-FFF2-40B4-BE49-F238E27FC236}">
                <a16:creationId xmlns:a16="http://schemas.microsoft.com/office/drawing/2014/main" id="{AAF48BCD-51CE-4CD6-9D7A-1131DB7E7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11" y="3840504"/>
            <a:ext cx="3183977" cy="25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344FE-12FA-4AA2-933C-1A66A79ED86E}"/>
              </a:ext>
            </a:extLst>
          </p:cNvPr>
          <p:cNvSpPr txBox="1"/>
          <p:nvPr/>
        </p:nvSpPr>
        <p:spPr>
          <a:xfrm>
            <a:off x="1155032" y="2382857"/>
            <a:ext cx="5179623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일본이 독도를 먼저 발견하고 이용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F4A4-588E-46CF-9BB7-E9C9445E3E9A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</p:spTree>
    <p:extLst>
      <p:ext uri="{BB962C8B-B14F-4D97-AF65-F5344CB8AC3E}">
        <p14:creationId xmlns:p14="http://schemas.microsoft.com/office/powerpoint/2010/main" val="38200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6817892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1454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세종실록지리지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1530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신증동국여지승람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1667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일본 </a:t>
            </a: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관찬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고문헌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은주시청합기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&gt;』</a:t>
            </a: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외무성의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&lt;</a:t>
            </a:r>
            <a:r>
              <a:rPr lang="en-US" altLang="ko-KR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일본외교문서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제3관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485359B0-9A7F-4206-A342-1DD04C40AD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3" y="962053"/>
            <a:ext cx="4267200" cy="2659488"/>
          </a:xfrm>
          <a:prstGeom prst="rect">
            <a:avLst/>
          </a:prstGeom>
        </p:spPr>
      </p:pic>
      <p:pic>
        <p:nvPicPr>
          <p:cNvPr id="8" name="그림 7" descr="텍스트, 지도, 패브릭이(가) 표시된 사진&#10;&#10;자동 생성된 설명">
            <a:extLst>
              <a:ext uri="{FF2B5EF4-FFF2-40B4-BE49-F238E27FC236}">
                <a16:creationId xmlns:a16="http://schemas.microsoft.com/office/drawing/2014/main" id="{EAAA33EE-4CAD-4724-BFD4-F9946B801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58" y="605395"/>
            <a:ext cx="3857146" cy="3234221"/>
          </a:xfrm>
          <a:prstGeom prst="rect">
            <a:avLst/>
          </a:prstGeom>
        </p:spPr>
      </p:pic>
      <p:pic>
        <p:nvPicPr>
          <p:cNvPr id="10" name="그림 9" descr="텍스트, 화이트보드, 그래피티, 덮여있는이(가) 표시된 사진&#10;&#10;자동 생성된 설명">
            <a:extLst>
              <a:ext uri="{FF2B5EF4-FFF2-40B4-BE49-F238E27FC236}">
                <a16:creationId xmlns:a16="http://schemas.microsoft.com/office/drawing/2014/main" id="{0FEA4C67-58F0-4139-8935-DE28085717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73" y="626663"/>
            <a:ext cx="5070407" cy="32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630493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1737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당빌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&lt;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조선왕국전도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&gt;』</a:t>
            </a: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1785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하야시 </a:t>
            </a: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시헤이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&lt;</a:t>
            </a: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삼국접양지도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1870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 국교 제시 말 내탐서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지도, 텍스트, 그리기이(가) 표시된 사진&#10;&#10;자동 생성된 설명">
            <a:extLst>
              <a:ext uri="{FF2B5EF4-FFF2-40B4-BE49-F238E27FC236}">
                <a16:creationId xmlns:a16="http://schemas.microsoft.com/office/drawing/2014/main" id="{215560FC-8A64-4AF2-955B-FB06E8BB3D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53" y="1133061"/>
            <a:ext cx="2686557" cy="3942467"/>
          </a:xfrm>
          <a:prstGeom prst="rect">
            <a:avLst/>
          </a:prstGeom>
        </p:spPr>
      </p:pic>
      <p:pic>
        <p:nvPicPr>
          <p:cNvPr id="8" name="그림 7" descr="지도, 텍스트, 눈, 덮여있는이(가) 표시된 사진&#10;&#10;자동 생성된 설명">
            <a:extLst>
              <a:ext uri="{FF2B5EF4-FFF2-40B4-BE49-F238E27FC236}">
                <a16:creationId xmlns:a16="http://schemas.microsoft.com/office/drawing/2014/main" id="{EF3ECE99-E8B2-4F78-A10E-F2F99052BF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74" y="1532783"/>
            <a:ext cx="4564960" cy="30318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DB80AEF-03C6-4CFE-B480-C33D1EB1D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04" y="1699152"/>
            <a:ext cx="4662068" cy="36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568777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1877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안용복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1877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메이지 시대 태정관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울릉도와 독도는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일본과 관계가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없다는 것을 명심하라고 내무성에 지시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실외, 말, 남자, 서있는이(가) 표시된 사진&#10;&#10;자동 생성된 설명">
            <a:extLst>
              <a:ext uri="{FF2B5EF4-FFF2-40B4-BE49-F238E27FC236}">
                <a16:creationId xmlns:a16="http://schemas.microsoft.com/office/drawing/2014/main" id="{CBE3BDD9-8A6F-4EC5-B92E-5F67A473C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516856"/>
            <a:ext cx="2125732" cy="32014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D3598A-DE06-4768-AA4F-79F08ADC4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70" y="2612768"/>
            <a:ext cx="4112728" cy="3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F4A4-588E-46CF-9BB7-E9C9445E3E9A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사람, 사진, 가장, 정장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B8C09E20-CC9B-42DD-B3E8-2160FB20C2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9678"/>
            <a:ext cx="6319520" cy="42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344FE-12FA-4AA2-933C-1A66A79ED86E}"/>
              </a:ext>
            </a:extLst>
          </p:cNvPr>
          <p:cNvSpPr txBox="1"/>
          <p:nvPr/>
        </p:nvSpPr>
        <p:spPr>
          <a:xfrm>
            <a:off x="1155032" y="2382857"/>
            <a:ext cx="2744662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시마네현의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발표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F4A4-588E-46CF-9BB7-E9C9445E3E9A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6" name="그림 5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CC773C97-6ED3-41DB-BF20-606635DA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28" y="1825169"/>
            <a:ext cx="3995389" cy="39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꽃, 식물, 자연, 정원, 잎, 개화, 여름, 무궁화">
            <a:extLst>
              <a:ext uri="{FF2B5EF4-FFF2-40B4-BE49-F238E27FC236}">
                <a16:creationId xmlns:a16="http://schemas.microsoft.com/office/drawing/2014/main" id="{993E03A6-91DF-430A-9367-450F22801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88333" y1="50833" x2="95000" y2="52500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9559" b="15996"/>
          <a:stretch/>
        </p:blipFill>
        <p:spPr bwMode="auto">
          <a:xfrm>
            <a:off x="4085704" y="516885"/>
            <a:ext cx="770470" cy="7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F4DC12-4EBB-46EC-8077-491940DCCB77}"/>
              </a:ext>
            </a:extLst>
          </p:cNvPr>
          <p:cNvSpPr txBox="1"/>
          <p:nvPr/>
        </p:nvSpPr>
        <p:spPr>
          <a:xfrm>
            <a:off x="5060451" y="486869"/>
            <a:ext cx="207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 차</a:t>
            </a:r>
          </a:p>
        </p:txBody>
      </p:sp>
      <p:pic>
        <p:nvPicPr>
          <p:cNvPr id="8" name="Picture 8" descr="꽃, 식물, 자연, 정원, 잎, 개화, 여름, 무궁화">
            <a:extLst>
              <a:ext uri="{FF2B5EF4-FFF2-40B4-BE49-F238E27FC236}">
                <a16:creationId xmlns:a16="http://schemas.microsoft.com/office/drawing/2014/main" id="{00D706A0-7F69-4EF1-8F90-585D87781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88333" y1="50833" x2="95000" y2="52500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9559" b="15996"/>
          <a:stretch/>
        </p:blipFill>
        <p:spPr bwMode="auto">
          <a:xfrm>
            <a:off x="7114410" y="537879"/>
            <a:ext cx="770470" cy="7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B727B2-CCC8-482B-A6EB-661664BC8524}"/>
              </a:ext>
            </a:extLst>
          </p:cNvPr>
          <p:cNvSpPr txBox="1"/>
          <p:nvPr/>
        </p:nvSpPr>
        <p:spPr>
          <a:xfrm>
            <a:off x="1489294" y="1613663"/>
            <a:ext cx="8432749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</a:t>
            </a:r>
            <a:endParaRPr lang="en-US" altLang="ko-KR" sz="3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특징</a:t>
            </a:r>
            <a:endParaRPr lang="en-US" altLang="ko-KR" sz="3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en-US" altLang="ko-KR" sz="3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땅인 지리적 이유</a:t>
            </a:r>
            <a:endParaRPr lang="en-US" altLang="ko-KR" sz="3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독도를 지키기 위한 노력</a:t>
            </a:r>
            <a:endParaRPr lang="en-US" altLang="ko-KR" sz="3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3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503214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1900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칙령 제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41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 발표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시마네현은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일본의 지방자치단체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FB9A9130-253C-4D33-A5FE-670026E3F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7" y="1678729"/>
            <a:ext cx="5334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344FE-12FA-4AA2-933C-1A66A79ED86E}"/>
              </a:ext>
            </a:extLst>
          </p:cNvPr>
          <p:cNvSpPr txBox="1"/>
          <p:nvPr/>
        </p:nvSpPr>
        <p:spPr>
          <a:xfrm>
            <a:off x="1155032" y="2382857"/>
            <a:ext cx="4211409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샌프란시스코 강화 조약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</a:t>
            </a:r>
            <a:endParaRPr lang="ko-KR" altLang="en-US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F4A4-588E-46CF-9BB7-E9C9445E3E9A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6" name="그림 5" descr="사람, 가장, 사진, 서있는이(가) 표시된 사진&#10;&#10;자동 생성된 설명">
            <a:extLst>
              <a:ext uri="{FF2B5EF4-FFF2-40B4-BE49-F238E27FC236}">
                <a16:creationId xmlns:a16="http://schemas.microsoft.com/office/drawing/2014/main" id="{018657DF-4EF7-4AD7-9E4F-85CB5DCFF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6" y="1262841"/>
            <a:ext cx="4486318" cy="26829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688621-FC39-407B-BD48-40C5E5772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3375278"/>
            <a:ext cx="7048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9796272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 주변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4000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 개의 섬 중에서 주요한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개의 섬을 예시한 것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1145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삼국사기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 descr="카페트이(가) 표시된 사진&#10;&#10;자동 생성된 설명">
            <a:extLst>
              <a:ext uri="{FF2B5EF4-FFF2-40B4-BE49-F238E27FC236}">
                <a16:creationId xmlns:a16="http://schemas.microsoft.com/office/drawing/2014/main" id="{06609438-8C52-48B0-9754-5BFA37135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55" y="3166423"/>
            <a:ext cx="6630325" cy="3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55032" y="2291797"/>
            <a:ext cx="6926896" cy="280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연합국 최고사령부는 독도가 한국 땅임을 인정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1946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연합국 최고 사령관 각서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677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1946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연합국 최고 사령관 각서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1033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5A244848-C7A3-40D6-A721-065570F101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06" y="2978972"/>
            <a:ext cx="43688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344FE-12FA-4AA2-933C-1A66A79ED86E}"/>
              </a:ext>
            </a:extLst>
          </p:cNvPr>
          <p:cNvSpPr txBox="1"/>
          <p:nvPr/>
        </p:nvSpPr>
        <p:spPr>
          <a:xfrm>
            <a:off x="1155032" y="2382857"/>
            <a:ext cx="2228495" cy="2112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밀약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F4A4-588E-46CF-9BB7-E9C9445E3E9A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6" name="그림 5" descr="스크린샷이(가) 표시된 사진&#10;&#10;자동 생성된 설명">
            <a:extLst>
              <a:ext uri="{FF2B5EF4-FFF2-40B4-BE49-F238E27FC236}">
                <a16:creationId xmlns:a16="http://schemas.microsoft.com/office/drawing/2014/main" id="{B3397860-96BA-4172-B52F-27406B82C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27" y="2382857"/>
            <a:ext cx="7862888" cy="1666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4F5F29-4726-494A-8336-42713E1CE92D}"/>
              </a:ext>
            </a:extLst>
          </p:cNvPr>
          <p:cNvSpPr txBox="1"/>
          <p:nvPr/>
        </p:nvSpPr>
        <p:spPr>
          <a:xfrm>
            <a:off x="1182444" y="4260481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C8213-0FDC-4A9C-9677-3126003E5EE9}"/>
              </a:ext>
            </a:extLst>
          </p:cNvPr>
          <p:cNvSpPr txBox="1"/>
          <p:nvPr/>
        </p:nvSpPr>
        <p:spPr>
          <a:xfrm>
            <a:off x="1182444" y="4961656"/>
            <a:ext cx="2795958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독트린 선언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4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344FE-12FA-4AA2-933C-1A66A79ED86E}"/>
              </a:ext>
            </a:extLst>
          </p:cNvPr>
          <p:cNvSpPr txBox="1"/>
          <p:nvPr/>
        </p:nvSpPr>
        <p:spPr>
          <a:xfrm>
            <a:off x="1155032" y="2382857"/>
            <a:ext cx="5466561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주일미군의 폭격 훈련 구역으로 지정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F4A4-588E-46CF-9BB7-E9C9445E3E9A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E8081-25F4-4A5A-87AC-41AAD9BB16C9}"/>
              </a:ext>
            </a:extLst>
          </p:cNvPr>
          <p:cNvSpPr txBox="1"/>
          <p:nvPr/>
        </p:nvSpPr>
        <p:spPr>
          <a:xfrm>
            <a:off x="1182444" y="3775387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5AB72-421E-4C3A-B71F-05DF57CFE331}"/>
              </a:ext>
            </a:extLst>
          </p:cNvPr>
          <p:cNvSpPr txBox="1"/>
          <p:nvPr/>
        </p:nvSpPr>
        <p:spPr>
          <a:xfrm>
            <a:off x="1182444" y="4771219"/>
            <a:ext cx="91534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대사관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일본이 아닌 한국의 공문을 받고 지정구역 해제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E098EDAA-1FB2-4387-B432-E7FB6097E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12" y="1164791"/>
            <a:ext cx="4105848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땅인 지리적 이유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597631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지리적으로 대한민국에 더 가까이 있음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현재 대한민국이 지배 중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대한민국이 독도영유권 소유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83B34F9-CCCD-4178-BD75-C16917E3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48" y="2510670"/>
            <a:ext cx="3815873" cy="2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땅인 지리적 이유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8E5F-A181-4DFF-99BA-37E47F5DB39D}"/>
              </a:ext>
            </a:extLst>
          </p:cNvPr>
          <p:cNvSpPr txBox="1"/>
          <p:nvPr/>
        </p:nvSpPr>
        <p:spPr>
          <a:xfrm>
            <a:off x="1155032" y="1532783"/>
            <a:ext cx="9547807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바다사자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물개의 주 생산지는 독도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 해발고도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80m 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이상에서 연중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30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 일간 독도 관측 가능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 </a:t>
            </a:r>
            <a:r>
              <a:rPr lang="ko-KR" altLang="en-US" sz="3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최종덕씨를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시작으로 주민들 거주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경비대와 등대원들이 독도에서 상주</a:t>
            </a:r>
            <a:endParaRPr lang="en-US" altLang="ko-KR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 descr="동물, 포유류, 실외, 물이(가) 표시된 사진&#10;&#10;자동 생성된 설명">
            <a:extLst>
              <a:ext uri="{FF2B5EF4-FFF2-40B4-BE49-F238E27FC236}">
                <a16:creationId xmlns:a16="http://schemas.microsoft.com/office/drawing/2014/main" id="{7A9FA2B9-C6A4-4F86-9BD7-849C05DF7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95" y="3233248"/>
            <a:ext cx="2920093" cy="19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독도를 지키기 위한 노력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A1CFD-C163-417B-9137-192990877F2B}"/>
              </a:ext>
            </a:extLst>
          </p:cNvPr>
          <p:cNvSpPr txBox="1"/>
          <p:nvPr/>
        </p:nvSpPr>
        <p:spPr>
          <a:xfrm>
            <a:off x="1280160" y="1356360"/>
            <a:ext cx="2885726" cy="3497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실효적 지배 강화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다양한 로비 활동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평화선 선언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영토 표석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EF7538D-3432-4CA0-A7F6-37A2CEBEA9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39" y="1816651"/>
            <a:ext cx="5789993" cy="39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독도를 지키기 위한 노력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A1CFD-C163-417B-9137-192990877F2B}"/>
              </a:ext>
            </a:extLst>
          </p:cNvPr>
          <p:cNvSpPr txBox="1"/>
          <p:nvPr/>
        </p:nvSpPr>
        <p:spPr>
          <a:xfrm>
            <a:off x="1280160" y="1356360"/>
            <a:ext cx="3934090" cy="2112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경비대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최초의 원형 태극기 게양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박물관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CF5160D-D9BF-464B-855C-BA0B673EFB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3" y="1780464"/>
            <a:ext cx="5611141" cy="37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</a:t>
            </a:r>
            <a:endParaRPr lang="en-US" altLang="ko-KR" sz="40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6C23F-529E-4496-95FB-A54335F7BF9E}"/>
              </a:ext>
            </a:extLst>
          </p:cNvPr>
          <p:cNvSpPr txBox="1"/>
          <p:nvPr/>
        </p:nvSpPr>
        <p:spPr>
          <a:xfrm>
            <a:off x="1762760" y="1873624"/>
            <a:ext cx="4780476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대한민국 정부 소유의 국유지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천연기념물 제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336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경상북도 울릉군 독도리에 위치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동도와 서도 두개의 섬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한반도에서 가장 오래된 섬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4" name="그림 3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2937D8B7-4BD4-447C-B16D-59CC71F306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13" y="2393467"/>
            <a:ext cx="4191213" cy="27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13E89A-D8F1-4E5C-AFD3-F1EC8858BF75}"/>
              </a:ext>
            </a:extLst>
          </p:cNvPr>
          <p:cNvSpPr txBox="1"/>
          <p:nvPr/>
        </p:nvSpPr>
        <p:spPr>
          <a:xfrm>
            <a:off x="1597892" y="4555601"/>
            <a:ext cx="8996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 </a:t>
            </a:r>
            <a:r>
              <a:rPr lang="en-US" altLang="ko-KR" sz="6600" dirty="0">
                <a:blipFill>
                  <a:blip r:embed="rId2"/>
                  <a:stretch>
                    <a:fillRect/>
                  </a:stretch>
                </a:blip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6600" dirty="0">
              <a:blipFill>
                <a:blip r:embed="rId2"/>
                <a:stretch>
                  <a:fillRect/>
                </a:stretch>
              </a:blip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6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</a:t>
            </a:r>
            <a:endParaRPr lang="en-US" altLang="ko-KR" sz="40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6C23F-529E-4496-95FB-A54335F7BF9E}"/>
              </a:ext>
            </a:extLst>
          </p:cNvPr>
          <p:cNvSpPr txBox="1"/>
          <p:nvPr/>
        </p:nvSpPr>
        <p:spPr>
          <a:xfrm>
            <a:off x="1515035" y="2043953"/>
            <a:ext cx="79544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경제적인 측면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 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지정학적인 측면에서 매우 높은 가치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다양한 이름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4" name="그림 3" descr="바위이(가) 표시된 사진&#10;&#10;자동 생성된 설명">
            <a:extLst>
              <a:ext uri="{FF2B5EF4-FFF2-40B4-BE49-F238E27FC236}">
                <a16:creationId xmlns:a16="http://schemas.microsoft.com/office/drawing/2014/main" id="{A6B938B0-2EFF-4962-A05A-654CA151C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74" y="3098290"/>
            <a:ext cx="5243534" cy="29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특징</a:t>
            </a:r>
            <a:endParaRPr lang="en-US" altLang="ko-KR" sz="40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DE1C2-7685-4816-A755-52E0DD82DD7D}"/>
              </a:ext>
            </a:extLst>
          </p:cNvPr>
          <p:cNvSpPr txBox="1"/>
          <p:nvPr/>
        </p:nvSpPr>
        <p:spPr>
          <a:xfrm>
            <a:off x="1318756" y="1867018"/>
            <a:ext cx="7098418" cy="2112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바다의 천연자원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하이드레이트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생태계의 보고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세계적 멸종위기종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생태학적으로 중요한 장소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그림 4" descr="불, 자연, 앉아있는, 테이블이(가) 표시된 사진&#10;&#10;자동 생성된 설명">
            <a:extLst>
              <a:ext uri="{FF2B5EF4-FFF2-40B4-BE49-F238E27FC236}">
                <a16:creationId xmlns:a16="http://schemas.microsoft.com/office/drawing/2014/main" id="{9D911CDC-7009-4E88-B7F9-7B23D9F9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75" y="1283560"/>
            <a:ext cx="2638425" cy="2695575"/>
          </a:xfrm>
          <a:prstGeom prst="rect">
            <a:avLst/>
          </a:prstGeom>
        </p:spPr>
      </p:pic>
      <p:pic>
        <p:nvPicPr>
          <p:cNvPr id="7" name="그림 6" descr="로션이(가) 표시된 사진&#10;&#10;자동 생성된 설명">
            <a:extLst>
              <a:ext uri="{FF2B5EF4-FFF2-40B4-BE49-F238E27FC236}">
                <a16:creationId xmlns:a16="http://schemas.microsoft.com/office/drawing/2014/main" id="{3F99209A-E538-4D63-8714-60CB534D90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3979135"/>
            <a:ext cx="4913312" cy="27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특징</a:t>
            </a:r>
            <a:endParaRPr lang="en-US" altLang="ko-KR" sz="40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DE1C2-7685-4816-A755-52E0DD82DD7D}"/>
              </a:ext>
            </a:extLst>
          </p:cNvPr>
          <p:cNvSpPr txBox="1"/>
          <p:nvPr/>
        </p:nvSpPr>
        <p:spPr>
          <a:xfrm>
            <a:off x="1363579" y="2037347"/>
            <a:ext cx="3480440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무역과 군사의 요충지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배타적 경제수역</a:t>
            </a:r>
          </a:p>
        </p:txBody>
      </p:sp>
      <p:pic>
        <p:nvPicPr>
          <p:cNvPr id="4" name="그림 3" descr="실외, 산, 사람, 바위이(가) 표시된 사진&#10;&#10;자동 생성된 설명">
            <a:extLst>
              <a:ext uri="{FF2B5EF4-FFF2-40B4-BE49-F238E27FC236}">
                <a16:creationId xmlns:a16="http://schemas.microsoft.com/office/drawing/2014/main" id="{D1709A75-5E22-4632-93B5-607CD656B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80" y="2090446"/>
            <a:ext cx="4572000" cy="3429000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EF5D6D3F-51E9-4AD6-A70A-BD755223A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1542954"/>
            <a:ext cx="6024988" cy="39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0AF8-A049-4EBB-A488-7F27200E2F7E}"/>
              </a:ext>
            </a:extLst>
          </p:cNvPr>
          <p:cNvSpPr txBox="1"/>
          <p:nvPr/>
        </p:nvSpPr>
        <p:spPr>
          <a:xfrm>
            <a:off x="1155032" y="2117558"/>
            <a:ext cx="744626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울릉도의 공도정책 진행 </a:t>
            </a: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울릉도와 독도는 무인도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일본인의 어로 활동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개정일본여지노정전도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4CEF9-482D-420E-998C-FFB26094B7AA}"/>
              </a:ext>
            </a:extLst>
          </p:cNvPr>
          <p:cNvSpPr txBox="1"/>
          <p:nvPr/>
        </p:nvSpPr>
        <p:spPr>
          <a:xfrm>
            <a:off x="1155032" y="153278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5" name="그림 4" descr="녹색, 텍스트, 사람, 전면이(가) 표시된 사진&#10;&#10;자동 생성된 설명">
            <a:extLst>
              <a:ext uri="{FF2B5EF4-FFF2-40B4-BE49-F238E27FC236}">
                <a16:creationId xmlns:a16="http://schemas.microsoft.com/office/drawing/2014/main" id="{1E63017B-CE11-4345-B5A8-E3448D97E1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40789"/>
            <a:ext cx="4104490" cy="28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FB79-4CA8-441E-891F-4431AE33DAF7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99D8-43BD-40BE-AA1F-855FCE90D5D0}"/>
              </a:ext>
            </a:extLst>
          </p:cNvPr>
          <p:cNvSpPr txBox="1"/>
          <p:nvPr/>
        </p:nvSpPr>
        <p:spPr>
          <a:xfrm>
            <a:off x="1155032" y="1532783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0B2F-524D-4282-B8A6-49485C1EDD1E}"/>
              </a:ext>
            </a:extLst>
          </p:cNvPr>
          <p:cNvSpPr txBox="1"/>
          <p:nvPr/>
        </p:nvSpPr>
        <p:spPr>
          <a:xfrm>
            <a:off x="1144410" y="2392736"/>
            <a:ext cx="7064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독도와 울릉도가 일본 영토에 표기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거절당함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8ECD365-2F39-4523-A296-D6505A3D5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86" y="3107358"/>
            <a:ext cx="6222191" cy="31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BD96C9"/>
            </a:gs>
            <a:gs pos="11000">
              <a:srgbClr val="F5CBD0"/>
            </a:gs>
            <a:gs pos="76000">
              <a:srgbClr val="5D88C1"/>
            </a:gs>
            <a:gs pos="100000">
              <a:srgbClr val="3A63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1435ACC-F379-481C-8345-7A7934159EA4}"/>
              </a:ext>
            </a:extLst>
          </p:cNvPr>
          <p:cNvSpPr txBox="1"/>
          <p:nvPr/>
        </p:nvSpPr>
        <p:spPr>
          <a:xfrm>
            <a:off x="553720" y="272720"/>
            <a:ext cx="241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87576-42CC-4A4F-98F8-EBE319A04DE5}"/>
              </a:ext>
            </a:extLst>
          </p:cNvPr>
          <p:cNvSpPr txBox="1"/>
          <p:nvPr/>
        </p:nvSpPr>
        <p:spPr>
          <a:xfrm>
            <a:off x="1299411" y="2149642"/>
            <a:ext cx="46971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512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년에 우산국을 귀속했지만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내용이 없음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어채지로</a:t>
            </a: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다케시마에서 활동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정박장으로 이용</a:t>
            </a:r>
            <a:endParaRPr lang="en-US" altLang="ko-KR" sz="3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CC6EE-D399-4FAE-B90A-7A8905FE010F}"/>
              </a:ext>
            </a:extLst>
          </p:cNvPr>
          <p:cNvSpPr txBox="1"/>
          <p:nvPr/>
        </p:nvSpPr>
        <p:spPr>
          <a:xfrm>
            <a:off x="553720" y="272720"/>
            <a:ext cx="6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BE89B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주장과 그에 대한 반박</a:t>
            </a:r>
            <a:endParaRPr lang="ko-KR" altLang="en-US" sz="3600" dirty="0">
              <a:solidFill>
                <a:srgbClr val="BE89B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DCB74-C6B5-40B6-ACF9-ED940CFDC060}"/>
              </a:ext>
            </a:extLst>
          </p:cNvPr>
          <p:cNvSpPr txBox="1"/>
          <p:nvPr/>
        </p:nvSpPr>
        <p:spPr>
          <a:xfrm>
            <a:off x="1299411" y="150230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</a:t>
            </a:r>
          </a:p>
        </p:txBody>
      </p:sp>
      <p:pic>
        <p:nvPicPr>
          <p:cNvPr id="6" name="그림 5" descr="텍스트, 신문, 영수증이(가) 표시된 사진&#10;&#10;자동 생성된 설명">
            <a:extLst>
              <a:ext uri="{FF2B5EF4-FFF2-40B4-BE49-F238E27FC236}">
                <a16:creationId xmlns:a16="http://schemas.microsoft.com/office/drawing/2014/main" id="{9AE5F32D-63D6-4464-B2C0-91794F3887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75" y="3719301"/>
            <a:ext cx="4304577" cy="2414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E85D0-DD09-4458-895A-0186EB1757D9}"/>
              </a:ext>
            </a:extLst>
          </p:cNvPr>
          <p:cNvSpPr txBox="1"/>
          <p:nvPr/>
        </p:nvSpPr>
        <p:spPr>
          <a:xfrm>
            <a:off x="6375425" y="1533585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주장에 대한 반박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FB693-D568-410F-A1FB-9EE25AE5DA49}"/>
              </a:ext>
            </a:extLst>
          </p:cNvPr>
          <p:cNvSpPr txBox="1"/>
          <p:nvPr/>
        </p:nvSpPr>
        <p:spPr>
          <a:xfrm>
            <a:off x="6375425" y="2451027"/>
            <a:ext cx="47452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이미 그곳에는 다수의 사람이 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거주 중 </a:t>
            </a:r>
            <a:r>
              <a:rPr lang="en-US" altLang="ko-KR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큰 나무 생산</a:t>
            </a:r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9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11750</TotalTime>
  <Words>596</Words>
  <Application>Microsoft Office PowerPoint</Application>
  <PresentationFormat>와이드스크린</PresentationFormat>
  <Paragraphs>149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Arial</vt:lpstr>
      <vt:lpstr>배달의민족 주아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최지후</cp:lastModifiedBy>
  <cp:revision>76</cp:revision>
  <dcterms:created xsi:type="dcterms:W3CDTF">2020-02-29T15:50:22Z</dcterms:created>
  <dcterms:modified xsi:type="dcterms:W3CDTF">2020-05-03T05:31:57Z</dcterms:modified>
</cp:coreProperties>
</file>