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3" r:id="rId2"/>
    <p:sldId id="329" r:id="rId3"/>
    <p:sldId id="287" r:id="rId4"/>
    <p:sldId id="319" r:id="rId5"/>
    <p:sldId id="381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57" r:id="rId18"/>
    <p:sldId id="411" r:id="rId19"/>
    <p:sldId id="396" r:id="rId20"/>
    <p:sldId id="397" r:id="rId21"/>
    <p:sldId id="398" r:id="rId22"/>
    <p:sldId id="400" r:id="rId23"/>
    <p:sldId id="401" r:id="rId24"/>
    <p:sldId id="402" r:id="rId25"/>
    <p:sldId id="409" r:id="rId26"/>
    <p:sldId id="405" r:id="rId27"/>
    <p:sldId id="407" r:id="rId28"/>
    <p:sldId id="408" r:id="rId29"/>
    <p:sldId id="406" r:id="rId30"/>
    <p:sldId id="410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639"/>
    <a:srgbClr val="C0312E"/>
    <a:srgbClr val="E3E3E1"/>
    <a:srgbClr val="C0C0B6"/>
    <a:srgbClr val="C8A57F"/>
    <a:srgbClr val="A39787"/>
    <a:srgbClr val="DAD6CD"/>
    <a:srgbClr val="EE9573"/>
    <a:srgbClr val="434A5D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238" autoAdjust="0"/>
  </p:normalViewPr>
  <p:slideViewPr>
    <p:cSldViewPr snapToGrid="0">
      <p:cViewPr varScale="1">
        <p:scale>
          <a:sx n="89" d="100"/>
          <a:sy n="89" d="100"/>
        </p:scale>
        <p:origin x="87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2881-AF04-4CFE-9359-6C2E0488542F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086D-4988-4440-AC38-664EBF3AC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53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6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64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088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29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99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50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78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15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9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31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35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2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48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086D-4988-4440-AC38-664EBF3ACD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66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93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15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3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68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9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08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57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32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9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C09F-2CFD-48E5-8C15-0108DA48D3C4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4D02-C19A-49B9-B454-674B2A46E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42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DWZCc0I4Y&amp;feature=share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wooyoo0102/22047675181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G0xoU2mBI&amp;feature=share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wooyoo0102/22047675181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-1" y="0"/>
            <a:ext cx="9144000" cy="5153913"/>
          </a:xfrm>
          <a:prstGeom prst="rect">
            <a:avLst/>
          </a:prstGeom>
          <a:solidFill>
            <a:srgbClr val="E3E3E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69EA5-D033-4756-880B-7FCB8DC7FF97}"/>
              </a:ext>
            </a:extLst>
          </p:cNvPr>
          <p:cNvSpPr txBox="1"/>
          <p:nvPr/>
        </p:nvSpPr>
        <p:spPr>
          <a:xfrm>
            <a:off x="316522" y="1194201"/>
            <a:ext cx="851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/>
              <a:t>독도는 왜 우리땅인가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1905F38-EB1C-462D-A9D0-84D79F4BB91A}"/>
              </a:ext>
            </a:extLst>
          </p:cNvPr>
          <p:cNvSpPr/>
          <p:nvPr/>
        </p:nvSpPr>
        <p:spPr>
          <a:xfrm>
            <a:off x="1798654" y="2094271"/>
            <a:ext cx="5546691" cy="1565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D6B2C-9B8D-49B5-8482-FDB765A9FC80}"/>
              </a:ext>
            </a:extLst>
          </p:cNvPr>
          <p:cNvSpPr txBox="1"/>
          <p:nvPr/>
        </p:nvSpPr>
        <p:spPr>
          <a:xfrm>
            <a:off x="7063991" y="3376246"/>
            <a:ext cx="176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공과대학 식품영양학과</a:t>
            </a:r>
            <a:endParaRPr lang="en-US" altLang="ko-KR" dirty="0"/>
          </a:p>
          <a:p>
            <a:pPr algn="r"/>
            <a:r>
              <a:rPr lang="en-US" altLang="ko-KR" dirty="0"/>
              <a:t>21823676</a:t>
            </a:r>
          </a:p>
          <a:p>
            <a:pPr algn="r"/>
            <a:r>
              <a:rPr lang="ko-KR" altLang="en-US" dirty="0"/>
              <a:t>강유림</a:t>
            </a: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9FCECDA-E0FC-45A6-A39F-E27C916FB613}"/>
              </a:ext>
            </a:extLst>
          </p:cNvPr>
          <p:cNvSpPr/>
          <p:nvPr/>
        </p:nvSpPr>
        <p:spPr>
          <a:xfrm rot="10800000">
            <a:off x="8078875" y="-10413"/>
            <a:ext cx="1065125" cy="953337"/>
          </a:xfrm>
          <a:prstGeom prst="triangl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886D8A95-2C79-4636-9A0D-CD4C1D4ECC90}"/>
              </a:ext>
            </a:extLst>
          </p:cNvPr>
          <p:cNvSpPr/>
          <p:nvPr/>
        </p:nvSpPr>
        <p:spPr>
          <a:xfrm>
            <a:off x="-2" y="4210990"/>
            <a:ext cx="1065125" cy="953337"/>
          </a:xfrm>
          <a:prstGeom prst="triangl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1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31524" y="1016409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19346" y="941049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299077" y="1091768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73299E-08D4-4AEC-8BC4-09D45C5C7DF3}"/>
              </a:ext>
            </a:extLst>
          </p:cNvPr>
          <p:cNvSpPr txBox="1"/>
          <p:nvPr/>
        </p:nvSpPr>
        <p:spPr>
          <a:xfrm>
            <a:off x="339257" y="1530474"/>
            <a:ext cx="39196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1877</a:t>
            </a:r>
            <a:r>
              <a:rPr lang="ko-KR" altLang="en-US" sz="2500" dirty="0"/>
              <a:t>년 「태정관</a:t>
            </a:r>
            <a:r>
              <a:rPr lang="en-US" altLang="ko-KR" sz="2500" dirty="0"/>
              <a:t>(</a:t>
            </a:r>
            <a:r>
              <a:rPr lang="ko-KR" altLang="en-US" sz="2500" dirty="0"/>
              <a:t>太政官</a:t>
            </a:r>
            <a:r>
              <a:rPr lang="en-US" altLang="ko-KR" sz="2500" dirty="0"/>
              <a:t>)</a:t>
            </a:r>
            <a:r>
              <a:rPr lang="ko-KR" altLang="en-US" sz="2500" dirty="0"/>
              <a:t>지령」</a:t>
            </a:r>
          </a:p>
          <a:p>
            <a:pPr algn="ctr"/>
            <a:endParaRPr lang="ko-KR" altLang="en-US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19370" y="2619180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83352-7660-46EF-B5B0-7081B817B83E}"/>
              </a:ext>
            </a:extLst>
          </p:cNvPr>
          <p:cNvSpPr txBox="1"/>
          <p:nvPr/>
        </p:nvSpPr>
        <p:spPr>
          <a:xfrm>
            <a:off x="259526" y="3183311"/>
            <a:ext cx="3919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울릉도 외 일도는 일본과 관계가 없음을 지령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E0DF3EC-328A-41E4-A801-D34406F6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55" y="406669"/>
            <a:ext cx="4224021" cy="44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151816" y="1040159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161549" y="964799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241280" y="1115518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161573" y="2367424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DCF2F-F29B-4ADB-A327-7C50A06DBDF4}"/>
              </a:ext>
            </a:extLst>
          </p:cNvPr>
          <p:cNvSpPr txBox="1"/>
          <p:nvPr/>
        </p:nvSpPr>
        <p:spPr>
          <a:xfrm>
            <a:off x="318669" y="1620929"/>
            <a:ext cx="3919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1900 </a:t>
            </a:r>
            <a:r>
              <a:rPr lang="ko-KR" altLang="en-US" sz="2500" dirty="0"/>
              <a:t>칙령 제 </a:t>
            </a:r>
            <a:r>
              <a:rPr lang="en-US" altLang="ko-KR" sz="2500" dirty="0"/>
              <a:t>41</a:t>
            </a:r>
            <a:r>
              <a:rPr lang="ko-KR" altLang="en-US" sz="2500" dirty="0"/>
              <a:t>호 반포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AC0E9-A9A5-4DDF-BF46-DD2FA80DE139}"/>
              </a:ext>
            </a:extLst>
          </p:cNvPr>
          <p:cNvSpPr txBox="1"/>
          <p:nvPr/>
        </p:nvSpPr>
        <p:spPr>
          <a:xfrm>
            <a:off x="839991" y="2932206"/>
            <a:ext cx="2802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</a:t>
            </a:r>
            <a:r>
              <a:rPr lang="en-US" altLang="ko-KR" sz="2500" dirty="0"/>
              <a:t>(</a:t>
            </a:r>
            <a:r>
              <a:rPr lang="ko-KR" altLang="en-US" sz="2500" dirty="0"/>
              <a:t>석도</a:t>
            </a:r>
            <a:r>
              <a:rPr lang="en-US" altLang="ko-KR" sz="2500" dirty="0"/>
              <a:t>)</a:t>
            </a:r>
            <a:r>
              <a:rPr lang="ko-KR" altLang="en-US" sz="2500" dirty="0"/>
              <a:t>가 울릉도의 </a:t>
            </a:r>
            <a:r>
              <a:rPr lang="ko-KR" altLang="en-US" sz="2500" dirty="0" err="1"/>
              <a:t>부속섬이라고</a:t>
            </a:r>
            <a:r>
              <a:rPr lang="ko-KR" altLang="en-US" sz="2500" dirty="0"/>
              <a:t> 명시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F1BE8D-6D71-4C89-8189-58BA0DC9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6" y="471606"/>
            <a:ext cx="4253325" cy="43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8246" y="2534665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D0B6475-86B0-4640-ABB7-9C0CA52ADE48}"/>
              </a:ext>
            </a:extLst>
          </p:cNvPr>
          <p:cNvSpPr/>
          <p:nvPr/>
        </p:nvSpPr>
        <p:spPr>
          <a:xfrm>
            <a:off x="708801" y="1371114"/>
            <a:ext cx="321754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/>
              <a:t>1905년 </a:t>
            </a:r>
            <a:endParaRPr lang="en-US" altLang="ko-KR" sz="2500" dirty="0"/>
          </a:p>
          <a:p>
            <a:pPr algn="ctr"/>
            <a:r>
              <a:rPr lang="ko-KR" altLang="en-US" sz="2500" dirty="0" err="1"/>
              <a:t>시마네현고시</a:t>
            </a:r>
            <a:r>
              <a:rPr lang="ko-KR" altLang="en-US" sz="2500" dirty="0"/>
              <a:t> 제 40호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E513C-5E2A-4269-813F-DBB229F7E80D}"/>
              </a:ext>
            </a:extLst>
          </p:cNvPr>
          <p:cNvSpPr txBox="1"/>
          <p:nvPr/>
        </p:nvSpPr>
        <p:spPr>
          <a:xfrm>
            <a:off x="270639" y="3077609"/>
            <a:ext cx="4253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/>
              <a:t>시마네현에</a:t>
            </a:r>
            <a:r>
              <a:rPr lang="ko-KR" altLang="en-US" sz="2500" dirty="0"/>
              <a:t> 독도가 일본영토라고 알림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D5F771-7BA8-4FDD-9321-21389697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75" y="291721"/>
            <a:ext cx="3713222" cy="47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31524" y="1113562"/>
            <a:ext cx="8514911" cy="1785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119019" y="1038202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198750" y="1188921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119019" y="2610369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0B0F69-46DC-4DAA-B9A0-4E56272F9587}"/>
              </a:ext>
            </a:extLst>
          </p:cNvPr>
          <p:cNvSpPr/>
          <p:nvPr/>
        </p:nvSpPr>
        <p:spPr>
          <a:xfrm>
            <a:off x="153959" y="1671358"/>
            <a:ext cx="40895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/>
              <a:t>1906년 </a:t>
            </a:r>
            <a:endParaRPr lang="en-US" altLang="ko-KR" sz="2500" dirty="0"/>
          </a:p>
          <a:p>
            <a:pPr algn="ctr"/>
            <a:r>
              <a:rPr lang="ko-KR" altLang="en-US" sz="2500" dirty="0"/>
              <a:t>3월 </a:t>
            </a:r>
            <a:r>
              <a:rPr lang="ko-KR" altLang="en-US" sz="2500" dirty="0" err="1"/>
              <a:t>울도군수</a:t>
            </a:r>
            <a:r>
              <a:rPr lang="ko-KR" altLang="en-US" sz="2500" dirty="0"/>
              <a:t> </a:t>
            </a:r>
            <a:r>
              <a:rPr lang="ko-KR" altLang="en-US" sz="2500" dirty="0" err="1"/>
              <a:t>심흥택</a:t>
            </a:r>
            <a:r>
              <a:rPr lang="ko-KR" altLang="en-US" sz="2500" dirty="0"/>
              <a:t> 보고서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3C3A1FD-4C27-47A5-99F1-7B1756A3F3A1}"/>
              </a:ext>
            </a:extLst>
          </p:cNvPr>
          <p:cNvSpPr/>
          <p:nvPr/>
        </p:nvSpPr>
        <p:spPr>
          <a:xfrm>
            <a:off x="6863699" y="1038201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C89E3DC-A706-4D50-8600-B0F8C1929162}"/>
              </a:ext>
            </a:extLst>
          </p:cNvPr>
          <p:cNvCxnSpPr/>
          <p:nvPr/>
        </p:nvCxnSpPr>
        <p:spPr>
          <a:xfrm>
            <a:off x="6943430" y="114167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FE8553-DB82-422A-95F7-0883598657DC}"/>
              </a:ext>
            </a:extLst>
          </p:cNvPr>
          <p:cNvSpPr txBox="1"/>
          <p:nvPr/>
        </p:nvSpPr>
        <p:spPr>
          <a:xfrm>
            <a:off x="423377" y="2988246"/>
            <a:ext cx="3550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독도가 </a:t>
            </a:r>
            <a:r>
              <a:rPr lang="ko-KR" altLang="en-US" sz="2500" dirty="0" err="1"/>
              <a:t>울도군의</a:t>
            </a:r>
            <a:r>
              <a:rPr lang="ko-KR" altLang="en-US" sz="2500" dirty="0"/>
              <a:t> 관할임이 분명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D88A0-7C0A-477B-93BB-1CC02D81BAD5}"/>
              </a:ext>
            </a:extLst>
          </p:cNvPr>
          <p:cNvSpPr txBox="1"/>
          <p:nvPr/>
        </p:nvSpPr>
        <p:spPr>
          <a:xfrm>
            <a:off x="5676405" y="1671358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51F3D-5CA6-4B4E-864C-411E02D3DAD8}"/>
              </a:ext>
            </a:extLst>
          </p:cNvPr>
          <p:cNvSpPr txBox="1"/>
          <p:nvPr/>
        </p:nvSpPr>
        <p:spPr>
          <a:xfrm>
            <a:off x="4686910" y="1572058"/>
            <a:ext cx="4513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1906</a:t>
            </a:r>
            <a:r>
              <a:rPr lang="ko-KR" altLang="en-US" sz="2500" dirty="0"/>
              <a:t>년 </a:t>
            </a:r>
            <a:r>
              <a:rPr lang="en-US" altLang="ko-KR" sz="2500" dirty="0"/>
              <a:t>5</a:t>
            </a:r>
            <a:r>
              <a:rPr lang="ko-KR" altLang="en-US" sz="2500" dirty="0"/>
              <a:t>월 </a:t>
            </a:r>
            <a:endParaRPr lang="en-US" altLang="ko-KR" sz="2500" dirty="0"/>
          </a:p>
          <a:p>
            <a:pPr algn="ctr"/>
            <a:r>
              <a:rPr lang="ko-KR" altLang="en-US" sz="2500" dirty="0"/>
              <a:t>의정부 참정대신지령 제 </a:t>
            </a:r>
            <a:r>
              <a:rPr lang="en-US" altLang="ko-KR" sz="2500" dirty="0"/>
              <a:t>3</a:t>
            </a:r>
            <a:r>
              <a:rPr lang="ko-KR" altLang="en-US" sz="2500" dirty="0"/>
              <a:t>호</a:t>
            </a: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0F5CCEA2-A996-4C82-B1BF-943FFC2FD463}"/>
              </a:ext>
            </a:extLst>
          </p:cNvPr>
          <p:cNvSpPr/>
          <p:nvPr/>
        </p:nvSpPr>
        <p:spPr>
          <a:xfrm>
            <a:off x="6863723" y="2623053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8DF3D-378E-4A8A-89CB-CCEB7E226349}"/>
              </a:ext>
            </a:extLst>
          </p:cNvPr>
          <p:cNvSpPr txBox="1"/>
          <p:nvPr/>
        </p:nvSpPr>
        <p:spPr>
          <a:xfrm>
            <a:off x="5330928" y="2958831"/>
            <a:ext cx="3384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일본의 독도 영토 편입을 부인</a:t>
            </a:r>
          </a:p>
        </p:txBody>
      </p:sp>
    </p:spTree>
    <p:extLst>
      <p:ext uri="{BB962C8B-B14F-4D97-AF65-F5344CB8AC3E}">
        <p14:creationId xmlns:p14="http://schemas.microsoft.com/office/powerpoint/2010/main" val="11835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6" grpId="0"/>
      <p:bldP spid="2" grpId="0"/>
      <p:bldP spid="21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7868" y="2667631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576984-73BD-4C58-9F7F-BBEE67B7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22" y="548752"/>
            <a:ext cx="3946236" cy="4454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94AF2-80BA-4E35-88BE-D51D1EA2BEB9}"/>
              </a:ext>
            </a:extLst>
          </p:cNvPr>
          <p:cNvSpPr txBox="1"/>
          <p:nvPr/>
        </p:nvSpPr>
        <p:spPr>
          <a:xfrm>
            <a:off x="19700" y="1148666"/>
            <a:ext cx="4595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1946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/>
            <a:r>
              <a:rPr lang="en-US" altLang="ko-KR" sz="2500" dirty="0"/>
              <a:t>1</a:t>
            </a:r>
            <a:r>
              <a:rPr lang="ko-KR" altLang="en-US" sz="2500" dirty="0"/>
              <a:t>월 </a:t>
            </a:r>
            <a:r>
              <a:rPr lang="en-US" altLang="ko-KR" sz="2500" dirty="0"/>
              <a:t>29</a:t>
            </a:r>
            <a:r>
              <a:rPr lang="ko-KR" altLang="en-US" sz="2500" dirty="0"/>
              <a:t>일 연합국최고사령관 각서</a:t>
            </a:r>
            <a:r>
              <a:rPr lang="en-US" altLang="ko-KR" sz="2500" dirty="0"/>
              <a:t>(SCAPIN) </a:t>
            </a:r>
            <a:r>
              <a:rPr lang="ko-KR" altLang="en-US" sz="2500" dirty="0"/>
              <a:t>제 </a:t>
            </a:r>
            <a:r>
              <a:rPr lang="en-US" altLang="ko-KR" sz="2500" dirty="0"/>
              <a:t>677</a:t>
            </a:r>
            <a:r>
              <a:rPr lang="ko-KR" altLang="en-US" sz="2500" dirty="0"/>
              <a:t>호</a:t>
            </a:r>
          </a:p>
          <a:p>
            <a:pPr algn="ctr"/>
            <a:r>
              <a:rPr lang="ko-KR" altLang="en-US" sz="2500" dirty="0"/>
              <a:t>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BC3F4-3F73-4FE2-9BDF-617FA30C1D09}"/>
              </a:ext>
            </a:extLst>
          </p:cNvPr>
          <p:cNvSpPr txBox="1"/>
          <p:nvPr/>
        </p:nvSpPr>
        <p:spPr>
          <a:xfrm>
            <a:off x="433405" y="3037716"/>
            <a:ext cx="37288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일본의 관할 범위에서 독도는 제외된다는 각서</a:t>
            </a:r>
          </a:p>
        </p:txBody>
      </p:sp>
    </p:spTree>
    <p:extLst>
      <p:ext uri="{BB962C8B-B14F-4D97-AF65-F5344CB8AC3E}">
        <p14:creationId xmlns:p14="http://schemas.microsoft.com/office/powerpoint/2010/main" val="17875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7868" y="2885713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4AF2-80BA-4E35-88BE-D51D1EA2BEB9}"/>
              </a:ext>
            </a:extLst>
          </p:cNvPr>
          <p:cNvSpPr txBox="1"/>
          <p:nvPr/>
        </p:nvSpPr>
        <p:spPr>
          <a:xfrm>
            <a:off x="19700" y="1148666"/>
            <a:ext cx="459574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1946</a:t>
            </a:r>
            <a:r>
              <a:rPr lang="ko-KR" altLang="en-US" sz="2500" dirty="0"/>
              <a:t>년 </a:t>
            </a:r>
          </a:p>
          <a:p>
            <a:pPr algn="ctr"/>
            <a:r>
              <a:rPr lang="ko-KR" altLang="en-US" sz="2500" dirty="0"/>
              <a:t> </a:t>
            </a:r>
            <a:r>
              <a:rPr lang="en-US" altLang="ko-KR" sz="2500" dirty="0"/>
              <a:t>6</a:t>
            </a:r>
            <a:r>
              <a:rPr lang="ko-KR" altLang="en-US" sz="2500" dirty="0"/>
              <a:t>월 </a:t>
            </a:r>
            <a:r>
              <a:rPr lang="en-US" altLang="ko-KR" sz="2500" dirty="0"/>
              <a:t>22</a:t>
            </a:r>
            <a:r>
              <a:rPr lang="ko-KR" altLang="en-US" sz="2500" dirty="0"/>
              <a:t>일 연합국최고사령관 각서 </a:t>
            </a:r>
            <a:r>
              <a:rPr lang="en-US" altLang="ko-KR" sz="2500" dirty="0"/>
              <a:t>(SCAPIN) </a:t>
            </a:r>
            <a:r>
              <a:rPr lang="ko-KR" altLang="en-US" sz="2500" dirty="0"/>
              <a:t>제 </a:t>
            </a:r>
            <a:r>
              <a:rPr lang="en-US" altLang="ko-KR" sz="2500" dirty="0"/>
              <a:t>1033</a:t>
            </a:r>
            <a:r>
              <a:rPr lang="ko-KR" altLang="en-US" sz="2500" dirty="0"/>
              <a:t>호</a:t>
            </a:r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07168B-C68D-4008-A2A0-2ED4956E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31" y="584869"/>
            <a:ext cx="4376790" cy="4243836"/>
          </a:xfrm>
          <a:prstGeom prst="rect">
            <a:avLst/>
          </a:prstGeom>
        </p:spPr>
      </p:pic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136DBC72-0278-4772-8152-6A1141563840}"/>
              </a:ext>
            </a:extLst>
          </p:cNvPr>
          <p:cNvSpPr/>
          <p:nvPr/>
        </p:nvSpPr>
        <p:spPr>
          <a:xfrm>
            <a:off x="7251327" y="1910413"/>
            <a:ext cx="1763494" cy="1686296"/>
          </a:xfrm>
          <a:prstGeom prst="donut">
            <a:avLst>
              <a:gd name="adj" fmla="val 40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47FCE-D817-4149-B28E-7F759B60FB40}"/>
              </a:ext>
            </a:extLst>
          </p:cNvPr>
          <p:cNvSpPr txBox="1"/>
          <p:nvPr/>
        </p:nvSpPr>
        <p:spPr>
          <a:xfrm>
            <a:off x="273132" y="3414897"/>
            <a:ext cx="4096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독도를 포함한 독도 주변 </a:t>
            </a:r>
            <a:r>
              <a:rPr lang="en-US" altLang="ko-KR" sz="2500" dirty="0"/>
              <a:t>12</a:t>
            </a:r>
            <a:r>
              <a:rPr lang="ko-KR" altLang="en-US" sz="2500" dirty="0"/>
              <a:t>해리 이내 접근 금지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38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33405" y="814528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37844" y="742704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17575" y="893423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37868" y="2272987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4AF2-80BA-4E35-88BE-D51D1EA2BEB9}"/>
              </a:ext>
            </a:extLst>
          </p:cNvPr>
          <p:cNvSpPr txBox="1"/>
          <p:nvPr/>
        </p:nvSpPr>
        <p:spPr>
          <a:xfrm>
            <a:off x="0" y="1212610"/>
            <a:ext cx="4595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1951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/>
            <a:r>
              <a:rPr lang="ko-KR" altLang="en-US" sz="2500" dirty="0"/>
              <a:t>샌프란시스코 강화조약 체결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9F048-9B99-48D8-BCFB-2525DB1822B6}"/>
              </a:ext>
            </a:extLst>
          </p:cNvPr>
          <p:cNvSpPr txBox="1"/>
          <p:nvPr/>
        </p:nvSpPr>
        <p:spPr>
          <a:xfrm>
            <a:off x="-72874" y="2764166"/>
            <a:ext cx="4741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제 </a:t>
            </a:r>
            <a:r>
              <a:rPr lang="en-US" altLang="ko-KR" sz="2500" dirty="0"/>
              <a:t>2</a:t>
            </a:r>
            <a:r>
              <a:rPr lang="ko-KR" altLang="en-US" sz="2500" dirty="0"/>
              <a:t>차 세계대전 종결 후 일본이 체결한 조약</a:t>
            </a:r>
          </a:p>
          <a:p>
            <a:endParaRPr lang="ko-KR" altLang="en-US" dirty="0"/>
          </a:p>
        </p:txBody>
      </p:sp>
      <p:pic>
        <p:nvPicPr>
          <p:cNvPr id="6" name="그림 5" descr="사람, 사진, 그룹, 가장이(가) 표시된 사진&#10;&#10;자동 생성된 설명">
            <a:extLst>
              <a:ext uri="{FF2B5EF4-FFF2-40B4-BE49-F238E27FC236}">
                <a16:creationId xmlns:a16="http://schemas.microsoft.com/office/drawing/2014/main" id="{C6D40666-F3DB-48A3-89EC-38CAC09A8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79" y="814528"/>
            <a:ext cx="4093893" cy="36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3B3A5F-BA68-4443-95DA-AA7DD436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74694"/>
            <a:ext cx="3466681" cy="416880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2D1CF57-0FF1-4F4E-A736-E83C11D0E4BF}"/>
              </a:ext>
            </a:extLst>
          </p:cNvPr>
          <p:cNvSpPr/>
          <p:nvPr/>
        </p:nvSpPr>
        <p:spPr>
          <a:xfrm>
            <a:off x="193184" y="342048"/>
            <a:ext cx="53463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3. </a:t>
            </a:r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독도를 지키기 위해 노력한 인물</a:t>
            </a:r>
            <a:endParaRPr lang="ko-KR" altLang="en-US" sz="2700" dirty="0">
              <a:ea typeface="경기천년바탕 Regular" panose="02020503020101020101"/>
            </a:endParaRPr>
          </a:p>
        </p:txBody>
      </p:sp>
      <p:pic>
        <p:nvPicPr>
          <p:cNvPr id="7" name="그림 6" descr="실외, 사진, 잔디, 오래된이(가) 표시된 사진&#10;&#10;자동 생성된 설명">
            <a:extLst>
              <a:ext uri="{FF2B5EF4-FFF2-40B4-BE49-F238E27FC236}">
                <a16:creationId xmlns:a16="http://schemas.microsoft.com/office/drawing/2014/main" id="{2C90EB2A-7C06-402D-B758-A1B124923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52" y="2695575"/>
            <a:ext cx="3848100" cy="2447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6826C4-193A-4497-B97F-D8CD3C0D021B}"/>
              </a:ext>
            </a:extLst>
          </p:cNvPr>
          <p:cNvSpPr txBox="1"/>
          <p:nvPr/>
        </p:nvSpPr>
        <p:spPr>
          <a:xfrm>
            <a:off x="4239490" y="970761"/>
            <a:ext cx="3605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00" dirty="0"/>
              <a:t>안용복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C6AB1-0741-4888-BEE3-5C69FF70F3D4}"/>
              </a:ext>
            </a:extLst>
          </p:cNvPr>
          <p:cNvSpPr txBox="1"/>
          <p:nvPr/>
        </p:nvSpPr>
        <p:spPr>
          <a:xfrm>
            <a:off x="4239490" y="1951713"/>
            <a:ext cx="3605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/>
              <a:t>독도의용수비대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A527291-E631-4C5F-86F3-3024366168BE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8F7C8E6-19A3-444A-8786-303F43086302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5089F1D-E2F9-4806-84FA-AA8B89A0A787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7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299D58-CCF1-46F7-AFAC-B308303FFF1D}"/>
              </a:ext>
            </a:extLst>
          </p:cNvPr>
          <p:cNvSpPr txBox="1"/>
          <p:nvPr/>
        </p:nvSpPr>
        <p:spPr>
          <a:xfrm>
            <a:off x="588884" y="2076462"/>
            <a:ext cx="7612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hlinkClick r:id="rId2"/>
              </a:rPr>
              <a:t>https://www.youtube.com/watch?v=KTDWZCc0I4Y&amp;feature=share</a:t>
            </a:r>
            <a:r>
              <a:rPr lang="en-US" altLang="ko-KR" sz="3000" dirty="0"/>
              <a:t> </a:t>
            </a:r>
            <a:endParaRPr lang="ko-KR" altLang="en-US" sz="3000" dirty="0"/>
          </a:p>
          <a:p>
            <a:endParaRPr lang="ko-KR" altLang="en-US" sz="3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169D231-CCA8-47A6-8AD2-474EACE4BD3B}"/>
              </a:ext>
            </a:extLst>
          </p:cNvPr>
          <p:cNvSpPr/>
          <p:nvPr/>
        </p:nvSpPr>
        <p:spPr>
          <a:xfrm>
            <a:off x="588884" y="596321"/>
            <a:ext cx="2736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dirty="0"/>
              <a:t>안용복 동영상</a:t>
            </a:r>
          </a:p>
        </p:txBody>
      </p:sp>
    </p:spTree>
    <p:extLst>
      <p:ext uri="{BB962C8B-B14F-4D97-AF65-F5344CB8AC3E}">
        <p14:creationId xmlns:p14="http://schemas.microsoft.com/office/powerpoint/2010/main" val="43733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CAB6C8-1E1C-4782-9989-D532F0FFC5EC}"/>
              </a:ext>
            </a:extLst>
          </p:cNvPr>
          <p:cNvSpPr txBox="1"/>
          <p:nvPr/>
        </p:nvSpPr>
        <p:spPr>
          <a:xfrm>
            <a:off x="231113" y="462224"/>
            <a:ext cx="5958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b="1" dirty="0"/>
              <a:t>안용복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4D68A-AADE-48F7-93DD-5A3C8AB8A127}"/>
              </a:ext>
            </a:extLst>
          </p:cNvPr>
          <p:cNvSpPr txBox="1"/>
          <p:nvPr/>
        </p:nvSpPr>
        <p:spPr>
          <a:xfrm>
            <a:off x="231113" y="1056951"/>
            <a:ext cx="77171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제 </a:t>
            </a:r>
            <a:r>
              <a:rPr lang="en-US" altLang="ko-KR" sz="2500" dirty="0"/>
              <a:t>1</a:t>
            </a:r>
            <a:r>
              <a:rPr lang="ko-KR" altLang="en-US" sz="2500" dirty="0"/>
              <a:t>차 도일 </a:t>
            </a:r>
            <a:r>
              <a:rPr lang="en-US" altLang="ko-KR" sz="2500" dirty="0"/>
              <a:t>(1963</a:t>
            </a:r>
            <a:r>
              <a:rPr lang="ko-KR" altLang="en-US" sz="2500" dirty="0"/>
              <a:t>년 </a:t>
            </a:r>
            <a:r>
              <a:rPr lang="en-US" altLang="ko-KR" sz="2500" dirty="0"/>
              <a:t>3</a:t>
            </a:r>
            <a:r>
              <a:rPr lang="ko-KR" altLang="en-US" sz="2500" dirty="0"/>
              <a:t>월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CA7F34C-DEFF-4C29-8C35-F5715F59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77" y="1959853"/>
            <a:ext cx="4033108" cy="2340842"/>
          </a:xfrm>
          <a:prstGeom prst="rect">
            <a:avLst/>
          </a:prstGeom>
        </p:spPr>
      </p:pic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00F612B7-A410-4AA4-9E82-F7F233684963}"/>
              </a:ext>
            </a:extLst>
          </p:cNvPr>
          <p:cNvSpPr/>
          <p:nvPr/>
        </p:nvSpPr>
        <p:spPr>
          <a:xfrm rot="16200000">
            <a:off x="4169716" y="2861808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4D9DB9E8-AB55-4C13-8E8E-F1F626820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9" y="1959853"/>
            <a:ext cx="3861698" cy="2340842"/>
          </a:xfrm>
          <a:prstGeom prst="rect">
            <a:avLst/>
          </a:prstGeom>
        </p:spPr>
      </p:pic>
      <p:pic>
        <p:nvPicPr>
          <p:cNvPr id="27" name="그래픽 26" descr="충돌">
            <a:extLst>
              <a:ext uri="{FF2B5EF4-FFF2-40B4-BE49-F238E27FC236}">
                <a16:creationId xmlns:a16="http://schemas.microsoft.com/office/drawing/2014/main" id="{685074A5-4C46-4036-ACB7-E12E843E6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4469" y="24528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직선 연결선 25"/>
          <p:cNvCxnSpPr>
            <a:cxnSpLocks/>
          </p:cNvCxnSpPr>
          <p:nvPr/>
        </p:nvCxnSpPr>
        <p:spPr>
          <a:xfrm flipH="1">
            <a:off x="0" y="1845100"/>
            <a:ext cx="261257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cxnSpLocks/>
          </p:cNvCxnSpPr>
          <p:nvPr/>
        </p:nvCxnSpPr>
        <p:spPr>
          <a:xfrm flipH="1">
            <a:off x="0" y="2823586"/>
            <a:ext cx="4139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cxnSpLocks/>
          </p:cNvCxnSpPr>
          <p:nvPr/>
        </p:nvCxnSpPr>
        <p:spPr>
          <a:xfrm flipH="1">
            <a:off x="-10350" y="3821222"/>
            <a:ext cx="334610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0" y="157904"/>
            <a:ext cx="1372426" cy="1332000"/>
            <a:chOff x="-10350" y="3419475"/>
            <a:chExt cx="1372426" cy="1332000"/>
          </a:xfrm>
        </p:grpSpPr>
        <p:sp>
          <p:nvSpPr>
            <p:cNvPr id="2" name="직사각형 1"/>
            <p:cNvSpPr/>
            <p:nvPr/>
          </p:nvSpPr>
          <p:spPr>
            <a:xfrm>
              <a:off x="1032150" y="3419475"/>
              <a:ext cx="329926" cy="1332000"/>
            </a:xfrm>
            <a:prstGeom prst="rect">
              <a:avLst/>
            </a:prstGeom>
            <a:pattFill prst="ltUpDiag">
              <a:fgClr>
                <a:srgbClr val="DAD6CD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759F87-F42B-434A-A20C-8740946039E5}"/>
                </a:ext>
              </a:extLst>
            </p:cNvPr>
            <p:cNvSpPr txBox="1"/>
            <p:nvPr/>
          </p:nvSpPr>
          <p:spPr>
            <a:xfrm>
              <a:off x="832124" y="3815722"/>
              <a:ext cx="400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Quentin" pitchFamily="2" charset="0"/>
                </a:rPr>
                <a:t>목</a:t>
              </a:r>
              <a:endPara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endParaRPr>
            </a:p>
            <a:p>
              <a:pPr algn="ctr"/>
              <a:endParaRPr lang="en-US" altLang="ko-KR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  <a:ea typeface="경기천년바탕 Regular" panose="02020503020101020101" pitchFamily="18" charset="-127"/>
              </a:endParaRPr>
            </a:p>
            <a:p>
              <a:pPr algn="ctr"/>
              <a:r>
                <a:rPr lang="ko-KR" altLang="en-US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Quentin" pitchFamily="2" charset="0"/>
                  <a:ea typeface="경기천년바탕 Regular" panose="02020503020101020101" pitchFamily="18" charset="-127"/>
                </a:rPr>
                <a:t>차</a:t>
              </a:r>
              <a:endParaRPr lang="en-US" altLang="ko-KR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경기천년바탕 Regular" panose="02020503020101020101" pitchFamily="18" charset="-127"/>
                <a:ea typeface="경기천년바탕 Regular" panose="02020503020101020101" pitchFamily="18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 rot="16200000">
              <a:off x="583650" y="3102113"/>
              <a:ext cx="0" cy="1188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7772918" y="4769368"/>
            <a:ext cx="1282574" cy="293159"/>
            <a:chOff x="7268093" y="4703037"/>
            <a:chExt cx="1282574" cy="293159"/>
          </a:xfrm>
        </p:grpSpPr>
        <p:sp>
          <p:nvSpPr>
            <p:cNvPr id="77" name="TextBox 76"/>
            <p:cNvSpPr txBox="1"/>
            <p:nvPr/>
          </p:nvSpPr>
          <p:spPr>
            <a:xfrm>
              <a:off x="7356309" y="4703037"/>
              <a:ext cx="11243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경기천년바탕 Regular" pitchFamily="18" charset="-127"/>
                  <a:ea typeface="경기천년바탕 Regular" pitchFamily="18" charset="-127"/>
                </a:defRPr>
              </a:lvl1pPr>
            </a:lstStyle>
            <a:p>
              <a:pPr algn="l"/>
              <a:r>
                <a:rPr lang="en-US" altLang="ko-KR" sz="700" i="1" dirty="0">
                  <a:solidFill>
                    <a:schemeClr val="bg1">
                      <a:lumMod val="75000"/>
                      <a:alpha val="17000"/>
                    </a:schemeClr>
                  </a:solidFill>
                  <a:latin typeface="Quentin" pitchFamily="2" charset="0"/>
                </a:rPr>
                <a:t>Japanese colonial rule</a:t>
              </a:r>
              <a:endParaRPr lang="ko-KR" altLang="en-US" sz="700" i="1" dirty="0">
                <a:solidFill>
                  <a:schemeClr val="bg1">
                    <a:lumMod val="75000"/>
                    <a:alpha val="17000"/>
                  </a:schemeClr>
                </a:solidFill>
                <a:latin typeface="Quenti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68093" y="4749975"/>
              <a:ext cx="1282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경기천년바탕 Regular" pitchFamily="18" charset="-127"/>
                  <a:ea typeface="경기천년바탕 Regular" pitchFamily="18" charset="-127"/>
                </a:defRPr>
              </a:lvl1pPr>
            </a:lstStyle>
            <a:p>
              <a:pPr algn="l"/>
              <a:r>
                <a:rPr lang="en-US" altLang="ko-KR" sz="1000" dirty="0">
                  <a:solidFill>
                    <a:schemeClr val="bg1"/>
                  </a:solidFill>
                  <a:latin typeface="Bebas" pitchFamily="34" charset="0"/>
                </a:rPr>
                <a:t>Japanese colonial rule</a:t>
              </a:r>
              <a:endParaRPr lang="ko-KR" altLang="en-US" sz="1000" dirty="0">
                <a:solidFill>
                  <a:schemeClr val="bg1"/>
                </a:solidFill>
                <a:latin typeface="Bebas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78B1AE-CBC7-451D-92E0-C338CC97C3C8}"/>
              </a:ext>
            </a:extLst>
          </p:cNvPr>
          <p:cNvSpPr txBox="1"/>
          <p:nvPr/>
        </p:nvSpPr>
        <p:spPr>
          <a:xfrm>
            <a:off x="2682938" y="1618763"/>
            <a:ext cx="3778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1.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독도의 정의</a:t>
            </a:r>
            <a:endParaRPr lang="ko-KR" altLang="en-US" sz="2500" dirty="0">
              <a:latin typeface="휴먼명조" panose="02010504000101010101" pitchFamily="2" charset="-127"/>
              <a:ea typeface="경기천년바탕 Regular" panose="02020503020101020101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D9089-A6C2-4F6C-971D-9F9E4188B94E}"/>
              </a:ext>
            </a:extLst>
          </p:cNvPr>
          <p:cNvSpPr txBox="1"/>
          <p:nvPr/>
        </p:nvSpPr>
        <p:spPr>
          <a:xfrm>
            <a:off x="4173756" y="2610222"/>
            <a:ext cx="4881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2.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독도가 우리땅인 연도별 증거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Quenti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9250F-4DD2-4358-9316-769D62AE97F8}"/>
              </a:ext>
            </a:extLst>
          </p:cNvPr>
          <p:cNvSpPr txBox="1"/>
          <p:nvPr/>
        </p:nvSpPr>
        <p:spPr>
          <a:xfrm>
            <a:off x="3335751" y="3636558"/>
            <a:ext cx="5649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3.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독도를 지키기 위해 노력한 인물</a:t>
            </a:r>
            <a:endParaRPr lang="ko-KR" altLang="en-US" sz="2500" dirty="0">
              <a:ea typeface="경기천년바탕 Regular" panose="02020503020101020101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75DF98A-5E75-4AB0-899C-FFD4481DFC9C}"/>
              </a:ext>
            </a:extLst>
          </p:cNvPr>
          <p:cNvGrpSpPr/>
          <p:nvPr/>
        </p:nvGrpSpPr>
        <p:grpSpPr>
          <a:xfrm>
            <a:off x="0" y="-2651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727663A-FA87-475A-8299-F5BCA7B362A5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CA6CA02-B819-4AA2-9AB1-4C91F4D5FF1E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562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A326C9-0BFF-48F4-BF98-EA4CA0616852}"/>
              </a:ext>
            </a:extLst>
          </p:cNvPr>
          <p:cNvSpPr txBox="1"/>
          <p:nvPr/>
        </p:nvSpPr>
        <p:spPr>
          <a:xfrm>
            <a:off x="-818940" y="2057671"/>
            <a:ext cx="5390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울릉도</a:t>
            </a:r>
            <a:r>
              <a:rPr lang="en-US" altLang="ko-KR" sz="2500" dirty="0"/>
              <a:t>, </a:t>
            </a:r>
            <a:r>
              <a:rPr lang="ko-KR" altLang="en-US" sz="2500" dirty="0"/>
              <a:t>독도는 일본땅이</a:t>
            </a:r>
            <a:endParaRPr lang="en-US" altLang="ko-KR" sz="2500" dirty="0"/>
          </a:p>
          <a:p>
            <a:pPr algn="ctr"/>
            <a:r>
              <a:rPr lang="ko-KR" altLang="en-US" sz="2500" dirty="0"/>
              <a:t> 아님을 인정</a:t>
            </a: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ADC95CA5-6AA9-4FEC-ACA7-06454F50EEF9}"/>
              </a:ext>
            </a:extLst>
          </p:cNvPr>
          <p:cNvSpPr/>
          <p:nvPr/>
        </p:nvSpPr>
        <p:spPr>
          <a:xfrm rot="16200000">
            <a:off x="3786987" y="2250030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안용복 1693년 1차 渡日, 단순납치 아닌 납치유도 가능성” : 뉴스 ...">
            <a:extLst>
              <a:ext uri="{FF2B5EF4-FFF2-40B4-BE49-F238E27FC236}">
                <a16:creationId xmlns:a16="http://schemas.microsoft.com/office/drawing/2014/main" id="{44EB3D17-BB28-4BEB-8059-15828E82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95204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원형: 비어 있음 3">
            <a:extLst>
              <a:ext uri="{FF2B5EF4-FFF2-40B4-BE49-F238E27FC236}">
                <a16:creationId xmlns:a16="http://schemas.microsoft.com/office/drawing/2014/main" id="{E7103700-E68C-4E3C-A1A0-37357C8E15CD}"/>
              </a:ext>
            </a:extLst>
          </p:cNvPr>
          <p:cNvSpPr/>
          <p:nvPr/>
        </p:nvSpPr>
        <p:spPr>
          <a:xfrm>
            <a:off x="4873451" y="3305907"/>
            <a:ext cx="904352" cy="894304"/>
          </a:xfrm>
          <a:prstGeom prst="donut">
            <a:avLst>
              <a:gd name="adj" fmla="val 902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9B536D-2009-47B7-A906-68AAD5207D63}"/>
              </a:ext>
            </a:extLst>
          </p:cNvPr>
          <p:cNvSpPr txBox="1"/>
          <p:nvPr/>
        </p:nvSpPr>
        <p:spPr>
          <a:xfrm>
            <a:off x="311498" y="572756"/>
            <a:ext cx="4722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제 </a:t>
            </a:r>
            <a:r>
              <a:rPr lang="en-US" altLang="ko-KR" sz="2700" dirty="0"/>
              <a:t>2</a:t>
            </a:r>
            <a:r>
              <a:rPr lang="ko-KR" altLang="en-US" sz="2700" dirty="0"/>
              <a:t>차 도일 </a:t>
            </a:r>
            <a:r>
              <a:rPr lang="en-US" altLang="ko-KR" sz="2700" dirty="0"/>
              <a:t>(1696</a:t>
            </a:r>
            <a:r>
              <a:rPr lang="ko-KR" altLang="en-US" sz="2700" dirty="0"/>
              <a:t>년 </a:t>
            </a:r>
            <a:r>
              <a:rPr lang="en-US" altLang="ko-KR" sz="2700" dirty="0"/>
              <a:t>5~8</a:t>
            </a:r>
            <a:r>
              <a:rPr lang="ko-KR" altLang="en-US" sz="2700" dirty="0"/>
              <a:t>월</a:t>
            </a:r>
            <a:r>
              <a:rPr lang="en-US" altLang="ko-KR" sz="2700" dirty="0"/>
              <a:t>)</a:t>
            </a:r>
            <a:endParaRPr lang="ko-KR" altLang="en-US" sz="2700" dirty="0"/>
          </a:p>
        </p:txBody>
      </p:sp>
      <p:pic>
        <p:nvPicPr>
          <p:cNvPr id="3074" name="Picture 2" descr="철릭 - 한국민족문화대백과사전">
            <a:extLst>
              <a:ext uri="{FF2B5EF4-FFF2-40B4-BE49-F238E27FC236}">
                <a16:creationId xmlns:a16="http://schemas.microsoft.com/office/drawing/2014/main" id="{50B51FFD-1481-4A41-A045-00864F63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5" y="430107"/>
            <a:ext cx="2334286" cy="15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선비의 품격 갓, 인간문화재와 만들기 체험 : 네이버 블로그">
            <a:extLst>
              <a:ext uri="{FF2B5EF4-FFF2-40B4-BE49-F238E27FC236}">
                <a16:creationId xmlns:a16="http://schemas.microsoft.com/office/drawing/2014/main" id="{962A8BE2-EA49-4292-85C7-7235B30B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4" y="2099926"/>
            <a:ext cx="2334286" cy="14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aum 블로그">
            <a:extLst>
              <a:ext uri="{FF2B5EF4-FFF2-40B4-BE49-F238E27FC236}">
                <a16:creationId xmlns:a16="http://schemas.microsoft.com/office/drawing/2014/main" id="{BA20E62F-08A3-446A-81A7-CC9C2222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3" y="3618061"/>
            <a:ext cx="2481941" cy="14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독도는 우리땅 : 네이버 블로그">
            <a:extLst>
              <a:ext uri="{FF2B5EF4-FFF2-40B4-BE49-F238E27FC236}">
                <a16:creationId xmlns:a16="http://schemas.microsoft.com/office/drawing/2014/main" id="{3FF5A0D3-0DA6-4EF9-885B-7F3507D0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" y="1239136"/>
            <a:ext cx="5327612" cy="33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CD6EA1-2F0D-4910-8941-F378E38623B2}"/>
              </a:ext>
            </a:extLst>
          </p:cNvPr>
          <p:cNvSpPr txBox="1"/>
          <p:nvPr/>
        </p:nvSpPr>
        <p:spPr>
          <a:xfrm>
            <a:off x="8477494" y="572756"/>
            <a:ext cx="461665" cy="1161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/>
              <a:t>푸른철릭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039AF-2926-4C27-A8C7-6C762B5F8383}"/>
              </a:ext>
            </a:extLst>
          </p:cNvPr>
          <p:cNvSpPr txBox="1"/>
          <p:nvPr/>
        </p:nvSpPr>
        <p:spPr>
          <a:xfrm>
            <a:off x="8477495" y="2238617"/>
            <a:ext cx="461665" cy="1171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/>
              <a:t>검은 갓</a:t>
            </a:r>
            <a:endParaRPr lang="en-US" altLang="ko-K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A5083-924B-4F3E-B80B-95F8D4AF6D82}"/>
              </a:ext>
            </a:extLst>
          </p:cNvPr>
          <p:cNvSpPr txBox="1"/>
          <p:nvPr/>
        </p:nvSpPr>
        <p:spPr>
          <a:xfrm>
            <a:off x="8477494" y="3930048"/>
            <a:ext cx="461665" cy="10598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/>
              <a:t>가죽 신</a:t>
            </a:r>
          </a:p>
        </p:txBody>
      </p:sp>
    </p:spTree>
    <p:extLst>
      <p:ext uri="{BB962C8B-B14F-4D97-AF65-F5344CB8AC3E}">
        <p14:creationId xmlns:p14="http://schemas.microsoft.com/office/powerpoint/2010/main" val="28945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F0D620FB-7F87-4BE3-AC46-DC11F311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7" y="432446"/>
            <a:ext cx="366812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024A85-4943-4C2B-838F-A1F6779E8CBD}"/>
              </a:ext>
            </a:extLst>
          </p:cNvPr>
          <p:cNvSpPr txBox="1"/>
          <p:nvPr/>
        </p:nvSpPr>
        <p:spPr>
          <a:xfrm>
            <a:off x="0" y="4387888"/>
            <a:ext cx="418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안용복이 독도가 조선땅임을 </a:t>
            </a:r>
            <a:endParaRPr lang="en-US" altLang="ko-KR" dirty="0"/>
          </a:p>
          <a:p>
            <a:pPr algn="ctr"/>
            <a:r>
              <a:rPr lang="ko-KR" altLang="en-US" dirty="0"/>
              <a:t>확인시키기 위해 도일 할 때 사용한 깃발</a:t>
            </a:r>
          </a:p>
        </p:txBody>
      </p:sp>
      <p:pic>
        <p:nvPicPr>
          <p:cNvPr id="14" name="Picture 3" descr="충 ~ 성! 독도수호!!       독도가 우리의 영토인 근거(8) 안용복 일본도해(1696년 5월)">
            <a:hlinkClick r:id="rId3" tooltip="충 ~ 성! 독도수호!!       독도가 우리의 영토인 근거(8) 안용복 일본도해(1696년 5월) 블로그"/>
            <a:extLst>
              <a:ext uri="{FF2B5EF4-FFF2-40B4-BE49-F238E27FC236}">
                <a16:creationId xmlns:a16="http://schemas.microsoft.com/office/drawing/2014/main" id="{F3A00AC5-16D9-452A-B1F3-0CE602E1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2" y="432446"/>
            <a:ext cx="4006474" cy="39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1B851-C2F9-4D96-BDFA-37D1F21A06F8}"/>
              </a:ext>
            </a:extLst>
          </p:cNvPr>
          <p:cNvSpPr txBox="1"/>
          <p:nvPr/>
        </p:nvSpPr>
        <p:spPr>
          <a:xfrm>
            <a:off x="4310742" y="4511710"/>
            <a:ext cx="446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차 도일 당시 일본측에서 심문한 기록 </a:t>
            </a:r>
          </a:p>
        </p:txBody>
      </p:sp>
    </p:spTree>
    <p:extLst>
      <p:ext uri="{BB962C8B-B14F-4D97-AF65-F5344CB8AC3E}">
        <p14:creationId xmlns:p14="http://schemas.microsoft.com/office/powerpoint/2010/main" val="35790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울릉도(독도)의 의복 및 섬유생활문화 ②:정열과 패기의 섬유패션전문지">
            <a:extLst>
              <a:ext uri="{FF2B5EF4-FFF2-40B4-BE49-F238E27FC236}">
                <a16:creationId xmlns:a16="http://schemas.microsoft.com/office/drawing/2014/main" id="{F46CB845-8BC9-4647-97D3-D8F1FF64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02" y="903357"/>
            <a:ext cx="4606514" cy="36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620217-55C5-4ECA-9EDA-58A91AA30006}"/>
              </a:ext>
            </a:extLst>
          </p:cNvPr>
          <p:cNvSpPr txBox="1"/>
          <p:nvPr/>
        </p:nvSpPr>
        <p:spPr>
          <a:xfrm>
            <a:off x="101800" y="2211199"/>
            <a:ext cx="3376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또 한번 울릉도</a:t>
            </a:r>
            <a:r>
              <a:rPr lang="en-US" altLang="ko-KR" sz="2500" dirty="0"/>
              <a:t>, </a:t>
            </a:r>
            <a:r>
              <a:rPr lang="ko-KR" altLang="en-US" sz="2500" dirty="0"/>
              <a:t>독도가 조선땅임을 확인</a:t>
            </a:r>
            <a:endParaRPr lang="ko-KR" altLang="en-US" dirty="0"/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6FC08C65-9080-491C-B22D-115262142E19}"/>
              </a:ext>
            </a:extLst>
          </p:cNvPr>
          <p:cNvSpPr/>
          <p:nvPr/>
        </p:nvSpPr>
        <p:spPr>
          <a:xfrm rot="16200000">
            <a:off x="3551504" y="2403559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A564D-B1AB-44A5-B6C3-6BC5125B705C}"/>
              </a:ext>
            </a:extLst>
          </p:cNvPr>
          <p:cNvSpPr txBox="1"/>
          <p:nvPr/>
        </p:nvSpPr>
        <p:spPr>
          <a:xfrm>
            <a:off x="4260502" y="457931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&lt;2</a:t>
            </a:r>
            <a:r>
              <a:rPr lang="ko-KR" altLang="en-US" dirty="0"/>
              <a:t>차 도일 경로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2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AFC746-4D3F-4468-B496-F9B7A7FAB925}"/>
              </a:ext>
            </a:extLst>
          </p:cNvPr>
          <p:cNvSpPr txBox="1"/>
          <p:nvPr/>
        </p:nvSpPr>
        <p:spPr>
          <a:xfrm>
            <a:off x="261257" y="408187"/>
            <a:ext cx="59988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b="1" dirty="0"/>
              <a:t>독도의용수비대</a:t>
            </a:r>
          </a:p>
        </p:txBody>
      </p:sp>
      <p:pic>
        <p:nvPicPr>
          <p:cNvPr id="2050" name="Picture 2" descr="독도의용수비대 진실은?] ③활동기간 논란 3. 1954년 vs 1956년 해산 ...">
            <a:extLst>
              <a:ext uri="{FF2B5EF4-FFF2-40B4-BE49-F238E27FC236}">
                <a16:creationId xmlns:a16="http://schemas.microsoft.com/office/drawing/2014/main" id="{09116842-3996-4EBB-BDEF-526A9D65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6" y="1339903"/>
            <a:ext cx="45392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4B750-0AB7-4A56-AC61-A970A92DC0CA}"/>
              </a:ext>
            </a:extLst>
          </p:cNvPr>
          <p:cNvSpPr txBox="1"/>
          <p:nvPr/>
        </p:nvSpPr>
        <p:spPr>
          <a:xfrm>
            <a:off x="5116010" y="2222340"/>
            <a:ext cx="4027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1953</a:t>
            </a:r>
            <a:r>
              <a:rPr lang="ko-KR" altLang="en-US" sz="2500" dirty="0"/>
              <a:t>년</a:t>
            </a:r>
            <a:r>
              <a:rPr lang="en-US" altLang="ko-KR" sz="2500" dirty="0"/>
              <a:t> </a:t>
            </a:r>
            <a:r>
              <a:rPr lang="ko-KR" altLang="en-US" sz="2500" dirty="0"/>
              <a:t>부터 약 </a:t>
            </a:r>
            <a:r>
              <a:rPr lang="en-US" altLang="ko-KR" sz="2500" dirty="0"/>
              <a:t>3</a:t>
            </a:r>
            <a:r>
              <a:rPr lang="ko-KR" altLang="en-US" sz="2500" dirty="0"/>
              <a:t>년 </a:t>
            </a:r>
            <a:r>
              <a:rPr lang="en-US" altLang="ko-KR" sz="2500" dirty="0"/>
              <a:t>8</a:t>
            </a:r>
            <a:r>
              <a:rPr lang="ko-KR" altLang="en-US" sz="2500" dirty="0"/>
              <a:t>개월 동안 독도를 지킨 민간 조직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77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E0819A-DF70-4A5A-ACBD-249A384996FF}"/>
              </a:ext>
            </a:extLst>
          </p:cNvPr>
          <p:cNvSpPr txBox="1"/>
          <p:nvPr/>
        </p:nvSpPr>
        <p:spPr>
          <a:xfrm>
            <a:off x="311971" y="572855"/>
            <a:ext cx="512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독도의용수비대 동영상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1CC750F-32AC-4E12-B025-5AF9A0BC14E5}"/>
              </a:ext>
            </a:extLst>
          </p:cNvPr>
          <p:cNvSpPr/>
          <p:nvPr/>
        </p:nvSpPr>
        <p:spPr>
          <a:xfrm>
            <a:off x="651774" y="2063918"/>
            <a:ext cx="7697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dirty="0">
                <a:hlinkClick r:id="rId2"/>
              </a:rPr>
              <a:t>https://www.youtube.com/watch?v=HcG0xoU2mBI&amp;feature=share</a:t>
            </a:r>
            <a:r>
              <a:rPr lang="ko-KR" alt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4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98" name="Picture 2" descr="한반도 - Google Search | 한국">
            <a:extLst>
              <a:ext uri="{FF2B5EF4-FFF2-40B4-BE49-F238E27FC236}">
                <a16:creationId xmlns:a16="http://schemas.microsoft.com/office/drawing/2014/main" id="{D62A5C2D-1471-4806-83A8-F00C8AD1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9" y="726952"/>
            <a:ext cx="2854882" cy="36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래픽 6" descr="충돌">
            <a:extLst>
              <a:ext uri="{FF2B5EF4-FFF2-40B4-BE49-F238E27FC236}">
                <a16:creationId xmlns:a16="http://schemas.microsoft.com/office/drawing/2014/main" id="{8D7D29D1-AC67-4F8B-A9AF-22A5B9D29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225" y="2270301"/>
            <a:ext cx="914400" cy="914400"/>
          </a:xfrm>
          <a:prstGeom prst="rect">
            <a:avLst/>
          </a:prstGeom>
        </p:spPr>
      </p:pic>
      <p:pic>
        <p:nvPicPr>
          <p:cNvPr id="11" name="Picture 2" descr="일본 배 로열티 무료 사진, 그림, 이미지 그리고 스톡포토그래피 ...">
            <a:extLst>
              <a:ext uri="{FF2B5EF4-FFF2-40B4-BE49-F238E27FC236}">
                <a16:creationId xmlns:a16="http://schemas.microsoft.com/office/drawing/2014/main" id="{834D30AC-E86B-4288-B290-56CBA886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28" y="996909"/>
            <a:ext cx="3457342" cy="28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508EE-7604-44D7-8321-027A2F825007}"/>
              </a:ext>
            </a:extLst>
          </p:cNvPr>
          <p:cNvSpPr txBox="1"/>
          <p:nvPr/>
        </p:nvSpPr>
        <p:spPr>
          <a:xfrm>
            <a:off x="1343421" y="4555417"/>
            <a:ext cx="1816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한국전쟁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EB087-D12D-474B-BDEF-C6130F43A737}"/>
              </a:ext>
            </a:extLst>
          </p:cNvPr>
          <p:cNvSpPr txBox="1"/>
          <p:nvPr/>
        </p:nvSpPr>
        <p:spPr>
          <a:xfrm>
            <a:off x="4572000" y="4416548"/>
            <a:ext cx="42220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일본의 무단 침입</a:t>
            </a:r>
          </a:p>
        </p:txBody>
      </p:sp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B1B6553F-BE39-4FCC-B26E-C26603443758}"/>
              </a:ext>
            </a:extLst>
          </p:cNvPr>
          <p:cNvSpPr/>
          <p:nvPr/>
        </p:nvSpPr>
        <p:spPr>
          <a:xfrm>
            <a:off x="2857545" y="2522699"/>
            <a:ext cx="418090" cy="409604"/>
          </a:xfrm>
          <a:prstGeom prst="donut">
            <a:avLst>
              <a:gd name="adj" fmla="val 10810"/>
            </a:avLst>
          </a:prstGeom>
          <a:solidFill>
            <a:srgbClr val="C0312E"/>
          </a:solidFill>
          <a:ln>
            <a:solidFill>
              <a:srgbClr val="993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5802E-6 L -0.17448 -0.002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46" name="Picture 2" descr="독도조난어민위령비…60년 수장 통한의역사 수면위로 - 경북일보 ...">
            <a:extLst>
              <a:ext uri="{FF2B5EF4-FFF2-40B4-BE49-F238E27FC236}">
                <a16:creationId xmlns:a16="http://schemas.microsoft.com/office/drawing/2014/main" id="{1D430DBE-E550-416C-829C-2E2E7EB0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7" y="795635"/>
            <a:ext cx="3425178" cy="37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ひろみ☆히로미 on Twitter: &quot;@wjvls3 &quot;시마네 현 오키 군 고카 무라 ...">
            <a:extLst>
              <a:ext uri="{FF2B5EF4-FFF2-40B4-BE49-F238E27FC236}">
                <a16:creationId xmlns:a16="http://schemas.microsoft.com/office/drawing/2014/main" id="{2FE08E1F-5041-42AF-BE83-F30963EE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51" y="795635"/>
            <a:ext cx="3327573" cy="37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E370CC73-4FD7-40AA-A251-F82320EE75A3}"/>
              </a:ext>
            </a:extLst>
          </p:cNvPr>
          <p:cNvSpPr/>
          <p:nvPr/>
        </p:nvSpPr>
        <p:spPr>
          <a:xfrm rot="16200000">
            <a:off x="4287218" y="2413610"/>
            <a:ext cx="533741" cy="477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52" name="Picture 8" descr="일본 영토라는 다케시마(竹島)는 독도 아닌 '대나무 섬' 울릉도 : 신동아">
            <a:extLst>
              <a:ext uri="{FF2B5EF4-FFF2-40B4-BE49-F238E27FC236}">
                <a16:creationId xmlns:a16="http://schemas.microsoft.com/office/drawing/2014/main" id="{96655620-4C43-474C-A7C0-4C829EC4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51" y="795635"/>
            <a:ext cx="3327573" cy="38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aum 블로그">
            <a:extLst>
              <a:ext uri="{FF2B5EF4-FFF2-40B4-BE49-F238E27FC236}">
                <a16:creationId xmlns:a16="http://schemas.microsoft.com/office/drawing/2014/main" id="{99E515F8-39C0-4FB5-A1D9-C3CC3B4B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4" y="547037"/>
            <a:ext cx="5762075" cy="43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9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26" name="Picture 6" descr="독도의용수비대기념관">
            <a:extLst>
              <a:ext uri="{FF2B5EF4-FFF2-40B4-BE49-F238E27FC236}">
                <a16:creationId xmlns:a16="http://schemas.microsoft.com/office/drawing/2014/main" id="{51F41B08-6502-4A29-96C9-CCD585F7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61" y="1266849"/>
            <a:ext cx="4303286" cy="30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EA8AC-250E-411A-B13D-3A93E97B639E}"/>
              </a:ext>
            </a:extLst>
          </p:cNvPr>
          <p:cNvSpPr txBox="1"/>
          <p:nvPr/>
        </p:nvSpPr>
        <p:spPr>
          <a:xfrm>
            <a:off x="0" y="500427"/>
            <a:ext cx="47528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일본과의 총격전 </a:t>
            </a:r>
            <a:r>
              <a:rPr lang="en-US" altLang="ko-KR" sz="2500" dirty="0"/>
              <a:t>(1954</a:t>
            </a:r>
            <a:r>
              <a:rPr lang="ko-KR" altLang="en-US" sz="2500" dirty="0"/>
              <a:t>년 </a:t>
            </a:r>
            <a:r>
              <a:rPr lang="en-US" altLang="ko-KR" sz="2500" dirty="0"/>
              <a:t>11</a:t>
            </a:r>
            <a:r>
              <a:rPr lang="ko-KR" altLang="en-US" sz="2500" dirty="0"/>
              <a:t>월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12EA5-CCF3-400D-896A-1758FEA23807}"/>
              </a:ext>
            </a:extLst>
          </p:cNvPr>
          <p:cNvSpPr txBox="1"/>
          <p:nvPr/>
        </p:nvSpPr>
        <p:spPr>
          <a:xfrm>
            <a:off x="606629" y="1567043"/>
            <a:ext cx="32482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/>
              <a:t>순시선에 비해 부족한무기</a:t>
            </a:r>
            <a:endParaRPr lang="en-US" altLang="ko-KR" sz="2600" dirty="0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9E69858D-6F8E-4744-833F-8B95BD5FEB45}"/>
              </a:ext>
            </a:extLst>
          </p:cNvPr>
          <p:cNvSpPr/>
          <p:nvPr/>
        </p:nvSpPr>
        <p:spPr>
          <a:xfrm>
            <a:off x="2009670" y="2807388"/>
            <a:ext cx="442128" cy="25120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6EFA1-7D55-4B3A-870B-94E62CEBAC7B}"/>
              </a:ext>
            </a:extLst>
          </p:cNvPr>
          <p:cNvSpPr txBox="1"/>
          <p:nvPr/>
        </p:nvSpPr>
        <p:spPr>
          <a:xfrm>
            <a:off x="606629" y="3406391"/>
            <a:ext cx="3248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/>
              <a:t>가짜 대포를 만들어 일본의 눈을 속임 </a:t>
            </a:r>
          </a:p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120EC-5E4E-4ADA-9DB1-96AFEE6BE92A}"/>
              </a:ext>
            </a:extLst>
          </p:cNvPr>
          <p:cNvSpPr txBox="1"/>
          <p:nvPr/>
        </p:nvSpPr>
        <p:spPr>
          <a:xfrm>
            <a:off x="5886383" y="4418760"/>
            <a:ext cx="408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&lt;</a:t>
            </a:r>
            <a:r>
              <a:rPr lang="ko-KR" altLang="en-US" sz="2400" dirty="0"/>
              <a:t>통나무 대포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76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2C6EA6-D59A-44C4-892C-7E886E355746}"/>
              </a:ext>
            </a:extLst>
          </p:cNvPr>
          <p:cNvSpPr txBox="1"/>
          <p:nvPr/>
        </p:nvSpPr>
        <p:spPr>
          <a:xfrm>
            <a:off x="516011" y="1518682"/>
            <a:ext cx="25385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/>
              <a:t>1956</a:t>
            </a:r>
            <a:r>
              <a:rPr lang="ko-KR" altLang="en-US" sz="2600" dirty="0"/>
              <a:t>년 </a:t>
            </a:r>
            <a:endParaRPr lang="en-US" altLang="ko-KR" sz="2600" dirty="0"/>
          </a:p>
          <a:p>
            <a:r>
              <a:rPr lang="ko-KR" altLang="en-US" sz="2600" dirty="0"/>
              <a:t>독도의용수비대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3FB9A-DD27-489D-898F-502408D9E822}"/>
              </a:ext>
            </a:extLst>
          </p:cNvPr>
          <p:cNvSpPr txBox="1"/>
          <p:nvPr/>
        </p:nvSpPr>
        <p:spPr>
          <a:xfrm>
            <a:off x="735887" y="3459518"/>
            <a:ext cx="2098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/>
              <a:t>국립경찰</a:t>
            </a: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7143D78D-3252-447F-9FFB-2DAB512D2D86}"/>
              </a:ext>
            </a:extLst>
          </p:cNvPr>
          <p:cNvSpPr/>
          <p:nvPr/>
        </p:nvSpPr>
        <p:spPr>
          <a:xfrm>
            <a:off x="1523440" y="2646323"/>
            <a:ext cx="532563" cy="30207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독도의용수비대기념관 건립 `탄력` - 경북매일">
            <a:extLst>
              <a:ext uri="{FF2B5EF4-FFF2-40B4-BE49-F238E27FC236}">
                <a16:creationId xmlns:a16="http://schemas.microsoft.com/office/drawing/2014/main" id="{B31DDC4C-7366-48EE-B64E-66851E19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01" y="733350"/>
            <a:ext cx="5359586" cy="3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-9524" y="1377513"/>
            <a:ext cx="4213389" cy="3338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27000" dist="50800" sx="101000" sy="101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0" y="-2651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4" name="직사각형 3"/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00566A-A77B-4FC8-A7E8-8ED270A664EC}"/>
              </a:ext>
            </a:extLst>
          </p:cNvPr>
          <p:cNvSpPr txBox="1"/>
          <p:nvPr/>
        </p:nvSpPr>
        <p:spPr>
          <a:xfrm>
            <a:off x="124794" y="542440"/>
            <a:ext cx="254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1. </a:t>
            </a:r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독도의 정의</a:t>
            </a:r>
            <a:endParaRPr lang="ko-KR" altLang="en-US" sz="2700" dirty="0">
              <a:ea typeface="경기천년바탕 Regular" panose="02020503020101020101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0B2128-01EA-40E9-9DAF-D53C9FF53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512"/>
            <a:ext cx="4203865" cy="3338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C033E-4C6B-442C-AB66-3F45AD5B9390}"/>
              </a:ext>
            </a:extLst>
          </p:cNvPr>
          <p:cNvSpPr txBox="1"/>
          <p:nvPr/>
        </p:nvSpPr>
        <p:spPr>
          <a:xfrm>
            <a:off x="4415118" y="804050"/>
            <a:ext cx="44610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대한민국 정부 소유의 국유지</a:t>
            </a: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천연기념물 제 </a:t>
            </a:r>
            <a:r>
              <a:rPr lang="en-US" altLang="ko-KR" sz="2500" dirty="0"/>
              <a:t>336</a:t>
            </a:r>
            <a:r>
              <a:rPr lang="ko-KR" altLang="en-US" sz="2500" dirty="0"/>
              <a:t>호</a:t>
            </a: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울릉도 동남향에서 </a:t>
            </a:r>
            <a:r>
              <a:rPr lang="en-US" altLang="ko-KR" sz="2500" dirty="0"/>
              <a:t>87.4km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ko-KR" sz="25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500" dirty="0"/>
              <a:t>아주 맑은 날 독도를 육안으로 보기 가능</a:t>
            </a:r>
            <a:endParaRPr lang="en-US" altLang="ko-KR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78BCA5B4-096B-42D7-A9B6-082D72B424B6}"/>
              </a:ext>
            </a:extLst>
          </p:cNvPr>
          <p:cNvSpPr/>
          <p:nvPr/>
        </p:nvSpPr>
        <p:spPr>
          <a:xfrm>
            <a:off x="6462252" y="3301340"/>
            <a:ext cx="366751" cy="32063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58049" y="0"/>
            <a:ext cx="1885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DAD6CD">
                    <a:alpha val="50000"/>
                  </a:srgbClr>
                </a:solidFill>
                <a:latin typeface="Bebas" pitchFamily="34" charset="0"/>
                <a:ea typeface="경기천년바탕 Regular" pitchFamily="18" charset="-127"/>
              </a:rPr>
              <a:t>Japanese colonial rule  1910-1945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DAD6CD">
                  <a:alpha val="50000"/>
                </a:srgbClr>
              </a:solidFill>
              <a:latin typeface="Bebas" pitchFamily="34" charset="0"/>
              <a:ea typeface="경기천년바탕 Regular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661CE3-CF87-4A01-AFF2-ABEFF7CBF2F3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C1A5D03-AD32-4CED-B73E-0A9928E488CE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DD83B2B-6AEE-4B2E-AD34-29980C93C3E0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196" name="Picture 4" descr="대구대학교(Daegu University) - Home | Facebook">
            <a:extLst>
              <a:ext uri="{FF2B5EF4-FFF2-40B4-BE49-F238E27FC236}">
                <a16:creationId xmlns:a16="http://schemas.microsoft.com/office/drawing/2014/main" id="{18BF5508-ED3D-4C0D-AE4E-6D472420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5" y="812035"/>
            <a:ext cx="3720151" cy="37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3E078-CB38-43FE-A539-E21B1A947B30}"/>
              </a:ext>
            </a:extLst>
          </p:cNvPr>
          <p:cNvSpPr txBox="1"/>
          <p:nvPr/>
        </p:nvSpPr>
        <p:spPr>
          <a:xfrm>
            <a:off x="4174435" y="2118112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8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1146" y="568716"/>
            <a:ext cx="4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chemeClr val="tx1">
                      <a:alpha val="0"/>
                    </a:schemeClr>
                  </a:solidFill>
                </a:ln>
                <a:latin typeface="경기천년바탕 Regular" pitchFamily="18" charset="-127"/>
                <a:ea typeface="경기천년바탕 Regular" pitchFamily="18" charset="-127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ntin" pitchFamily="2" charset="0"/>
              </a:rPr>
              <a:t>2.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Quentin" pitchFamily="2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7034B55-A5A3-41BA-B13B-00B2F0507B22}"/>
              </a:ext>
            </a:extLst>
          </p:cNvPr>
          <p:cNvSpPr txBox="1"/>
          <p:nvPr/>
        </p:nvSpPr>
        <p:spPr>
          <a:xfrm>
            <a:off x="318463" y="599493"/>
            <a:ext cx="4783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독도가 우리땅인 연도별 증거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66926275-7294-42A1-A320-D46CCA46D19E}"/>
              </a:ext>
            </a:extLst>
          </p:cNvPr>
          <p:cNvCxnSpPr>
            <a:cxnSpLocks/>
          </p:cNvCxnSpPr>
          <p:nvPr/>
        </p:nvCxnSpPr>
        <p:spPr>
          <a:xfrm>
            <a:off x="401153" y="1506981"/>
            <a:ext cx="395601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타원 40">
            <a:extLst>
              <a:ext uri="{FF2B5EF4-FFF2-40B4-BE49-F238E27FC236}">
                <a16:creationId xmlns:a16="http://schemas.microsoft.com/office/drawing/2014/main" id="{08B363F9-FCDB-490C-A879-285456A1B132}"/>
              </a:ext>
            </a:extLst>
          </p:cNvPr>
          <p:cNvSpPr/>
          <p:nvPr/>
        </p:nvSpPr>
        <p:spPr>
          <a:xfrm>
            <a:off x="943229" y="1431621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786D9EE4-A898-4640-85AB-70980041473C}"/>
              </a:ext>
            </a:extLst>
          </p:cNvPr>
          <p:cNvCxnSpPr/>
          <p:nvPr/>
        </p:nvCxnSpPr>
        <p:spPr>
          <a:xfrm>
            <a:off x="1022960" y="1582339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80F7B4D-B7A4-4A2E-8D5C-88282942331E}"/>
              </a:ext>
            </a:extLst>
          </p:cNvPr>
          <p:cNvSpPr txBox="1"/>
          <p:nvPr/>
        </p:nvSpPr>
        <p:spPr>
          <a:xfrm>
            <a:off x="129735" y="2076436"/>
            <a:ext cx="1945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512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우산국 복속</a:t>
            </a: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1CF4749E-678B-46AB-BB21-EEB90A94BB87}"/>
              </a:ext>
            </a:extLst>
          </p:cNvPr>
          <p:cNvSpPr/>
          <p:nvPr/>
        </p:nvSpPr>
        <p:spPr>
          <a:xfrm>
            <a:off x="3519868" y="1455359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9B73503C-1758-49B6-B2E4-59D26D5C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73" y="366254"/>
            <a:ext cx="3726922" cy="4502012"/>
          </a:xfrm>
          <a:prstGeom prst="rect">
            <a:avLst/>
          </a:prstGeom>
        </p:spPr>
      </p:pic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B3699DE2-D9F4-4874-91C6-24918D318332}"/>
              </a:ext>
            </a:extLst>
          </p:cNvPr>
          <p:cNvCxnSpPr/>
          <p:nvPr/>
        </p:nvCxnSpPr>
        <p:spPr>
          <a:xfrm>
            <a:off x="3599599" y="158234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F8FED39-3BBE-4B7A-84EA-30DCA77FED25}"/>
              </a:ext>
            </a:extLst>
          </p:cNvPr>
          <p:cNvSpPr txBox="1"/>
          <p:nvPr/>
        </p:nvSpPr>
        <p:spPr>
          <a:xfrm>
            <a:off x="2288688" y="2076436"/>
            <a:ext cx="24408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1454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세종실록지리지</a:t>
            </a:r>
            <a:endParaRPr lang="en-US" altLang="ko-KR" sz="25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9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630490" y="708866"/>
            <a:ext cx="788301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1531438" y="633506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BD1471A-04FE-4D7C-BB08-E2430CDA4F28}"/>
              </a:ext>
            </a:extLst>
          </p:cNvPr>
          <p:cNvSpPr/>
          <p:nvPr/>
        </p:nvSpPr>
        <p:spPr>
          <a:xfrm>
            <a:off x="4492266" y="623995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E198B28-21D2-4539-9192-3772BD9ED52A}"/>
              </a:ext>
            </a:extLst>
          </p:cNvPr>
          <p:cNvSpPr/>
          <p:nvPr/>
        </p:nvSpPr>
        <p:spPr>
          <a:xfrm>
            <a:off x="7532830" y="633505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13D67-12EA-485C-8F2A-92022245BAA0}"/>
              </a:ext>
            </a:extLst>
          </p:cNvPr>
          <p:cNvSpPr txBox="1"/>
          <p:nvPr/>
        </p:nvSpPr>
        <p:spPr>
          <a:xfrm>
            <a:off x="28659" y="1325254"/>
            <a:ext cx="31582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2500" dirty="0"/>
              <a:t>1625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 fontAlgn="base" latinLnBrk="1"/>
            <a:r>
              <a:rPr lang="ko-KR" altLang="en-US" sz="2500" dirty="0"/>
              <a:t>다케시마</a:t>
            </a:r>
            <a:r>
              <a:rPr lang="en-US" altLang="ko-KR" sz="2500" dirty="0"/>
              <a:t>(</a:t>
            </a:r>
            <a:r>
              <a:rPr lang="ko-KR" altLang="en-US" sz="2500" dirty="0"/>
              <a:t>울릉도</a:t>
            </a:r>
            <a:r>
              <a:rPr lang="en-US" altLang="ko-KR" sz="2500" dirty="0"/>
              <a:t>)</a:t>
            </a:r>
          </a:p>
          <a:p>
            <a:pPr algn="ctr" fontAlgn="base" latinLnBrk="1"/>
            <a:r>
              <a:rPr lang="en-US" altLang="ko-KR" sz="2500" dirty="0"/>
              <a:t> </a:t>
            </a:r>
            <a:r>
              <a:rPr lang="ko-KR" altLang="en-US" sz="2500" dirty="0"/>
              <a:t>도해 면허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1607775" y="784225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C605DD4-64F1-480B-8496-8B76008D900B}"/>
              </a:ext>
            </a:extLst>
          </p:cNvPr>
          <p:cNvCxnSpPr/>
          <p:nvPr/>
        </p:nvCxnSpPr>
        <p:spPr>
          <a:xfrm>
            <a:off x="4560120" y="784225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E2F9F87D-1E78-48B3-85A0-B2C0A64A6588}"/>
              </a:ext>
            </a:extLst>
          </p:cNvPr>
          <p:cNvCxnSpPr/>
          <p:nvPr/>
        </p:nvCxnSpPr>
        <p:spPr>
          <a:xfrm>
            <a:off x="7609403" y="750872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4945FC5-314F-49BA-A630-5927CB20EDAA}"/>
              </a:ext>
            </a:extLst>
          </p:cNvPr>
          <p:cNvSpPr txBox="1"/>
          <p:nvPr/>
        </p:nvSpPr>
        <p:spPr>
          <a:xfrm>
            <a:off x="3369500" y="1169301"/>
            <a:ext cx="2644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1693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/>
            <a:r>
              <a:rPr lang="ko-KR" altLang="en-US" sz="2500" dirty="0"/>
              <a:t>안용복 납치사건</a:t>
            </a:r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8335D889-AC5B-4CA9-9271-B327B7D7FBF9}"/>
              </a:ext>
            </a:extLst>
          </p:cNvPr>
          <p:cNvSpPr/>
          <p:nvPr/>
        </p:nvSpPr>
        <p:spPr>
          <a:xfrm>
            <a:off x="4560120" y="2121497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C9F51-1B65-4F65-8880-09294868AA9D}"/>
              </a:ext>
            </a:extLst>
          </p:cNvPr>
          <p:cNvSpPr txBox="1"/>
          <p:nvPr/>
        </p:nvSpPr>
        <p:spPr>
          <a:xfrm>
            <a:off x="2983231" y="2701266"/>
            <a:ext cx="33132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울릉도 영유권 분쟁 발생 계기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F0AE4-DE4E-43FB-B5FD-874C0B245949}"/>
              </a:ext>
            </a:extLst>
          </p:cNvPr>
          <p:cNvSpPr txBox="1"/>
          <p:nvPr/>
        </p:nvSpPr>
        <p:spPr>
          <a:xfrm>
            <a:off x="6092789" y="1123012"/>
            <a:ext cx="29987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1694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울릉도 </a:t>
            </a:r>
            <a:r>
              <a:rPr lang="ko-KR" altLang="en-US" sz="2500" dirty="0" err="1"/>
              <a:t>수토제도</a:t>
            </a:r>
            <a:r>
              <a:rPr lang="ko-KR" altLang="en-US" sz="2500" dirty="0"/>
              <a:t> 시행결정</a:t>
            </a:r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20001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14877" y="910738"/>
            <a:ext cx="38905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000708" y="835378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13D67-12EA-485C-8F2A-92022245BAA0}"/>
              </a:ext>
            </a:extLst>
          </p:cNvPr>
          <p:cNvSpPr txBox="1"/>
          <p:nvPr/>
        </p:nvSpPr>
        <p:spPr>
          <a:xfrm>
            <a:off x="439261" y="1375776"/>
            <a:ext cx="3158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2500" dirty="0"/>
              <a:t>1695</a:t>
            </a:r>
            <a:r>
              <a:rPr lang="ko-KR" altLang="en-US" sz="2500" dirty="0"/>
              <a:t>년 </a:t>
            </a:r>
            <a:endParaRPr lang="en-US" altLang="ko-KR" sz="2500" dirty="0"/>
          </a:p>
          <a:p>
            <a:pPr algn="ctr" fontAlgn="base" latinLnBrk="1"/>
            <a:r>
              <a:rPr lang="ko-KR" altLang="en-US" sz="2500" dirty="0"/>
              <a:t>일본 </a:t>
            </a:r>
            <a:r>
              <a:rPr lang="ko-KR" altLang="en-US" sz="2500" dirty="0" err="1"/>
              <a:t>돗토리번</a:t>
            </a:r>
            <a:r>
              <a:rPr lang="ko-KR" altLang="en-US" sz="2500" dirty="0"/>
              <a:t> 답변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080439" y="919662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B12D0C3B-C003-46F1-8CCF-EA71929D7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11" y="567936"/>
            <a:ext cx="4307393" cy="407310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F7AFBCA-524A-4AB2-911A-F4A545AB2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332" y="1137640"/>
            <a:ext cx="5238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302898" y="970112"/>
            <a:ext cx="54615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1286903" y="894752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BD1471A-04FE-4D7C-BB08-E2430CDA4F28}"/>
              </a:ext>
            </a:extLst>
          </p:cNvPr>
          <p:cNvSpPr/>
          <p:nvPr/>
        </p:nvSpPr>
        <p:spPr>
          <a:xfrm>
            <a:off x="4442261" y="894752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1366634" y="104547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C605DD4-64F1-480B-8496-8B76008D900B}"/>
              </a:ext>
            </a:extLst>
          </p:cNvPr>
          <p:cNvCxnSpPr/>
          <p:nvPr/>
        </p:nvCxnSpPr>
        <p:spPr>
          <a:xfrm>
            <a:off x="4516199" y="1045471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DFA7777-8A95-4762-BC80-A643CBB710AB}"/>
              </a:ext>
            </a:extLst>
          </p:cNvPr>
          <p:cNvSpPr txBox="1"/>
          <p:nvPr/>
        </p:nvSpPr>
        <p:spPr>
          <a:xfrm>
            <a:off x="-510177" y="1580953"/>
            <a:ext cx="39415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1696</a:t>
            </a:r>
            <a:r>
              <a:rPr lang="ko-KR" altLang="en-US" sz="2500" dirty="0"/>
              <a:t>년 </a:t>
            </a:r>
            <a:r>
              <a:rPr lang="en-US" altLang="ko-KR" sz="2500" dirty="0"/>
              <a:t>1</a:t>
            </a:r>
            <a:r>
              <a:rPr lang="ko-KR" altLang="en-US" sz="2500" dirty="0"/>
              <a:t>월 </a:t>
            </a:r>
            <a:r>
              <a:rPr lang="en-US" altLang="ko-KR" sz="2500" dirty="0"/>
              <a:t>28</a:t>
            </a:r>
            <a:r>
              <a:rPr lang="ko-KR" altLang="en-US" sz="2500" dirty="0"/>
              <a:t>일</a:t>
            </a:r>
            <a:endParaRPr lang="en-US" altLang="ko-KR" sz="2500" dirty="0"/>
          </a:p>
          <a:p>
            <a:pPr algn="ctr"/>
            <a:r>
              <a:rPr lang="ko-KR" altLang="en-US" sz="2500" dirty="0"/>
              <a:t>다케시마</a:t>
            </a:r>
            <a:r>
              <a:rPr lang="en-US" altLang="ko-KR" sz="2500" dirty="0"/>
              <a:t>(</a:t>
            </a:r>
            <a:r>
              <a:rPr lang="ko-KR" altLang="en-US" sz="2500" dirty="0"/>
              <a:t>울릉도</a:t>
            </a:r>
            <a:r>
              <a:rPr lang="en-US" altLang="ko-KR" sz="2500" dirty="0"/>
              <a:t>) </a:t>
            </a:r>
            <a:r>
              <a:rPr lang="ko-KR" altLang="en-US" sz="2500" dirty="0"/>
              <a:t>도해금지령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9C547-9944-45E3-A042-5BB07E6B3922}"/>
              </a:ext>
            </a:extLst>
          </p:cNvPr>
          <p:cNvSpPr txBox="1"/>
          <p:nvPr/>
        </p:nvSpPr>
        <p:spPr>
          <a:xfrm>
            <a:off x="3265477" y="1580953"/>
            <a:ext cx="21697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1696</a:t>
            </a:r>
            <a:r>
              <a:rPr lang="ko-KR" altLang="en-US" sz="2500" dirty="0"/>
              <a:t>년 </a:t>
            </a:r>
            <a:r>
              <a:rPr lang="en-US" altLang="ko-KR" sz="2500" dirty="0"/>
              <a:t>5</a:t>
            </a:r>
            <a:r>
              <a:rPr lang="ko-KR" altLang="en-US" sz="2500" dirty="0"/>
              <a:t>월</a:t>
            </a:r>
            <a:endParaRPr lang="en-US" altLang="ko-KR" sz="2500" dirty="0"/>
          </a:p>
          <a:p>
            <a:pPr algn="ctr"/>
            <a:r>
              <a:rPr lang="ko-KR" altLang="en-US" sz="2500" dirty="0"/>
              <a:t>안용복</a:t>
            </a:r>
            <a:endParaRPr lang="en-US" altLang="ko-KR" sz="2500" dirty="0"/>
          </a:p>
          <a:p>
            <a:pPr algn="ctr"/>
            <a:r>
              <a:rPr lang="ko-KR" altLang="en-US" sz="2500" dirty="0"/>
              <a:t> 일본 도해</a:t>
            </a:r>
          </a:p>
        </p:txBody>
      </p:sp>
      <p:pic>
        <p:nvPicPr>
          <p:cNvPr id="1027" name="Picture 3" descr="충 ~ 성! 독도수호!!       독도가 우리의 영토인 근거(8) 안용복 일본도해(1696년 5월)">
            <a:hlinkClick r:id="rId3" tooltip="충 ~ 성! 독도수호!!       독도가 우리의 영토인 근거(8) 안용복 일본도해(1696년 5월) 블로그"/>
            <a:extLst>
              <a:ext uri="{FF2B5EF4-FFF2-40B4-BE49-F238E27FC236}">
                <a16:creationId xmlns:a16="http://schemas.microsoft.com/office/drawing/2014/main" id="{AA87451C-4B4B-4BC1-98B7-96ACBD02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24" y="519592"/>
            <a:ext cx="3265472" cy="40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455175" y="1473656"/>
            <a:ext cx="380603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278460" y="1398296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358191" y="1549015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A0C235-68F7-4785-922B-6A1C204003EE}"/>
              </a:ext>
            </a:extLst>
          </p:cNvPr>
          <p:cNvSpPr txBox="1"/>
          <p:nvPr/>
        </p:nvSpPr>
        <p:spPr>
          <a:xfrm>
            <a:off x="983625" y="1962134"/>
            <a:ext cx="27491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1770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en-US" altLang="ko-KR" sz="2500" dirty="0"/>
              <a:t>『</a:t>
            </a:r>
            <a:r>
              <a:rPr lang="ko-KR" altLang="en-US" sz="2500" dirty="0" err="1"/>
              <a:t>동국문헌비고</a:t>
            </a:r>
            <a:r>
              <a:rPr lang="en-US" altLang="ko-KR" sz="2500" dirty="0"/>
              <a:t>』 </a:t>
            </a:r>
            <a:r>
              <a:rPr lang="ko-KR" altLang="en-US" sz="2500" dirty="0"/>
              <a:t>「여지고」  </a:t>
            </a:r>
            <a:endParaRPr lang="en-US" altLang="ko-KR" sz="2500" dirty="0"/>
          </a:p>
          <a:p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47D69F3-CADA-4D36-B91D-73D06211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36" y="380479"/>
            <a:ext cx="4215331" cy="4157655"/>
          </a:xfrm>
          <a:prstGeom prst="rect">
            <a:avLst/>
          </a:prstGeom>
        </p:spPr>
      </p:pic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5FB38619-60EB-46F4-9734-41B5B210542F}"/>
              </a:ext>
            </a:extLst>
          </p:cNvPr>
          <p:cNvSpPr/>
          <p:nvPr/>
        </p:nvSpPr>
        <p:spPr>
          <a:xfrm>
            <a:off x="2278484" y="3234345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4D915-22D7-4BD3-AB0E-E5EDD9467AAC}"/>
              </a:ext>
            </a:extLst>
          </p:cNvPr>
          <p:cNvSpPr txBox="1"/>
          <p:nvPr/>
        </p:nvSpPr>
        <p:spPr>
          <a:xfrm>
            <a:off x="586226" y="3657580"/>
            <a:ext cx="33844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독도가 우리나라 영토임이 더욱 분명해진 문헌</a:t>
            </a:r>
          </a:p>
        </p:txBody>
      </p:sp>
    </p:spTree>
    <p:extLst>
      <p:ext uri="{BB962C8B-B14F-4D97-AF65-F5344CB8AC3E}">
        <p14:creationId xmlns:p14="http://schemas.microsoft.com/office/powerpoint/2010/main" val="13485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012919-63CC-45C3-A525-CC11FC704C1C}"/>
              </a:ext>
            </a:extLst>
          </p:cNvPr>
          <p:cNvGrpSpPr/>
          <p:nvPr/>
        </p:nvGrpSpPr>
        <p:grpSpPr>
          <a:xfrm>
            <a:off x="0" y="-9063"/>
            <a:ext cx="9144000" cy="233239"/>
            <a:chOff x="0" y="-2651"/>
            <a:chExt cx="9144000" cy="233239"/>
          </a:xfrm>
          <a:solidFill>
            <a:schemeClr val="tx1"/>
          </a:solidFill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6BF38E7-4101-4B7B-AFE8-35E6E21D236C}"/>
                </a:ext>
              </a:extLst>
            </p:cNvPr>
            <p:cNvSpPr/>
            <p:nvPr/>
          </p:nvSpPr>
          <p:spPr>
            <a:xfrm>
              <a:off x="0" y="-2651"/>
              <a:ext cx="8348870" cy="2332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FF59D4-C048-4D18-B20A-DF8A4C579C02}"/>
                </a:ext>
              </a:extLst>
            </p:cNvPr>
            <p:cNvSpPr/>
            <p:nvPr/>
          </p:nvSpPr>
          <p:spPr>
            <a:xfrm>
              <a:off x="8348870" y="-2651"/>
              <a:ext cx="795130" cy="230588"/>
            </a:xfrm>
            <a:prstGeom prst="rect">
              <a:avLst/>
            </a:prstGeom>
            <a:grp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9819E8-A070-43DD-ADF7-DC52A8E75C1A}"/>
              </a:ext>
            </a:extLst>
          </p:cNvPr>
          <p:cNvCxnSpPr>
            <a:cxnSpLocks/>
          </p:cNvCxnSpPr>
          <p:nvPr/>
        </p:nvCxnSpPr>
        <p:spPr>
          <a:xfrm>
            <a:off x="231524" y="1111411"/>
            <a:ext cx="42533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87D63E4-C060-4707-BA68-59757311A444}"/>
              </a:ext>
            </a:extLst>
          </p:cNvPr>
          <p:cNvSpPr/>
          <p:nvPr/>
        </p:nvSpPr>
        <p:spPr>
          <a:xfrm>
            <a:off x="2198753" y="1036051"/>
            <a:ext cx="159463" cy="150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EF51AFA-FFB0-4227-9DEF-107069911308}"/>
              </a:ext>
            </a:extLst>
          </p:cNvPr>
          <p:cNvCxnSpPr/>
          <p:nvPr/>
        </p:nvCxnSpPr>
        <p:spPr>
          <a:xfrm>
            <a:off x="2278472" y="1186770"/>
            <a:ext cx="0" cy="241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73299E-08D4-4AEC-8BC4-09D45C5C7DF3}"/>
              </a:ext>
            </a:extLst>
          </p:cNvPr>
          <p:cNvSpPr txBox="1"/>
          <p:nvPr/>
        </p:nvSpPr>
        <p:spPr>
          <a:xfrm>
            <a:off x="313850" y="1573526"/>
            <a:ext cx="39196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1870</a:t>
            </a:r>
            <a:r>
              <a:rPr lang="ko-KR" altLang="en-US" sz="2500" dirty="0"/>
              <a:t>년</a:t>
            </a:r>
            <a:endParaRPr lang="en-US" altLang="ko-KR" sz="2500" dirty="0"/>
          </a:p>
          <a:p>
            <a:pPr algn="ctr"/>
            <a:r>
              <a:rPr lang="ko-KR" altLang="en-US" sz="2500" dirty="0"/>
              <a:t>일 외무성 </a:t>
            </a:r>
            <a:r>
              <a:rPr lang="en-US" altLang="ko-KR" sz="2500" dirty="0"/>
              <a:t>『</a:t>
            </a:r>
            <a:r>
              <a:rPr lang="ko-KR" altLang="en-US" sz="2500" dirty="0" err="1"/>
              <a:t>조선국교제시말내탐서</a:t>
            </a:r>
            <a:r>
              <a:rPr lang="en-US" altLang="ko-KR" sz="2500" b="1" dirty="0"/>
              <a:t>』</a:t>
            </a:r>
            <a:r>
              <a:rPr lang="en-US" altLang="ko-KR" b="1" dirty="0"/>
              <a:t> </a:t>
            </a:r>
            <a:endParaRPr lang="ko-KR" altLang="en-US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2A25F84-3561-43ED-8179-F3B24F767058}"/>
              </a:ext>
            </a:extLst>
          </p:cNvPr>
          <p:cNvSpPr/>
          <p:nvPr/>
        </p:nvSpPr>
        <p:spPr>
          <a:xfrm>
            <a:off x="2273669" y="3035270"/>
            <a:ext cx="159439" cy="24116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83352-7660-46EF-B5B0-7081B817B83E}"/>
              </a:ext>
            </a:extLst>
          </p:cNvPr>
          <p:cNvSpPr txBox="1"/>
          <p:nvPr/>
        </p:nvSpPr>
        <p:spPr>
          <a:xfrm>
            <a:off x="393568" y="3601202"/>
            <a:ext cx="3919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외무성에서 두 섬이 조선의 영토임을 인정한 보고서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B1B0E6D-155B-477B-967D-754EB80E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91" y="577107"/>
            <a:ext cx="4490389" cy="40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5875</TotalTime>
  <Words>493</Words>
  <Application>Microsoft Office PowerPoint</Application>
  <PresentationFormat>화면 슬라이드 쇼(16:9)</PresentationFormat>
  <Paragraphs>132</Paragraphs>
  <Slides>30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Bebas</vt:lpstr>
      <vt:lpstr>Quentin</vt:lpstr>
      <vt:lpstr>경기천년바탕 Regular</vt:lpstr>
      <vt:lpstr>맑은 고딕</vt:lpstr>
      <vt:lpstr>휴먼명조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강유림</cp:lastModifiedBy>
  <cp:revision>370</cp:revision>
  <dcterms:created xsi:type="dcterms:W3CDTF">2019-04-15T00:29:38Z</dcterms:created>
  <dcterms:modified xsi:type="dcterms:W3CDTF">2020-05-03T06:40:16Z</dcterms:modified>
</cp:coreProperties>
</file>