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6" r:id="rId2"/>
  </p:sldMasterIdLst>
  <p:notesMasterIdLst>
    <p:notesMasterId r:id="rId25"/>
  </p:notesMasterIdLst>
  <p:sldIdLst>
    <p:sldId id="256" r:id="rId3"/>
    <p:sldId id="257" r:id="rId4"/>
    <p:sldId id="261" r:id="rId5"/>
    <p:sldId id="274" r:id="rId6"/>
    <p:sldId id="275" r:id="rId7"/>
    <p:sldId id="276" r:id="rId8"/>
    <p:sldId id="281" r:id="rId9"/>
    <p:sldId id="277" r:id="rId10"/>
    <p:sldId id="278" r:id="rId11"/>
    <p:sldId id="273" r:id="rId12"/>
    <p:sldId id="259" r:id="rId13"/>
    <p:sldId id="263" r:id="rId14"/>
    <p:sldId id="262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9" r:id="rId23"/>
    <p:sldId id="280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86C6"/>
    <a:srgbClr val="4BBAE7"/>
    <a:srgbClr val="BB4643"/>
    <a:srgbClr val="C45B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904" autoAdjust="0"/>
    <p:restoredTop sz="94619" autoAdjust="0"/>
  </p:normalViewPr>
  <p:slideViewPr>
    <p:cSldViewPr>
      <p:cViewPr>
        <p:scale>
          <a:sx n="100" d="100"/>
          <a:sy n="100" d="100"/>
        </p:scale>
        <p:origin x="-1572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200415-41BB-4EFB-950B-8A7A86B62FE3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02983-8B8E-4470-A8FE-E3A1020F970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E81AF-5261-4556-B739-821C40A828E3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47664" y="2852936"/>
            <a:ext cx="6406480" cy="747514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47664" y="3645024"/>
            <a:ext cx="6400800" cy="720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8" name="그림 17" descr="무료3.png"/>
          <p:cNvPicPr>
            <a:picLocks noChangeAspect="1"/>
          </p:cNvPicPr>
          <p:nvPr userDrawn="1"/>
        </p:nvPicPr>
        <p:blipFill>
          <a:blip r:embed="rId2" cstate="print"/>
          <a:srcRect l="1164" r="772" b="1423"/>
          <a:stretch>
            <a:fillRect/>
          </a:stretch>
        </p:blipFill>
        <p:spPr>
          <a:xfrm>
            <a:off x="0" y="-27384"/>
            <a:ext cx="9144000" cy="6885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한쪽 모서리가 둥근 사각형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무료3-3.png"/>
          <p:cNvPicPr>
            <a:picLocks noChangeAspect="1"/>
          </p:cNvPicPr>
          <p:nvPr userDrawn="1"/>
        </p:nvPicPr>
        <p:blipFill>
          <a:blip r:embed="rId2" cstate="print"/>
          <a:srcRect l="1173" b="1879"/>
          <a:stretch>
            <a:fillRect/>
          </a:stretch>
        </p:blipFill>
        <p:spPr>
          <a:xfrm>
            <a:off x="0" y="-27384"/>
            <a:ext cx="9144000" cy="6885384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무료3-3.png"/>
          <p:cNvPicPr>
            <a:picLocks noChangeAspect="1"/>
          </p:cNvPicPr>
          <p:nvPr userDrawn="1"/>
        </p:nvPicPr>
        <p:blipFill>
          <a:blip r:embed="rId2" cstate="print"/>
          <a:srcRect l="1173" b="1879"/>
          <a:stretch>
            <a:fillRect/>
          </a:stretch>
        </p:blipFill>
        <p:spPr>
          <a:xfrm>
            <a:off x="0" y="0"/>
            <a:ext cx="9144000" cy="6885384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무료3-3.png"/>
          <p:cNvPicPr>
            <a:picLocks noChangeAspect="1"/>
          </p:cNvPicPr>
          <p:nvPr userDrawn="1"/>
        </p:nvPicPr>
        <p:blipFill>
          <a:blip r:embed="rId2" cstate="print"/>
          <a:srcRect l="1173" b="1879"/>
          <a:stretch>
            <a:fillRect/>
          </a:stretch>
        </p:blipFill>
        <p:spPr>
          <a:xfrm>
            <a:off x="0" y="-27384"/>
            <a:ext cx="9144000" cy="6885384"/>
          </a:xfrm>
          <a:prstGeom prst="rect">
            <a:avLst/>
          </a:prstGeom>
        </p:spPr>
      </p:pic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0" name="부제목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9" name="그림 8" descr="무료3.png"/>
          <p:cNvPicPr>
            <a:picLocks noChangeAspect="1"/>
          </p:cNvPicPr>
          <p:nvPr userDrawn="1"/>
        </p:nvPicPr>
        <p:blipFill>
          <a:blip r:embed="rId2" cstate="print"/>
          <a:srcRect l="1164" r="772" b="1423"/>
          <a:stretch>
            <a:fillRect/>
          </a:stretch>
        </p:blipFill>
        <p:spPr>
          <a:xfrm>
            <a:off x="0" y="-27384"/>
            <a:ext cx="9144000" cy="68853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모서리가 둥근 직사각형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674" r:id="rId3"/>
    <p:sldLayoutId id="2147483675" r:id="rId4"/>
    <p:sldLayoutId id="2147483666" r:id="rId5"/>
  </p:sldLayoutIdLst>
  <p:txStyles>
    <p:titleStyle>
      <a:lvl1pPr algn="l" defTabSz="914400" rtl="0" eaLnBrk="1" latinLnBrk="1" hangingPunct="1"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제목 개체 틀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26DFAB2-21E0-4ECA-B168-DB6E1AEE2809}" type="datetimeFigureOut">
              <a:rPr lang="ko-KR" altLang="en-US" smtClean="0"/>
              <a:pPr/>
              <a:t>2020-05-03</a:t>
            </a:fld>
            <a:endParaRPr lang="ko-KR" altLang="en-US"/>
          </a:p>
        </p:txBody>
      </p:sp>
      <p:sp>
        <p:nvSpPr>
          <p:cNvPr id="18" name="바닥글 개체 틀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729CDDD-088E-4724-8D01-A02902DA60C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rtl="0" eaLnBrk="1" latinLnBrk="1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1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1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1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1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7KUqsZJSxc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971600" y="2492896"/>
            <a:ext cx="7128792" cy="86177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5000" noProof="1" smtClean="0">
                <a:latin typeface="맑은 고딕" pitchFamily="50" charset="-127"/>
                <a:ea typeface="맑은 고딕" pitchFamily="50" charset="-127"/>
              </a:rPr>
              <a:t>일본의 만화문화</a:t>
            </a:r>
            <a:endParaRPr kumimoji="0" lang="en-US" altLang="ko-KR" sz="5000" noProof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2" name="Rectangle 10"/>
          <p:cNvSpPr txBox="1">
            <a:spLocks noChangeArrowheads="1"/>
          </p:cNvSpPr>
          <p:nvPr/>
        </p:nvSpPr>
        <p:spPr>
          <a:xfrm>
            <a:off x="971600" y="3382888"/>
            <a:ext cx="7083076" cy="500063"/>
          </a:xfrm>
          <a:prstGeom prst="rect">
            <a:avLst/>
          </a:prstGeom>
        </p:spPr>
        <p:txBody>
          <a:bodyPr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kumimoji="0" lang="en-US" sz="2000" noProof="1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835696" y="4387007"/>
            <a:ext cx="5472113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algn="ctr" eaLnBrk="0" latinLnBrk="0" hangingPunct="0">
              <a:defRPr/>
            </a:pPr>
            <a:r>
              <a:rPr lang="ko-KR" alt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산림자원학과 </a:t>
            </a:r>
            <a:r>
              <a:rPr lang="en-US" altLang="ko-K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21632139 </a:t>
            </a:r>
            <a:r>
              <a:rPr lang="ko-KR" alt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김세준</a:t>
            </a:r>
            <a:endParaRPr lang="en-US" altLang="ko-KR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그림 14" descr="무료3-2.png"/>
          <p:cNvPicPr>
            <a:picLocks noChangeAspect="1"/>
          </p:cNvPicPr>
          <p:nvPr/>
        </p:nvPicPr>
        <p:blipFill>
          <a:blip r:embed="rId2" cstate="print"/>
          <a:srcRect l="1123" t="2039" r="791" b="39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771800" y="3068960"/>
            <a:ext cx="52565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맑은 고딕" pitchFamily="50" charset="-127"/>
                <a:cs typeface="Arial" charset="0"/>
              </a:rPr>
              <a:t>Chapter 4</a:t>
            </a:r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</a:p>
          <a:p>
            <a:pPr algn="r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역대 누적 </a:t>
            </a: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ko-KR" alt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억부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이상의 사랑 받는 일본 만화 </a:t>
            </a: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Best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작가 오다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에이치로의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‘원피스’는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1997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년부터 지금까지 연재되고 있는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역대급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만화로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현재까지 출간 된 책의 권수는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80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권에 달하며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판매 누계 권수는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2000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만부에 이른다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원피스는 단일 작가에 의한 만화 시리즈 가운데 가장 많이 팔린 만화로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기네스에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등재되었으며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만화책을 바탕으로 한 게임과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피규어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캐릭터 티셔츠 등의 제품도 많은 사랑을 받고 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작가가 원피스 캐릭터 사용 시 받는 사용료는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5%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라고 하는데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 단위로 환산하면 약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15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억엔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우리 돈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150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억원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가까이 된다고 하니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대박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중에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대박이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아닐 수 없다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endParaRPr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3766629" y="404664"/>
            <a:ext cx="177003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1. </a:t>
            </a:r>
            <a:r>
              <a:rPr kumimoji="0"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원피스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5" name="그림 4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124744"/>
            <a:ext cx="7704856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사이토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타카오의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만화 ‘고르고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13’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은 일본 쇼가쿠칸의 만화 잡지인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빅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코믹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에서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1968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년부터 연재되고 있는 작품으로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현재까지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179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까지 발매되었으며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누계 판매 권수가 무려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억부를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돌파한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인기작이다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고르고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은 전 세계를 무대로 활약하는 프로 저격수를 그린 성인 취향의 액션 만화로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의뢰 받은 일은 반드시 완료하는 초일류 저격수 고르고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13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 이야기다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 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3487707" y="404664"/>
            <a:ext cx="232788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2. </a:t>
            </a:r>
            <a:r>
              <a:rPr kumimoji="0"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고르고 </a:t>
            </a: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13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7" name="그림 6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124744"/>
            <a:ext cx="7704856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우리나라에서도 이름만 대면 누구나 다 아는 만화 ‘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드래곤볼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’은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1984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년부터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1995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년까지 총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42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권이 연재 된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토리야마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아키라의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만화로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누계 판매 권수는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5700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만부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전 세계 판매량은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천만부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이상에 달한다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전 세계에 흩어진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7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개를 모두 모으면 어떤 소원이라도 하나만 이루어 준다는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드래곤볼과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주인공 손오공을 중심으로 펼쳐지는 소년 만화로 지금까지도 많은 사랑을 받고 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3574270" y="404664"/>
            <a:ext cx="215475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3. </a:t>
            </a:r>
            <a:r>
              <a:rPr kumimoji="0" lang="ko-KR" altLang="en-US" sz="3000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드래곤볼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11" name="그림 10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124744"/>
            <a:ext cx="7704856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도쿄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카츠시카구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카메아리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공원 앞 파출소에서 근무하는 사고뭉치 순경 아저씨의 이야기를 그린 만화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여기는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카츠시카구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카메아리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공원 앞 파출소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1976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년부터 현재까지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197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권이 연재된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아키모토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오사무의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작품이다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누계 판매 권수는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5650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만부이며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타이틀이 길어 일본 내에서는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코치카메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라고 부른다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연재를 시작한 이래 한 번도 쉬지 않고 장기 연재 중인 이 만화는 한국에서는 서울문화사를 통해 라이선스 판이 발행되고 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544594" y="404664"/>
            <a:ext cx="821410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4. </a:t>
            </a:r>
            <a:r>
              <a:rPr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여기는 </a:t>
            </a:r>
            <a:r>
              <a:rPr lang="ko-KR" altLang="en-US" sz="3000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카츠시카구</a:t>
            </a:r>
            <a:r>
              <a:rPr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 </a:t>
            </a:r>
            <a:r>
              <a:rPr lang="ko-KR" altLang="en-US" sz="3000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카메아리</a:t>
            </a:r>
            <a:r>
              <a:rPr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 공원 앞 파출소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6" name="그림 5" descr="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124744"/>
            <a:ext cx="7704856" cy="24482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일본의 만화가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아오야마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고쇼가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1994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년부터 현재까지 일본의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주간 소년 선데이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 연재 중인 명탐정 코난의 누계 판매 권수는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4000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만부로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만화책뿐만 아니라 애니메이션으로도 많은 사랑을 받고 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한국에서는 서울문화사에서 단행본을 번역해 발간하고 있으며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애니메이션은 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KBS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영상사업단에서 수입해 더빙 제작하여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2000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월 방영하였으나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지상파에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맞지 않는 폭력성과 잔인함이 문제가 되어 조기 종영된 뒤 케이블 채널인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투니버스에서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2004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5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월부터 방송을 이어가고 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3314584" y="404664"/>
            <a:ext cx="267413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5</a:t>
            </a: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  <a:r>
              <a:rPr kumimoji="0"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명탐정 </a:t>
            </a:r>
            <a:r>
              <a:rPr kumimoji="0" lang="ko-KR" altLang="en-US" sz="3000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코난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6" name="그림 5" descr="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124744"/>
            <a:ext cx="7704856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1999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년부터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2015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년까지 총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72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권이 연재 된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키시모토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마사시의 만화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나루토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는 누계 판매량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3500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만부를 자랑하는 인기 만화로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한국에서도 많은 사랑을 받는 일본 만화 가운데 하나다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해외에서는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7,000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만부가 판매되었는데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이는 일본 만화로는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1995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 종간된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드래곤볼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이후 해외에서 가장 많이 팔린 것이다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나루토는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전형적인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권선징악형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소년 만화지만 일본뿐만 아니라 아시아와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구미권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독자들의 공감대를 이끌어내며 꾸준히 히트했다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3766630" y="404664"/>
            <a:ext cx="177003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6. </a:t>
            </a:r>
            <a:r>
              <a:rPr kumimoji="0" lang="ko-KR" altLang="en-US" sz="3000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나루토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6" name="그림 5" descr="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124744"/>
            <a:ext cx="7704856" cy="24482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카리야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테츠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원작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하나사키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아키라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그림의 일본 만화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맛의 달인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은 일본 쇼가쿠간 산하 주간 만화 잡지인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빅코믹스프리트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에서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1983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년부터 현재까지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111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권이 연재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발매되었다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누계 판매량은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3000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만부이며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단지 음식에 대한 내용이 아닌 일본의 사회상을 반영해 더욱 사랑 받고 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뿐만 아니라 쌀 수입문제나 대미무역마찰로 인한 쇠고기 수입 문제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고래고기 문제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채소에서 검출되는 농약 등 난항을 겪고 있는 음식과 관련한 사회 문제를 깊이 다루고 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3506944" y="404664"/>
            <a:ext cx="228940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7. </a:t>
            </a:r>
            <a:r>
              <a:rPr kumimoji="0"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맛의 달인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6" name="그림 5" descr="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124744"/>
            <a:ext cx="7776864" cy="24482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2000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만부 이상 판매된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이노우에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다케히코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작가의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슬램덩크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1990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년부터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1996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년까지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주간 소년점프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 연재되었으며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단행본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일반판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31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완전판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24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완전판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프리미엄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24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권이 발매되었다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국내에서는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1992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~1996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 주간 만화잡지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소년챔프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 별책부록으로 연재되었는데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무대를 한국으로 옮겨 이름도 한국식인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채치수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소연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서태웅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정대만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송태섭 등으로 표기했다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3574270" y="404664"/>
            <a:ext cx="215475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8</a:t>
            </a: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  <a:r>
              <a:rPr kumimoji="0" lang="ko-KR" altLang="en-US" sz="3000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슬램덩크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6" name="그림 5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052736"/>
            <a:ext cx="7704856" cy="25202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 내에서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억부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전 세계적으로는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천만부가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판매된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도라에몽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은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1969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 일본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쇼가쿠칸에서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발행하는 어린이 잡지의 단편만화로 시작해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1996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 연재가 마감되었으며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총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45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권이 발매 된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후지코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F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후지오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작가의 만화다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애완용 고양이와 장난감 오두기를 결합시켜 탄생한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도라에몽은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22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세기의 후손이 무얼 해도 풀리지 않는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찌질한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초등생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조상을 돕기 위해 파견한 일종의 만능 로봇 이야기로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캐릭터 자체가 사랑스러워 지금까지도 엄청난 사랑을 받고 있다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3574270" y="404664"/>
            <a:ext cx="215475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9</a:t>
            </a: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  <a:r>
              <a:rPr kumimoji="0" lang="ko-KR" altLang="en-US" sz="3000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도라에몽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6" name="그림 5" descr="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052736"/>
            <a:ext cx="7704856" cy="25202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 descr="무료3-1.png"/>
          <p:cNvPicPr>
            <a:picLocks noChangeAspect="1"/>
          </p:cNvPicPr>
          <p:nvPr/>
        </p:nvPicPr>
        <p:blipFill>
          <a:blip r:embed="rId2" cstate="print"/>
          <a:srcRect l="1152" t="-872" r="784" b="1426"/>
          <a:stretch>
            <a:fillRect/>
          </a:stretch>
        </p:blipFill>
        <p:spPr>
          <a:xfrm>
            <a:off x="0" y="-72008"/>
            <a:ext cx="9144000" cy="69300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03648" y="2467288"/>
            <a:ext cx="5256584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kumimoji="0"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일본만화와 </a:t>
            </a:r>
            <a:r>
              <a:rPr kumimoji="0"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망가</a:t>
            </a: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kumimoji="0"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역사와 출판 형태</a:t>
            </a:r>
            <a:endParaRPr kumimoji="0"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kumimoji="0"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구성과 기법</a:t>
            </a:r>
            <a:endParaRPr kumimoji="0"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역대 누적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억부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이상의 사랑 받는 일본 만화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Best 10</a:t>
            </a:r>
          </a:p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참고문헌</a:t>
            </a:r>
            <a:endParaRPr kumimoji="0"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172" name="직사각형 116"/>
          <p:cNvSpPr>
            <a:spLocks noChangeArrowheads="1"/>
          </p:cNvSpPr>
          <p:nvPr/>
        </p:nvSpPr>
        <p:spPr bwMode="auto">
          <a:xfrm>
            <a:off x="1187625" y="1692097"/>
            <a:ext cx="201622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맑은 고딕" pitchFamily="50" charset="-127"/>
                <a:cs typeface="Arial" charset="0"/>
              </a:rPr>
              <a:t>Chapter</a:t>
            </a:r>
            <a:endParaRPr kumimoji="0" lang="en-US" altLang="ko-KR" sz="4000" dirty="0">
              <a:solidFill>
                <a:schemeClr val="accent1">
                  <a:lumMod val="75000"/>
                </a:schemeClr>
              </a:solidFill>
              <a:latin typeface="Arial" charset="0"/>
              <a:ea typeface="맑은 고딕" pitchFamily="50" charset="-127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2"/>
          <p:cNvSpPr txBox="1">
            <a:spLocks/>
          </p:cNvSpPr>
          <p:nvPr/>
        </p:nvSpPr>
        <p:spPr bwMode="auto">
          <a:xfrm>
            <a:off x="467544" y="378904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1952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년부터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1962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년까지 총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21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권이 연재 된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데츠카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오사무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작가의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철완아톰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은 국내에서도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&lt;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우주소년 아톰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&gt;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으로 많은 사랑을 받았으며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누계 판매 권수는 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억부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이상이다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인간의 감수성을 지닌 소년로봇 아톰이 지구와 세계평화를 위해 고군분투하는 모습을 그린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철완아톰은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반세기가 지난 지금까지도 대단한 사랑을 받고 있으며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책뿐만 아니라 애니메이션으로도 제작되어 엄청난 인기를 끈 것과 동시에 일본 애니메이션영화 산업의 부흥을 불러 일으켰다</a:t>
            </a:r>
            <a:r>
              <a:rPr lang="en-US" altLang="ko-KR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kumimoji="0"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3468473" y="404664"/>
            <a:ext cx="236635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10</a:t>
            </a:r>
            <a:r>
              <a:rPr kumimoji="0" lang="en-US" altLang="ko-KR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  <a:r>
              <a:rPr kumimoji="0" lang="ko-KR" altLang="en-US" sz="3000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철완아톰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pic>
        <p:nvPicPr>
          <p:cNvPr id="6" name="그림 5" descr="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1124744"/>
            <a:ext cx="7704856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그림 14" descr="무료3-2.png"/>
          <p:cNvPicPr>
            <a:picLocks noChangeAspect="1"/>
          </p:cNvPicPr>
          <p:nvPr/>
        </p:nvPicPr>
        <p:blipFill>
          <a:blip r:embed="rId2" cstate="print"/>
          <a:srcRect l="1123" t="2039" r="791" b="39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483768" y="3068960"/>
            <a:ext cx="55446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맑은 고딕" pitchFamily="50" charset="-127"/>
                <a:cs typeface="Arial" charset="0"/>
              </a:rPr>
              <a:t>Chapter 5</a:t>
            </a:r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</a:p>
          <a:p>
            <a:pPr algn="r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참고문헌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그림 10" descr="무료3-1.png"/>
          <p:cNvPicPr>
            <a:picLocks noChangeAspect="1"/>
          </p:cNvPicPr>
          <p:nvPr/>
        </p:nvPicPr>
        <p:blipFill>
          <a:blip r:embed="rId2" cstate="print"/>
          <a:srcRect l="1152" t="-872" r="784" b="1426"/>
          <a:stretch>
            <a:fillRect/>
          </a:stretch>
        </p:blipFill>
        <p:spPr>
          <a:xfrm>
            <a:off x="0" y="-72008"/>
            <a:ext cx="9144000" cy="69300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57224" y="2000240"/>
            <a:ext cx="5256584" cy="16126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kumimoji="0"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위키백과</a:t>
            </a:r>
            <a:endParaRPr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네이버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포스트 </a:t>
            </a: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데일리</a:t>
            </a:r>
            <a:r>
              <a:rPr lang="ko-KR" alt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라이프</a:t>
            </a:r>
            <a:endParaRPr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UcPeriod"/>
              <a:defRPr/>
            </a:pPr>
            <a:r>
              <a:rPr lang="ko-KR" alt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유튜브</a:t>
            </a:r>
            <a:endParaRPr lang="en-US" altLang="ko-KR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5" name="직사각형 116"/>
          <p:cNvSpPr>
            <a:spLocks noChangeArrowheads="1"/>
          </p:cNvSpPr>
          <p:nvPr/>
        </p:nvSpPr>
        <p:spPr bwMode="auto">
          <a:xfrm>
            <a:off x="323529" y="891552"/>
            <a:ext cx="20162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ko-KR" altLang="en-US" sz="36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맑은 고딕" pitchFamily="50" charset="-127"/>
                <a:cs typeface="Arial" charset="0"/>
              </a:rPr>
              <a:t>참고문헌</a:t>
            </a:r>
            <a:endParaRPr kumimoji="0" lang="en-US" altLang="ko-KR" sz="3600" dirty="0">
              <a:solidFill>
                <a:schemeClr val="accent1">
                  <a:lumMod val="75000"/>
                </a:schemeClr>
              </a:solidFill>
              <a:latin typeface="Arial" charset="0"/>
              <a:ea typeface="맑은 고딕" pitchFamily="50" charset="-127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290" y="2857496"/>
            <a:ext cx="7200800" cy="440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http://m.post.naver.com/viewer/postView.nhn?volumeNo=5446538&amp;memberNo=15460571&amp;vType=VERTICAL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7290" y="2285992"/>
            <a:ext cx="7200800" cy="4405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eaLnBrk="0" fontAlgn="auto" latinLnBrk="0" hangingPunct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https://ko.wikipedia.org/wiki/%EC%9D%BC%EB%B3%B8_%EB%A7%8C%ED%99%94</a:t>
            </a:r>
            <a:endParaRPr kumimoji="0" lang="en-US" altLang="ko-KR" sz="1100" dirty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357290" y="3500438"/>
            <a:ext cx="700092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https://www.youtube.com/watch?v=E7KuqsZJSxc</a:t>
            </a:r>
            <a:endParaRPr lang="ko-KR" altLang="en-US" sz="1100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그림 14" descr="무료3-2.png"/>
          <p:cNvPicPr>
            <a:picLocks noChangeAspect="1"/>
          </p:cNvPicPr>
          <p:nvPr/>
        </p:nvPicPr>
        <p:blipFill>
          <a:blip r:embed="rId2" cstate="print"/>
          <a:srcRect l="1123" t="2039" r="791" b="39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987824" y="3068960"/>
            <a:ext cx="5040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맑은 고딕" pitchFamily="50" charset="-127"/>
                <a:cs typeface="Arial" charset="0"/>
              </a:rPr>
              <a:t>Chapter 1</a:t>
            </a:r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</a:p>
          <a:p>
            <a:pPr algn="r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일본만화와 </a:t>
            </a:r>
            <a:r>
              <a:rPr lang="ko-KR" alt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망가</a:t>
            </a:r>
            <a:endParaRPr lang="en-US" altLang="ko-KR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118510" y="476672"/>
            <a:ext cx="314701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 일본만화와 </a:t>
            </a:r>
            <a:r>
              <a:rPr kumimoji="0" lang="ko-KR" altLang="en-US" sz="3000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망가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10" name="내용 개체 틀 2"/>
          <p:cNvSpPr txBox="1">
            <a:spLocks/>
          </p:cNvSpPr>
          <p:nvPr/>
        </p:nvSpPr>
        <p:spPr bwMode="auto">
          <a:xfrm>
            <a:off x="467544" y="2564904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망가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漫画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는 일본어로 만화라는 뜻이며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이는 같은 한자 문화권인 중국과 한국에 차용되어 만화를 뜻하는 일반명사로 자리잡은 반면에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구미권에는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Manga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라고 표음적으로 전달되어 코믹스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미국 만화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나 베데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프랑스 만화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등과 구분되는 일본만화를 가리키는 고유명사로 자리잡게 되었다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이는 한국 만화가 구미권에서는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en-US" altLang="ko-KR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Manhwa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 불리는 것과 맥락을 같이한다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망가라는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용어의 기원은 중국의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생각나는대로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쓴다의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만필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생각나는대로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그린다의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만필화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에서 비롯되었다는 이야기 등 여러가지 이야기가 존재한다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호쿠사이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망가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에서 망가는 만필화와 같은 것이기 때문에 현재의 만화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일반적으로 생각하는 현대 만화책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와는 다르다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.[1]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영국인 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찰스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워그먼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(Charles </a:t>
            </a:r>
            <a:r>
              <a:rPr lang="en-US" altLang="ko-KR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Wirgman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 일본에 건너가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1862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년에 요코하마 거류지에서 풍자만화인 ≪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저팬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펀치≫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를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발행하였으며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이때까지만 하더라도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펀치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라고 불리었으나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1895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년에 한 출판사가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카툰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", "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코믹스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를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망가로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처음으로 번역하면서 정착하게 되었다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반면에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각국의 만화를 그 나라에서의 만화를 뜻하는 고유명사를 통해 지칭하는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구미권과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다르게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 만화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 '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미국 만화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하는 식으로 지칭하는 한국에서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망가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라는 단어는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음란한 표현 위주의 일본성인만화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라는 의미로 쓰이게 되었다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endParaRPr lang="en-US" altLang="ko-KR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endParaRPr kumimoji="0" lang="en-US" altLang="ko-KR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내용 개체 틀 2"/>
          <p:cNvSpPr txBox="1">
            <a:spLocks/>
          </p:cNvSpPr>
          <p:nvPr/>
        </p:nvSpPr>
        <p:spPr bwMode="auto">
          <a:xfrm>
            <a:off x="467544" y="1196752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 만화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日本漫画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또는 만가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漫画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まんが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는 일본에서 제작된 만화를 가리킨다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주로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1937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년도에 만들어진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Zip-A-Tone(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스크린톤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을 활용하여 칸으로 그림과 내용을 전달하는 흑백만화로 주류를 이룬다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 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차 세계 대전 직후에 현재와 같은 형태에 도달하였다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일본만화 중 시장성이 있는 것으로 판단된 일부 작품은 차후에 애니메이션으로 제작되기도 하는데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 과정에서 주류시장의 취향이나 방영 규정에 맞춰 내용이 편집되는 경우가 많다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비한자권에서는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 일본어 漫画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まんが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를 빌려 </a:t>
            </a:r>
            <a:r>
              <a:rPr lang="en-US" altLang="ko-KR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Manga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라는 단어를 일본 만화라는 뜻으로 통칭하고 있다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endParaRPr kumimoji="0" lang="en-US" altLang="ko-KR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그림 14" descr="무료3-2.png"/>
          <p:cNvPicPr>
            <a:picLocks noChangeAspect="1"/>
          </p:cNvPicPr>
          <p:nvPr/>
        </p:nvPicPr>
        <p:blipFill>
          <a:blip r:embed="rId2" cstate="print"/>
          <a:srcRect l="1123" t="2039" r="791" b="39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987824" y="3068960"/>
            <a:ext cx="5040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맑은 고딕" pitchFamily="50" charset="-127"/>
                <a:cs typeface="Arial" charset="0"/>
              </a:rPr>
              <a:t>Chapter 2</a:t>
            </a:r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</a:p>
          <a:p>
            <a:pPr algn="r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역사와 출판 형태</a:t>
            </a:r>
            <a:endParaRPr lang="en-US" altLang="ko-KR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118513" y="476672"/>
            <a:ext cx="314701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 역사와 출판형태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10" name="내용 개체 틀 2"/>
          <p:cNvSpPr txBox="1">
            <a:spLocks/>
          </p:cNvSpPr>
          <p:nvPr/>
        </p:nvSpPr>
        <p:spPr bwMode="auto">
          <a:xfrm>
            <a:off x="467544" y="4077072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일본에서 만화는 주로 만화 잡지를 통해 발표되고 있다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일본의 만화 잡지에는 대체로 회당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8-32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페이지를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할당받은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여러 작품들이 동시에 연재된다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잡지들은 보통 값싼 재생용지에 인쇄되며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분량은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200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페이지에서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850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페이지까지 다양하다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여러 회를 걸쳐 연재되는 만화 이외에도 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4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컷 만화나 한 회로 끝나는 단편 만화도 게재된다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신인 만화가들은 독자들로부터 좋은 반응을 얻을 경우 지속적인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연재을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이어갈 수 있기 때문에 단편을 몇 작품 게재하며 자신들의 이름을 알리려고 노력하기도 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또한 독자들로부터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인기있는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작품의 경우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애니메이션으로 제작되기도 하며 그와 더불어 소설화가 진행되기도 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어떤 작품의 경우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게임과 연동되어 있어서 작품과 관련된 온라인 게임이나 아케이드 게임이 출시되기도 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한 작품이 일정 기간 연재된 뒤에는 대체로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그동안의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연재 분량을 한 권으로 묶어 단행본을 출판한다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단행본은 보다 고급의 종이를 사용하며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연재분을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놓쳤거나 잡지를 매번 구입하기가 부담되는 사람들에게 유용하다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절판된 지 오래된 만화는 독자들의 수요에 따라 대형본인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애장판이나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소형본인 문고판으로 재판되기도 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 bwMode="auto">
          <a:xfrm>
            <a:off x="467544" y="1196752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가장 오래된 일본만화는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12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세기 무렵에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도바소죠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'(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鳥羽僧正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-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고승으로서 뿐만 아니라 풍자화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風刺画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로도 유명한 인물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가 편찬한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조수희화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鳥獣戯画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이다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토끼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개구리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원숭이등의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동물을 의인화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擬人化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한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특유의 유머가 넘치는 풍자로 당시의 세태를 풍자한 작품집으로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당시의 종교적 혹은 예술적 작품이 아닌 대중적인 작품이라고 말해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망가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가 아닌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쿄가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'(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狂画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광화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등으로 불렸다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현재 알려진 형태의 일본만화는 제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차 세계 대전이 끝난 뒤 정부의 비선전적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(non-propaganda)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작품들에 대한 규제가 풀리면서 많은 출판사들이 급성장하게 된 이후에야 등장하게 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일본만화는 다른 나라의 만화에 비해 자국 문화에 비교적 큰 영향을 미쳤으며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일본에서 만화는 예술 형식과 대중문예의 장르로서 인정받고 있다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한국에서도 마찬가지로 일본만화 또한 폭력성이나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외설성을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이유로 많은 비판을 받아왔다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그러나 현재까지 공식적으로 만화에 그릴 수 있는 것의 범위를 명확히 정하는 법률은 존재하지 않으며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단지 모든 출판물에 적용되는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지나치게 외설적인 내용을 담은 것은 판매하지 않아야 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"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는 불명료한 윤리규정이 있을 뿐이다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 덕분에 만화가들은 다양한 연령의 독자들을 대상으로 하는 다양한 장르의 만화를 그릴 수 있었다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endParaRPr kumimoji="0" lang="en-US" altLang="ko-KR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500042"/>
            <a:ext cx="42862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영상</a:t>
            </a:r>
            <a:endParaRPr lang="ko-KR" altLang="en-US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928662" y="4357694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https://www.youtube.com/watch?v=E7KUqsZJSxc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그림 14" descr="무료3-2.png"/>
          <p:cNvPicPr>
            <a:picLocks noChangeAspect="1"/>
          </p:cNvPicPr>
          <p:nvPr/>
        </p:nvPicPr>
        <p:blipFill>
          <a:blip r:embed="rId2" cstate="print"/>
          <a:srcRect l="1123" t="2039" r="791" b="39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987824" y="3068960"/>
            <a:ext cx="5040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sz="4000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맑은 고딕" pitchFamily="50" charset="-127"/>
                <a:cs typeface="Arial" charset="0"/>
              </a:rPr>
              <a:t>Chapter 3</a:t>
            </a:r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</a:p>
          <a:p>
            <a:pPr algn="r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ko-KR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구성과 기법</a:t>
            </a:r>
            <a:endParaRPr lang="en-US" altLang="ko-KR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3"/>
          <p:cNvSpPr>
            <a:spLocks noChangeArrowheads="1"/>
          </p:cNvSpPr>
          <p:nvPr/>
        </p:nvSpPr>
        <p:spPr bwMode="auto">
          <a:xfrm>
            <a:off x="174179" y="476672"/>
            <a:ext cx="224292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3000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구성과 기법</a:t>
            </a:r>
            <a:endParaRPr kumimoji="0" lang="en-US" altLang="ko-KR" sz="3000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10" name="내용 개체 틀 2"/>
          <p:cNvSpPr txBox="1">
            <a:spLocks/>
          </p:cNvSpPr>
          <p:nvPr/>
        </p:nvSpPr>
        <p:spPr bwMode="auto">
          <a:xfrm>
            <a:off x="467544" y="4509120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귀엽고 사랑스러운 캐릭터들의 영향은 디즈니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서구의 동화작가 산업화가 시작됐던 초창기 서양의 코믹 캐릭터들의 영향이라고 할 수 있으며 가늘고 백인의 외형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큰키에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눈이크고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간략화된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이미지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주로 순정만화의 그림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 그림들은 초기 서구 패션일러스트의 영향이라고 할 수 있다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그외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작가마다 다양한 스타일을 지니고 있다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등장 인물의 대사와 생각은 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말풍선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ふきだし 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후키다시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[*])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라는 틀 안에 문자로 쓰여진다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말풍선의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모양과 글자체로 어조를 나타낸다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의성어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 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의태어가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육필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문자로 그림 안에 쓰여진다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의성어와 의태어 표현은 만화의 독자적 표현 기법의 하나이며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온유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音喩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라고 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만후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漫符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라는 일종의 기호를 사용하여 인물의 심정과 동작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사물의 움직임 등을 명시적으로 표현한다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  <p:sp>
        <p:nvSpPr>
          <p:cNvPr id="11" name="내용 개체 틀 2"/>
          <p:cNvSpPr txBox="1">
            <a:spLocks/>
          </p:cNvSpPr>
          <p:nvPr/>
        </p:nvSpPr>
        <p:spPr bwMode="auto">
          <a:xfrm>
            <a:off x="467544" y="1196752"/>
            <a:ext cx="80648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일본 만화는 보통 컷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등장 인물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배경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말풍선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대사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의성어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의태어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기타 기법으로 구성된다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일반적인 스토리 만화의 표현 형식은 다음과 같다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지면은 컷이라는 틀로 분할되며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컷은 각각 하나의 장면을 나타낸다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컷의 순서는 일반적으로 명시되어 있지 않고 암묵적으로 표시된다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좌철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방식으로 제본되는 경우 진행 방향은 다음과 같다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오른쪽에서 왼쪽으로 읽는다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페이지 내에서는 위에서 아래로 읽는다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같은 단에 여러 컷이 있는 경우 오른쪽에서 왼쪽으로 읽는다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다음 페이지에 걸쳐 있는 컷은 그 페이지에서 가장 마지막에 읽는다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4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컷 만화와 같이 번호가 표시되어 있는 경우에는 번호 순서대로 읽는다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과거에 일본 만화의 한국어판은 인쇄 과정에서 그림이 반전되어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좌철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방식으로 출판되었으나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90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년대 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초중반부터는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우철 방식 그대로 출판하는 것이 일반적이다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예로서 그 무렵에 큰 인기를 끌었던 일본만화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《</a:t>
            </a:r>
            <a:r>
              <a:rPr lang="ko-KR" altLang="en-US" sz="11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슬램덩크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》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는 처음에는 반전 인쇄를 사용하였으나 스포츠 만화의 특성상 내용 왜곡이 일어나게 되었고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약 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20</a:t>
            </a:r>
            <a:r>
              <a:rPr lang="ko-KR" altLang="en-US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권 무렵부터는 더 이상 그림을 반전시키지 않았다</a:t>
            </a:r>
            <a:r>
              <a:rPr lang="en-US" altLang="ko-K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kumimoji="0" lang="en-US" altLang="ko-KR" sz="110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5" name="그림 4" descr="180px-Manga_reading_directi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1772816"/>
            <a:ext cx="1349610" cy="17170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yp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모양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모양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모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1221</Words>
  <Application>Microsoft Office PowerPoint</Application>
  <PresentationFormat>화면 슬라이드 쇼(4:3)</PresentationFormat>
  <Paragraphs>84</Paragraphs>
  <Slides>22</Slides>
  <Notes>13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22</vt:i4>
      </vt:variant>
    </vt:vector>
  </HeadingPairs>
  <TitlesOfParts>
    <vt:vector size="24" baseType="lpstr">
      <vt:lpstr>type1</vt:lpstr>
      <vt:lpstr>모양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Registered User</cp:lastModifiedBy>
  <cp:revision>165</cp:revision>
  <dcterms:created xsi:type="dcterms:W3CDTF">2011-11-20T22:06:36Z</dcterms:created>
  <dcterms:modified xsi:type="dcterms:W3CDTF">2020-05-03T06:57:17Z</dcterms:modified>
</cp:coreProperties>
</file>