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F19C-60ED-4F5C-94DF-898E79876C78}" type="datetimeFigureOut">
              <a:rPr lang="ko-KR" altLang="en-US" smtClean="0"/>
              <a:pPr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B546-4A9A-4C1E-9FB2-81EED294DC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F19C-60ED-4F5C-94DF-898E79876C78}" type="datetimeFigureOut">
              <a:rPr lang="ko-KR" altLang="en-US" smtClean="0"/>
              <a:pPr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B546-4A9A-4C1E-9FB2-81EED294DC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F19C-60ED-4F5C-94DF-898E79876C78}" type="datetimeFigureOut">
              <a:rPr lang="ko-KR" altLang="en-US" smtClean="0"/>
              <a:pPr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B546-4A9A-4C1E-9FB2-81EED294DC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F19C-60ED-4F5C-94DF-898E79876C78}" type="datetimeFigureOut">
              <a:rPr lang="ko-KR" altLang="en-US" smtClean="0"/>
              <a:pPr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B546-4A9A-4C1E-9FB2-81EED294DC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F19C-60ED-4F5C-94DF-898E79876C78}" type="datetimeFigureOut">
              <a:rPr lang="ko-KR" altLang="en-US" smtClean="0"/>
              <a:pPr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B546-4A9A-4C1E-9FB2-81EED294DC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F19C-60ED-4F5C-94DF-898E79876C78}" type="datetimeFigureOut">
              <a:rPr lang="ko-KR" altLang="en-US" smtClean="0"/>
              <a:pPr/>
              <a:t>2020-05-03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B546-4A9A-4C1E-9FB2-81EED294DC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F19C-60ED-4F5C-94DF-898E79876C78}" type="datetimeFigureOut">
              <a:rPr lang="ko-KR" altLang="en-US" smtClean="0"/>
              <a:pPr/>
              <a:t>2020-05-03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B546-4A9A-4C1E-9FB2-81EED294DC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F19C-60ED-4F5C-94DF-898E79876C78}" type="datetimeFigureOut">
              <a:rPr lang="ko-KR" altLang="en-US" smtClean="0"/>
              <a:pPr/>
              <a:t>2020-05-03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B546-4A9A-4C1E-9FB2-81EED294DC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F19C-60ED-4F5C-94DF-898E79876C78}" type="datetimeFigureOut">
              <a:rPr lang="ko-KR" altLang="en-US" smtClean="0"/>
              <a:pPr/>
              <a:t>2020-05-03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B546-4A9A-4C1E-9FB2-81EED294DC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F19C-60ED-4F5C-94DF-898E79876C78}" type="datetimeFigureOut">
              <a:rPr lang="ko-KR" altLang="en-US" smtClean="0"/>
              <a:pPr/>
              <a:t>2020-05-03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B546-4A9A-4C1E-9FB2-81EED294DC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F19C-60ED-4F5C-94DF-898E79876C78}" type="datetimeFigureOut">
              <a:rPr lang="ko-KR" altLang="en-US" smtClean="0"/>
              <a:pPr/>
              <a:t>2020-05-03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B546-4A9A-4C1E-9FB2-81EED294DC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2F19C-60ED-4F5C-94DF-898E79876C78}" type="datetimeFigureOut">
              <a:rPr lang="ko-KR" altLang="en-US" smtClean="0"/>
              <a:pPr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5B546-4A9A-4C1E-9FB2-81EED294DC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 smtClean="0"/>
              <a:t>독도영토학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21621247 </a:t>
            </a:r>
            <a:r>
              <a:rPr lang="ko-KR" altLang="en-US" dirty="0" smtClean="0"/>
              <a:t>김성우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857760"/>
            <a:ext cx="3286148" cy="180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57166"/>
            <a:ext cx="5413761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571472" y="428604"/>
            <a:ext cx="2714612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/>
              <a:t>고려사</a:t>
            </a:r>
            <a:endParaRPr lang="ko-KR" altLang="en-US" sz="2500" dirty="0"/>
          </a:p>
        </p:txBody>
      </p:sp>
      <p:sp>
        <p:nvSpPr>
          <p:cNvPr id="7" name="직사각형 6"/>
          <p:cNvSpPr/>
          <p:nvPr/>
        </p:nvSpPr>
        <p:spPr>
          <a:xfrm>
            <a:off x="714348" y="2714620"/>
            <a:ext cx="2428892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/>
              <a:t>날씨가</a:t>
            </a:r>
            <a:r>
              <a:rPr lang="ko-KR" altLang="en-US" dirty="0" smtClean="0"/>
              <a:t> </a:t>
            </a:r>
            <a:r>
              <a:rPr lang="ko-KR" altLang="en-US" sz="2500" dirty="0" err="1" smtClean="0"/>
              <a:t>맑은날</a:t>
            </a:r>
            <a:endParaRPr lang="en-US" altLang="ko-KR" sz="2500" dirty="0" smtClean="0"/>
          </a:p>
          <a:p>
            <a:pPr algn="ctr"/>
            <a:r>
              <a:rPr lang="ko-KR" altLang="en-US" sz="2500" dirty="0" smtClean="0"/>
              <a:t>육안으로 확인가능</a:t>
            </a:r>
            <a:endParaRPr lang="ko-KR" alt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57166"/>
            <a:ext cx="4810151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직사각형 4"/>
          <p:cNvSpPr/>
          <p:nvPr/>
        </p:nvSpPr>
        <p:spPr>
          <a:xfrm>
            <a:off x="428596" y="500042"/>
            <a:ext cx="3143272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 smtClean="0"/>
              <a:t>신증동국여지승람</a:t>
            </a:r>
            <a:endParaRPr lang="ko-KR" altLang="en-US" sz="2500" dirty="0"/>
          </a:p>
        </p:txBody>
      </p:sp>
      <p:sp>
        <p:nvSpPr>
          <p:cNvPr id="6" name="직사각형 5"/>
          <p:cNvSpPr/>
          <p:nvPr/>
        </p:nvSpPr>
        <p:spPr>
          <a:xfrm>
            <a:off x="285720" y="3143248"/>
            <a:ext cx="3357586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/>
              <a:t>조선시대에 제작</a:t>
            </a:r>
            <a:endParaRPr lang="en-US" altLang="ko-KR" sz="2500" dirty="0" smtClean="0"/>
          </a:p>
          <a:p>
            <a:pPr algn="ctr"/>
            <a:r>
              <a:rPr lang="ko-KR" altLang="en-US" sz="2500" dirty="0" smtClean="0"/>
              <a:t>독도가 조선의 영토로 </a:t>
            </a:r>
            <a:endParaRPr lang="en-US" altLang="ko-KR" sz="2500" dirty="0" smtClean="0"/>
          </a:p>
          <a:p>
            <a:pPr algn="ctr"/>
            <a:r>
              <a:rPr lang="ko-KR" altLang="en-US" sz="2500" dirty="0" smtClean="0"/>
              <a:t>표</a:t>
            </a:r>
            <a:r>
              <a:rPr lang="ko-KR" altLang="en-US" sz="2500" dirty="0"/>
              <a:t>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28604"/>
            <a:ext cx="4619650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직사각형 4"/>
          <p:cNvSpPr/>
          <p:nvPr/>
        </p:nvSpPr>
        <p:spPr>
          <a:xfrm>
            <a:off x="357158" y="714356"/>
            <a:ext cx="3500462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/>
              <a:t>일본 태정관 발행문서</a:t>
            </a:r>
            <a:endParaRPr lang="en-US" altLang="ko-KR" sz="2500" dirty="0" smtClean="0"/>
          </a:p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0" y="3071810"/>
            <a:ext cx="4214810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/>
              <a:t>일본 정부에서 만든 태정관</a:t>
            </a:r>
            <a:endParaRPr lang="en-US" altLang="ko-KR" sz="2500" dirty="0" smtClean="0"/>
          </a:p>
          <a:p>
            <a:pPr algn="ctr"/>
            <a:r>
              <a:rPr lang="ko-KR" altLang="en-US" sz="2500" dirty="0" smtClean="0"/>
              <a:t>발행문서 </a:t>
            </a:r>
            <a:r>
              <a:rPr lang="en-US" altLang="ko-KR" sz="2500" dirty="0" smtClean="0"/>
              <a:t>-&gt;</a:t>
            </a:r>
            <a:r>
              <a:rPr lang="ko-KR" altLang="en-US" sz="2500" dirty="0" smtClean="0"/>
              <a:t>독도는 한국땅</a:t>
            </a:r>
            <a:endParaRPr lang="ko-KR" alt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28604"/>
            <a:ext cx="512165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직사각형 4"/>
          <p:cNvSpPr/>
          <p:nvPr/>
        </p:nvSpPr>
        <p:spPr>
          <a:xfrm>
            <a:off x="357158" y="642918"/>
            <a:ext cx="2928926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/>
              <a:t>대일본국전도</a:t>
            </a:r>
            <a:endParaRPr lang="ko-KR" altLang="en-US" sz="2500" dirty="0"/>
          </a:p>
        </p:txBody>
      </p:sp>
      <p:sp>
        <p:nvSpPr>
          <p:cNvPr id="6" name="직사각형 5"/>
          <p:cNvSpPr/>
          <p:nvPr/>
        </p:nvSpPr>
        <p:spPr>
          <a:xfrm>
            <a:off x="357158" y="2857496"/>
            <a:ext cx="2857520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/>
              <a:t>독도와 울릉도</a:t>
            </a:r>
            <a:endParaRPr lang="en-US" altLang="ko-KR" sz="2500" dirty="0" smtClean="0"/>
          </a:p>
          <a:p>
            <a:pPr algn="ctr"/>
            <a:r>
              <a:rPr lang="ko-KR" altLang="en-US" sz="2500" dirty="0" smtClean="0"/>
              <a:t>표기</a:t>
            </a:r>
            <a:r>
              <a:rPr lang="en-US" altLang="ko-KR" sz="2500" dirty="0" smtClean="0"/>
              <a:t>x</a:t>
            </a:r>
            <a:endParaRPr lang="ko-KR" alt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7166"/>
            <a:ext cx="4469161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직사각형 4"/>
          <p:cNvSpPr/>
          <p:nvPr/>
        </p:nvSpPr>
        <p:spPr>
          <a:xfrm>
            <a:off x="428596" y="714356"/>
            <a:ext cx="3214710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/>
              <a:t>해저 지명 등재 현황</a:t>
            </a:r>
            <a:endParaRPr lang="ko-KR" altLang="en-US" sz="2500" dirty="0"/>
          </a:p>
        </p:txBody>
      </p:sp>
      <p:sp>
        <p:nvSpPr>
          <p:cNvPr id="6" name="직사각형 5"/>
          <p:cNvSpPr/>
          <p:nvPr/>
        </p:nvSpPr>
        <p:spPr>
          <a:xfrm>
            <a:off x="-214346" y="3143248"/>
            <a:ext cx="4572032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/>
              <a:t>동해 해저 </a:t>
            </a:r>
            <a:r>
              <a:rPr lang="en-US" altLang="ko-KR" sz="2500" dirty="0" smtClean="0"/>
              <a:t>10</a:t>
            </a:r>
            <a:r>
              <a:rPr lang="ko-KR" altLang="en-US" sz="2500" dirty="0" smtClean="0"/>
              <a:t>곳의 한국식 지명</a:t>
            </a:r>
            <a:endParaRPr lang="en-US" altLang="ko-KR" sz="2500" dirty="0" smtClean="0"/>
          </a:p>
          <a:p>
            <a:pPr algn="ctr"/>
            <a:r>
              <a:rPr lang="ko-KR" altLang="en-US" sz="2500" dirty="0" err="1" smtClean="0"/>
              <a:t>국제해저지명집에</a:t>
            </a:r>
            <a:r>
              <a:rPr lang="ko-KR" altLang="en-US" sz="2500" dirty="0" smtClean="0"/>
              <a:t> 실림</a:t>
            </a:r>
            <a:endParaRPr lang="en-US" altLang="ko-KR" sz="2500" dirty="0" smtClean="0"/>
          </a:p>
          <a:p>
            <a:pPr algn="ctr"/>
            <a:r>
              <a:rPr lang="ko-KR" altLang="en-US" sz="2500" dirty="0" smtClean="0"/>
              <a:t>국제사회에서 표준으로 사용</a:t>
            </a:r>
            <a:endParaRPr lang="ko-KR" alt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111289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직사각형 4"/>
          <p:cNvSpPr/>
          <p:nvPr/>
        </p:nvSpPr>
        <p:spPr>
          <a:xfrm>
            <a:off x="1000100" y="2500306"/>
            <a:ext cx="7429552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 smtClean="0"/>
              <a:t>‘</a:t>
            </a:r>
            <a:r>
              <a:rPr lang="ko-KR" altLang="en-US" sz="3000" dirty="0" smtClean="0"/>
              <a:t>독도는 한국 땅</a:t>
            </a:r>
            <a:r>
              <a:rPr lang="en-US" altLang="ko-KR" sz="3000" dirty="0" smtClean="0"/>
              <a:t>’ </a:t>
            </a:r>
            <a:r>
              <a:rPr lang="ko-KR" altLang="en-US" sz="3000" dirty="0" smtClean="0"/>
              <a:t>이라고 일본에서도 표기</a:t>
            </a:r>
            <a:endParaRPr lang="ko-KR" alt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571480"/>
            <a:ext cx="4848225" cy="540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직사각형 4"/>
          <p:cNvSpPr/>
          <p:nvPr/>
        </p:nvSpPr>
        <p:spPr>
          <a:xfrm>
            <a:off x="0" y="2714620"/>
            <a:ext cx="3929058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 smtClean="0"/>
              <a:t>지켜야할</a:t>
            </a:r>
            <a:r>
              <a:rPr lang="ko-KR" altLang="en-US" sz="2500" dirty="0" smtClean="0"/>
              <a:t> 독도</a:t>
            </a:r>
            <a:endParaRPr lang="en-US" altLang="ko-KR" sz="2500" dirty="0" smtClean="0"/>
          </a:p>
          <a:p>
            <a:pPr algn="ctr"/>
            <a:r>
              <a:rPr lang="ko-KR" altLang="en-US" sz="2500" dirty="0" smtClean="0"/>
              <a:t>앞날은 우리가 </a:t>
            </a:r>
            <a:r>
              <a:rPr lang="ko-KR" altLang="en-US" sz="2500" dirty="0" err="1" smtClean="0"/>
              <a:t>지켜야한다</a:t>
            </a:r>
            <a:endParaRPr lang="ko-KR" alt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643050"/>
            <a:ext cx="615315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직사각형 4"/>
          <p:cNvSpPr/>
          <p:nvPr/>
        </p:nvSpPr>
        <p:spPr>
          <a:xfrm>
            <a:off x="214282" y="1428736"/>
            <a:ext cx="2286016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 smtClean="0"/>
              <a:t>‘</a:t>
            </a:r>
            <a:r>
              <a:rPr lang="ko-KR" altLang="en-US" sz="2500" dirty="0" err="1" smtClean="0"/>
              <a:t>교키도</a:t>
            </a:r>
            <a:r>
              <a:rPr lang="en-US" altLang="ko-KR" sz="2500" dirty="0" smtClean="0"/>
              <a:t>’ </a:t>
            </a:r>
            <a:r>
              <a:rPr lang="ko-KR" altLang="en-US" sz="2500" dirty="0" smtClean="0"/>
              <a:t>에도</a:t>
            </a:r>
            <a:endParaRPr lang="en-US" altLang="ko-KR" sz="2500" dirty="0" smtClean="0"/>
          </a:p>
          <a:p>
            <a:pPr algn="ctr"/>
            <a:r>
              <a:rPr lang="ko-KR" altLang="en-US" sz="2500" dirty="0" smtClean="0"/>
              <a:t>독도표기</a:t>
            </a:r>
            <a:r>
              <a:rPr lang="en-US" altLang="ko-KR" sz="2500" dirty="0" smtClean="0"/>
              <a:t>x</a:t>
            </a:r>
            <a:endParaRPr lang="ko-KR" alt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0835" y="714356"/>
            <a:ext cx="615316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직사각형 4"/>
          <p:cNvSpPr/>
          <p:nvPr/>
        </p:nvSpPr>
        <p:spPr>
          <a:xfrm>
            <a:off x="142844" y="1142984"/>
            <a:ext cx="2500330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 smtClean="0"/>
              <a:t>독도의날</a:t>
            </a:r>
            <a:endParaRPr lang="en-US" altLang="ko-KR" sz="2500" dirty="0"/>
          </a:p>
          <a:p>
            <a:pPr algn="ctr"/>
            <a:r>
              <a:rPr lang="en-US" altLang="ko-KR" sz="2500" dirty="0" smtClean="0"/>
              <a:t>10</a:t>
            </a:r>
            <a:r>
              <a:rPr lang="ko-KR" altLang="en-US" sz="2500" dirty="0" smtClean="0"/>
              <a:t>월 </a:t>
            </a:r>
            <a:r>
              <a:rPr lang="en-US" altLang="ko-KR" sz="2500" dirty="0" smtClean="0"/>
              <a:t>25</a:t>
            </a:r>
            <a:r>
              <a:rPr lang="ko-KR" altLang="en-US" sz="2500" dirty="0" smtClean="0"/>
              <a:t>일</a:t>
            </a:r>
            <a:endParaRPr lang="en-US" altLang="ko-KR" sz="2500" dirty="0" smtClean="0"/>
          </a:p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42844" y="3571876"/>
            <a:ext cx="2643206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 smtClean="0"/>
              <a:t>2000</a:t>
            </a:r>
            <a:r>
              <a:rPr lang="ko-KR" altLang="en-US" sz="2500" dirty="0" smtClean="0"/>
              <a:t>년 </a:t>
            </a:r>
            <a:r>
              <a:rPr lang="ko-KR" altLang="en-US" sz="2500" dirty="0" err="1" smtClean="0"/>
              <a:t>독도의날지정을</a:t>
            </a:r>
            <a:endParaRPr lang="en-US" altLang="ko-KR" sz="2500" dirty="0" smtClean="0"/>
          </a:p>
          <a:p>
            <a:pPr algn="ctr"/>
            <a:r>
              <a:rPr lang="ko-KR" altLang="en-US" sz="2500" dirty="0" smtClean="0"/>
              <a:t>제안</a:t>
            </a:r>
            <a:endParaRPr lang="en-US" altLang="ko-KR" sz="2500" dirty="0" smtClean="0"/>
          </a:p>
          <a:p>
            <a:pPr algn="ctr"/>
            <a:r>
              <a:rPr lang="ko-KR" altLang="en-US" sz="2500" dirty="0" smtClean="0"/>
              <a:t>서명운동</a:t>
            </a:r>
            <a:endParaRPr lang="en-US" altLang="ko-KR" sz="2500" dirty="0" smtClean="0"/>
          </a:p>
          <a:p>
            <a:pPr algn="ctr"/>
            <a:r>
              <a:rPr lang="ko-KR" altLang="en-US" sz="2500" dirty="0" smtClean="0"/>
              <a:t>국회청원운</a:t>
            </a:r>
            <a:r>
              <a:rPr lang="ko-KR" altLang="en-US" sz="2500" dirty="0"/>
              <a:t>동</a:t>
            </a:r>
            <a:endParaRPr lang="en-US" altLang="ko-KR" sz="25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571480"/>
            <a:ext cx="4845051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0" y="642918"/>
            <a:ext cx="3786214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/>
              <a:t>특별한 해양자원</a:t>
            </a:r>
            <a:endParaRPr lang="en-US" altLang="ko-KR" sz="2500" dirty="0" smtClean="0"/>
          </a:p>
          <a:p>
            <a:pPr algn="ctr"/>
            <a:r>
              <a:rPr lang="ko-KR" altLang="en-US" sz="2500" dirty="0" smtClean="0"/>
              <a:t>영양소가 풍부한 바닷물</a:t>
            </a:r>
            <a:endParaRPr lang="en-US" altLang="ko-KR" sz="2500" dirty="0" smtClean="0"/>
          </a:p>
          <a:p>
            <a:pPr algn="ctr"/>
            <a:r>
              <a:rPr lang="en-US" altLang="ko-KR" sz="2500" dirty="0" smtClean="0"/>
              <a:t>(</a:t>
            </a:r>
            <a:r>
              <a:rPr lang="ko-KR" altLang="en-US" sz="2500" dirty="0" err="1" smtClean="0"/>
              <a:t>해양심층수</a:t>
            </a:r>
            <a:r>
              <a:rPr lang="en-US" altLang="ko-KR" sz="2500" dirty="0" smtClean="0"/>
              <a:t>)</a:t>
            </a:r>
          </a:p>
          <a:p>
            <a:pPr algn="ctr"/>
            <a:r>
              <a:rPr lang="ko-KR" altLang="en-US" sz="2500" dirty="0" smtClean="0"/>
              <a:t>에너지자원 풍부</a:t>
            </a:r>
            <a:endParaRPr lang="en-US" altLang="ko-KR" sz="2500" dirty="0" smtClean="0"/>
          </a:p>
          <a:p>
            <a:pPr algn="ctr"/>
            <a:r>
              <a:rPr lang="en-US" altLang="ko-KR" sz="2500" dirty="0" smtClean="0"/>
              <a:t>(</a:t>
            </a:r>
            <a:r>
              <a:rPr lang="ko-KR" altLang="en-US" sz="2500" dirty="0" smtClean="0"/>
              <a:t>가스 </a:t>
            </a:r>
            <a:r>
              <a:rPr lang="ko-KR" altLang="en-US" sz="2500" dirty="0" err="1" smtClean="0"/>
              <a:t>하이드레이트풍부</a:t>
            </a:r>
            <a:r>
              <a:rPr lang="en-US" altLang="ko-KR" sz="2500" dirty="0" smtClean="0"/>
              <a:t>)</a:t>
            </a:r>
          </a:p>
          <a:p>
            <a:pPr algn="ctr"/>
            <a:endParaRPr lang="en-US" altLang="ko-KR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0" y="3357562"/>
            <a:ext cx="3857620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err="1" smtClean="0"/>
              <a:t>독도의가치</a:t>
            </a:r>
            <a:endParaRPr lang="en-US" altLang="ko-KR" sz="2800" dirty="0" smtClean="0"/>
          </a:p>
          <a:p>
            <a:pPr algn="ctr"/>
            <a:r>
              <a:rPr lang="ko-KR" altLang="en-US" sz="2800" dirty="0" smtClean="0"/>
              <a:t>약</a:t>
            </a:r>
            <a:r>
              <a:rPr lang="en-US" altLang="ko-KR" sz="2800" dirty="0" smtClean="0"/>
              <a:t>12</a:t>
            </a:r>
            <a:r>
              <a:rPr lang="ko-KR" altLang="en-US" sz="2800" dirty="0" smtClean="0"/>
              <a:t>조</a:t>
            </a:r>
            <a:r>
              <a:rPr lang="en-US" altLang="ko-KR" sz="2800" dirty="0" smtClean="0"/>
              <a:t>5586</a:t>
            </a:r>
            <a:r>
              <a:rPr lang="ko-KR" altLang="en-US" sz="2800" dirty="0" smtClean="0"/>
              <a:t>억 정도로</a:t>
            </a:r>
            <a:endParaRPr lang="en-US" altLang="ko-KR" sz="2800" dirty="0" smtClean="0"/>
          </a:p>
          <a:p>
            <a:pPr algn="ctr"/>
            <a:r>
              <a:rPr lang="ko-KR" altLang="en-US" sz="2800" dirty="0" smtClean="0"/>
              <a:t>추</a:t>
            </a:r>
            <a:r>
              <a:rPr lang="ko-KR" altLang="en-US" sz="2800" dirty="0"/>
              <a:t>정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독도와 </a:t>
            </a:r>
            <a:r>
              <a:rPr lang="ko-KR" altLang="en-US" dirty="0" err="1" smtClean="0"/>
              <a:t>한국그리고</a:t>
            </a:r>
            <a:r>
              <a:rPr lang="ko-KR" altLang="en-US" dirty="0" smtClean="0"/>
              <a:t> 일본의 거리</a:t>
            </a:r>
            <a:endParaRPr lang="ko-KR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6764250" cy="480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독도가 왜 우리땅인가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https://www.youtube.com/watch?v=EwDmfWILRa8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0"/>
            <a:ext cx="401955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직사각형 8"/>
          <p:cNvSpPr/>
          <p:nvPr/>
        </p:nvSpPr>
        <p:spPr>
          <a:xfrm>
            <a:off x="357158" y="500042"/>
            <a:ext cx="3714744" cy="26432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err="1" smtClean="0">
                <a:solidFill>
                  <a:sysClr val="windowText" lastClr="000000"/>
                </a:solidFill>
              </a:rPr>
              <a:t>신찬조선국전도</a:t>
            </a:r>
            <a:endParaRPr lang="en-US" altLang="ko-KR" sz="36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altLang="ko-KR" sz="3600" dirty="0" smtClean="0">
                <a:solidFill>
                  <a:sysClr val="windowText" lastClr="000000"/>
                </a:solidFill>
              </a:rPr>
              <a:t>(1894</a:t>
            </a:r>
            <a:r>
              <a:rPr lang="ko-KR" altLang="en-US" sz="3600" dirty="0" smtClean="0">
                <a:solidFill>
                  <a:sysClr val="windowText" lastClr="000000"/>
                </a:solidFill>
              </a:rPr>
              <a:t>년</a:t>
            </a:r>
            <a:r>
              <a:rPr lang="en-US" altLang="ko-KR" sz="3600" dirty="0" smtClean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71406" y="3286124"/>
            <a:ext cx="4071966" cy="24288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>
                <a:solidFill>
                  <a:sysClr val="windowText" lastClr="000000"/>
                </a:solidFill>
              </a:rPr>
              <a:t>독도와 울릉도</a:t>
            </a:r>
            <a:r>
              <a:rPr lang="en-US" altLang="ko-KR" sz="2500" dirty="0" smtClean="0">
                <a:solidFill>
                  <a:sysClr val="windowText" lastClr="000000"/>
                </a:solidFill>
              </a:rPr>
              <a:t>,</a:t>
            </a:r>
            <a:r>
              <a:rPr lang="ko-KR" altLang="en-US" sz="2500" dirty="0" smtClean="0">
                <a:solidFill>
                  <a:sysClr val="windowText" lastClr="000000"/>
                </a:solidFill>
              </a:rPr>
              <a:t> 한반도가</a:t>
            </a:r>
            <a:endParaRPr lang="en-US" altLang="ko-KR" sz="25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sz="2500" dirty="0" smtClean="0">
                <a:solidFill>
                  <a:sysClr val="windowText" lastClr="000000"/>
                </a:solidFill>
              </a:rPr>
              <a:t>같은 색인 노란색으로 표기</a:t>
            </a:r>
            <a:endParaRPr lang="ko-KR" altLang="en-US" sz="25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14290"/>
            <a:ext cx="499847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285720" y="642918"/>
            <a:ext cx="3143272" cy="20002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ysClr val="windowText" lastClr="000000"/>
                </a:solidFill>
              </a:rPr>
              <a:t>칙령 제</a:t>
            </a:r>
            <a:r>
              <a:rPr lang="en-US" altLang="ko-KR" sz="3200" dirty="0" smtClean="0">
                <a:solidFill>
                  <a:sysClr val="windowText" lastClr="000000"/>
                </a:solidFill>
              </a:rPr>
              <a:t>41</a:t>
            </a:r>
            <a:r>
              <a:rPr lang="ko-KR" altLang="en-US" sz="3200" dirty="0" smtClean="0">
                <a:solidFill>
                  <a:sysClr val="windowText" lastClr="000000"/>
                </a:solidFill>
              </a:rPr>
              <a:t>호</a:t>
            </a:r>
            <a:endParaRPr lang="en-US" altLang="ko-KR" sz="32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altLang="ko-KR" sz="3200" dirty="0" smtClean="0">
                <a:solidFill>
                  <a:sysClr val="windowText" lastClr="000000"/>
                </a:solidFill>
              </a:rPr>
              <a:t>(1900</a:t>
            </a:r>
            <a:r>
              <a:rPr lang="ko-KR" altLang="en-US" sz="3200" dirty="0" smtClean="0">
                <a:solidFill>
                  <a:sysClr val="windowText" lastClr="000000"/>
                </a:solidFill>
              </a:rPr>
              <a:t>년</a:t>
            </a:r>
            <a:r>
              <a:rPr lang="en-US" altLang="ko-KR" sz="3200" dirty="0" smtClean="0">
                <a:solidFill>
                  <a:sysClr val="windowText" lastClr="000000"/>
                </a:solidFill>
              </a:rPr>
              <a:t>)</a:t>
            </a:r>
            <a:endParaRPr lang="ko-KR" alt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2844" y="2928934"/>
            <a:ext cx="3643338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 smtClean="0"/>
              <a:t>을사늑약</a:t>
            </a:r>
            <a:r>
              <a:rPr lang="en-US" altLang="ko-KR" sz="2500" dirty="0" smtClean="0"/>
              <a:t>-&gt;</a:t>
            </a:r>
            <a:r>
              <a:rPr lang="ko-KR" altLang="en-US" sz="2500" dirty="0" smtClean="0"/>
              <a:t>외교권</a:t>
            </a:r>
            <a:r>
              <a:rPr lang="en-US" altLang="ko-KR" sz="2500" dirty="0" smtClean="0"/>
              <a:t>x</a:t>
            </a:r>
          </a:p>
          <a:p>
            <a:pPr algn="ctr"/>
            <a:r>
              <a:rPr lang="ko-KR" altLang="en-US" sz="2500" dirty="0" smtClean="0"/>
              <a:t>영토획득</a:t>
            </a:r>
            <a:r>
              <a:rPr lang="en-US" altLang="ko-KR" sz="2500" dirty="0" smtClean="0"/>
              <a:t>-&gt;</a:t>
            </a:r>
            <a:r>
              <a:rPr lang="ko-KR" altLang="en-US" sz="2500" dirty="0" err="1" smtClean="0"/>
              <a:t>국제법적으로무효</a:t>
            </a:r>
            <a:endParaRPr lang="ko-KR" alt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500042"/>
            <a:ext cx="564832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142844" y="642918"/>
            <a:ext cx="2714644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/>
              <a:t>세</a:t>
            </a:r>
            <a:r>
              <a:rPr lang="ko-KR" altLang="en-US" sz="2500" dirty="0" smtClean="0"/>
              <a:t>종</a:t>
            </a:r>
            <a:r>
              <a:rPr lang="ko-KR" altLang="en-US" sz="2500" dirty="0" smtClean="0"/>
              <a:t>실록 </a:t>
            </a:r>
            <a:r>
              <a:rPr lang="ko-KR" altLang="en-US" sz="2500" dirty="0" smtClean="0"/>
              <a:t>지리지</a:t>
            </a:r>
            <a:endParaRPr lang="en-US" altLang="ko-KR" sz="2500" dirty="0" smtClean="0"/>
          </a:p>
          <a:p>
            <a:pPr algn="ctr"/>
            <a:r>
              <a:rPr lang="ko-KR" altLang="en-US" sz="2500" dirty="0" smtClean="0"/>
              <a:t>우산국</a:t>
            </a:r>
            <a:r>
              <a:rPr lang="en-US" altLang="ko-KR" sz="2500" dirty="0" smtClean="0"/>
              <a:t>=</a:t>
            </a:r>
            <a:r>
              <a:rPr lang="ko-KR" altLang="en-US" sz="2500" dirty="0" smtClean="0"/>
              <a:t>울릉도</a:t>
            </a:r>
            <a:r>
              <a:rPr lang="en-US" altLang="ko-KR" sz="2500" dirty="0" smtClean="0"/>
              <a:t>+</a:t>
            </a:r>
            <a:r>
              <a:rPr lang="ko-KR" altLang="en-US" sz="2500" dirty="0" smtClean="0"/>
              <a:t>독도</a:t>
            </a:r>
            <a:endParaRPr lang="ko-KR" altLang="en-US" sz="2500" dirty="0"/>
          </a:p>
        </p:txBody>
      </p:sp>
      <p:sp>
        <p:nvSpPr>
          <p:cNvPr id="7" name="직사각형 6"/>
          <p:cNvSpPr/>
          <p:nvPr/>
        </p:nvSpPr>
        <p:spPr>
          <a:xfrm>
            <a:off x="0" y="3571876"/>
            <a:ext cx="3000396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/>
              <a:t>우산국</a:t>
            </a:r>
            <a:r>
              <a:rPr lang="en-US" altLang="ko-KR" sz="2500" dirty="0" smtClean="0"/>
              <a:t>=</a:t>
            </a:r>
            <a:r>
              <a:rPr lang="ko-KR" altLang="en-US" sz="2500" dirty="0" err="1" smtClean="0"/>
              <a:t>무릉과우산</a:t>
            </a:r>
            <a:endParaRPr lang="en-US" altLang="ko-KR" sz="2500" dirty="0" smtClean="0"/>
          </a:p>
          <a:p>
            <a:pPr algn="ctr"/>
            <a:r>
              <a:rPr lang="en-US" altLang="ko-KR" sz="2500" dirty="0" smtClean="0"/>
              <a:t>(</a:t>
            </a:r>
            <a:r>
              <a:rPr lang="ko-KR" altLang="en-US" sz="2500" dirty="0" err="1" smtClean="0"/>
              <a:t>무릉도</a:t>
            </a:r>
            <a:r>
              <a:rPr lang="en-US" altLang="ko-KR" sz="2500" dirty="0" smtClean="0"/>
              <a:t>=</a:t>
            </a:r>
            <a:r>
              <a:rPr lang="ko-KR" altLang="en-US" sz="2500" dirty="0" smtClean="0"/>
              <a:t>울릉도</a:t>
            </a:r>
            <a:r>
              <a:rPr lang="en-US" altLang="ko-KR" sz="2500" dirty="0" smtClean="0"/>
              <a:t>)</a:t>
            </a:r>
            <a:endParaRPr lang="ko-KR" alt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0385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0"/>
            <a:ext cx="313316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643182"/>
            <a:ext cx="280738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7166"/>
            <a:ext cx="616136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0" y="714356"/>
            <a:ext cx="257173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/>
              <a:t>화산섬 독도</a:t>
            </a:r>
            <a:endParaRPr lang="ko-KR" altLang="en-US" sz="2500" dirty="0"/>
          </a:p>
        </p:txBody>
      </p:sp>
      <p:sp>
        <p:nvSpPr>
          <p:cNvPr id="7" name="직사각형 6"/>
          <p:cNvSpPr/>
          <p:nvPr/>
        </p:nvSpPr>
        <p:spPr>
          <a:xfrm>
            <a:off x="142844" y="2857496"/>
            <a:ext cx="2214578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r>
              <a:rPr lang="ko-KR" altLang="en-US" sz="2500" dirty="0" smtClean="0"/>
              <a:t>서도와 </a:t>
            </a:r>
            <a:r>
              <a:rPr lang="ko-KR" altLang="en-US" sz="2500" dirty="0" err="1" smtClean="0"/>
              <a:t>동도를</a:t>
            </a:r>
            <a:endParaRPr lang="en-US" altLang="ko-KR" sz="2500" dirty="0"/>
          </a:p>
          <a:p>
            <a:pPr algn="ctr"/>
            <a:r>
              <a:rPr lang="ko-KR" altLang="en-US" sz="2500" dirty="0" smtClean="0"/>
              <a:t>제외한 나머지</a:t>
            </a:r>
            <a:endParaRPr lang="en-US" altLang="ko-KR" sz="2500" dirty="0" smtClean="0"/>
          </a:p>
          <a:p>
            <a:pPr algn="ctr"/>
            <a:r>
              <a:rPr lang="ko-KR" altLang="en-US" sz="2500" dirty="0" smtClean="0"/>
              <a:t>수면아</a:t>
            </a:r>
            <a:r>
              <a:rPr lang="ko-KR" altLang="en-US" sz="2500" dirty="0"/>
              <a:t>래</a:t>
            </a:r>
            <a:endParaRPr lang="en-US" altLang="ko-KR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14290"/>
            <a:ext cx="443849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직사각형 4"/>
          <p:cNvSpPr/>
          <p:nvPr/>
        </p:nvSpPr>
        <p:spPr>
          <a:xfrm>
            <a:off x="1214414" y="428604"/>
            <a:ext cx="2357454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/>
              <a:t>삼국사기</a:t>
            </a:r>
            <a:endParaRPr lang="ko-KR" altLang="en-US" sz="2500" dirty="0"/>
          </a:p>
        </p:txBody>
      </p:sp>
      <p:sp>
        <p:nvSpPr>
          <p:cNvPr id="6" name="직사각형 5"/>
          <p:cNvSpPr/>
          <p:nvPr/>
        </p:nvSpPr>
        <p:spPr>
          <a:xfrm>
            <a:off x="142844" y="2500306"/>
            <a:ext cx="4214810" cy="350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 smtClean="0"/>
              <a:t>지증왕</a:t>
            </a:r>
            <a:r>
              <a:rPr lang="ko-KR" altLang="en-US" sz="2500" dirty="0" smtClean="0"/>
              <a:t> </a:t>
            </a:r>
            <a:r>
              <a:rPr lang="en-US" altLang="ko-KR" sz="2500" dirty="0" smtClean="0"/>
              <a:t>13</a:t>
            </a:r>
            <a:r>
              <a:rPr lang="ko-KR" altLang="en-US" sz="2500" dirty="0" smtClean="0"/>
              <a:t>년</a:t>
            </a:r>
            <a:r>
              <a:rPr lang="en-US" altLang="ko-KR" sz="2500" dirty="0" smtClean="0"/>
              <a:t>6</a:t>
            </a:r>
            <a:r>
              <a:rPr lang="ko-KR" altLang="en-US" sz="2500" dirty="0" err="1" smtClean="0"/>
              <a:t>월여름</a:t>
            </a:r>
            <a:endParaRPr lang="en-US" altLang="ko-KR" sz="2500" dirty="0" smtClean="0"/>
          </a:p>
          <a:p>
            <a:pPr algn="ctr"/>
            <a:r>
              <a:rPr lang="ko-KR" altLang="en-US" sz="2500" dirty="0" smtClean="0"/>
              <a:t>우산국이 </a:t>
            </a:r>
            <a:r>
              <a:rPr lang="ko-KR" altLang="en-US" sz="2500" dirty="0" err="1" smtClean="0"/>
              <a:t>귀복</a:t>
            </a:r>
            <a:r>
              <a:rPr lang="en-US" altLang="ko-KR" sz="2500" dirty="0" smtClean="0"/>
              <a:t>..</a:t>
            </a:r>
            <a:r>
              <a:rPr lang="ko-KR" altLang="en-US" sz="2500" dirty="0" smtClean="0"/>
              <a:t>복속되었다</a:t>
            </a:r>
            <a:endParaRPr lang="en-US" altLang="ko-KR" sz="2500" dirty="0" smtClean="0"/>
          </a:p>
          <a:p>
            <a:pPr algn="ctr"/>
            <a:r>
              <a:rPr lang="ko-KR" altLang="en-US" sz="2500" dirty="0" err="1" smtClean="0"/>
              <a:t>라는문장기록</a:t>
            </a:r>
            <a:endParaRPr lang="ko-KR" alt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571480"/>
            <a:ext cx="5003978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직사각형 4"/>
          <p:cNvSpPr/>
          <p:nvPr/>
        </p:nvSpPr>
        <p:spPr>
          <a:xfrm>
            <a:off x="357158" y="857232"/>
            <a:ext cx="2786082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/>
              <a:t>대한제국 관보</a:t>
            </a:r>
            <a:endParaRPr lang="ko-KR" altLang="en-US" sz="2500" dirty="0"/>
          </a:p>
        </p:txBody>
      </p:sp>
      <p:sp>
        <p:nvSpPr>
          <p:cNvPr id="6" name="직사각형 5"/>
          <p:cNvSpPr/>
          <p:nvPr/>
        </p:nvSpPr>
        <p:spPr>
          <a:xfrm>
            <a:off x="142844" y="3143248"/>
            <a:ext cx="3643338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/>
              <a:t>광무</a:t>
            </a:r>
            <a:r>
              <a:rPr lang="en-US" altLang="ko-KR" sz="2500" dirty="0" smtClean="0"/>
              <a:t>4</a:t>
            </a:r>
            <a:r>
              <a:rPr lang="ko-KR" altLang="en-US" sz="2500" dirty="0" err="1" smtClean="0"/>
              <a:t>년이바로</a:t>
            </a:r>
            <a:r>
              <a:rPr lang="en-US" altLang="ko-KR" sz="2500" dirty="0" smtClean="0"/>
              <a:t>1900</a:t>
            </a:r>
            <a:r>
              <a:rPr lang="ko-KR" altLang="en-US" sz="2500" dirty="0" smtClean="0"/>
              <a:t>년</a:t>
            </a:r>
            <a:r>
              <a:rPr lang="en-US" altLang="ko-KR" sz="2500" dirty="0" smtClean="0"/>
              <a:t>,</a:t>
            </a:r>
          </a:p>
          <a:p>
            <a:pPr algn="ctr"/>
            <a:r>
              <a:rPr lang="en-US" altLang="ko-KR" sz="2500" dirty="0" smtClean="0"/>
              <a:t>10</a:t>
            </a:r>
            <a:r>
              <a:rPr lang="ko-KR" altLang="en-US" sz="2500" dirty="0" smtClean="0"/>
              <a:t>월에 </a:t>
            </a:r>
            <a:r>
              <a:rPr lang="ko-KR" altLang="en-US" sz="2500" dirty="0" err="1" smtClean="0"/>
              <a:t>관보형태로발표</a:t>
            </a:r>
            <a:endParaRPr lang="en-US" altLang="ko-KR" sz="2500" dirty="0" smtClean="0"/>
          </a:p>
          <a:p>
            <a:pPr algn="ctr"/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181</Words>
  <Application>Microsoft Office PowerPoint</Application>
  <PresentationFormat>화면 슬라이드 쇼(4:3)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독도영토학</vt:lpstr>
      <vt:lpstr>독도와 한국그리고 일본의 거리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독도가 왜 우리땅인가?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독도영토학</dc:title>
  <dc:creator>김성우</dc:creator>
  <cp:lastModifiedBy>김성우</cp:lastModifiedBy>
  <cp:revision>14</cp:revision>
  <dcterms:created xsi:type="dcterms:W3CDTF">2020-05-02T11:55:01Z</dcterms:created>
  <dcterms:modified xsi:type="dcterms:W3CDTF">2020-05-03T05:41:45Z</dcterms:modified>
</cp:coreProperties>
</file>