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slide" Target="slides/slide20.xml"  /><Relationship Id="rId22" Type="http://schemas.openxmlformats.org/officeDocument/2006/relationships/slide" Target="slides/slide21.xml"  /><Relationship Id="rId23" Type="http://schemas.openxmlformats.org/officeDocument/2006/relationships/presProps" Target="presProps.xml"  /><Relationship Id="rId24" Type="http://schemas.openxmlformats.org/officeDocument/2006/relationships/viewProps" Target="viewProps.xml"  /><Relationship Id="rId25" Type="http://schemas.openxmlformats.org/officeDocument/2006/relationships/theme" Target="theme/theme1.xml"  /><Relationship Id="rId26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-12699" y="3631"/>
            <a:ext cx="1247479" cy="4425873"/>
          </a:xfrm>
          <a:custGeom>
            <a:avLst/>
            <a:gdLst/>
            <a:cxnLst>
              <a:cxn ang="0">
                <a:pos x="0" y="0"/>
              </a:cxn>
              <a:cxn ang="0">
                <a:pos x="0" y="708"/>
              </a:cxn>
              <a:cxn ang="0">
                <a:pos x="986" y="7114"/>
              </a:cxn>
              <a:cxn ang="0">
                <a:pos x="1537" y="7266"/>
              </a:cxn>
              <a:cxn ang="0">
                <a:pos x="62" y="0"/>
              </a:cxn>
              <a:cxn ang="0">
                <a:pos x="0" y="0"/>
              </a:cxn>
            </a:cxnLst>
            <a:rect l="0" t="0" r="r" b="b"/>
            <a:pathLst>
              <a:path w="1537" h="7266">
                <a:moveTo>
                  <a:pt x="0" y="0"/>
                </a:moveTo>
                <a:lnTo>
                  <a:pt x="0" y="708"/>
                </a:lnTo>
                <a:lnTo>
                  <a:pt x="986" y="7114"/>
                </a:lnTo>
                <a:lnTo>
                  <a:pt x="1537" y="7266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9" name=""/>
          <p:cNvSpPr/>
          <p:nvPr/>
        </p:nvSpPr>
        <p:spPr>
          <a:xfrm flipH="1">
            <a:off x="7307082" y="211889"/>
            <a:ext cx="4883131" cy="1609272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0" name=""/>
          <p:cNvSpPr/>
          <p:nvPr/>
        </p:nvSpPr>
        <p:spPr>
          <a:xfrm flipH="1">
            <a:off x="1176" y="0"/>
            <a:ext cx="12196229" cy="1209811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1" name=""/>
          <p:cNvSpPr/>
          <p:nvPr/>
        </p:nvSpPr>
        <p:spPr>
          <a:xfrm>
            <a:off x="0" y="313097"/>
            <a:ext cx="7315199" cy="2039450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  <a:gd name="connsiteX0" fmla="*/ 5486400 w 5486400"/>
              <a:gd name="connsiteY0" fmla="*/ 1085850 h 2676075"/>
              <a:gd name="connsiteX1" fmla="*/ 0 w 5486400"/>
              <a:gd name="connsiteY1" fmla="*/ 0 h 2676075"/>
              <a:gd name="connsiteX2" fmla="*/ 0 w 5486400"/>
              <a:gd name="connsiteY2" fmla="*/ 95250 h 2676075"/>
              <a:gd name="connsiteX3" fmla="*/ 604863 w 5486400"/>
              <a:gd name="connsiteY3" fmla="*/ 2676075 h 2676075"/>
              <a:gd name="connsiteX4" fmla="*/ 5486400 w 5486400"/>
              <a:gd name="connsiteY4" fmla="*/ 1085850 h 2676075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0 w 5486400"/>
              <a:gd name="connsiteY2" fmla="*/ 95250 h 2582198"/>
              <a:gd name="connsiteX3" fmla="*/ 892927 w 5486400"/>
              <a:gd name="connsiteY3" fmla="*/ 2582198 h 2582198"/>
              <a:gd name="connsiteX4" fmla="*/ 5486400 w 5486400"/>
              <a:gd name="connsiteY4" fmla="*/ 1085850 h 2582198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892927 w 5486400"/>
              <a:gd name="connsiteY2" fmla="*/ 2582198 h 2582198"/>
              <a:gd name="connsiteX3" fmla="*/ 5486400 w 5486400"/>
              <a:gd name="connsiteY3" fmla="*/ 1085850 h 2582198"/>
              <a:gd name="connsiteX0" fmla="*/ 5486400 w 5486400"/>
              <a:gd name="connsiteY0" fmla="*/ 1085850 h 2481754"/>
              <a:gd name="connsiteX1" fmla="*/ 0 w 5486400"/>
              <a:gd name="connsiteY1" fmla="*/ 0 h 2481754"/>
              <a:gd name="connsiteX2" fmla="*/ 870728 w 5486400"/>
              <a:gd name="connsiteY2" fmla="*/ 2481754 h 2481754"/>
              <a:gd name="connsiteX3" fmla="*/ 5486400 w 5486400"/>
              <a:gd name="connsiteY3" fmla="*/ 1085850 h 248175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2481754">
                <a:moveTo>
                  <a:pt x="5486400" y="1085850"/>
                </a:moveTo>
                <a:lnTo>
                  <a:pt x="0" y="0"/>
                </a:lnTo>
                <a:lnTo>
                  <a:pt x="870728" y="2481754"/>
                </a:lnTo>
                <a:lnTo>
                  <a:pt x="5486400" y="108585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2" name=""/>
          <p:cNvSpPr/>
          <p:nvPr/>
        </p:nvSpPr>
        <p:spPr>
          <a:xfrm rot="16200000" flipH="1">
            <a:off x="-469153" y="661849"/>
            <a:ext cx="2747768" cy="1432205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3" name=""/>
          <p:cNvSpPr/>
          <p:nvPr/>
        </p:nvSpPr>
        <p:spPr>
          <a:xfrm rot="16200000" flipH="1">
            <a:off x="-2892959" y="2893114"/>
            <a:ext cx="6862892" cy="1076695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4" name=""/>
          <p:cNvSpPr/>
          <p:nvPr/>
        </p:nvSpPr>
        <p:spPr>
          <a:xfrm rot="16200000">
            <a:off x="-839161" y="3864994"/>
            <a:ext cx="4116307" cy="1880869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0" h="2571750">
                <a:moveTo>
                  <a:pt x="5486400" y="1085850"/>
                </a:moveTo>
                <a:lnTo>
                  <a:pt x="0" y="0"/>
                </a:lnTo>
                <a:lnTo>
                  <a:pt x="0" y="95250"/>
                </a:lnTo>
                <a:lnTo>
                  <a:pt x="923925" y="2571750"/>
                </a:lnTo>
                <a:lnTo>
                  <a:pt x="5486400" y="1085850"/>
                </a:lnTo>
              </a:path>
            </a:pathLst>
          </a:custGeom>
          <a:solidFill>
            <a:schemeClr val="accent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5" name=""/>
          <p:cNvSpPr/>
          <p:nvPr/>
        </p:nvSpPr>
        <p:spPr>
          <a:xfrm rot="16200000">
            <a:off x="1234747" y="5050782"/>
            <a:ext cx="895421" cy="2731035"/>
          </a:xfrm>
          <a:custGeom>
            <a:avLst/>
            <a:gdLst>
              <a:gd name="connsiteX0" fmla="*/ 0 w 571472"/>
              <a:gd name="connsiteY0" fmla="*/ 3000396 h 3000396"/>
              <a:gd name="connsiteX1" fmla="*/ 0 w 571472"/>
              <a:gd name="connsiteY1" fmla="*/ 0 h 3000396"/>
              <a:gd name="connsiteX2" fmla="*/ 571472 w 571472"/>
              <a:gd name="connsiteY2" fmla="*/ 3000396 h 3000396"/>
              <a:gd name="connsiteX3" fmla="*/ 0 w 571472"/>
              <a:gd name="connsiteY3" fmla="*/ 3000396 h 3000396"/>
              <a:gd name="connsiteX0" fmla="*/ 0 w 928630"/>
              <a:gd name="connsiteY0" fmla="*/ 3000396 h 3000396"/>
              <a:gd name="connsiteX1" fmla="*/ 0 w 928630"/>
              <a:gd name="connsiteY1" fmla="*/ 0 h 3000396"/>
              <a:gd name="connsiteX2" fmla="*/ 928630 w 928630"/>
              <a:gd name="connsiteY2" fmla="*/ 2500306 h 3000396"/>
              <a:gd name="connsiteX3" fmla="*/ 0 w 928630"/>
              <a:gd name="connsiteY3" fmla="*/ 3000396 h 3000396"/>
              <a:gd name="connsiteX0" fmla="*/ 9525 w 938155"/>
              <a:gd name="connsiteY0" fmla="*/ 3067050 h 3067050"/>
              <a:gd name="connsiteX1" fmla="*/ 0 w 938155"/>
              <a:gd name="connsiteY1" fmla="*/ 0 h 3067050"/>
              <a:gd name="connsiteX2" fmla="*/ 938155 w 938155"/>
              <a:gd name="connsiteY2" fmla="*/ 2566960 h 3067050"/>
              <a:gd name="connsiteX3" fmla="*/ 9525 w 938155"/>
              <a:gd name="connsiteY3" fmla="*/ 3067050 h 3067050"/>
              <a:gd name="connsiteX0" fmla="*/ 9525 w 928656"/>
              <a:gd name="connsiteY0" fmla="*/ 3067050 h 3067050"/>
              <a:gd name="connsiteX1" fmla="*/ 0 w 928656"/>
              <a:gd name="connsiteY1" fmla="*/ 0 h 3067050"/>
              <a:gd name="connsiteX2" fmla="*/ 928656 w 928656"/>
              <a:gd name="connsiteY2" fmla="*/ 2509813 h 3067050"/>
              <a:gd name="connsiteX3" fmla="*/ 9525 w 928656"/>
              <a:gd name="connsiteY3" fmla="*/ 3067050 h 3067050"/>
              <a:gd name="connsiteX0" fmla="*/ 9525 w 928656"/>
              <a:gd name="connsiteY0" fmla="*/ 2709836 h 2709836"/>
              <a:gd name="connsiteX1" fmla="*/ 0 w 928656"/>
              <a:gd name="connsiteY1" fmla="*/ 0 h 2709836"/>
              <a:gd name="connsiteX2" fmla="*/ 928656 w 928656"/>
              <a:gd name="connsiteY2" fmla="*/ 2509813 h 2709836"/>
              <a:gd name="connsiteX3" fmla="*/ 9525 w 928656"/>
              <a:gd name="connsiteY3" fmla="*/ 2709836 h 2709836"/>
              <a:gd name="connsiteX0" fmla="*/ 9525 w 928656"/>
              <a:gd name="connsiteY0" fmla="*/ 2781250 h 2781250"/>
              <a:gd name="connsiteX1" fmla="*/ 0 w 928656"/>
              <a:gd name="connsiteY1" fmla="*/ 0 h 2781250"/>
              <a:gd name="connsiteX2" fmla="*/ 928656 w 928656"/>
              <a:gd name="connsiteY2" fmla="*/ 2509813 h 2781250"/>
              <a:gd name="connsiteX3" fmla="*/ 9525 w 928656"/>
              <a:gd name="connsiteY3" fmla="*/ 2781250 h 2781250"/>
              <a:gd name="connsiteX0" fmla="*/ 9525 w 928656"/>
              <a:gd name="connsiteY0" fmla="*/ 2924102 h 2924102"/>
              <a:gd name="connsiteX1" fmla="*/ 0 w 928656"/>
              <a:gd name="connsiteY1" fmla="*/ 0 h 2924102"/>
              <a:gd name="connsiteX2" fmla="*/ 928656 w 928656"/>
              <a:gd name="connsiteY2" fmla="*/ 2509813 h 2924102"/>
              <a:gd name="connsiteX3" fmla="*/ 9525 w 928656"/>
              <a:gd name="connsiteY3" fmla="*/ 2924102 h 2924102"/>
              <a:gd name="connsiteX0" fmla="*/ 9525 w 931063"/>
              <a:gd name="connsiteY0" fmla="*/ 2924102 h 2924102"/>
              <a:gd name="connsiteX1" fmla="*/ 0 w 931063"/>
              <a:gd name="connsiteY1" fmla="*/ 0 h 2924102"/>
              <a:gd name="connsiteX2" fmla="*/ 931063 w 931063"/>
              <a:gd name="connsiteY2" fmla="*/ 2521723 h 2924102"/>
              <a:gd name="connsiteX3" fmla="*/ 9525 w 931063"/>
              <a:gd name="connsiteY3" fmla="*/ 2924102 h 2924102"/>
              <a:gd name="connsiteX0" fmla="*/ 0 w 931063"/>
              <a:gd name="connsiteY0" fmla="*/ 2805040 h 2805040"/>
              <a:gd name="connsiteX1" fmla="*/ 0 w 931063"/>
              <a:gd name="connsiteY1" fmla="*/ 0 h 2805040"/>
              <a:gd name="connsiteX2" fmla="*/ 931063 w 931063"/>
              <a:gd name="connsiteY2" fmla="*/ 2521723 h 2805040"/>
              <a:gd name="connsiteX3" fmla="*/ 0 w 931063"/>
              <a:gd name="connsiteY3" fmla="*/ 2805040 h 2805040"/>
              <a:gd name="connsiteX0" fmla="*/ 6350 w 931063"/>
              <a:gd name="connsiteY0" fmla="*/ 2822504 h 2822504"/>
              <a:gd name="connsiteX1" fmla="*/ 0 w 931063"/>
              <a:gd name="connsiteY1" fmla="*/ 0 h 2822504"/>
              <a:gd name="connsiteX2" fmla="*/ 931063 w 931063"/>
              <a:gd name="connsiteY2" fmla="*/ 2521723 h 2822504"/>
              <a:gd name="connsiteX3" fmla="*/ 6350 w 931063"/>
              <a:gd name="connsiteY3" fmla="*/ 2822504 h 2822504"/>
              <a:gd name="connsiteX0" fmla="*/ 6350 w 1185503"/>
              <a:gd name="connsiteY0" fmla="*/ 2822504 h 3224000"/>
              <a:gd name="connsiteX1" fmla="*/ 0 w 1185503"/>
              <a:gd name="connsiteY1" fmla="*/ 0 h 3224000"/>
              <a:gd name="connsiteX2" fmla="*/ 1185503 w 1185503"/>
              <a:gd name="connsiteY2" fmla="*/ 3224000 h 3224000"/>
              <a:gd name="connsiteX3" fmla="*/ 6350 w 1185503"/>
              <a:gd name="connsiteY3" fmla="*/ 2822504 h 3224000"/>
              <a:gd name="connsiteX0" fmla="*/ 2116 w 1193457"/>
              <a:gd name="connsiteY0" fmla="*/ 3734200 h 3734200"/>
              <a:gd name="connsiteX1" fmla="*/ 7954 w 1193457"/>
              <a:gd name="connsiteY1" fmla="*/ 0 h 3734200"/>
              <a:gd name="connsiteX2" fmla="*/ 1193457 w 1193457"/>
              <a:gd name="connsiteY2" fmla="*/ 3224000 h 3734200"/>
              <a:gd name="connsiteX3" fmla="*/ 2116 w 1193457"/>
              <a:gd name="connsiteY3" fmla="*/ 3734200 h 37342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3457" h="3734200">
                <a:moveTo>
                  <a:pt x="2116" y="3734200"/>
                </a:moveTo>
                <a:cubicBezTo>
                  <a:pt x="-1" y="2793365"/>
                  <a:pt x="10071" y="940835"/>
                  <a:pt x="7954" y="0"/>
                </a:cubicBezTo>
                <a:lnTo>
                  <a:pt x="1193457" y="3224000"/>
                </a:lnTo>
                <a:lnTo>
                  <a:pt x="2116" y="3734200"/>
                </a:lnTo>
              </a:path>
            </a:pathLst>
          </a:custGeom>
          <a:solidFill>
            <a:schemeClr val="accent2">
              <a:lumMod val="50000"/>
              <a:lumOff val="5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6" name=""/>
          <p:cNvSpPr/>
          <p:nvPr/>
        </p:nvSpPr>
        <p:spPr>
          <a:xfrm>
            <a:off x="164250" y="-27432"/>
            <a:ext cx="2883726" cy="6885432"/>
          </a:xfrm>
          <a:custGeom>
            <a:avLst/>
            <a:gdLst>
              <a:gd name="connsiteX0" fmla="*/ 0 w 500066"/>
              <a:gd name="connsiteY0" fmla="*/ 6858000 h 6858000"/>
              <a:gd name="connsiteX1" fmla="*/ 250033 w 500066"/>
              <a:gd name="connsiteY1" fmla="*/ 0 h 6858000"/>
              <a:gd name="connsiteX2" fmla="*/ 500066 w 500066"/>
              <a:gd name="connsiteY2" fmla="*/ 6858000 h 6858000"/>
              <a:gd name="connsiteX3" fmla="*/ 0 w 500066"/>
              <a:gd name="connsiteY3" fmla="*/ 6858000 h 6858000"/>
              <a:gd name="connsiteX0" fmla="*/ 1638757 w 2138823"/>
              <a:gd name="connsiteY0" fmla="*/ 6876288 h 6876288"/>
              <a:gd name="connsiteX1" fmla="*/ 0 w 2138823"/>
              <a:gd name="connsiteY1" fmla="*/ 0 h 6876288"/>
              <a:gd name="connsiteX2" fmla="*/ 2138823 w 2138823"/>
              <a:gd name="connsiteY2" fmla="*/ 6876288 h 6876288"/>
              <a:gd name="connsiteX3" fmla="*/ 1638757 w 2138823"/>
              <a:gd name="connsiteY3" fmla="*/ 6876288 h 6876288"/>
              <a:gd name="connsiteX0" fmla="*/ 1662729 w 2162795"/>
              <a:gd name="connsiteY0" fmla="*/ 6885432 h 6885432"/>
              <a:gd name="connsiteX1" fmla="*/ 0 w 2162795"/>
              <a:gd name="connsiteY1" fmla="*/ 0 h 6885432"/>
              <a:gd name="connsiteX2" fmla="*/ 2162795 w 2162795"/>
              <a:gd name="connsiteY2" fmla="*/ 6885432 h 6885432"/>
              <a:gd name="connsiteX3" fmla="*/ 1662729 w 2162795"/>
              <a:gd name="connsiteY3" fmla="*/ 6885432 h 688543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795" h="6885432">
                <a:moveTo>
                  <a:pt x="1662729" y="6885432"/>
                </a:moveTo>
                <a:lnTo>
                  <a:pt x="0" y="0"/>
                </a:lnTo>
                <a:lnTo>
                  <a:pt x="2162795" y="6885432"/>
                </a:lnTo>
                <a:lnTo>
                  <a:pt x="1662729" y="6885432"/>
                </a:lnTo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2270586" y="2919309"/>
            <a:ext cx="9635703" cy="957706"/>
          </a:xfrm>
        </p:spPr>
        <p:txBody>
          <a:bodyPr>
            <a:noAutofit/>
          </a:bodyPr>
          <a:lstStyle>
            <a:lvl1pPr algn="l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2270586" y="3890286"/>
            <a:ext cx="9631127" cy="46740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82A27DF-FC33-4C05-96AC-ECA7B11A9C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7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40000"/>
                <a:lumOff val="60000"/>
                <a:alpha val="58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8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1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rgbClr val="b6b8ba">
                <a:alpha val="38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2">
                <a:lumMod val="50000"/>
                <a:lumOff val="50000"/>
                <a:alpha val="6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330199" y="2673355"/>
            <a:ext cx="11531599" cy="1470025"/>
          </a:xfrm>
        </p:spPr>
        <p:txBody>
          <a:bodyPr/>
          <a:lstStyle>
            <a:lvl1pPr algn="ctr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10BF683E-EC8C-4F1E-8017-25E57E2CE77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8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49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9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10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b6b8ba">
                  <a:alpha val="5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4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5">
                  <a:alpha val="7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542695" y="1121212"/>
            <a:ext cx="7837714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body" sz="quarter" idx="14" hasCustomPrompt=""/>
          </p:nvPr>
        </p:nvSpPr>
        <p:spPr>
          <a:xfrm>
            <a:off x="2542710" y="2286007"/>
            <a:ext cx="7839569" cy="3429009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DD8E82-9EDF-4A21-8052-950E349A4E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10800000" flipH="1">
            <a:off x="10430936" y="4214817"/>
            <a:ext cx="1780898" cy="2672210"/>
            <a:chOff x="7830097" y="-3175"/>
            <a:chExt cx="1335674" cy="3646465"/>
          </a:xfrm>
        </p:grpSpPr>
        <p:sp>
          <p:nvSpPr>
            <p:cNvPr id="8" name=""/>
            <p:cNvSpPr/>
            <p:nvPr/>
          </p:nvSpPr>
          <p:spPr>
            <a:xfrm>
              <a:off x="7858910" y="-3175"/>
              <a:ext cx="1290865" cy="2960833"/>
            </a:xfrm>
            <a:custGeom>
              <a:avLst/>
              <a:gdLst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3062 w 2623457"/>
                <a:gd name="connsiteY2" fmla="*/ 0 h 6063342"/>
                <a:gd name="connsiteX3" fmla="*/ 174172 w 2623457"/>
                <a:gd name="connsiteY3" fmla="*/ 0 h 6063342"/>
                <a:gd name="connsiteX4" fmla="*/ 1556657 w 2623457"/>
                <a:gd name="connsiteY4" fmla="*/ 1545771 h 6063342"/>
                <a:gd name="connsiteX5" fmla="*/ 2623457 w 2623457"/>
                <a:gd name="connsiteY5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85682 h 6085682"/>
                <a:gd name="connsiteX1" fmla="*/ 0 w 2623457"/>
                <a:gd name="connsiteY1" fmla="*/ 22340 h 6085682"/>
                <a:gd name="connsiteX2" fmla="*/ 667 w 2623457"/>
                <a:gd name="connsiteY2" fmla="*/ 0 h 6085682"/>
                <a:gd name="connsiteX3" fmla="*/ 183682 w 2623457"/>
                <a:gd name="connsiteY3" fmla="*/ 9574 h 6085682"/>
                <a:gd name="connsiteX4" fmla="*/ 1556657 w 2623457"/>
                <a:gd name="connsiteY4" fmla="*/ 1568111 h 6085682"/>
                <a:gd name="connsiteX5" fmla="*/ 2623457 w 2623457"/>
                <a:gd name="connsiteY5" fmla="*/ 6085682 h 6085682"/>
                <a:gd name="connsiteX0" fmla="*/ 3030086 w 3030086"/>
                <a:gd name="connsiteY0" fmla="*/ 7076027 h 7076027"/>
                <a:gd name="connsiteX1" fmla="*/ 406629 w 3030086"/>
                <a:gd name="connsiteY1" fmla="*/ 1012685 h 7076027"/>
                <a:gd name="connsiteX2" fmla="*/ 590311 w 3030086"/>
                <a:gd name="connsiteY2" fmla="*/ 999919 h 7076027"/>
                <a:gd name="connsiteX3" fmla="*/ 1963286 w 3030086"/>
                <a:gd name="connsiteY3" fmla="*/ 2558456 h 7076027"/>
                <a:gd name="connsiteX4" fmla="*/ 3030086 w 3030086"/>
                <a:gd name="connsiteY4" fmla="*/ 7076027 h 7076027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30614 w 2630614"/>
                <a:gd name="connsiteY0" fmla="*/ 6076108 h 6076108"/>
                <a:gd name="connsiteX1" fmla="*/ 0 w 2630614"/>
                <a:gd name="connsiteY1" fmla="*/ 5585 h 6076108"/>
                <a:gd name="connsiteX2" fmla="*/ 190839 w 2630614"/>
                <a:gd name="connsiteY2" fmla="*/ 0 h 6076108"/>
                <a:gd name="connsiteX3" fmla="*/ 1563814 w 2630614"/>
                <a:gd name="connsiteY3" fmla="*/ 1558537 h 6076108"/>
                <a:gd name="connsiteX4" fmla="*/ 2630614 w 2630614"/>
                <a:gd name="connsiteY4" fmla="*/ 6076108 h 6076108"/>
                <a:gd name="connsiteX0" fmla="*/ 2635390 w 2635390"/>
                <a:gd name="connsiteY0" fmla="*/ 6076108 h 6076108"/>
                <a:gd name="connsiteX1" fmla="*/ 0 w 2635390"/>
                <a:gd name="connsiteY1" fmla="*/ 797 h 6076108"/>
                <a:gd name="connsiteX2" fmla="*/ 195615 w 2635390"/>
                <a:gd name="connsiteY2" fmla="*/ 0 h 6076108"/>
                <a:gd name="connsiteX3" fmla="*/ 1568590 w 2635390"/>
                <a:gd name="connsiteY3" fmla="*/ 1558537 h 6076108"/>
                <a:gd name="connsiteX4" fmla="*/ 2635390 w 2635390"/>
                <a:gd name="connsiteY4" fmla="*/ 6076108 h 607610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90" h="6076108">
                  <a:moveTo>
                    <a:pt x="2635390" y="6076108"/>
                  </a:moveTo>
                  <a:lnTo>
                    <a:pt x="0" y="797"/>
                  </a:lnTo>
                  <a:lnTo>
                    <a:pt x="195615" y="0"/>
                  </a:lnTo>
                  <a:lnTo>
                    <a:pt x="1568590" y="1558537"/>
                  </a:lnTo>
                  <a:lnTo>
                    <a:pt x="2635390" y="60761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>
              <a:off x="8617016" y="737400"/>
              <a:ext cx="543423" cy="2244786"/>
            </a:xfrm>
            <a:custGeom>
              <a:avLst/>
              <a:gdLst>
                <a:gd name="connsiteX0" fmla="*/ 0 w 1088572"/>
                <a:gd name="connsiteY0" fmla="*/ 0 h 4582886"/>
                <a:gd name="connsiteX1" fmla="*/ 1088572 w 1088572"/>
                <a:gd name="connsiteY1" fmla="*/ 1186543 h 4582886"/>
                <a:gd name="connsiteX2" fmla="*/ 1088572 w 1088572"/>
                <a:gd name="connsiteY2" fmla="*/ 4582886 h 4582886"/>
                <a:gd name="connsiteX3" fmla="*/ 0 w 1088572"/>
                <a:gd name="connsiteY3" fmla="*/ 0 h 458288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8572" h="4582886">
                  <a:moveTo>
                    <a:pt x="0" y="0"/>
                  </a:moveTo>
                  <a:lnTo>
                    <a:pt x="1088572" y="1186543"/>
                  </a:lnTo>
                  <a:lnTo>
                    <a:pt x="1088572" y="4582886"/>
                  </a:lnTo>
                  <a:lnTo>
                    <a:pt x="0" y="0"/>
                  </a:lnTo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>
              <a:off x="7956911" y="-1619"/>
              <a:ext cx="671047" cy="757711"/>
            </a:xfrm>
            <a:custGeom>
              <a:avLst/>
              <a:gdLst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69988 w 1369988"/>
                <a:gd name="connsiteY0" fmla="*/ 1546919 h 1546919"/>
                <a:gd name="connsiteX1" fmla="*/ 1023257 w 1369988"/>
                <a:gd name="connsiteY1" fmla="*/ 0 h 1546919"/>
                <a:gd name="connsiteX2" fmla="*/ 0 w 1369988"/>
                <a:gd name="connsiteY2" fmla="*/ 0 h 1546919"/>
                <a:gd name="connsiteX3" fmla="*/ 1369988 w 1369988"/>
                <a:gd name="connsiteY3" fmla="*/ 1546919 h 15469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9988" h="1546919">
                  <a:moveTo>
                    <a:pt x="1369988" y="1546919"/>
                  </a:moveTo>
                  <a:lnTo>
                    <a:pt x="1023257" y="0"/>
                  </a:lnTo>
                  <a:lnTo>
                    <a:pt x="0" y="0"/>
                  </a:lnTo>
                  <a:lnTo>
                    <a:pt x="1369988" y="154691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>
              <a:off x="8455711" y="-1619"/>
              <a:ext cx="710060" cy="1329898"/>
            </a:xfrm>
            <a:custGeom>
              <a:avLst/>
              <a:gdLst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0 w 1436914"/>
                <a:gd name="connsiteY4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49636"/>
                <a:gd name="connsiteY0" fmla="*/ 0 h 2715079"/>
                <a:gd name="connsiteX1" fmla="*/ 339294 w 1449636"/>
                <a:gd name="connsiteY1" fmla="*/ 1528536 h 2715079"/>
                <a:gd name="connsiteX2" fmla="*/ 1449636 w 1449636"/>
                <a:gd name="connsiteY2" fmla="*/ 2715079 h 2715079"/>
                <a:gd name="connsiteX3" fmla="*/ 1427865 w 1449636"/>
                <a:gd name="connsiteY3" fmla="*/ 4536 h 2715079"/>
                <a:gd name="connsiteX4" fmla="*/ 1421515 w 1449636"/>
                <a:gd name="connsiteY4" fmla="*/ 0 h 2715079"/>
                <a:gd name="connsiteX5" fmla="*/ 0 w 1449636"/>
                <a:gd name="connsiteY5" fmla="*/ 0 h 271507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9636" h="2715079">
                  <a:moveTo>
                    <a:pt x="0" y="0"/>
                  </a:moveTo>
                  <a:lnTo>
                    <a:pt x="339294" y="1528536"/>
                  </a:lnTo>
                  <a:lnTo>
                    <a:pt x="1449636" y="2715079"/>
                  </a:lnTo>
                  <a:lnTo>
                    <a:pt x="1427865" y="4536"/>
                  </a:lnTo>
                  <a:lnTo>
                    <a:pt x="1421515" y="0"/>
                  </a:lnTo>
                  <a:lnTo>
                    <a:pt x="0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>
              <a:off x="7830097" y="-1619"/>
              <a:ext cx="1325010" cy="3644909"/>
            </a:xfrm>
            <a:custGeom>
              <a:avLst/>
              <a:gdLst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49993 w 2705100"/>
                <a:gd name="connsiteY2" fmla="*/ 9525 h 6867525"/>
                <a:gd name="connsiteX3" fmla="*/ 0 w 2705100"/>
                <a:gd name="connsiteY3" fmla="*/ 9525 h 6867525"/>
                <a:gd name="connsiteX4" fmla="*/ 2295525 w 2705100"/>
                <a:gd name="connsiteY4" fmla="*/ 6858000 h 6867525"/>
                <a:gd name="connsiteX5" fmla="*/ 2695575 w 2705100"/>
                <a:gd name="connsiteY5" fmla="*/ 6867525 h 6867525"/>
                <a:gd name="connsiteX6" fmla="*/ 2705100 w 2705100"/>
                <a:gd name="connsiteY6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295525 w 2705100"/>
                <a:gd name="connsiteY3" fmla="*/ 6848475 h 6858000"/>
                <a:gd name="connsiteX4" fmla="*/ 2695575 w 2705100"/>
                <a:gd name="connsiteY4" fmla="*/ 6858000 h 6858000"/>
                <a:gd name="connsiteX5" fmla="*/ 2705100 w 2705100"/>
                <a:gd name="connsiteY5" fmla="*/ 6076950 h 6858000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695575 w 2705100"/>
                <a:gd name="connsiteY3" fmla="*/ 6858000 h 6858000"/>
                <a:gd name="connsiteX4" fmla="*/ 2705100 w 2705100"/>
                <a:gd name="connsiteY4" fmla="*/ 6076950 h 6858000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5100" h="7441333">
                  <a:moveTo>
                    <a:pt x="2705100" y="6076950"/>
                  </a:moveTo>
                  <a:lnTo>
                    <a:pt x="64280" y="0"/>
                  </a:lnTo>
                  <a:lnTo>
                    <a:pt x="0" y="0"/>
                  </a:lnTo>
                  <a:lnTo>
                    <a:pt x="2695576" y="7441333"/>
                  </a:lnTo>
                  <a:cubicBezTo>
                    <a:pt x="2698751" y="6986539"/>
                    <a:pt x="2701925" y="6531744"/>
                    <a:pt x="2705100" y="6076950"/>
                  </a:cubicBezTo>
                </a:path>
              </a:pathLst>
            </a:cu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6753771-9475-4309-9B2C-4F43EB0294C6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EA2121F7-E20F-43B2-B3C6-C7E51EA698C5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DAC1609-63DC-4238-90D7-BDA4CCE7E5D2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8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40000"/>
                <a:lumOff val="60000"/>
                <a:alpha val="39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3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1">
                <a:alpha val="74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3">
                <a:alpha val="1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761962" y="2357419"/>
            <a:ext cx="10363199" cy="928705"/>
          </a:xfrm>
        </p:spPr>
        <p:txBody>
          <a:bodyPr anchor="t"/>
          <a:lstStyle>
            <a:lvl1pPr algn="l">
              <a:defRPr sz="5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761962" y="1807030"/>
            <a:ext cx="10363199" cy="550390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1794FCA-B30B-4B0B-A06E-872BCCC939B8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2B4FBC9-0152-4321-B5AE-8A4D40C68623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5271060-A817-4E00-9021-886881503EB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14422"/>
            <a:ext cx="109727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47ABBE4F-A180-451B-976B-207E95DDA7F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609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6197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608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6196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0DB8ECF-E18C-4D8D-A7A0-FA2FABCA529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sldNum" sz="quarter" idx="12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 rot="5400000">
            <a:off x="-3300803" y="3300663"/>
            <a:ext cx="6887028" cy="28570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21" name=""/>
          <p:cNvGrpSpPr/>
          <p:nvPr/>
        </p:nvGrpSpPr>
        <p:grpSpPr>
          <a:xfrm rot="0" flipH="1">
            <a:off x="-2" y="0"/>
            <a:ext cx="12192001" cy="6858001"/>
            <a:chOff x="-1" y="0"/>
            <a:chExt cx="9144001" cy="6858001"/>
          </a:xfrm>
        </p:grpSpPr>
        <p:sp>
          <p:nvSpPr>
            <p:cNvPr id="2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chemeClr val="accent2">
                <a:lumMod val="50000"/>
                <a:lumOff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23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24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chemeClr val="accent2">
                  <a:lumMod val="25000"/>
                  <a:lumOff val="75000"/>
                  <a:alpha val="32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alpha val="7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  <a:alpha val="5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952463" y="4772044"/>
            <a:ext cx="8680109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952463" y="584219"/>
            <a:ext cx="868010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952463" y="5338782"/>
            <a:ext cx="8680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8C9FE912-2C94-4152-970B-97CA7CEA7709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9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0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교차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1732842" y="3147876"/>
            <a:ext cx="6308395" cy="3037101"/>
          </a:xfrm>
          <a:custGeom>
            <a:avLst/>
            <a:gdLst>
              <a:gd name="connsiteX0" fmla="*/ 0 w 4175"/>
              <a:gd name="connsiteY0" fmla="*/ 0 h 2538"/>
              <a:gd name="connsiteX1" fmla="*/ 12 w 4175"/>
              <a:gd name="connsiteY1" fmla="*/ 44 h 2538"/>
              <a:gd name="connsiteX2" fmla="*/ 685 w 4175"/>
              <a:gd name="connsiteY2" fmla="*/ 2538 h 2538"/>
              <a:gd name="connsiteX3" fmla="*/ 4175 w 4175"/>
              <a:gd name="connsiteY3" fmla="*/ 1923 h 2538"/>
              <a:gd name="connsiteX4" fmla="*/ 25 w 4175"/>
              <a:gd name="connsiteY4" fmla="*/ 11 h 2538"/>
              <a:gd name="connsiteX5" fmla="*/ 0 w 4175"/>
              <a:gd name="connsiteY5" fmla="*/ 0 h 2538"/>
              <a:gd name="connsiteX0" fmla="*/ 0 w 4003"/>
              <a:gd name="connsiteY0" fmla="*/ 0 h 2538"/>
              <a:gd name="connsiteX1" fmla="*/ 12 w 4003"/>
              <a:gd name="connsiteY1" fmla="*/ 44 h 2538"/>
              <a:gd name="connsiteX2" fmla="*/ 685 w 4003"/>
              <a:gd name="connsiteY2" fmla="*/ 2538 h 2538"/>
              <a:gd name="connsiteX3" fmla="*/ 4003 w 4003"/>
              <a:gd name="connsiteY3" fmla="*/ 1844 h 2538"/>
              <a:gd name="connsiteX4" fmla="*/ 25 w 4003"/>
              <a:gd name="connsiteY4" fmla="*/ 11 h 2538"/>
              <a:gd name="connsiteX5" fmla="*/ 0 w 4003"/>
              <a:gd name="connsiteY5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553 w 4531"/>
              <a:gd name="connsiteY0" fmla="*/ 0 h 2527"/>
              <a:gd name="connsiteX1" fmla="*/ 1213 w 4531"/>
              <a:gd name="connsiteY1" fmla="*/ 2527 h 2527"/>
              <a:gd name="connsiteX2" fmla="*/ 4531 w 4531"/>
              <a:gd name="connsiteY2" fmla="*/ 1833 h 2527"/>
              <a:gd name="connsiteX3" fmla="*/ 553 w 4531"/>
              <a:gd name="connsiteY3" fmla="*/ 0 h 2527"/>
              <a:gd name="connsiteX0" fmla="*/ 3 w 3981"/>
              <a:gd name="connsiteY0" fmla="*/ 0 h 2527"/>
              <a:gd name="connsiteX1" fmla="*/ 663 w 3981"/>
              <a:gd name="connsiteY1" fmla="*/ 2527 h 2527"/>
              <a:gd name="connsiteX2" fmla="*/ 3981 w 3981"/>
              <a:gd name="connsiteY2" fmla="*/ 1833 h 2527"/>
              <a:gd name="connsiteX3" fmla="*/ 3 w 3981"/>
              <a:gd name="connsiteY3" fmla="*/ 0 h 2527"/>
              <a:gd name="connsiteX0" fmla="*/ 0 w 3978"/>
              <a:gd name="connsiteY0" fmla="*/ 0 h 2527"/>
              <a:gd name="connsiteX1" fmla="*/ 660 w 3978"/>
              <a:gd name="connsiteY1" fmla="*/ 2527 h 2527"/>
              <a:gd name="connsiteX2" fmla="*/ 3978 w 3978"/>
              <a:gd name="connsiteY2" fmla="*/ 1833 h 2527"/>
              <a:gd name="connsiteX3" fmla="*/ 0 w 3978"/>
              <a:gd name="connsiteY3" fmla="*/ 0 h 25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8" h="2527">
                <a:moveTo>
                  <a:pt x="0" y="0"/>
                </a:moveTo>
                <a:cubicBezTo>
                  <a:pt x="90" y="449"/>
                  <a:pt x="484" y="1911"/>
                  <a:pt x="660" y="2527"/>
                </a:cubicBezTo>
                <a:lnTo>
                  <a:pt x="3978" y="1833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20000"/>
              <a:lumOff val="80000"/>
              <a:alpha val="26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10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10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15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106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98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  <a:alpha val="3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c6c8ca">
                  <a:alpha val="17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6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27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431799" y="1308100"/>
            <a:ext cx="11302999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  <a:p>
            <a:pPr lvl="8">
              <a:defRPr lang="ko-KR" altLang="en-US"/>
            </a:pPr>
            <a:endParaRPr lang="en-US" altLang="ko-KR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D839B8E-F55D-4BF8-852C-25AF74D46B3E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8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66700" indent="-30670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80000"/>
        <a:buFont typeface="Wingdings 3"/>
        <a:buChar char="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–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4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4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0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0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https://ko.wikipedia.org/wiki/%EC%9C%84%ED%82%A4%EB%B0%B1%EA%B3%BC" TargetMode="External"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4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hyperlink" Target="https://youtu.be/V1CN8D4b79g" TargetMode="External"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4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algn="ctr">
              <a:defRPr/>
            </a:pPr>
            <a:r>
              <a:rPr lang="ko-KR" altLang="en-US"/>
              <a:t>일본 문화 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>
              <a:defRPr/>
            </a:pPr>
            <a:r>
              <a:rPr lang="en-US" altLang="ko-KR"/>
              <a:t>21901747</a:t>
            </a:r>
            <a:r>
              <a:rPr lang="ko-KR" altLang="en-US"/>
              <a:t> 주윤호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에도 시대</a:t>
            </a:r>
            <a:r>
              <a:rPr lang="en-US" altLang="ko-KR"/>
              <a:t>(17</a:t>
            </a:r>
            <a:r>
              <a:rPr lang="ko-KR" altLang="en-US"/>
              <a:t>세기 </a:t>
            </a:r>
            <a:r>
              <a:rPr lang="en-US" altLang="ko-KR"/>
              <a:t>~</a:t>
            </a:r>
            <a:r>
              <a:rPr lang="ko-KR" altLang="en-US"/>
              <a:t> </a:t>
            </a:r>
            <a:r>
              <a:rPr lang="en-US" altLang="ko-KR"/>
              <a:t>19</a:t>
            </a:r>
            <a:r>
              <a:rPr lang="ko-KR" altLang="en-US"/>
              <a:t>세기</a:t>
            </a:r>
            <a:r>
              <a:rPr lang="en-US" altLang="ko-KR"/>
              <a:t>)</a:t>
            </a:r>
            <a:r>
              <a:rPr lang="ko-KR" altLang="en-US"/>
              <a:t> 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무사 계층 이하 일반 서민의 경우 농민은 잡곡밥과 채소</a:t>
            </a:r>
            <a:r>
              <a:rPr lang="en-US" altLang="ko-KR"/>
              <a:t>,</a:t>
            </a:r>
            <a:r>
              <a:rPr lang="ko-KR" altLang="en-US"/>
              <a:t> 국을 소비하는 식습관을 유지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직공들은 스스로 밥을 해먹기 보단 거리에서 간단하게 끼니를 해결</a:t>
            </a:r>
            <a:r>
              <a:rPr lang="en-US" altLang="ko-KR"/>
              <a:t>.</a:t>
            </a:r>
            <a:endParaRPr lang="en-US" altLang="ko-KR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479476" y="2204066"/>
            <a:ext cx="7233047" cy="40649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메이지 시대 </a:t>
            </a:r>
            <a:r>
              <a:rPr lang="en-US" altLang="ko-KR"/>
              <a:t>~</a:t>
            </a:r>
            <a:r>
              <a:rPr lang="ko-KR" altLang="en-US"/>
              <a:t> 현대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외국에서 각종 요리법 유입</a:t>
            </a:r>
            <a:r>
              <a:rPr lang="en-US" altLang="ko-KR"/>
              <a:t>,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현지 고착화 진행에 따라 스키야키와 같은 요리 탄생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유럽의 식문화를 받아들이며</a:t>
            </a:r>
            <a:r>
              <a:rPr lang="en-US" altLang="ko-KR"/>
              <a:t>,</a:t>
            </a:r>
            <a:r>
              <a:rPr lang="ko-KR" altLang="en-US"/>
              <a:t> 현 일본의 일상식인 오므라이스</a:t>
            </a:r>
            <a:r>
              <a:rPr lang="en-US" altLang="ko-KR"/>
              <a:t>,</a:t>
            </a:r>
            <a:r>
              <a:rPr lang="ko-KR" altLang="en-US"/>
              <a:t> 하이라이스</a:t>
            </a:r>
            <a:r>
              <a:rPr lang="en-US" altLang="ko-KR"/>
              <a:t>,</a:t>
            </a:r>
            <a:r>
              <a:rPr lang="ko-KR" altLang="en-US"/>
              <a:t>카레라이스</a:t>
            </a:r>
            <a:r>
              <a:rPr lang="en-US" altLang="ko-KR"/>
              <a:t>,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돈가스</a:t>
            </a:r>
            <a:r>
              <a:rPr lang="en-US" altLang="ko-KR"/>
              <a:t>,</a:t>
            </a:r>
            <a:r>
              <a:rPr lang="ko-KR" altLang="en-US"/>
              <a:t> 함바그 스테이크</a:t>
            </a:r>
            <a:r>
              <a:rPr lang="en-US" altLang="ko-KR"/>
              <a:t>,</a:t>
            </a:r>
            <a:r>
              <a:rPr lang="ko-KR" altLang="en-US"/>
              <a:t> 고로케등의 요리가 발달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그 후 </a:t>
            </a:r>
            <a:r>
              <a:rPr lang="en-US" altLang="ko-KR"/>
              <a:t>1950</a:t>
            </a:r>
            <a:r>
              <a:rPr lang="ko-KR" altLang="en-US"/>
              <a:t>년대 </a:t>
            </a:r>
            <a:r>
              <a:rPr lang="en-US" altLang="ko-KR"/>
              <a:t>6.25</a:t>
            </a:r>
            <a:r>
              <a:rPr lang="ko-KR" altLang="en-US"/>
              <a:t>전쟁을 기점으로 폭발적인 경제성장을 통해 외식업의 빠른 성장과</a:t>
            </a:r>
            <a:r>
              <a:rPr lang="en-US" altLang="ko-KR"/>
              <a:t>,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냉동식품의 보급화에 따라 육식의 소비가 크게 늠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하지만 </a:t>
            </a:r>
            <a:r>
              <a:rPr lang="en-US" altLang="ko-KR"/>
              <a:t>1990</a:t>
            </a:r>
            <a:r>
              <a:rPr lang="ko-KR" altLang="en-US"/>
              <a:t>년대 거품경제의 붕괴로 외식산업이 침체되며 가성비를 따지는 경향이 늘게 되며 이것이 외식 사업계에도 영향을 끼침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일식의 장단점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일본 문화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장점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시각적 아름다움</a:t>
            </a:r>
            <a:r>
              <a:rPr lang="en-US" altLang="ko-KR"/>
              <a:t>:</a:t>
            </a:r>
            <a:r>
              <a:rPr lang="ko-KR" altLang="en-US"/>
              <a:t> 일식의 특징에서도 볼수있듯이 일본 요리는 플레이팅에 많은 노력을 기울임</a:t>
            </a:r>
            <a:r>
              <a:rPr lang="en-US" altLang="ko-KR"/>
              <a:t>.</a:t>
            </a:r>
            <a:r>
              <a:rPr lang="ko-KR" altLang="en-US"/>
              <a:t> 세공품</a:t>
            </a:r>
            <a:r>
              <a:rPr lang="en-US" altLang="ko-KR"/>
              <a:t>,</a:t>
            </a:r>
            <a:r>
              <a:rPr lang="ko-KR" altLang="en-US"/>
              <a:t> 꽃</a:t>
            </a:r>
            <a:r>
              <a:rPr lang="en-US" altLang="ko-KR"/>
              <a:t>,</a:t>
            </a:r>
            <a:r>
              <a:rPr lang="ko-KR" altLang="en-US"/>
              <a:t> 나무</a:t>
            </a:r>
            <a:r>
              <a:rPr lang="en-US" altLang="ko-KR"/>
              <a:t>,</a:t>
            </a:r>
            <a:r>
              <a:rPr lang="ko-KR" altLang="en-US"/>
              <a:t> 재료의 껍데기 등의 장식요소를 적극 사용하여 식전</a:t>
            </a:r>
            <a:r>
              <a:rPr lang="en-US" altLang="ko-KR"/>
              <a:t>,</a:t>
            </a:r>
            <a:r>
              <a:rPr lang="ko-KR" altLang="en-US"/>
              <a:t> 식중에 심미적 효과를 끌어올림</a:t>
            </a:r>
            <a:endParaRPr lang="ko-KR" altLang="en-US"/>
          </a:p>
          <a:p>
            <a:pPr>
              <a:defRPr/>
            </a:pPr>
            <a:r>
              <a:rPr lang="ko-KR" altLang="en-US"/>
              <a:t>지역별 다채로운 요리</a:t>
            </a:r>
            <a:r>
              <a:rPr lang="en-US" altLang="ko-KR"/>
              <a:t>:</a:t>
            </a:r>
            <a:r>
              <a:rPr lang="ko-KR" altLang="en-US"/>
              <a:t> 일본 요리는 도시나 지역별로 지방색과 향토색을 매우 개성적으로 보존하고 있음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r>
              <a:rPr lang="ko-KR" altLang="en-US"/>
              <a:t>다양한 종류의 반찬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원재료의 맛을 살림</a:t>
            </a:r>
            <a:r>
              <a:rPr lang="en-US" altLang="ko-KR"/>
              <a:t>:</a:t>
            </a:r>
            <a:r>
              <a:rPr lang="ko-KR" altLang="en-US"/>
              <a:t> 일본은 식재료 본연의 맛을 살리기위해 생식</a:t>
            </a:r>
            <a:r>
              <a:rPr lang="en-US" altLang="ko-KR"/>
              <a:t>,</a:t>
            </a:r>
            <a:r>
              <a:rPr lang="ko-KR" altLang="en-US"/>
              <a:t> 혹은 최소한의 양념과 향신료를 사용</a:t>
            </a:r>
            <a:r>
              <a:rPr lang="en-US" altLang="ko-KR"/>
              <a:t>.</a:t>
            </a:r>
            <a:r>
              <a:rPr lang="ko-KR" altLang="en-US"/>
              <a:t> 이를 통해 식재료 선정에 더 많은 노력을 기울이는 편임</a:t>
            </a:r>
            <a:r>
              <a:rPr lang="en-US" altLang="ko-KR"/>
              <a:t>.</a:t>
            </a: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단점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생식 문화</a:t>
            </a:r>
            <a:r>
              <a:rPr lang="en-US" altLang="ko-KR"/>
              <a:t>:</a:t>
            </a:r>
            <a:r>
              <a:rPr lang="ko-KR" altLang="en-US"/>
              <a:t> 음식을 날로먹은 것은 사람에 따라 혐오스럽거나 비위가 상할수도있음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r>
              <a:rPr lang="ko-KR" altLang="en-US"/>
              <a:t>높은 염분섭취</a:t>
            </a:r>
            <a:r>
              <a:rPr lang="en-US" altLang="ko-KR"/>
              <a:t>:</a:t>
            </a:r>
            <a:r>
              <a:rPr lang="ko-KR" altLang="en-US"/>
              <a:t> 적은 향신료와 양념의 사용때문에 간장과 소금의 사용 비중이 높고</a:t>
            </a:r>
            <a:r>
              <a:rPr lang="en-US" altLang="ko-KR"/>
              <a:t>,</a:t>
            </a:r>
            <a:r>
              <a:rPr lang="ko-KR" altLang="en-US"/>
              <a:t> 덥고 습한 기후로 인하여 절인음식이 발달하여 염분 섭취가 많다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현재 일식의 세계적 위치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일본문화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일식의 세계적 위치 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일본은 세계 최고수준의 파인다이닝</a:t>
            </a:r>
            <a:r>
              <a:rPr lang="en-US" altLang="ko-KR"/>
              <a:t>(</a:t>
            </a:r>
            <a:r>
              <a:rPr lang="ko-KR" altLang="en-US"/>
              <a:t>고급 레스토랑</a:t>
            </a:r>
            <a:r>
              <a:rPr lang="en-US" altLang="ko-KR"/>
              <a:t>)</a:t>
            </a:r>
            <a:r>
              <a:rPr lang="ko-KR" altLang="en-US"/>
              <a:t>을 선보이고있음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도쿄의 경우</a:t>
            </a:r>
            <a:r>
              <a:rPr lang="en-US" altLang="ko-KR"/>
              <a:t>,</a:t>
            </a:r>
            <a:r>
              <a:rPr lang="ko-KR" altLang="en-US"/>
              <a:t> 미슐랭 가이드에 선정된 가게 수가 전세계 </a:t>
            </a:r>
            <a:r>
              <a:rPr lang="en-US" altLang="ko-KR"/>
              <a:t>1</a:t>
            </a:r>
            <a:r>
              <a:rPr lang="ko-KR" altLang="en-US"/>
              <a:t>위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그 외 오사카</a:t>
            </a:r>
            <a:r>
              <a:rPr lang="en-US" altLang="ko-KR"/>
              <a:t>,</a:t>
            </a:r>
            <a:r>
              <a:rPr lang="ko-KR" altLang="en-US"/>
              <a:t>교토</a:t>
            </a:r>
            <a:r>
              <a:rPr lang="en-US" altLang="ko-KR"/>
              <a:t>,</a:t>
            </a:r>
            <a:r>
              <a:rPr lang="ko-KR" altLang="en-US"/>
              <a:t> 나라 등의 지역도 순위권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전세계의 전문가들이 일본을 미식의 나라라고 인정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endParaRPr lang="ko-KR" altLang="en-US"/>
          </a:p>
        </p:txBody>
      </p:sp>
      <p:pic>
        <p:nvPicPr>
          <p:cNvPr id="5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76600" y="3188494"/>
            <a:ext cx="5638798" cy="3378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마치며</a:t>
            </a:r>
            <a:r>
              <a:rPr lang="en-US" altLang="ko-KR"/>
              <a:t>...</a:t>
            </a:r>
            <a:endParaRPr lang="en-US" altLang="ko-KR"/>
          </a:p>
        </p:txBody>
      </p:sp>
      <p:sp>
        <p:nvSpPr>
          <p:cNvPr id="3" name=""/>
          <p:cNvSpPr>
            <a:spLocks noGrp="1"/>
          </p:cNvSpPr>
          <p:nvPr>
            <p:ph type="body" idx="4294967295"/>
          </p:nvPr>
        </p:nvSpPr>
        <p:spPr>
          <a:xfrm>
            <a:off x="0" y="1807030"/>
            <a:ext cx="10363199" cy="55039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하고싶은 말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일본은 우리나라와 매우 가까운 곳에 위치한 나라이고</a:t>
            </a:r>
            <a:r>
              <a:rPr lang="en-US" altLang="ko-KR"/>
              <a:t>,</a:t>
            </a:r>
            <a:r>
              <a:rPr lang="ko-KR" altLang="en-US"/>
              <a:t> 역사적으로 많은 문화를 공유한 나라이기 때문에 비슷한 점이 많음</a:t>
            </a:r>
            <a:r>
              <a:rPr lang="en-US" altLang="ko-KR"/>
              <a:t>.</a:t>
            </a:r>
            <a:r>
              <a:rPr lang="ko-KR" altLang="en-US"/>
              <a:t> 현재 우리나라와 일본은 외교적으로 그렇게 좋은 사이라고 말할순 없으나</a:t>
            </a:r>
            <a:r>
              <a:rPr lang="en-US" altLang="ko-KR"/>
              <a:t>,</a:t>
            </a:r>
            <a:r>
              <a:rPr lang="ko-KR" altLang="en-US"/>
              <a:t> 시간이 지남에 따라 관계가 차츰 가까워질것이라고 믿고 소망함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감사합니다 </a:t>
            </a:r>
            <a:r>
              <a:rPr lang="en-US" altLang="ko-KR"/>
              <a:t>!</a:t>
            </a: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차례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2720" indent="-342720">
              <a:buFont typeface="Arial"/>
              <a:buChar char="•"/>
              <a:defRPr/>
            </a:pPr>
            <a:r>
              <a:rPr lang="ko-KR" altLang="en-US"/>
              <a:t>일식의 기본적 특징</a:t>
            </a: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r>
              <a:rPr lang="ko-KR" altLang="en-US"/>
              <a:t>일식의 시대별 변화</a:t>
            </a: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r>
              <a:rPr lang="ko-KR" altLang="en-US"/>
              <a:t>일식의 장단점</a:t>
            </a: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r>
              <a:rPr lang="ko-KR" altLang="en-US"/>
              <a:t>현재 일식의 위치</a:t>
            </a: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endParaRPr lang="ko-KR" altLang="en-US"/>
          </a:p>
          <a:p>
            <a:pPr marL="302720" indent="-342720">
              <a:buFont typeface="Arial"/>
              <a:buChar char="•"/>
              <a:defRPr/>
            </a:pPr>
            <a:r>
              <a:rPr lang="ko-KR" altLang="en-US"/>
              <a:t>마치며</a:t>
            </a:r>
            <a:r>
              <a:rPr lang="en-US" altLang="ko-KR"/>
              <a:t>...</a:t>
            </a: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이미지 출처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 sz="1300"/>
              <a:t>조몬시대</a:t>
            </a:r>
            <a:r>
              <a:rPr lang="en-US" altLang="ko-KR" sz="1300"/>
              <a:t>:</a:t>
            </a:r>
            <a:r>
              <a:rPr lang="ko-KR" altLang="en-US" sz="1300"/>
              <a:t>https://namu.wiki/w/%EC%A1%B0%EB%AA%AC%20%EC%8B%9C%EB%8C%80</a:t>
            </a:r>
            <a:endParaRPr lang="ko-KR" altLang="en-US" sz="1300"/>
          </a:p>
          <a:p>
            <a:pPr>
              <a:defRPr/>
            </a:pPr>
            <a:r>
              <a:rPr lang="ko-KR" altLang="en-US" sz="1300"/>
              <a:t>야요이 시대</a:t>
            </a:r>
            <a:r>
              <a:rPr lang="en-US" altLang="ko-KR" sz="1300"/>
              <a:t>:</a:t>
            </a:r>
            <a:endParaRPr lang="en-US" altLang="ko-KR" sz="1300"/>
          </a:p>
          <a:p>
            <a:pPr>
              <a:defRPr/>
            </a:pPr>
            <a:r>
              <a:rPr lang="ko-KR" altLang="en-US" sz="1300"/>
              <a:t>에도 시대</a:t>
            </a:r>
            <a:r>
              <a:rPr lang="en-US" altLang="ko-KR" sz="1300"/>
              <a:t>:</a:t>
            </a:r>
            <a:r>
              <a:rPr lang="ko-KR" altLang="en-US" sz="1300"/>
              <a:t>https://matcha-jp.com/ko/115</a:t>
            </a:r>
            <a:r>
              <a:rPr lang="en-US" altLang="ko-KR" sz="1300"/>
              <a:t>6</a:t>
            </a:r>
            <a:r>
              <a:rPr lang="ko-KR" altLang="en-US" sz="1300"/>
              <a:t> </a:t>
            </a:r>
            <a:endParaRPr lang="ko-KR" altLang="en-US" sz="1300"/>
          </a:p>
          <a:p>
            <a:pPr>
              <a:defRPr/>
            </a:pPr>
            <a:r>
              <a:rPr lang="ko-KR" altLang="en-US" sz="1300"/>
              <a:t>에도 시대</a:t>
            </a:r>
            <a:r>
              <a:rPr lang="en-US" altLang="ko-KR" sz="1300"/>
              <a:t>:https://www.ginrinsou.com/ko/meal/japanese/</a:t>
            </a:r>
            <a:endParaRPr lang="en-US" altLang="ko-KR" sz="1300"/>
          </a:p>
          <a:p>
            <a:pPr>
              <a:defRPr/>
            </a:pPr>
            <a:r>
              <a:rPr lang="ko-KR" altLang="en-US" sz="1300"/>
              <a:t>미슐랭</a:t>
            </a:r>
            <a:r>
              <a:rPr lang="en-US" altLang="ko-KR" sz="1300"/>
              <a:t>:</a:t>
            </a:r>
            <a:r>
              <a:rPr lang="ko-KR" altLang="en-US" sz="1300"/>
              <a:t>https://ko.yourtripagent.com/best-michelin-starred-restaurants-in-tokyo-japan-1090</a:t>
            </a:r>
            <a:endParaRPr lang="ko-KR" altLang="en-US" sz="1300"/>
          </a:p>
          <a:p>
            <a:pPr>
              <a:defRPr/>
            </a:pPr>
            <a:endParaRPr lang="ko-KR" alt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자료 출처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위키피디아 </a:t>
            </a:r>
            <a:r>
              <a:rPr lang="ko-KR" altLang="en-US">
                <a:hlinkClick r:id="rId2"/>
              </a:rPr>
              <a:t>https://ko.wikipedia.org/wiki/%EC%9C%84%ED%82%A4%EB%B0%B1%EA%B3%BC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나무위키https://namu.wiki/w/%EB%82%98%EB%AC%B4%EC%9C%84%ED%82%A4:%EB%8C%80%EB%AC%B8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일식의 기본적 특징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일본문화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일식의 기본적 특징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생식(生食)</a:t>
            </a:r>
            <a:r>
              <a:rPr lang="en-US" altLang="ko-KR"/>
              <a:t>:</a:t>
            </a:r>
            <a:r>
              <a:rPr lang="ko-KR" altLang="en-US"/>
              <a:t> 말 그대로 식재료를 가열하거나 조미하지않고 먹는 것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담백한 양념</a:t>
            </a:r>
            <a:r>
              <a:rPr lang="en-US" altLang="ko-KR"/>
              <a:t>:</a:t>
            </a:r>
            <a:r>
              <a:rPr lang="ko-KR" altLang="en-US"/>
              <a:t> 식재료의 맛을 해치지않는 간장</a:t>
            </a:r>
            <a:r>
              <a:rPr lang="en-US" altLang="ko-KR"/>
              <a:t>,</a:t>
            </a:r>
            <a:r>
              <a:rPr lang="ko-KR" altLang="en-US"/>
              <a:t> 소금등의 양념을 주로 사용하고 향신료 사용을 최소화함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섬세한 플레이팅</a:t>
            </a:r>
            <a:r>
              <a:rPr lang="en-US" altLang="ko-KR"/>
              <a:t>:</a:t>
            </a:r>
            <a:r>
              <a:rPr lang="ko-KR" altLang="en-US"/>
              <a:t>  요리를 그릇에 담을때 심혈을 기울임 </a:t>
            </a:r>
            <a:r>
              <a:rPr lang="en-US" altLang="ko-KR"/>
              <a:t>.</a:t>
            </a:r>
            <a:r>
              <a:rPr lang="ko-KR" altLang="en-US"/>
              <a:t> 특히 오색</a:t>
            </a:r>
            <a:r>
              <a:rPr lang="en-US" altLang="ko-KR"/>
              <a:t>(</a:t>
            </a:r>
            <a:r>
              <a:rPr lang="ko-KR" altLang="en-US"/>
              <a:t>흰</a:t>
            </a:r>
            <a:r>
              <a:rPr lang="en-US" altLang="ko-KR"/>
              <a:t>,</a:t>
            </a:r>
            <a:r>
              <a:rPr lang="ko-KR" altLang="en-US"/>
              <a:t> 검</a:t>
            </a:r>
            <a:r>
              <a:rPr lang="en-US" altLang="ko-KR"/>
              <a:t>,</a:t>
            </a:r>
            <a:r>
              <a:rPr lang="ko-KR" altLang="en-US"/>
              <a:t> 노</a:t>
            </a:r>
            <a:r>
              <a:rPr lang="en-US" altLang="ko-KR"/>
              <a:t>,</a:t>
            </a:r>
            <a:r>
              <a:rPr lang="ko-KR" altLang="en-US"/>
              <a:t> 빨</a:t>
            </a:r>
            <a:r>
              <a:rPr lang="en-US" altLang="ko-KR"/>
              <a:t>,</a:t>
            </a:r>
            <a:r>
              <a:rPr lang="ko-KR" altLang="en-US"/>
              <a:t> 파</a:t>
            </a:r>
            <a:r>
              <a:rPr lang="en-US" altLang="ko-KR"/>
              <a:t>)</a:t>
            </a:r>
            <a:r>
              <a:rPr lang="ko-KR" altLang="en-US"/>
              <a:t>의 사용을 중요시함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 marL="0" indent="0">
              <a:buNone/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 marL="0" indent="0">
              <a:buNone/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 txBox="1"/>
          <p:nvPr/>
        </p:nvSpPr>
        <p:spPr>
          <a:xfrm>
            <a:off x="363141" y="3110865"/>
            <a:ext cx="11594703" cy="90677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/>
              <a:t>영상 자료</a:t>
            </a:r>
            <a:r>
              <a:rPr lang="en-US" altLang="ko-KR"/>
              <a:t>:</a:t>
            </a:r>
            <a:endParaRPr lang="en-US" altLang="ko-KR">
              <a:hlinkClick r:id="rId2"/>
            </a:endParaRPr>
          </a:p>
          <a:p>
            <a:pPr>
              <a:defRPr/>
            </a:pPr>
            <a:r>
              <a:rPr lang="en-US" altLang="en-US">
                <a:hlinkClick r:id="rId2"/>
              </a:rPr>
              <a:t>https://youtu.be/V1CN8D4b79g</a:t>
            </a:r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일식의 시대별 특징과 변화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일본문화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조몬 시대</a:t>
            </a:r>
            <a:r>
              <a:rPr lang="en-US" altLang="ko-KR"/>
              <a:t>(B.C 700 ~ 3</a:t>
            </a:r>
            <a:r>
              <a:rPr lang="ko-KR" altLang="en-US"/>
              <a:t>세기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도토리를 주식으로 섭취하고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채집과사냥을 통해 과일과 채소류</a:t>
            </a:r>
            <a:r>
              <a:rPr lang="en-US" altLang="ko-KR"/>
              <a:t>,</a:t>
            </a:r>
            <a:r>
              <a:rPr lang="ko-KR" altLang="en-US"/>
              <a:t>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고기등을 섭취하였음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조몬 시대의 후기에 들어서며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한반도와의 교역이 활성화되어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상당수의 잡곡류 도입</a:t>
            </a:r>
            <a:r>
              <a:rPr lang="en-US" altLang="ko-KR"/>
              <a:t>,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후에 부분적 농경의 시작</a:t>
            </a:r>
            <a:r>
              <a:rPr lang="en-US" altLang="ko-KR"/>
              <a:t>.</a:t>
            </a:r>
            <a:endParaRPr lang="ko-KR" altLang="en-US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/>
          <a:stretch>
            <a:fillRect/>
          </a:stretch>
        </p:blipFill>
        <p:spPr>
          <a:xfrm>
            <a:off x="5250913" y="1308100"/>
            <a:ext cx="6470790" cy="49609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야요이 시대</a:t>
            </a:r>
            <a:r>
              <a:rPr lang="en-US" altLang="ko-KR"/>
              <a:t>~</a:t>
            </a:r>
            <a:r>
              <a:rPr lang="ko-KR" altLang="en-US"/>
              <a:t>고훈 시대</a:t>
            </a:r>
            <a:r>
              <a:rPr lang="en-US" altLang="ko-KR"/>
              <a:t>(3</a:t>
            </a:r>
            <a:r>
              <a:rPr lang="ko-KR" altLang="en-US"/>
              <a:t>세기</a:t>
            </a:r>
            <a:r>
              <a:rPr lang="en-US" altLang="ko-KR"/>
              <a:t>~7</a:t>
            </a:r>
            <a:r>
              <a:rPr lang="ko-KR" altLang="en-US"/>
              <a:t>세기</a:t>
            </a:r>
            <a:r>
              <a:rPr lang="en-US" altLang="ko-KR"/>
              <a:t>)</a:t>
            </a:r>
            <a:endParaRPr lang="en-US" altLang="ko-KR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야요이 시대에 들어서며 선진적 농법이 전파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                                </a:t>
            </a:r>
            <a:r>
              <a:rPr lang="en-US" altLang="ko-KR"/>
              <a:t>+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       한반도와 중국 남부등의 이민자 유입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                   </a:t>
            </a:r>
            <a:r>
              <a:rPr lang="en-US" altLang="ko-KR"/>
              <a:t>=</a:t>
            </a:r>
            <a:r>
              <a:rPr lang="ko-KR" altLang="en-US"/>
              <a:t> 농경 비중 폭등</a:t>
            </a:r>
            <a:endParaRPr lang="ko-KR" altLang="en-US"/>
          </a:p>
          <a:p>
            <a:pPr marL="0" indent="0">
              <a:buNone/>
              <a:defRPr/>
            </a:pP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백제와의 교류로 인한 한국요리로부터의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영향을 많이 받았고</a:t>
            </a:r>
            <a:r>
              <a:rPr lang="en-US" altLang="ko-KR"/>
              <a:t>,</a:t>
            </a:r>
            <a:r>
              <a:rPr lang="ko-KR" altLang="en-US"/>
              <a:t>중국과의 교류를 통해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중국 남부지방의 요리의 영향도 받게됨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r>
              <a:rPr lang="ko-KR" altLang="en-US"/>
              <a:t>하지만 </a:t>
            </a:r>
            <a:r>
              <a:rPr lang="en-US" altLang="ko-KR"/>
              <a:t>675</a:t>
            </a:r>
            <a:r>
              <a:rPr lang="ko-KR" altLang="en-US"/>
              <a:t>년도 덴무덴노의 육식금지령에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의해 채소와 해산물을주로 소비하고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육류를 멀리하거나 금하는 식습관 형성</a:t>
            </a:r>
            <a:r>
              <a:rPr lang="en-US" altLang="ko-KR"/>
              <a:t>.</a:t>
            </a:r>
            <a:endParaRPr lang="en-US" altLang="ko-KR"/>
          </a:p>
        </p:txBody>
      </p:sp>
      <p:pic>
        <p:nvPicPr>
          <p:cNvPr id="5" name=""/>
          <p:cNvPicPr>
            <a:picLocks noChangeAspect="1"/>
          </p:cNvPicPr>
          <p:nvPr/>
        </p:nvPicPr>
        <p:blipFill rotWithShape="1">
          <a:blip/>
          <a:stretch>
            <a:fillRect/>
          </a:stretch>
        </p:blipFill>
        <p:spPr>
          <a:xfrm>
            <a:off x="5968690" y="1308100"/>
            <a:ext cx="5766107" cy="40747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에도 시대</a:t>
            </a:r>
            <a:r>
              <a:rPr lang="en-US" altLang="ko-KR"/>
              <a:t>(17</a:t>
            </a:r>
            <a:r>
              <a:rPr lang="ko-KR" altLang="en-US"/>
              <a:t>세기 </a:t>
            </a:r>
            <a:r>
              <a:rPr lang="en-US" altLang="ko-KR"/>
              <a:t>~</a:t>
            </a:r>
            <a:r>
              <a:rPr lang="ko-KR" altLang="en-US"/>
              <a:t> </a:t>
            </a:r>
            <a:r>
              <a:rPr lang="en-US" altLang="ko-KR"/>
              <a:t>19</a:t>
            </a:r>
            <a:r>
              <a:rPr lang="ko-KR" altLang="en-US"/>
              <a:t>세기</a:t>
            </a:r>
            <a:r>
              <a:rPr lang="en-US" altLang="ko-KR"/>
              <a:t>)</a:t>
            </a:r>
            <a:endParaRPr lang="en-US" altLang="ko-KR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지배층의 사치적인 식문화와 육식 금지령이 맡물려</a:t>
            </a:r>
            <a:r>
              <a:rPr lang="en-US" altLang="ko-KR"/>
              <a:t>,</a:t>
            </a:r>
            <a:r>
              <a:rPr lang="ko-KR" altLang="en-US"/>
              <a:t> 혼젠 요리</a:t>
            </a:r>
            <a:r>
              <a:rPr lang="en-US" altLang="ko-KR"/>
              <a:t>(</a:t>
            </a:r>
            <a:r>
              <a:rPr lang="ko-KR" altLang="en-US"/>
              <a:t>현 가이세키 요리의 모체</a:t>
            </a:r>
            <a:r>
              <a:rPr lang="en-US" altLang="ko-KR"/>
              <a:t>)</a:t>
            </a:r>
            <a:r>
              <a:rPr lang="ko-KR" altLang="en-US"/>
              <a:t>가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형식화 됨</a:t>
            </a:r>
            <a:r>
              <a:rPr lang="en-US" altLang="ko-KR"/>
              <a:t>.</a:t>
            </a:r>
            <a:r>
              <a:rPr lang="ko-KR" altLang="en-US"/>
              <a:t> 화려한 장식과 여러 코스에 걸쳐 나오는 음식을 먹음</a:t>
            </a:r>
            <a:r>
              <a:rPr lang="en-US" altLang="ko-KR"/>
              <a:t>.</a:t>
            </a:r>
            <a:endParaRPr lang="ko-KR" altLang="en-US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458970" y="2177381"/>
            <a:ext cx="7274059" cy="40916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교차">
  <a:themeElements>
    <a:clrScheme name="교차">
      <a:dk1>
        <a:srgbClr val="264c72"/>
      </a:dk1>
      <a:lt1>
        <a:srgbClr val="ffffff"/>
      </a:lt1>
      <a:dk2>
        <a:srgbClr val="347775"/>
      </a:dk2>
      <a:lt2>
        <a:srgbClr val="d7d7d7"/>
      </a:lt2>
      <a:accent1>
        <a:srgbClr val="63a6a4"/>
      </a:accent1>
      <a:accent2>
        <a:srgbClr val="323232"/>
      </a:accent2>
      <a:accent3>
        <a:srgbClr val="9d9c9c"/>
      </a:accent3>
      <a:accent4>
        <a:srgbClr val="c1c0c0"/>
      </a:accent4>
      <a:accent5>
        <a:srgbClr val="e5e4e4"/>
      </a:accent5>
      <a:accent6>
        <a:srgbClr val="716340"/>
      </a:accent6>
      <a:hlink>
        <a:srgbClr val="f9f1d3"/>
      </a:hlink>
      <a:folHlink>
        <a:srgbClr val="e2cdb0"/>
      </a:folHlink>
    </a:clrScheme>
    <a:fontScheme name="교차">
      <a:majorFont>
        <a:latin typeface="Arial"/>
        <a:ea typeface=""/>
        <a:cs typeface=""/>
        <a:font script="Jpan" typeface="MS PGothic"/>
        <a:font script="Hang" typeface="한컴 윤고딕 24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한컴 윤고딕 23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교차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rect">
            <a:fillToRect l="100000" t="100000" r="100000" b="100000"/>
          </a:path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100000"/>
              </a:schemeClr>
            </a:gs>
            <a:gs pos="100000">
              <a:schemeClr val="phClr">
                <a:shade val="30000"/>
                <a:satMod val="8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shade val="50000"/>
                <a:satMod val="7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417</ep:Words>
  <ep:PresentationFormat/>
  <ep:Paragraphs>81</ep:Paragraphs>
  <ep:Slides>21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ep:HeadingPairs>
  <ep:TitlesOfParts>
    <vt:vector size="22" baseType="lpstr">
      <vt:lpstr>교차</vt:lpstr>
      <vt:lpstr>일본 문화</vt:lpstr>
      <vt:lpstr>차례</vt:lpstr>
      <vt:lpstr>일식의 기본적 특징</vt:lpstr>
      <vt:lpstr>일식의 기본적 특징</vt:lpstr>
      <vt:lpstr>슬라이드 5</vt:lpstr>
      <vt:lpstr>일식의 시대별 특징과 변화</vt:lpstr>
      <vt:lpstr>조몬 시대(B.C 700 ~ 3세기</vt:lpstr>
      <vt:lpstr>야요이 시대~고훈 시대(3세기~7세기)</vt:lpstr>
      <vt:lpstr>에도 시대(17세기 ~ 19세기)</vt:lpstr>
      <vt:lpstr>에도 시대(17세기 ~ 19세기)</vt:lpstr>
      <vt:lpstr>메이지 시대 ~ 현대</vt:lpstr>
      <vt:lpstr>일식의 장단점</vt:lpstr>
      <vt:lpstr>장점</vt:lpstr>
      <vt:lpstr>단점</vt:lpstr>
      <vt:lpstr>현재 일식의 세계적 위치</vt:lpstr>
      <vt:lpstr>일식의 세계적 위치</vt:lpstr>
      <vt:lpstr>마치며...</vt:lpstr>
      <vt:lpstr>하고싶은 말</vt:lpstr>
      <vt:lpstr>감사합니다 !</vt:lpstr>
      <vt:lpstr>이미지 출처</vt:lpstr>
      <vt:lpstr>자료 출처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주윤호2</cp:lastModifiedBy>
  <dcterms:modified xsi:type="dcterms:W3CDTF">2020-05-03T11:44:44.060</dcterms:modified>
  <cp:revision>27</cp:revision>
  <dc:title>일본 문화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