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88" r:id="rId12"/>
    <p:sldId id="306" r:id="rId13"/>
    <p:sldId id="283" r:id="rId14"/>
    <p:sldId id="289" r:id="rId15"/>
  </p:sldIdLst>
  <p:sldSz cx="12192000" cy="6858000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3A660C8-7B6D-4827-8039-F5E224F58560}">
          <p14:sldIdLst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288"/>
            <p14:sldId id="306"/>
            <p14:sldId id="28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14E"/>
    <a:srgbClr val="EEE2E5"/>
    <a:srgbClr val="F5DBE1"/>
    <a:srgbClr val="F0C8D2"/>
    <a:srgbClr val="D56580"/>
    <a:srgbClr val="E29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84741" autoAdjust="0"/>
  </p:normalViewPr>
  <p:slideViewPr>
    <p:cSldViewPr snapToGrid="0">
      <p:cViewPr varScale="1">
        <p:scale>
          <a:sx n="72" d="100"/>
          <a:sy n="72" d="100"/>
        </p:scale>
        <p:origin x="10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6C3A-1AAB-4B84-B67E-417496E5BBB2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8AF8-979C-42FC-BC97-D8CB3ACD84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04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596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C2F4-F20D-4432-BB70-1DA1D141CC4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45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8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83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6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01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9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76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8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36A3D-D7F6-49A3-BF9B-24E7F4E99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4DD56AD-5A42-4344-A736-73296B28D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F86666-4728-43BE-B8AB-BCEED41B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C6B326-E68E-4623-A0B1-F3F379E3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7916A7-EDDD-4CEE-8412-BC42F20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63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C16E1-4E02-43A9-A07F-8C4B6D7A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F0D7E1-216D-4376-87A7-54405E78E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5E8C56-52A8-4655-A332-9CD131E1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BEE4CC-74A7-49DF-BCA6-E822B294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3677C-0248-4F6E-A011-44B75A81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462DF7-2534-4106-95D7-902A7F31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BEBF64-A575-4CAB-825E-3EE03DD4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8E3D9A-2EBB-4385-BD95-3E1FFE1A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890ECD-2AD7-41C8-9A61-E1695D3E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99B6A3-6087-4265-972C-696E2317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8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76FEF-EFB1-45EB-9E96-32416825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E6B68F-7F61-4786-86E2-9FE2DF40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EBD508-F1A0-40E2-BB8D-FAEABD59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492649-30D5-4A71-B926-A56F5B47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8204EF-4FA0-4381-A1B9-4CA12E4D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6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904E8-91F1-42EF-9862-3927270F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E1E2EF-83E1-484F-8960-62BF3868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ECB83C-9417-41B2-AD08-155D28E8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F0C8A7-0BE9-4C0E-BD47-6666D002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8E5C4-CBD9-4F50-830C-E7F29E41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4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FE5D2B-A10B-4723-AAC1-BB9EAF8E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F04D9D-AD9D-4F76-88F0-67A817FFD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966E27-D715-46CE-8EF8-1E44989CB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806684-FFAC-4710-968E-AF53AF19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6E47BC-D793-4FC3-A56A-EF62D1D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6BD60A-6644-4118-BA9F-67A7583F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9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990B9-DDC2-4A20-B0FA-9DEADF6C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19878D-1AA2-4C2B-90E2-B5C340863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F7136C-647F-49F5-BC81-E87344099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82AE05-9485-4EDF-913E-8B418788E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0BAA966-BC02-4433-85D6-C8709493E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530CF4B-7F32-4790-BCEA-7B45AE2B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56F3F8D-C4E5-4473-BFD6-BCC309B9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1EA9E98-2D50-4CA7-846A-076056F3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62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72AF14-9B95-4744-8B67-CBD99925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13F9C2-CBD7-42D9-B660-43474D06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620A61-2BD5-4B85-AE7B-FDC02F50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2605B8-3073-4537-86B2-8C43F24E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44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B841FE9-124D-4D74-A7DE-EA00ECB7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A6FD07B-8B2E-414A-82E9-7B659F6F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F74972-A396-47BD-8229-A7D21AB7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92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D095B-A62F-4977-AEF3-FDDD8AAD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EB8C64-D95A-490C-9369-595D82D2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F4A8BD-15B3-4C9A-9054-1CD47434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4F0993-7C2B-4E8D-9694-818ECCCA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FA9A90-A0C0-4B50-A359-E96CA5F6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82FC4D-DAED-436B-BA59-9224DC4A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12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49D4E-E6D4-45E4-96D5-C5D4F940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AF9145-7A77-4432-9EEB-AFFD93C00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78BA80-45A4-4E86-A5DA-1C850C656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D8E83B-4A5C-4998-80A9-74776DE3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91F50E-E2BF-43B4-BAED-01912A31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9389E1-554B-491F-8828-F3F230B5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3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14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C272CDE-4066-4321-9515-784C1827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6085DD-42F3-4413-BBA5-EFD84F77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03CDA4-4CDD-4C34-90E9-10A163574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758492-CDDE-4DA6-B6F5-DA7D97A3B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ECE6C7-E4AA-467F-B185-7F4FCE4E6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3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0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4.xml"/><Relationship Id="rId7" Type="http://schemas.openxmlformats.org/officeDocument/2006/relationships/image" Target="../media/image1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BKpHPeNaWo?feature=oembed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51.xml"/><Relationship Id="rId7" Type="http://schemas.openxmlformats.org/officeDocument/2006/relationships/oleObject" Target="../embeddings/oleObject1.bin"/><Relationship Id="rId2" Type="http://schemas.openxmlformats.org/officeDocument/2006/relationships/tags" Target="../tags/tag5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575726" y="1154973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1904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4028693" y="994856"/>
            <a:ext cx="779554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대일본제국 정부의 조항 中</a:t>
            </a:r>
            <a:r>
              <a:rPr lang="en-US" altLang="ko-KR" sz="2500" dirty="0"/>
              <a:t>,</a:t>
            </a:r>
            <a:r>
              <a:rPr lang="ko-KR" altLang="en-US" sz="2500" dirty="0"/>
              <a:t> 대한제국의 독립 및 영토의 보전을 확실히 보장</a:t>
            </a:r>
            <a:r>
              <a:rPr lang="en-US" altLang="ko-KR" sz="25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highlight>
                  <a:srgbClr val="FFFF00"/>
                </a:highlight>
              </a:rPr>
              <a:t>일본</a:t>
            </a:r>
            <a:r>
              <a:rPr lang="en-US" altLang="ko-KR" sz="2500" dirty="0">
                <a:highlight>
                  <a:srgbClr val="FFFF00"/>
                </a:highlight>
              </a:rPr>
              <a:t>,</a:t>
            </a:r>
            <a:r>
              <a:rPr lang="ko-KR" altLang="en-US" sz="2500" dirty="0">
                <a:highlight>
                  <a:srgbClr val="FFFF00"/>
                </a:highlight>
              </a:rPr>
              <a:t> 러일전쟁을 대비하여 군사기지 사용권을 규정</a:t>
            </a:r>
            <a:endParaRPr lang="en-US" altLang="ko-KR" sz="2500" dirty="0">
              <a:highlight>
                <a:srgbClr val="FFFF0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>
              <a:highlight>
                <a:srgbClr val="FFFF0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</a:t>
            </a:r>
            <a:r>
              <a:rPr lang="en-US" altLang="ko-KR" sz="2500" dirty="0"/>
              <a:t>, </a:t>
            </a:r>
            <a:r>
              <a:rPr lang="ko-KR" altLang="en-US" sz="2500" dirty="0"/>
              <a:t>조선의 국외중립 선언을 무효화           일본의 간섭</a:t>
            </a:r>
            <a:endParaRPr lang="en-US" altLang="ko-KR" sz="2500" dirty="0"/>
          </a:p>
          <a:p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한국에서의 군사 활동 자유와 경부</a:t>
            </a:r>
            <a:r>
              <a:rPr lang="en-US" altLang="ko-KR" sz="2500" dirty="0"/>
              <a:t>, </a:t>
            </a:r>
            <a:r>
              <a:rPr lang="ko-KR" altLang="en-US" sz="2500" dirty="0"/>
              <a:t>경의선 철도부설권을 일본의 군용 소유 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한국을 통치할 수 있는 권력 </a:t>
            </a:r>
            <a:endParaRPr lang="en-US" altLang="ko-KR" sz="2500" dirty="0"/>
          </a:p>
          <a:p>
            <a:r>
              <a:rPr lang="en-US" altLang="ko-KR" sz="2500" dirty="0"/>
              <a:t>  </a:t>
            </a:r>
          </a:p>
          <a:p>
            <a:r>
              <a:rPr lang="en-US" altLang="ko-KR" sz="2500" dirty="0"/>
              <a:t> </a:t>
            </a: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B4214EE-28C1-47EB-B9B1-83558969962C}"/>
              </a:ext>
            </a:extLst>
          </p:cNvPr>
          <p:cNvSpPr/>
          <p:nvPr/>
        </p:nvSpPr>
        <p:spPr>
          <a:xfrm>
            <a:off x="10196623" y="3325331"/>
            <a:ext cx="606056" cy="4199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3D23F-C584-4D6C-94A1-3FDE081444FB}"/>
              </a:ext>
            </a:extLst>
          </p:cNvPr>
          <p:cNvSpPr txBox="1"/>
          <p:nvPr/>
        </p:nvSpPr>
        <p:spPr>
          <a:xfrm>
            <a:off x="575726" y="2804319"/>
            <a:ext cx="243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＇한일의정서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9CEC09A-96DE-4FD3-BF0A-EB94D28B0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98" y="3203923"/>
            <a:ext cx="3351471" cy="31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2" y="90052"/>
              <a:ext cx="3336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02. </a:t>
              </a:r>
              <a:r>
                <a:rPr lang="ko-KR" altLang="en-US" sz="34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현재 독도는</a:t>
              </a:r>
              <a:r>
                <a:rPr lang="en-US" altLang="ko-KR" sz="34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? </a:t>
              </a:r>
              <a:endParaRPr lang="ko-KR" altLang="en-US" sz="34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1360967" y="4072622"/>
            <a:ext cx="922906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우리나라 천연기념물 제 </a:t>
            </a:r>
            <a:r>
              <a:rPr lang="en-US" altLang="ko-KR" sz="2500" dirty="0"/>
              <a:t>366</a:t>
            </a:r>
            <a:r>
              <a:rPr lang="ko-KR" altLang="en-US" sz="2500" dirty="0"/>
              <a:t>호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자연환경보전지역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자연생태계 보존        수산자원 이용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해양과학 연구 추진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10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월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25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 독도의 날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1A74F5-A46D-4DD7-84C6-FA823665B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187" y="999768"/>
            <a:ext cx="5886450" cy="2886075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E3EEFBAA-9745-4B65-8F7B-890509CD239A}"/>
              </a:ext>
            </a:extLst>
          </p:cNvPr>
          <p:cNvSpPr/>
          <p:nvPr/>
        </p:nvSpPr>
        <p:spPr>
          <a:xfrm>
            <a:off x="4579782" y="5625024"/>
            <a:ext cx="520371" cy="4199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6E102D-2FBA-48C0-A8F7-58BDD0042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8" y="999768"/>
            <a:ext cx="4039504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>
            <a:extLst>
              <a:ext uri="{FF2B5EF4-FFF2-40B4-BE49-F238E27FC236}">
                <a16:creationId xmlns:a16="http://schemas.microsoft.com/office/drawing/2014/main" id="{322BA398-2EB3-4E8D-BF6F-10524B637B0D}"/>
              </a:ext>
            </a:extLst>
          </p:cNvPr>
          <p:cNvSpPr/>
          <p:nvPr/>
        </p:nvSpPr>
        <p:spPr>
          <a:xfrm>
            <a:off x="1099780" y="2116699"/>
            <a:ext cx="2800416" cy="44766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2" name="모서리가 둥근 직사각형 15">
            <a:extLst>
              <a:ext uri="{FF2B5EF4-FFF2-40B4-BE49-F238E27FC236}">
                <a16:creationId xmlns:a16="http://schemas.microsoft.com/office/drawing/2014/main" id="{B2B2F0A6-56DB-41F0-971B-1DB70B567515}"/>
              </a:ext>
            </a:extLst>
          </p:cNvPr>
          <p:cNvSpPr/>
          <p:nvPr/>
        </p:nvSpPr>
        <p:spPr>
          <a:xfrm>
            <a:off x="1109046" y="1333781"/>
            <a:ext cx="2803456" cy="1285216"/>
          </a:xfrm>
          <a:prstGeom prst="snipRound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D191304-FD06-4D7A-89E7-46E37767D290}"/>
              </a:ext>
            </a:extLst>
          </p:cNvPr>
          <p:cNvSpPr/>
          <p:nvPr/>
        </p:nvSpPr>
        <p:spPr>
          <a:xfrm>
            <a:off x="1104611" y="2607258"/>
            <a:ext cx="2800416" cy="467351"/>
          </a:xfrm>
          <a:prstGeom prst="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5" name="모서리가 둥근 직사각형 20">
            <a:extLst>
              <a:ext uri="{FF2B5EF4-FFF2-40B4-BE49-F238E27FC236}">
                <a16:creationId xmlns:a16="http://schemas.microsoft.com/office/drawing/2014/main" id="{A34DD119-9E7F-48CB-9D5F-AEFC80B25BF8}"/>
              </a:ext>
            </a:extLst>
          </p:cNvPr>
          <p:cNvSpPr/>
          <p:nvPr/>
        </p:nvSpPr>
        <p:spPr>
          <a:xfrm>
            <a:off x="4782125" y="1855103"/>
            <a:ext cx="2800416" cy="47382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6" name="모서리가 둥근 직사각형 21">
            <a:extLst>
              <a:ext uri="{FF2B5EF4-FFF2-40B4-BE49-F238E27FC236}">
                <a16:creationId xmlns:a16="http://schemas.microsoft.com/office/drawing/2014/main" id="{FBD5CF38-79D9-4D59-973A-A7AD0BFD39D5}"/>
              </a:ext>
            </a:extLst>
          </p:cNvPr>
          <p:cNvSpPr/>
          <p:nvPr/>
        </p:nvSpPr>
        <p:spPr>
          <a:xfrm>
            <a:off x="4782125" y="1288163"/>
            <a:ext cx="2809941" cy="1285216"/>
          </a:xfrm>
          <a:prstGeom prst="snipRoundRect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dirty="0"/>
          </a:p>
          <a:p>
            <a:pPr algn="ctr"/>
            <a:r>
              <a:rPr lang="ko-KR" altLang="en-US" sz="2200" dirty="0"/>
              <a:t>독도수비대 </a:t>
            </a:r>
            <a:endParaRPr lang="en-US" altLang="ko-KR" sz="2200" dirty="0"/>
          </a:p>
          <a:p>
            <a:pPr algn="ctr"/>
            <a:r>
              <a:rPr lang="ko-KR" altLang="en-US" sz="2200" dirty="0"/>
              <a:t>강치 캐릭터</a:t>
            </a:r>
          </a:p>
          <a:p>
            <a:pPr algn="ctr"/>
            <a:endParaRPr lang="ko-KR" altLang="en-US" sz="2200" dirty="0">
              <a:solidFill>
                <a:schemeClr val="bg1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ABDC5EC-3BD6-461B-B12B-93F8F0A9B4F7}"/>
              </a:ext>
            </a:extLst>
          </p:cNvPr>
          <p:cNvSpPr/>
          <p:nvPr/>
        </p:nvSpPr>
        <p:spPr>
          <a:xfrm>
            <a:off x="4782124" y="2463452"/>
            <a:ext cx="2800416" cy="467351"/>
          </a:xfrm>
          <a:prstGeom prst="rect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2F964522-88BE-4CE0-8662-8C2C76DBAAEF}"/>
              </a:ext>
            </a:extLst>
          </p:cNvPr>
          <p:cNvSpPr/>
          <p:nvPr/>
        </p:nvSpPr>
        <p:spPr>
          <a:xfrm>
            <a:off x="8559940" y="1855103"/>
            <a:ext cx="2800416" cy="47382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D6D34B-EA70-434F-9F4E-D84666F4A7F4}"/>
              </a:ext>
            </a:extLst>
          </p:cNvPr>
          <p:cNvSpPr/>
          <p:nvPr/>
        </p:nvSpPr>
        <p:spPr>
          <a:xfrm>
            <a:off x="8559941" y="2452910"/>
            <a:ext cx="2800416" cy="467351"/>
          </a:xfrm>
          <a:prstGeom prst="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F13C52F-FCE2-46AA-8CCD-02C5991FA864}"/>
              </a:ext>
            </a:extLst>
          </p:cNvPr>
          <p:cNvSpPr/>
          <p:nvPr/>
        </p:nvSpPr>
        <p:spPr>
          <a:xfrm>
            <a:off x="1623722" y="1913518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독도 박물관</a:t>
            </a:r>
          </a:p>
        </p:txBody>
      </p:sp>
      <p:sp>
        <p:nvSpPr>
          <p:cNvPr id="30" name="모서리가 둥근 직사각형 27">
            <a:extLst>
              <a:ext uri="{FF2B5EF4-FFF2-40B4-BE49-F238E27FC236}">
                <a16:creationId xmlns:a16="http://schemas.microsoft.com/office/drawing/2014/main" id="{EB0612C7-B08C-43A1-8E79-6F3858C1A549}"/>
              </a:ext>
            </a:extLst>
          </p:cNvPr>
          <p:cNvSpPr/>
          <p:nvPr/>
        </p:nvSpPr>
        <p:spPr>
          <a:xfrm>
            <a:off x="8559940" y="1242950"/>
            <a:ext cx="2800416" cy="1285216"/>
          </a:xfrm>
          <a:prstGeom prst="snipRound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DA91C-772E-431C-AA44-B81E1CFEE314}"/>
              </a:ext>
            </a:extLst>
          </p:cNvPr>
          <p:cNvSpPr txBox="1"/>
          <p:nvPr/>
        </p:nvSpPr>
        <p:spPr>
          <a:xfrm>
            <a:off x="9077870" y="1368843"/>
            <a:ext cx="1764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교재출시</a:t>
            </a:r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endParaRPr lang="en-US" altLang="ko-KR" sz="2200" dirty="0"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en-US" altLang="ko-KR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&amp; </a:t>
            </a:r>
          </a:p>
          <a:p>
            <a:pPr algn="ctr"/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구매 시</a:t>
            </a:r>
            <a:endParaRPr lang="en-US" altLang="ko-KR" sz="2200" dirty="0"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이벤트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090C888-4CFF-47AD-A0E3-36581BA802EE}"/>
              </a:ext>
            </a:extLst>
          </p:cNvPr>
          <p:cNvSpPr/>
          <p:nvPr/>
        </p:nvSpPr>
        <p:spPr>
          <a:xfrm>
            <a:off x="1033630" y="3104853"/>
            <a:ext cx="2896947" cy="23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/>
              <a:t>*</a:t>
            </a:r>
            <a:r>
              <a:rPr lang="ko-KR" altLang="en-US" sz="2000" dirty="0"/>
              <a:t>경북 울릉군 </a:t>
            </a:r>
            <a:r>
              <a:rPr lang="ko-KR" altLang="en-US" sz="2000" dirty="0" err="1"/>
              <a:t>울릉읍</a:t>
            </a:r>
            <a:endParaRPr lang="en-US" altLang="ko-KR" sz="2000" dirty="0"/>
          </a:p>
          <a:p>
            <a:pPr algn="ctr">
              <a:lnSpc>
                <a:spcPct val="150000"/>
              </a:lnSpc>
            </a:pPr>
            <a:r>
              <a:rPr lang="ko-KR" altLang="en-US" sz="2000" dirty="0"/>
              <a:t> 위치</a:t>
            </a:r>
            <a:endParaRPr lang="en-US" altLang="ko-KR" sz="2000" dirty="0"/>
          </a:p>
          <a:p>
            <a:pPr algn="ctr">
              <a:lnSpc>
                <a:spcPct val="150000"/>
              </a:lnSpc>
            </a:pPr>
            <a:r>
              <a:rPr lang="en-US" altLang="ko-KR" sz="2000" dirty="0"/>
              <a:t>*</a:t>
            </a:r>
            <a:r>
              <a:rPr lang="ko-KR" altLang="en-US" sz="2000" dirty="0"/>
              <a:t>광복 </a:t>
            </a:r>
            <a:r>
              <a:rPr lang="en-US" altLang="ko-KR" sz="2000" dirty="0"/>
              <a:t>50</a:t>
            </a:r>
            <a:r>
              <a:rPr lang="ko-KR" altLang="en-US" sz="2000" dirty="0"/>
              <a:t>주년 기념</a:t>
            </a:r>
            <a:endParaRPr lang="en-US" altLang="ko-KR" sz="2000" dirty="0"/>
          </a:p>
          <a:p>
            <a:pPr algn="ctr">
              <a:lnSpc>
                <a:spcPct val="150000"/>
              </a:lnSpc>
            </a:pPr>
            <a:r>
              <a:rPr lang="en-US" altLang="ko-KR" sz="2000" dirty="0"/>
              <a:t>1995</a:t>
            </a:r>
            <a:r>
              <a:rPr lang="ko-KR" altLang="en-US" sz="2000" dirty="0"/>
              <a:t>년 건축</a:t>
            </a: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090C888-4CFF-47AD-A0E3-36581BA802EE}"/>
              </a:ext>
            </a:extLst>
          </p:cNvPr>
          <p:cNvSpPr/>
          <p:nvPr/>
        </p:nvSpPr>
        <p:spPr>
          <a:xfrm>
            <a:off x="4782124" y="2970815"/>
            <a:ext cx="28004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900" dirty="0"/>
              <a:t>*2016년, </a:t>
            </a:r>
            <a:r>
              <a:rPr lang="en-US" altLang="ko-KR" sz="1900" dirty="0" err="1"/>
              <a:t>경북도</a:t>
            </a:r>
            <a:r>
              <a:rPr lang="en-US" altLang="ko-KR" sz="1900" dirty="0"/>
              <a:t> &amp; </a:t>
            </a:r>
            <a:r>
              <a:rPr lang="en-US" altLang="ko-KR" sz="1900" dirty="0" err="1"/>
              <a:t>해양수산부</a:t>
            </a:r>
            <a:r>
              <a:rPr lang="en-US" altLang="ko-KR" sz="1900" dirty="0"/>
              <a:t> </a:t>
            </a:r>
            <a:r>
              <a:rPr lang="en-US" altLang="ko-KR" sz="1900" dirty="0" err="1"/>
              <a:t>기획</a:t>
            </a:r>
            <a:endParaRPr lang="en-US" altLang="ko-KR" sz="1900" dirty="0"/>
          </a:p>
          <a:p>
            <a:pPr fontAlgn="base"/>
            <a:endParaRPr lang="en-US" altLang="ko-KR" sz="1900" dirty="0"/>
          </a:p>
          <a:p>
            <a:pPr fontAlgn="base"/>
            <a:r>
              <a:rPr lang="en-US" altLang="ko-KR" sz="1900" dirty="0"/>
              <a:t>*</a:t>
            </a:r>
            <a:r>
              <a:rPr lang="en-US" altLang="ko-KR" sz="1900" dirty="0" err="1"/>
              <a:t>경북도콘텐츠</a:t>
            </a:r>
            <a:r>
              <a:rPr lang="en-US" altLang="ko-KR" sz="1900" dirty="0"/>
              <a:t> </a:t>
            </a:r>
            <a:r>
              <a:rPr lang="en-US" altLang="ko-KR" sz="1900" dirty="0" err="1"/>
              <a:t>진흥원</a:t>
            </a:r>
            <a:r>
              <a:rPr lang="en-US" altLang="ko-KR" sz="1900" dirty="0"/>
              <a:t> &amp; </a:t>
            </a:r>
            <a:r>
              <a:rPr lang="en-US" altLang="ko-KR" sz="1900" dirty="0" err="1"/>
              <a:t>픽셀플레넷</a:t>
            </a:r>
            <a:r>
              <a:rPr lang="en-US" altLang="ko-KR" sz="1900" dirty="0"/>
              <a:t> </a:t>
            </a:r>
            <a:r>
              <a:rPr lang="en-US" altLang="ko-KR" sz="1900" dirty="0" err="1"/>
              <a:t>공동제작</a:t>
            </a:r>
            <a:endParaRPr lang="en-US" altLang="ko-KR" sz="1900" dirty="0"/>
          </a:p>
          <a:p>
            <a:pPr fontAlgn="base"/>
            <a:endParaRPr lang="en-US" altLang="ko-KR" sz="1900" dirty="0"/>
          </a:p>
          <a:p>
            <a:pPr fontAlgn="base"/>
            <a:r>
              <a:rPr lang="en-US" altLang="ko-KR" sz="1900" dirty="0"/>
              <a:t>*</a:t>
            </a:r>
            <a:r>
              <a:rPr lang="ko-KR" altLang="en-US" sz="1900" dirty="0"/>
              <a:t>완구</a:t>
            </a:r>
            <a:r>
              <a:rPr lang="en-US" altLang="ko-KR" sz="1900" dirty="0"/>
              <a:t>, </a:t>
            </a:r>
            <a:r>
              <a:rPr lang="ko-KR" altLang="en-US" sz="1900" dirty="0"/>
              <a:t>출판</a:t>
            </a:r>
            <a:r>
              <a:rPr lang="en-US" altLang="ko-KR" sz="1900" dirty="0"/>
              <a:t>, </a:t>
            </a:r>
            <a:r>
              <a:rPr lang="ko-KR" altLang="en-US" sz="1900" dirty="0"/>
              <a:t>생활잡화 등</a:t>
            </a:r>
          </a:p>
          <a:p>
            <a:pPr fontAlgn="base"/>
            <a:endParaRPr lang="en-US" altLang="ko-KR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090C888-4CFF-47AD-A0E3-36581BA802EE}"/>
              </a:ext>
            </a:extLst>
          </p:cNvPr>
          <p:cNvSpPr/>
          <p:nvPr/>
        </p:nvSpPr>
        <p:spPr>
          <a:xfrm>
            <a:off x="8608541" y="3040145"/>
            <a:ext cx="2751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/>
              <a:t>*</a:t>
            </a:r>
            <a:r>
              <a:rPr lang="ko-KR" altLang="en-US" sz="2000" dirty="0"/>
              <a:t>독도 관련 교육</a:t>
            </a:r>
            <a:r>
              <a:rPr lang="en-US" altLang="ko-KR" sz="2000" dirty="0"/>
              <a:t>,</a:t>
            </a:r>
            <a:r>
              <a:rPr lang="ko-KR" altLang="en-US" sz="2000" dirty="0"/>
              <a:t> 연구</a:t>
            </a:r>
            <a:endParaRPr lang="en-US" altLang="ko-KR" sz="2000" dirty="0"/>
          </a:p>
          <a:p>
            <a:pPr fontAlgn="base"/>
            <a:r>
              <a:rPr lang="en-US" altLang="ko-KR" sz="2000" dirty="0"/>
              <a:t>       </a:t>
            </a:r>
            <a:r>
              <a:rPr lang="ko-KR" altLang="en-US" sz="2000" dirty="0"/>
              <a:t>교재 출시</a:t>
            </a:r>
            <a:endParaRPr lang="en-US" altLang="ko-KR" sz="2000" dirty="0"/>
          </a:p>
          <a:p>
            <a:pPr fontAlgn="base"/>
            <a:endParaRPr lang="en-US" altLang="ko-KR" sz="2000" dirty="0"/>
          </a:p>
          <a:p>
            <a:pPr fontAlgn="base"/>
            <a:r>
              <a:rPr lang="en-US" altLang="ko-KR" sz="2000" dirty="0"/>
              <a:t>*</a:t>
            </a:r>
            <a:r>
              <a:rPr lang="ko-KR" altLang="en-US" sz="2000" dirty="0"/>
              <a:t>응모자 커피와 케이크 선물</a:t>
            </a:r>
          </a:p>
          <a:p>
            <a:pPr fontAlgn="base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198823D-0F55-41EE-9765-52EDF2029F31}"/>
              </a:ext>
            </a:extLst>
          </p:cNvPr>
          <p:cNvGrpSpPr/>
          <p:nvPr/>
        </p:nvGrpSpPr>
        <p:grpSpPr>
          <a:xfrm>
            <a:off x="0" y="2375"/>
            <a:ext cx="8346558" cy="805700"/>
            <a:chOff x="0" y="0"/>
            <a:chExt cx="3576918" cy="826437"/>
          </a:xfrm>
        </p:grpSpPr>
        <p:sp>
          <p:nvSpPr>
            <p:cNvPr id="23" name="오각형 8">
              <a:extLst>
                <a:ext uri="{FF2B5EF4-FFF2-40B4-BE49-F238E27FC236}">
                  <a16:creationId xmlns:a16="http://schemas.microsoft.com/office/drawing/2014/main" id="{25A96B0B-6F0A-4EE9-B11C-96B2C9306C9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29" name="오각형 9">
              <a:extLst>
                <a:ext uri="{FF2B5EF4-FFF2-40B4-BE49-F238E27FC236}">
                  <a16:creationId xmlns:a16="http://schemas.microsoft.com/office/drawing/2014/main" id="{3B541415-7F7C-4903-9FC1-AD97C69DDC7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31" name="오각형 10">
              <a:extLst>
                <a:ext uri="{FF2B5EF4-FFF2-40B4-BE49-F238E27FC236}">
                  <a16:creationId xmlns:a16="http://schemas.microsoft.com/office/drawing/2014/main" id="{842ED8F3-A404-41DD-803A-454499B511E1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29D59D-664A-4E08-B350-5B878338ACD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0" y="112011"/>
              <a:ext cx="3336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03. </a:t>
              </a:r>
              <a:r>
                <a:rPr lang="ko-KR" altLang="en-US" sz="3000" dirty="0">
                  <a:solidFill>
                    <a:schemeClr val="bg2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독도를 지키기 위한 노력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970E7E3-FAB8-425F-A7A5-DCBFB1D1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84994" y="4822711"/>
            <a:ext cx="139243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51348776">
            <a:extLst>
              <a:ext uri="{FF2B5EF4-FFF2-40B4-BE49-F238E27FC236}">
                <a16:creationId xmlns:a16="http://schemas.microsoft.com/office/drawing/2014/main" id="{4B2CCE8C-6179-4053-B37F-C133BB3A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3" y="5046368"/>
            <a:ext cx="2108082" cy="12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D34A802-DB83-481B-8050-890DE389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616" y="4863130"/>
            <a:ext cx="7717737" cy="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51349496">
            <a:extLst>
              <a:ext uri="{FF2B5EF4-FFF2-40B4-BE49-F238E27FC236}">
                <a16:creationId xmlns:a16="http://schemas.microsoft.com/office/drawing/2014/main" id="{11F543B7-8A25-4BB2-A5B5-6A2285F6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72" y="5134049"/>
            <a:ext cx="2070437" cy="14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3EAE5440-4C24-4BFD-B1AB-D3215F71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635" y="4662561"/>
            <a:ext cx="14357312" cy="34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5" name="_x151350216">
            <a:extLst>
              <a:ext uri="{FF2B5EF4-FFF2-40B4-BE49-F238E27FC236}">
                <a16:creationId xmlns:a16="http://schemas.microsoft.com/office/drawing/2014/main" id="{C2A6195D-1B3A-4992-A663-AAD8B531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76" y="5133546"/>
            <a:ext cx="2205941" cy="13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8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>
            <a:extLst>
              <a:ext uri="{FF2B5EF4-FFF2-40B4-BE49-F238E27FC236}">
                <a16:creationId xmlns:a16="http://schemas.microsoft.com/office/drawing/2014/main" id="{322BA398-2EB3-4E8D-BF6F-10524B637B0D}"/>
              </a:ext>
            </a:extLst>
          </p:cNvPr>
          <p:cNvSpPr/>
          <p:nvPr/>
        </p:nvSpPr>
        <p:spPr>
          <a:xfrm>
            <a:off x="1099780" y="2116699"/>
            <a:ext cx="2800416" cy="44766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2" name="모서리가 둥근 직사각형 15">
            <a:extLst>
              <a:ext uri="{FF2B5EF4-FFF2-40B4-BE49-F238E27FC236}">
                <a16:creationId xmlns:a16="http://schemas.microsoft.com/office/drawing/2014/main" id="{B2B2F0A6-56DB-41F0-971B-1DB70B567515}"/>
              </a:ext>
            </a:extLst>
          </p:cNvPr>
          <p:cNvSpPr/>
          <p:nvPr/>
        </p:nvSpPr>
        <p:spPr>
          <a:xfrm>
            <a:off x="1111931" y="1313856"/>
            <a:ext cx="2803456" cy="1285216"/>
          </a:xfrm>
          <a:prstGeom prst="snipRound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D191304-FD06-4D7A-89E7-46E37767D290}"/>
              </a:ext>
            </a:extLst>
          </p:cNvPr>
          <p:cNvSpPr/>
          <p:nvPr/>
        </p:nvSpPr>
        <p:spPr>
          <a:xfrm>
            <a:off x="1111930" y="2438017"/>
            <a:ext cx="2803456" cy="467351"/>
          </a:xfrm>
          <a:prstGeom prst="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5" name="모서리가 둥근 직사각형 20">
            <a:extLst>
              <a:ext uri="{FF2B5EF4-FFF2-40B4-BE49-F238E27FC236}">
                <a16:creationId xmlns:a16="http://schemas.microsoft.com/office/drawing/2014/main" id="{A34DD119-9E7F-48CB-9D5F-AEFC80B25BF8}"/>
              </a:ext>
            </a:extLst>
          </p:cNvPr>
          <p:cNvSpPr/>
          <p:nvPr/>
        </p:nvSpPr>
        <p:spPr>
          <a:xfrm>
            <a:off x="4791651" y="1855103"/>
            <a:ext cx="2800416" cy="47382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6" name="모서리가 둥근 직사각형 21">
            <a:extLst>
              <a:ext uri="{FF2B5EF4-FFF2-40B4-BE49-F238E27FC236}">
                <a16:creationId xmlns:a16="http://schemas.microsoft.com/office/drawing/2014/main" id="{FBD5CF38-79D9-4D59-973A-A7AD0BFD39D5}"/>
              </a:ext>
            </a:extLst>
          </p:cNvPr>
          <p:cNvSpPr/>
          <p:nvPr/>
        </p:nvSpPr>
        <p:spPr>
          <a:xfrm>
            <a:off x="4782125" y="1288163"/>
            <a:ext cx="2809941" cy="1285216"/>
          </a:xfrm>
          <a:prstGeom prst="snipRoundRect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200" dirty="0"/>
          </a:p>
          <a:p>
            <a:pPr algn="ctr"/>
            <a:r>
              <a:rPr lang="ko-KR" altLang="en-US" sz="2200" dirty="0"/>
              <a:t>독도 팔찌</a:t>
            </a:r>
            <a:endParaRPr lang="ko-KR" altLang="en-US" sz="2200" dirty="0">
              <a:solidFill>
                <a:schemeClr val="bg1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ABDC5EC-3BD6-461B-B12B-93F8F0A9B4F7}"/>
              </a:ext>
            </a:extLst>
          </p:cNvPr>
          <p:cNvSpPr/>
          <p:nvPr/>
        </p:nvSpPr>
        <p:spPr>
          <a:xfrm>
            <a:off x="4782124" y="2463452"/>
            <a:ext cx="2800416" cy="467351"/>
          </a:xfrm>
          <a:prstGeom prst="rect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2F964522-88BE-4CE0-8662-8C2C76DBAAEF}"/>
              </a:ext>
            </a:extLst>
          </p:cNvPr>
          <p:cNvSpPr/>
          <p:nvPr/>
        </p:nvSpPr>
        <p:spPr>
          <a:xfrm>
            <a:off x="8543853" y="1956464"/>
            <a:ext cx="2800416" cy="47382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D6D34B-EA70-434F-9F4E-D84666F4A7F4}"/>
              </a:ext>
            </a:extLst>
          </p:cNvPr>
          <p:cNvSpPr/>
          <p:nvPr/>
        </p:nvSpPr>
        <p:spPr>
          <a:xfrm>
            <a:off x="8559941" y="2452910"/>
            <a:ext cx="2800416" cy="467351"/>
          </a:xfrm>
          <a:prstGeom prst="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F13C52F-FCE2-46AA-8CCD-02C5991FA864}"/>
              </a:ext>
            </a:extLst>
          </p:cNvPr>
          <p:cNvSpPr/>
          <p:nvPr/>
        </p:nvSpPr>
        <p:spPr>
          <a:xfrm>
            <a:off x="1291901" y="1913518"/>
            <a:ext cx="23583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독도 순회 전시회</a:t>
            </a:r>
          </a:p>
        </p:txBody>
      </p:sp>
      <p:sp>
        <p:nvSpPr>
          <p:cNvPr id="30" name="모서리가 둥근 직사각형 27">
            <a:extLst>
              <a:ext uri="{FF2B5EF4-FFF2-40B4-BE49-F238E27FC236}">
                <a16:creationId xmlns:a16="http://schemas.microsoft.com/office/drawing/2014/main" id="{EB0612C7-B08C-43A1-8E79-6F3858C1A549}"/>
              </a:ext>
            </a:extLst>
          </p:cNvPr>
          <p:cNvSpPr/>
          <p:nvPr/>
        </p:nvSpPr>
        <p:spPr>
          <a:xfrm>
            <a:off x="8559940" y="1242950"/>
            <a:ext cx="2800416" cy="1285216"/>
          </a:xfrm>
          <a:prstGeom prst="snipRoundRect">
            <a:avLst/>
          </a:prstGeom>
          <a:solidFill>
            <a:srgbClr val="D5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DA91C-772E-431C-AA44-B81E1CFEE314}"/>
              </a:ext>
            </a:extLst>
          </p:cNvPr>
          <p:cNvSpPr txBox="1"/>
          <p:nvPr/>
        </p:nvSpPr>
        <p:spPr>
          <a:xfrm>
            <a:off x="8949448" y="1691740"/>
            <a:ext cx="2142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독도</a:t>
            </a:r>
            <a:endParaRPr lang="en-US" altLang="ko-KR" sz="2200" dirty="0"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 서예 퍼포먼스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090C888-4CFF-47AD-A0E3-36581BA802EE}"/>
              </a:ext>
            </a:extLst>
          </p:cNvPr>
          <p:cNvSpPr/>
          <p:nvPr/>
        </p:nvSpPr>
        <p:spPr>
          <a:xfrm>
            <a:off x="1033630" y="3104853"/>
            <a:ext cx="2896947" cy="2608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/>
              <a:t>*</a:t>
            </a:r>
            <a:r>
              <a:rPr lang="ko-KR" altLang="en-US" sz="2000" dirty="0"/>
              <a:t>영남대 독도재단</a:t>
            </a:r>
            <a:r>
              <a:rPr lang="en-US" altLang="ko-KR" sz="2000" dirty="0"/>
              <a:t>, </a:t>
            </a:r>
            <a:r>
              <a:rPr lang="ko-KR" altLang="en-US" sz="2000" dirty="0"/>
              <a:t>경북도교육청</a:t>
            </a:r>
            <a:r>
              <a:rPr lang="en-US" altLang="ko-KR" sz="2000" dirty="0"/>
              <a:t>, </a:t>
            </a:r>
            <a:r>
              <a:rPr lang="ko-KR" altLang="en-US" sz="2000" dirty="0"/>
              <a:t>대구시교육청 등이 공동주최</a:t>
            </a:r>
            <a:endParaRPr lang="en-US" altLang="ko-KR" sz="2000" dirty="0"/>
          </a:p>
          <a:p>
            <a:pPr fontAlgn="base"/>
            <a:r>
              <a:rPr lang="en-US" altLang="ko-KR" sz="2000" dirty="0"/>
              <a:t>*</a:t>
            </a:r>
            <a:r>
              <a:rPr lang="ko-KR" altLang="en-US" sz="2000" dirty="0"/>
              <a:t>독도관련 지도</a:t>
            </a:r>
            <a:r>
              <a:rPr lang="en-US" altLang="ko-KR" sz="2000" dirty="0"/>
              <a:t>, </a:t>
            </a:r>
            <a:r>
              <a:rPr lang="ko-KR" altLang="en-US" sz="2000" dirty="0"/>
              <a:t>문서</a:t>
            </a:r>
            <a:r>
              <a:rPr lang="en-US" altLang="ko-KR" sz="2000" dirty="0"/>
              <a:t>, </a:t>
            </a:r>
            <a:r>
              <a:rPr lang="ko-KR" altLang="en-US" sz="2000" dirty="0"/>
              <a:t>풍경 등 이미지 자료 </a:t>
            </a:r>
            <a:r>
              <a:rPr lang="en-US" altLang="ko-KR" sz="2000" dirty="0"/>
              <a:t>30</a:t>
            </a:r>
            <a:r>
              <a:rPr lang="ko-KR" altLang="en-US" sz="2000" dirty="0" err="1"/>
              <a:t>여점</a:t>
            </a:r>
            <a:r>
              <a:rPr lang="ko-KR" altLang="en-US" sz="2000" dirty="0"/>
              <a:t> 전시</a:t>
            </a:r>
          </a:p>
          <a:p>
            <a:pPr fontAlgn="base"/>
            <a:endParaRPr lang="ko-KR" altLang="en-US" sz="2000" dirty="0"/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090C888-4CFF-47AD-A0E3-36581BA802EE}"/>
              </a:ext>
            </a:extLst>
          </p:cNvPr>
          <p:cNvSpPr/>
          <p:nvPr/>
        </p:nvSpPr>
        <p:spPr>
          <a:xfrm>
            <a:off x="4846302" y="3219681"/>
            <a:ext cx="28004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/>
              <a:t>*</a:t>
            </a:r>
            <a:r>
              <a:rPr lang="ko-KR" altLang="en-US" sz="2000" dirty="0"/>
              <a:t>팔찌를 구매 시</a:t>
            </a:r>
            <a:endParaRPr lang="en-US" altLang="ko-KR" sz="2000" dirty="0"/>
          </a:p>
          <a:p>
            <a:pPr fontAlgn="base"/>
            <a:r>
              <a:rPr lang="ko-KR" altLang="en-US" sz="2000" dirty="0"/>
              <a:t> 독도협회 자동 기부</a:t>
            </a:r>
          </a:p>
          <a:p>
            <a:pPr fontAlgn="base"/>
            <a:endParaRPr lang="en-US" altLang="ko-KR" sz="2000" dirty="0"/>
          </a:p>
          <a:p>
            <a:pPr fontAlgn="base"/>
            <a:r>
              <a:rPr lang="en-US" altLang="ko-KR" sz="2000" dirty="0"/>
              <a:t>*</a:t>
            </a:r>
            <a:r>
              <a:rPr lang="ko-KR" altLang="en-US" sz="2000" dirty="0" err="1"/>
              <a:t>윤형숙</a:t>
            </a:r>
            <a:r>
              <a:rPr lang="ko-KR" altLang="en-US" sz="2000" dirty="0"/>
              <a:t> 열사 </a:t>
            </a:r>
          </a:p>
          <a:p>
            <a:pPr fontAlgn="base"/>
            <a:endParaRPr lang="en-US" altLang="ko-KR" sz="19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090C888-4CFF-47AD-A0E3-36581BA802EE}"/>
              </a:ext>
            </a:extLst>
          </p:cNvPr>
          <p:cNvSpPr/>
          <p:nvPr/>
        </p:nvSpPr>
        <p:spPr>
          <a:xfrm>
            <a:off x="8687521" y="3694850"/>
            <a:ext cx="2751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/>
              <a:t>*</a:t>
            </a:r>
            <a:r>
              <a:rPr lang="ko-KR" altLang="en-US" sz="2000" dirty="0"/>
              <a:t>문구 사용 초대형 행위 예술</a:t>
            </a:r>
          </a:p>
          <a:p>
            <a:pPr fontAlgn="base"/>
            <a:endParaRPr lang="en-US" altLang="ko-KR" sz="20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198823D-0F55-41EE-9765-52EDF2029F31}"/>
              </a:ext>
            </a:extLst>
          </p:cNvPr>
          <p:cNvGrpSpPr/>
          <p:nvPr/>
        </p:nvGrpSpPr>
        <p:grpSpPr>
          <a:xfrm>
            <a:off x="0" y="2375"/>
            <a:ext cx="8346558" cy="805700"/>
            <a:chOff x="0" y="0"/>
            <a:chExt cx="3576918" cy="826437"/>
          </a:xfrm>
        </p:grpSpPr>
        <p:sp>
          <p:nvSpPr>
            <p:cNvPr id="23" name="오각형 8">
              <a:extLst>
                <a:ext uri="{FF2B5EF4-FFF2-40B4-BE49-F238E27FC236}">
                  <a16:creationId xmlns:a16="http://schemas.microsoft.com/office/drawing/2014/main" id="{25A96B0B-6F0A-4EE9-B11C-96B2C9306C9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29" name="오각형 9">
              <a:extLst>
                <a:ext uri="{FF2B5EF4-FFF2-40B4-BE49-F238E27FC236}">
                  <a16:creationId xmlns:a16="http://schemas.microsoft.com/office/drawing/2014/main" id="{3B541415-7F7C-4903-9FC1-AD97C69DDC7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31" name="오각형 10">
              <a:extLst>
                <a:ext uri="{FF2B5EF4-FFF2-40B4-BE49-F238E27FC236}">
                  <a16:creationId xmlns:a16="http://schemas.microsoft.com/office/drawing/2014/main" id="{842ED8F3-A404-41DD-803A-454499B511E1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29D59D-664A-4E08-B350-5B878338ACD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0" y="112011"/>
              <a:ext cx="3336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03. </a:t>
              </a:r>
              <a:r>
                <a:rPr lang="ko-KR" altLang="en-US" sz="3000" dirty="0">
                  <a:solidFill>
                    <a:schemeClr val="bg2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독도를 지키기 위한 노력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970E7E3-FAB8-425F-A7A5-DCBFB1D1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84994" y="4822711"/>
            <a:ext cx="139243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34A802-DB83-481B-8050-890DE389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616" y="4863130"/>
            <a:ext cx="7717737" cy="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E5440-4C24-4BFD-B1AB-D3215F71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635" y="4662561"/>
            <a:ext cx="14357312" cy="34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FF8272-F60B-42AA-8E6A-89DBDB995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942" y="5111826"/>
            <a:ext cx="2302297" cy="137052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7B44D5B-6D84-47D7-A78F-0347720E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496" y="3245979"/>
            <a:ext cx="137508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51351256">
            <a:extLst>
              <a:ext uri="{FF2B5EF4-FFF2-40B4-BE49-F238E27FC236}">
                <a16:creationId xmlns:a16="http://schemas.microsoft.com/office/drawing/2014/main" id="{6E6D91C0-74AC-4DEB-B578-3838AF87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5" y="4984916"/>
            <a:ext cx="204651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D5F6A5A-9520-48CE-8984-AFC1046CB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478" y="4501693"/>
            <a:ext cx="4354079" cy="16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51352856">
            <a:extLst>
              <a:ext uri="{FF2B5EF4-FFF2-40B4-BE49-F238E27FC236}">
                <a16:creationId xmlns:a16="http://schemas.microsoft.com/office/drawing/2014/main" id="{BD9B862F-6848-4773-833F-00648815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12" y="4958892"/>
            <a:ext cx="2141271" cy="15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7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>
            <a:extLst>
              <a:ext uri="{FF2B5EF4-FFF2-40B4-BE49-F238E27FC236}">
                <a16:creationId xmlns:a16="http://schemas.microsoft.com/office/drawing/2014/main" id="{1580CEB0-E667-492D-81A7-219848051AF1}"/>
              </a:ext>
            </a:extLst>
          </p:cNvPr>
          <p:cNvSpPr/>
          <p:nvPr/>
        </p:nvSpPr>
        <p:spPr>
          <a:xfrm rot="5400000">
            <a:off x="1623916" y="781394"/>
            <a:ext cx="588291" cy="600793"/>
          </a:xfrm>
          <a:prstGeom prst="rtTriangle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238957B-06A0-46B7-A6C2-BAB7A787CF39}"/>
              </a:ext>
            </a:extLst>
          </p:cNvPr>
          <p:cNvSpPr/>
          <p:nvPr/>
        </p:nvSpPr>
        <p:spPr>
          <a:xfrm>
            <a:off x="1617665" y="778715"/>
            <a:ext cx="9219414" cy="5675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각 삼각형 20">
            <a:extLst>
              <a:ext uri="{FF2B5EF4-FFF2-40B4-BE49-F238E27FC236}">
                <a16:creationId xmlns:a16="http://schemas.microsoft.com/office/drawing/2014/main" id="{31451D80-44E3-4523-8B28-E1866A0E23A8}"/>
              </a:ext>
            </a:extLst>
          </p:cNvPr>
          <p:cNvSpPr/>
          <p:nvPr/>
        </p:nvSpPr>
        <p:spPr>
          <a:xfrm rot="16200000">
            <a:off x="10235259" y="5859420"/>
            <a:ext cx="588291" cy="600793"/>
          </a:xfrm>
          <a:prstGeom prst="rtTriangle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3F947110-76D0-431E-91C4-4A66455A1D86}"/>
              </a:ext>
            </a:extLst>
          </p:cNvPr>
          <p:cNvCxnSpPr>
            <a:cxnSpLocks/>
          </p:cNvCxnSpPr>
          <p:nvPr/>
        </p:nvCxnSpPr>
        <p:spPr>
          <a:xfrm>
            <a:off x="0" y="678520"/>
            <a:ext cx="1219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2EEC6D-AD48-4D68-AC79-C75C35FB00DF}"/>
              </a:ext>
            </a:extLst>
          </p:cNvPr>
          <p:cNvSpPr txBox="1"/>
          <p:nvPr/>
        </p:nvSpPr>
        <p:spPr>
          <a:xfrm>
            <a:off x="198027" y="68203"/>
            <a:ext cx="557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독도는 우리땅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D3277-2FFD-440D-94F8-D0AED5AF7149}"/>
              </a:ext>
            </a:extLst>
          </p:cNvPr>
          <p:cNvSpPr txBox="1"/>
          <p:nvPr/>
        </p:nvSpPr>
        <p:spPr>
          <a:xfrm>
            <a:off x="1458763" y="5511727"/>
            <a:ext cx="952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독도는 </a:t>
            </a:r>
            <a:r>
              <a:rPr lang="ko-KR" altLang="en-US" sz="2000" dirty="0"/>
              <a:t>역사적</a:t>
            </a:r>
            <a:r>
              <a:rPr lang="en-US" altLang="ko-KR" sz="2000" dirty="0"/>
              <a:t>, </a:t>
            </a:r>
            <a:r>
              <a:rPr lang="ko-KR" altLang="en-US" sz="2000" dirty="0"/>
              <a:t>지리적</a:t>
            </a:r>
            <a:r>
              <a:rPr lang="en-US" altLang="ko-KR" sz="2000" dirty="0"/>
              <a:t>, </a:t>
            </a:r>
            <a:r>
              <a:rPr lang="ko-KR" altLang="en-US" sz="2000" dirty="0"/>
              <a:t>국제법상으로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우리 고유의 영토임으로 정부와 국민들이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관심을 가지고 지키기 위해 노력해야한다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</p:txBody>
      </p:sp>
      <p:pic>
        <p:nvPicPr>
          <p:cNvPr id="2" name="온라인 미디어 1" title="￬ﾞﾬ￫ﾯﾸ￬ﾞﾈ￫ﾊﾔ ￬ﾗﾭ￬ﾂﾬ￬ﾝﾴ￬ﾕﾼ￪ﾸﾰ - ￫ﾏﾅ￫ﾏﾄ￬ﾝﾘ ￫ﾂﾠ">
            <a:hlinkClick r:id="" action="ppaction://media"/>
            <a:extLst>
              <a:ext uri="{FF2B5EF4-FFF2-40B4-BE49-F238E27FC236}">
                <a16:creationId xmlns:a16="http://schemas.microsoft.com/office/drawing/2014/main" id="{38239DAC-2D2D-4AD0-81B5-C22E8D7334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0387" y="1375936"/>
            <a:ext cx="9219414" cy="3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5447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Slide" r:id="rId7" imgW="493" imgH="493" progId="TCLayout.ActiveDocument.1">
                  <p:embed/>
                </p:oleObj>
              </mc:Choice>
              <mc:Fallback>
                <p:oleObj name="think-cell Slide" r:id="rId7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0758ED1-00DA-4BF6-99F0-16A95DE8BE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6489252" y="1564640"/>
            <a:ext cx="3728720" cy="3728720"/>
          </a:xfrm>
          <a:custGeom>
            <a:avLst/>
            <a:gdLst>
              <a:gd name="connsiteX0" fmla="*/ 0 w 3728720"/>
              <a:gd name="connsiteY0" fmla="*/ 0 h 3728720"/>
              <a:gd name="connsiteX1" fmla="*/ 3728720 w 3728720"/>
              <a:gd name="connsiteY1" fmla="*/ 0 h 3728720"/>
              <a:gd name="connsiteX2" fmla="*/ 3728720 w 3728720"/>
              <a:gd name="connsiteY2" fmla="*/ 1078842 h 3728720"/>
              <a:gd name="connsiteX3" fmla="*/ 3463011 w 3728720"/>
              <a:gd name="connsiteY3" fmla="*/ 1078842 h 3728720"/>
              <a:gd name="connsiteX4" fmla="*/ 3455666 w 3728720"/>
              <a:gd name="connsiteY4" fmla="*/ 273054 h 3728720"/>
              <a:gd name="connsiteX5" fmla="*/ 273054 w 3728720"/>
              <a:gd name="connsiteY5" fmla="*/ 273054 h 3728720"/>
              <a:gd name="connsiteX6" fmla="*/ 273054 w 3728720"/>
              <a:gd name="connsiteY6" fmla="*/ 3455666 h 3728720"/>
              <a:gd name="connsiteX7" fmla="*/ 3455666 w 3728720"/>
              <a:gd name="connsiteY7" fmla="*/ 3455666 h 3728720"/>
              <a:gd name="connsiteX8" fmla="*/ 3455666 w 3728720"/>
              <a:gd name="connsiteY8" fmla="*/ 3094765 h 3728720"/>
              <a:gd name="connsiteX9" fmla="*/ 3728720 w 3728720"/>
              <a:gd name="connsiteY9" fmla="*/ 3094765 h 3728720"/>
              <a:gd name="connsiteX10" fmla="*/ 3728720 w 3728720"/>
              <a:gd name="connsiteY10" fmla="*/ 3728720 h 3728720"/>
              <a:gd name="connsiteX11" fmla="*/ 0 w 3728720"/>
              <a:gd name="connsiteY11" fmla="*/ 3728720 h 372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8720" h="3728720">
                <a:moveTo>
                  <a:pt x="0" y="0"/>
                </a:moveTo>
                <a:lnTo>
                  <a:pt x="3728720" y="0"/>
                </a:lnTo>
                <a:lnTo>
                  <a:pt x="3728720" y="1078842"/>
                </a:lnTo>
                <a:lnTo>
                  <a:pt x="3463011" y="1078842"/>
                </a:lnTo>
                <a:lnTo>
                  <a:pt x="3455666" y="273054"/>
                </a:lnTo>
                <a:lnTo>
                  <a:pt x="273054" y="273054"/>
                </a:lnTo>
                <a:lnTo>
                  <a:pt x="273054" y="3455666"/>
                </a:lnTo>
                <a:lnTo>
                  <a:pt x="3455666" y="3455666"/>
                </a:lnTo>
                <a:lnTo>
                  <a:pt x="3455666" y="3094765"/>
                </a:lnTo>
                <a:lnTo>
                  <a:pt x="3728720" y="3094765"/>
                </a:lnTo>
                <a:lnTo>
                  <a:pt x="3728720" y="3728720"/>
                </a:lnTo>
                <a:lnTo>
                  <a:pt x="0" y="3728720"/>
                </a:lnTo>
                <a:close/>
              </a:path>
            </a:pathLst>
          </a:cu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C5DF5F2-13CE-4373-8244-72E92F959A9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0217972" y="5293360"/>
            <a:ext cx="2011680" cy="1564640"/>
          </a:xfrm>
          <a:prstGeom prst="line">
            <a:avLst/>
          </a:prstGeom>
          <a:ln>
            <a:solidFill>
              <a:srgbClr val="AE3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796487" y="3075057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나눔스퀘어라운드 ExtraBold" pitchFamily="50" charset="-127"/>
                <a:ea typeface="나눔스퀘어라운드 ExtraBold" pitchFamily="50" charset="-127"/>
              </a:rPr>
              <a:t>감사합니다</a:t>
            </a:r>
            <a:r>
              <a:rPr lang="en-US" altLang="ko-KR" sz="4000" dirty="0">
                <a:latin typeface="나눔스퀘어라운드 ExtraBold" pitchFamily="50" charset="-127"/>
                <a:ea typeface="나눔스퀘어라운드 ExtraBold" pitchFamily="50" charset="-127"/>
              </a:rPr>
              <a:t>.</a:t>
            </a:r>
            <a:endParaRPr lang="ko-KR" altLang="en-US" sz="4000" dirty="0"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2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575726" y="1154973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1905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341481" y="2462336"/>
            <a:ext cx="732687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일본의 독도 영토 편입을 알리는 내용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일본은 독도는 </a:t>
            </a:r>
            <a:r>
              <a:rPr lang="ko-KR" altLang="en-US" sz="2500" dirty="0" err="1"/>
              <a:t>무주지</a:t>
            </a:r>
            <a:r>
              <a:rPr lang="ko-KR" altLang="en-US" sz="2500" dirty="0"/>
              <a:t> 주장</a:t>
            </a:r>
            <a:r>
              <a:rPr lang="en-US" altLang="ko-KR" sz="2500" dirty="0"/>
              <a:t>,</a:t>
            </a:r>
            <a:r>
              <a:rPr lang="ko-KR" altLang="en-US" sz="2500" dirty="0"/>
              <a:t> </a:t>
            </a:r>
            <a:r>
              <a:rPr lang="en-US" altLang="ko-KR" sz="2500" dirty="0"/>
              <a:t>1</a:t>
            </a:r>
            <a:r>
              <a:rPr lang="ko-KR" altLang="en-US" sz="2500" dirty="0"/>
              <a:t>월 </a:t>
            </a:r>
            <a:r>
              <a:rPr lang="en-US" altLang="ko-KR" sz="2500" dirty="0"/>
              <a:t>28</a:t>
            </a:r>
            <a:r>
              <a:rPr lang="ko-KR" altLang="en-US" sz="2500" dirty="0"/>
              <a:t>일에 독도를 </a:t>
            </a:r>
            <a:r>
              <a:rPr lang="ko-KR" altLang="en-US" sz="2500" dirty="0" err="1"/>
              <a:t>시마네현에</a:t>
            </a:r>
            <a:r>
              <a:rPr lang="ko-KR" altLang="en-US" sz="2500" dirty="0"/>
              <a:t> 편입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/>
              <a:t>2</a:t>
            </a:r>
            <a:r>
              <a:rPr lang="ko-KR" altLang="en-US" sz="2500" dirty="0"/>
              <a:t>월 </a:t>
            </a:r>
            <a:r>
              <a:rPr lang="en-US" altLang="ko-KR" sz="2500" dirty="0"/>
              <a:t>22</a:t>
            </a:r>
            <a:r>
              <a:rPr lang="ko-KR" altLang="en-US" sz="2500" dirty="0"/>
              <a:t>일 현청 게시판</a:t>
            </a:r>
            <a:r>
              <a:rPr lang="en-US" altLang="ko-KR" sz="2500" dirty="0"/>
              <a:t>,</a:t>
            </a:r>
            <a:r>
              <a:rPr lang="ko-KR" altLang="en-US" sz="2500" dirty="0"/>
              <a:t> 독도 </a:t>
            </a:r>
            <a:r>
              <a:rPr lang="en-US" altLang="ko-KR" sz="2500" dirty="0"/>
              <a:t>      </a:t>
            </a:r>
            <a:r>
              <a:rPr lang="ko-KR" altLang="en-US" sz="2500" dirty="0"/>
              <a:t>다케시마 </a:t>
            </a:r>
            <a:endParaRPr lang="en-US" altLang="ko-KR" sz="2500" dirty="0"/>
          </a:p>
          <a:p>
            <a:r>
              <a:rPr lang="en-US" altLang="ko-KR" sz="2500" dirty="0"/>
              <a:t>    </a:t>
            </a:r>
            <a:r>
              <a:rPr lang="ko-KR" altLang="en-US" sz="2500" dirty="0" err="1"/>
              <a:t>오키섬의</a:t>
            </a:r>
            <a:r>
              <a:rPr lang="ko-KR" altLang="en-US" sz="2500" dirty="0"/>
              <a:t> 관할 발표</a:t>
            </a:r>
            <a:endParaRPr lang="en-US" altLang="ko-KR" sz="2500" dirty="0"/>
          </a:p>
          <a:p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/>
              <a:t>11</a:t>
            </a:r>
            <a:r>
              <a:rPr lang="ko-KR" altLang="en-US" sz="2500" dirty="0"/>
              <a:t>월</a:t>
            </a:r>
            <a:r>
              <a:rPr lang="en-US" altLang="ko-KR" sz="2500" dirty="0"/>
              <a:t>17</a:t>
            </a:r>
            <a:r>
              <a:rPr lang="ko-KR" altLang="en-US" sz="2500" dirty="0"/>
              <a:t>일에 을사늑약 체결</a:t>
            </a:r>
            <a:r>
              <a:rPr lang="en-US" altLang="ko-KR" sz="2500" dirty="0"/>
              <a:t>         </a:t>
            </a:r>
            <a:r>
              <a:rPr lang="ko-KR" altLang="en-US" sz="2500" dirty="0"/>
              <a:t>통감부 설치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>
              <a:highlight>
                <a:srgbClr val="FFFF00"/>
              </a:highlight>
            </a:endParaRPr>
          </a:p>
          <a:p>
            <a:r>
              <a:rPr lang="en-US" altLang="ko-KR" sz="2500" dirty="0"/>
              <a:t> </a:t>
            </a: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B4214EE-28C1-47EB-B9B1-83558969962C}"/>
              </a:ext>
            </a:extLst>
          </p:cNvPr>
          <p:cNvSpPr/>
          <p:nvPr/>
        </p:nvSpPr>
        <p:spPr>
          <a:xfrm>
            <a:off x="4934131" y="4673226"/>
            <a:ext cx="606056" cy="4199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3D23F-C584-4D6C-94A1-3FDE081444FB}"/>
              </a:ext>
            </a:extLst>
          </p:cNvPr>
          <p:cNvSpPr txBox="1"/>
          <p:nvPr/>
        </p:nvSpPr>
        <p:spPr>
          <a:xfrm>
            <a:off x="4417204" y="1599725"/>
            <a:ext cx="302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＇</a:t>
            </a:r>
            <a:r>
              <a:rPr lang="ko-KR" altLang="en-US" dirty="0" err="1"/>
              <a:t>시마네현</a:t>
            </a:r>
            <a:r>
              <a:rPr lang="ko-KR" altLang="en-US" dirty="0"/>
              <a:t> 고시 제 </a:t>
            </a:r>
            <a:r>
              <a:rPr lang="en-US" altLang="ko-KR" dirty="0"/>
              <a:t>40</a:t>
            </a:r>
            <a:r>
              <a:rPr lang="ko-KR" altLang="en-US" dirty="0"/>
              <a:t>호</a:t>
            </a:r>
            <a:r>
              <a:rPr lang="en-US" altLang="ko-KR" dirty="0"/>
              <a:t>’ </a:t>
            </a:r>
            <a:endParaRPr lang="ko-KR" altLang="en-US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1D4B8AC9-BFBB-4AC1-871A-81679C51C877}"/>
              </a:ext>
            </a:extLst>
          </p:cNvPr>
          <p:cNvSpPr/>
          <p:nvPr/>
        </p:nvSpPr>
        <p:spPr>
          <a:xfrm>
            <a:off x="4934131" y="5850778"/>
            <a:ext cx="606056" cy="4199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E76768-381E-4C28-8EE6-5F586D1AC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60" y="523024"/>
            <a:ext cx="4072508" cy="58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6793876" y="55341"/>
            <a:ext cx="3221993" cy="944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  1906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4289395" y="722936"/>
            <a:ext cx="732687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 err="1"/>
              <a:t>시마네현의</a:t>
            </a:r>
            <a:r>
              <a:rPr lang="ko-KR" altLang="en-US" sz="2500" dirty="0"/>
              <a:t> 관민 조사단 군수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심흥택에게</a:t>
            </a:r>
            <a:r>
              <a:rPr lang="ko-KR" altLang="en-US" sz="2500" dirty="0"/>
              <a:t> 독도가 일본의 영토로 편입</a:t>
            </a:r>
            <a:r>
              <a:rPr lang="en-US" altLang="ko-KR" sz="2500" dirty="0"/>
              <a:t>     </a:t>
            </a:r>
            <a:r>
              <a:rPr lang="ko-KR" altLang="en-US" sz="2500" dirty="0"/>
              <a:t>강원도 </a:t>
            </a:r>
            <a:r>
              <a:rPr lang="ko-KR" altLang="en-US" sz="2500" dirty="0" err="1"/>
              <a:t>감찰사에보고</a:t>
            </a: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/>
              <a:t>4</a:t>
            </a:r>
            <a:r>
              <a:rPr lang="ko-KR" altLang="en-US" sz="2500" dirty="0"/>
              <a:t>월 </a:t>
            </a:r>
            <a:r>
              <a:rPr lang="en-US" altLang="ko-KR" sz="2500" dirty="0"/>
              <a:t>29</a:t>
            </a:r>
            <a:r>
              <a:rPr lang="ko-KR" altLang="en-US" sz="2500" dirty="0"/>
              <a:t>일 지령 독도가 일본의 영토라는 것은 근거 없는 것</a:t>
            </a:r>
            <a:endParaRPr lang="en-US" altLang="ko-K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“</a:t>
            </a:r>
            <a:r>
              <a:rPr lang="ko-KR" altLang="en-US" sz="2500" dirty="0" err="1"/>
              <a:t>본군</a:t>
            </a:r>
            <a:r>
              <a:rPr lang="ko-KR" altLang="en-US" sz="2500" dirty="0"/>
              <a:t> 소속 독도”  </a:t>
            </a:r>
            <a:r>
              <a:rPr lang="ko-KR" altLang="en-US" sz="2500" dirty="0" err="1"/>
              <a:t>울도군의</a:t>
            </a:r>
            <a:r>
              <a:rPr lang="ko-KR" altLang="en-US" sz="2500" dirty="0"/>
              <a:t> 관할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 err="1"/>
              <a:t>울릉도</a:t>
            </a:r>
            <a:r>
              <a:rPr lang="en-US" altLang="ko-KR" sz="2500" dirty="0"/>
              <a:t> </a:t>
            </a:r>
            <a:r>
              <a:rPr lang="en-US" altLang="ko-KR" sz="2500" dirty="0" err="1"/>
              <a:t>바다</a:t>
            </a:r>
            <a:r>
              <a:rPr lang="en-US" altLang="ko-KR" sz="2500" dirty="0"/>
              <a:t> </a:t>
            </a:r>
            <a:r>
              <a:rPr lang="en-US" altLang="ko-KR" sz="2500" dirty="0" err="1"/>
              <a:t>동쪽</a:t>
            </a:r>
            <a:r>
              <a:rPr lang="en-US" altLang="ko-KR" sz="2500" dirty="0"/>
              <a:t> </a:t>
            </a:r>
            <a:r>
              <a:rPr lang="en-US" altLang="ko-KR" sz="2500" dirty="0" err="1"/>
              <a:t>백리에</a:t>
            </a:r>
            <a:r>
              <a:rPr lang="en-US" altLang="ko-KR" sz="2500" dirty="0"/>
              <a:t> </a:t>
            </a:r>
            <a:r>
              <a:rPr lang="en-US" altLang="ko-KR" sz="2500" dirty="0" err="1"/>
              <a:t>떨어진</a:t>
            </a:r>
            <a:r>
              <a:rPr lang="en-US" altLang="ko-KR" sz="2500" dirty="0"/>
              <a:t> </a:t>
            </a:r>
            <a:r>
              <a:rPr lang="en-US" altLang="ko-KR" sz="2500" dirty="0" err="1"/>
              <a:t>곳에</a:t>
            </a:r>
            <a:r>
              <a:rPr lang="en-US" altLang="ko-KR" sz="2500" dirty="0"/>
              <a:t> </a:t>
            </a:r>
            <a:r>
              <a:rPr lang="en-US" altLang="ko-KR" sz="2500" dirty="0" err="1"/>
              <a:t>울릉도에</a:t>
            </a:r>
            <a:r>
              <a:rPr lang="en-US" altLang="ko-KR" sz="2500" dirty="0"/>
              <a:t> </a:t>
            </a:r>
            <a:r>
              <a:rPr lang="en-US" altLang="ko-KR" sz="2500" dirty="0" err="1"/>
              <a:t>속했던</a:t>
            </a:r>
            <a:r>
              <a:rPr lang="en-US" altLang="ko-KR" sz="2500" dirty="0"/>
              <a:t> </a:t>
            </a:r>
            <a:r>
              <a:rPr lang="en-US" altLang="ko-KR" sz="2500" dirty="0" err="1"/>
              <a:t>독도</a:t>
            </a:r>
            <a:r>
              <a:rPr lang="ko-KR" altLang="en-US" sz="2500" dirty="0"/>
              <a:t>를</a:t>
            </a:r>
            <a:r>
              <a:rPr lang="en-US" altLang="ko-KR" sz="2500" dirty="0"/>
              <a:t> 일</a:t>
            </a:r>
            <a:r>
              <a:rPr lang="ko-KR" altLang="en-US" sz="2500" dirty="0"/>
              <a:t>본인들이</a:t>
            </a:r>
            <a:r>
              <a:rPr lang="en-US" altLang="ko-KR" sz="2500" dirty="0"/>
              <a:t> </a:t>
            </a:r>
            <a:r>
              <a:rPr lang="en-US" altLang="ko-KR" sz="2500" dirty="0" err="1"/>
              <a:t>조사</a:t>
            </a:r>
            <a:r>
              <a:rPr lang="ko-KR" altLang="en-US" sz="2500" dirty="0"/>
              <a:t>한</a:t>
            </a:r>
            <a:r>
              <a:rPr lang="en-US" altLang="ko-KR" sz="2500" dirty="0"/>
              <a:t> </a:t>
            </a:r>
            <a:r>
              <a:rPr lang="en-US" altLang="ko-KR" sz="2500" dirty="0" err="1"/>
              <a:t>내용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>
              <a:highlight>
                <a:srgbClr val="FFFF0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/>
              <a:t>5</a:t>
            </a:r>
            <a:r>
              <a:rPr lang="ko-KR" altLang="en-US" sz="2500" dirty="0"/>
              <a:t>월에 의정부 일본의 독도 영토 편입을 거부</a:t>
            </a:r>
          </a:p>
          <a:p>
            <a:r>
              <a:rPr lang="en-US" altLang="ko-KR" sz="2500" dirty="0"/>
              <a:t> </a:t>
            </a: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B4214EE-28C1-47EB-B9B1-83558969962C}"/>
              </a:ext>
            </a:extLst>
          </p:cNvPr>
          <p:cNvSpPr/>
          <p:nvPr/>
        </p:nvSpPr>
        <p:spPr>
          <a:xfrm>
            <a:off x="8071867" y="1386000"/>
            <a:ext cx="520371" cy="4199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3D23F-C584-4D6C-94A1-3FDE081444FB}"/>
              </a:ext>
            </a:extLst>
          </p:cNvPr>
          <p:cNvSpPr txBox="1"/>
          <p:nvPr/>
        </p:nvSpPr>
        <p:spPr>
          <a:xfrm>
            <a:off x="1315155" y="3476665"/>
            <a:ext cx="302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＇</a:t>
            </a:r>
            <a:r>
              <a:rPr lang="ko-KR" altLang="en-US" dirty="0" err="1"/>
              <a:t>심흥택</a:t>
            </a:r>
            <a:r>
              <a:rPr lang="ko-KR" altLang="en-US" dirty="0"/>
              <a:t> 보고서</a:t>
            </a:r>
            <a:r>
              <a:rPr lang="en-US" altLang="ko-KR" dirty="0"/>
              <a:t>’ 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88F3F-9833-4A9A-A6D4-0FF49DDDA356}"/>
              </a:ext>
            </a:extLst>
          </p:cNvPr>
          <p:cNvSpPr txBox="1"/>
          <p:nvPr/>
        </p:nvSpPr>
        <p:spPr>
          <a:xfrm>
            <a:off x="276447" y="6290600"/>
            <a:ext cx="368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＇</a:t>
            </a:r>
            <a:r>
              <a:rPr lang="ko-KR" altLang="en-US" dirty="0" err="1"/>
              <a:t>매천야록</a:t>
            </a:r>
            <a:r>
              <a:rPr lang="en-US" altLang="ko-KR" dirty="0"/>
              <a:t>’          ’</a:t>
            </a:r>
            <a:r>
              <a:rPr lang="ko-KR" altLang="en-US" dirty="0" err="1"/>
              <a:t>오하기문</a:t>
            </a:r>
            <a:r>
              <a:rPr lang="ko-KR" altLang="en-US" dirty="0"/>
              <a:t>＇</a:t>
            </a:r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00C37DD-0BCF-4B43-91F3-D375C38261FB}"/>
              </a:ext>
            </a:extLst>
          </p:cNvPr>
          <p:cNvCxnSpPr>
            <a:cxnSpLocks/>
          </p:cNvCxnSpPr>
          <p:nvPr/>
        </p:nvCxnSpPr>
        <p:spPr>
          <a:xfrm flipV="1">
            <a:off x="-13448" y="3793007"/>
            <a:ext cx="12205448" cy="105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A83481AB-2ECF-4C80-AC5C-D4344A47B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67" y="828916"/>
            <a:ext cx="4191228" cy="266633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A2FFB24-9EAB-47E1-9A27-D4A26C7DD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745" y="4215329"/>
            <a:ext cx="1575322" cy="198435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08B986E-D873-45B5-AFAC-637C69B7E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2051" y="4215329"/>
            <a:ext cx="1575322" cy="20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195334" y="1296836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1910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3E3551-375C-4F54-88DE-DAC3BF857EEF}"/>
              </a:ext>
            </a:extLst>
          </p:cNvPr>
          <p:cNvSpPr/>
          <p:nvPr/>
        </p:nvSpPr>
        <p:spPr>
          <a:xfrm>
            <a:off x="2826110" y="1718360"/>
            <a:ext cx="4722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한국 전체에 관한 통치권 일본에게 넘긴다는 조약 체결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98D53A1-F932-447C-A97B-41312B13EAF2}"/>
              </a:ext>
            </a:extLst>
          </p:cNvPr>
          <p:cNvSpPr/>
          <p:nvPr/>
        </p:nvSpPr>
        <p:spPr>
          <a:xfrm>
            <a:off x="195334" y="3088046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1945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2836773" y="3429000"/>
            <a:ext cx="88058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일제의 패망으로 연합군 최고사령부</a:t>
            </a:r>
            <a:r>
              <a:rPr lang="en-US" altLang="ko-KR" sz="2500" dirty="0"/>
              <a:t>: </a:t>
            </a:r>
            <a:r>
              <a:rPr lang="ko-KR" altLang="en-US" sz="2500" dirty="0"/>
              <a:t>독도가 일본 영토로부터 분리 선언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FA64902-C924-4C37-9674-559A9DB08F8D}"/>
              </a:ext>
            </a:extLst>
          </p:cNvPr>
          <p:cNvSpPr/>
          <p:nvPr/>
        </p:nvSpPr>
        <p:spPr>
          <a:xfrm>
            <a:off x="195334" y="4801501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1946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84CF895-CF05-4E55-A191-FF452E137EC6}"/>
              </a:ext>
            </a:extLst>
          </p:cNvPr>
          <p:cNvSpPr/>
          <p:nvPr/>
        </p:nvSpPr>
        <p:spPr>
          <a:xfrm>
            <a:off x="2763369" y="4857812"/>
            <a:ext cx="77627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월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29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일본의 통치 행정 범위에서 독도 제외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6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월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22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 일본의 선박 및 일본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12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해리 이내 접근 금지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DA3A63-DD2C-40EE-B1DC-0BA04BB2A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0299" y="4290775"/>
            <a:ext cx="2101702" cy="250699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207AA3C-5A44-43A3-B1C2-78D00D231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218" y="609637"/>
            <a:ext cx="4190818" cy="2433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61C90-1E90-4E9F-A578-89A46FA1F8D8}"/>
              </a:ext>
            </a:extLst>
          </p:cNvPr>
          <p:cNvSpPr txBox="1"/>
          <p:nvPr/>
        </p:nvSpPr>
        <p:spPr>
          <a:xfrm>
            <a:off x="7559750" y="207045"/>
            <a:ext cx="24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＇</a:t>
            </a:r>
            <a:r>
              <a:rPr lang="ko-KR" altLang="en-US" dirty="0" err="1"/>
              <a:t>한일병합조약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28962-4511-4BDC-80F2-64FC924B7A32}"/>
              </a:ext>
            </a:extLst>
          </p:cNvPr>
          <p:cNvSpPr txBox="1"/>
          <p:nvPr/>
        </p:nvSpPr>
        <p:spPr>
          <a:xfrm>
            <a:off x="7780834" y="6175468"/>
            <a:ext cx="248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＇연합국최고사령관의 각서</a:t>
            </a:r>
            <a:r>
              <a:rPr lang="en-US" altLang="ko-KR" dirty="0"/>
              <a:t>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90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195334" y="1296836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1947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3E3551-375C-4F54-88DE-DAC3BF857EEF}"/>
              </a:ext>
            </a:extLst>
          </p:cNvPr>
          <p:cNvSpPr/>
          <p:nvPr/>
        </p:nvSpPr>
        <p:spPr>
          <a:xfrm>
            <a:off x="2836774" y="1412388"/>
            <a:ext cx="47229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울릉도학술조사대를 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파견시키기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위해 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통위부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해안경비대 사령에게 선박 요청 공문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98D53A1-F932-447C-A97B-41312B13EAF2}"/>
              </a:ext>
            </a:extLst>
          </p:cNvPr>
          <p:cNvSpPr/>
          <p:nvPr/>
        </p:nvSpPr>
        <p:spPr>
          <a:xfrm>
            <a:off x="195334" y="4318462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1948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2981152" y="4541256"/>
            <a:ext cx="88058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대한민국 정부가 수립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경상북도 울릉군 남면 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도동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번지 주소 등록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AE736F-74A8-4D0A-84BD-D9CC54F604FF}"/>
              </a:ext>
            </a:extLst>
          </p:cNvPr>
          <p:cNvSpPr txBox="1"/>
          <p:nvPr/>
        </p:nvSpPr>
        <p:spPr>
          <a:xfrm>
            <a:off x="7768466" y="569044"/>
            <a:ext cx="24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＇조선산악회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2ADC1D-2251-4DF2-8DD6-786FDC829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466" y="1011287"/>
            <a:ext cx="3947119" cy="28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0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195334" y="1296836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1951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3E3551-375C-4F54-88DE-DAC3BF857EEF}"/>
              </a:ext>
            </a:extLst>
          </p:cNvPr>
          <p:cNvSpPr/>
          <p:nvPr/>
        </p:nvSpPr>
        <p:spPr>
          <a:xfrm>
            <a:off x="2836773" y="1412388"/>
            <a:ext cx="88058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샌프란시스코 강화조약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연합국과 일본이 체결한 조약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한반도에 관한 모든 권리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권한 포기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을사조약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합방조약 무효화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법적으로 진정한 광복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98D53A1-F932-447C-A97B-41312B13EAF2}"/>
              </a:ext>
            </a:extLst>
          </p:cNvPr>
          <p:cNvSpPr/>
          <p:nvPr/>
        </p:nvSpPr>
        <p:spPr>
          <a:xfrm>
            <a:off x="195334" y="4318462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1952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2836774" y="4583838"/>
            <a:ext cx="88058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월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18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 인접해양 주권 대통령 선언 발표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독도를 한국의 영토로 인정하지 않는 외교문서 보냄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991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195334" y="1296836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1953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3E3551-375C-4F54-88DE-DAC3BF857EEF}"/>
              </a:ext>
            </a:extLst>
          </p:cNvPr>
          <p:cNvSpPr/>
          <p:nvPr/>
        </p:nvSpPr>
        <p:spPr>
          <a:xfrm>
            <a:off x="2836774" y="1412388"/>
            <a:ext cx="4722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독도의용수비대 조직 창설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33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명의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6.25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참전 용사들이 의병을 조직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    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일본의 독도 불법 침입 막음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98D53A1-F932-447C-A97B-41312B13EAF2}"/>
              </a:ext>
            </a:extLst>
          </p:cNvPr>
          <p:cNvSpPr/>
          <p:nvPr/>
        </p:nvSpPr>
        <p:spPr>
          <a:xfrm>
            <a:off x="195334" y="4318462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1955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2763369" y="4245283"/>
            <a:ext cx="880587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‘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독도문제개론’ 홍재현의 진술서 내용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독도가 울릉도의 속도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미역채취와 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강치포획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- 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맑은 날 본도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 관찰 가능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- 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 세력의 위압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강제 합병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AE736F-74A8-4D0A-84BD-D9CC54F604FF}"/>
              </a:ext>
            </a:extLst>
          </p:cNvPr>
          <p:cNvSpPr txBox="1"/>
          <p:nvPr/>
        </p:nvSpPr>
        <p:spPr>
          <a:xfrm>
            <a:off x="7604511" y="538270"/>
            <a:ext cx="4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-’</a:t>
            </a:r>
            <a:r>
              <a:rPr lang="ko-KR" altLang="en-US" dirty="0"/>
              <a:t>독도의용수비대</a:t>
            </a:r>
            <a:r>
              <a:rPr lang="en-US" altLang="ko-KR" dirty="0"/>
              <a:t>’ </a:t>
            </a:r>
            <a:r>
              <a:rPr lang="ko-KR" altLang="en-US" dirty="0"/>
              <a:t>감사패 전달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224DE14D-2DA2-4A28-91F0-1EEC4D287550}"/>
              </a:ext>
            </a:extLst>
          </p:cNvPr>
          <p:cNvSpPr/>
          <p:nvPr/>
        </p:nvSpPr>
        <p:spPr>
          <a:xfrm>
            <a:off x="5198262" y="2184213"/>
            <a:ext cx="520371" cy="4199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67105-E5F2-411B-8D45-6012DEE72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890" y="286906"/>
            <a:ext cx="17608107" cy="56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96795336">
            <a:extLst>
              <a:ext uri="{FF2B5EF4-FFF2-40B4-BE49-F238E27FC236}">
                <a16:creationId xmlns:a16="http://schemas.microsoft.com/office/drawing/2014/main" id="{0380E144-090A-433F-B35C-CEB142EF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29" y="933019"/>
            <a:ext cx="3714210" cy="24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F47D7FD-201B-4209-B600-C9C9CFDA2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492" y="4728482"/>
            <a:ext cx="4242707" cy="18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1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98D53A1-F932-447C-A97B-41312B13EAF2}"/>
              </a:ext>
            </a:extLst>
          </p:cNvPr>
          <p:cNvSpPr/>
          <p:nvPr/>
        </p:nvSpPr>
        <p:spPr>
          <a:xfrm>
            <a:off x="49187" y="1408632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1998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2628058" y="1439288"/>
            <a:ext cx="919534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 err="1"/>
              <a:t>신한일</a:t>
            </a:r>
            <a:r>
              <a:rPr lang="ko-KR" altLang="en-US" sz="2500" dirty="0"/>
              <a:t> 어업협정 체결 강행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1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월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23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 구 한일 어업협정 일방적 종료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일본과 한국의 중간수역 해당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한국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 기점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12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해리 영해 확보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24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해리 수역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200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해리 배타적 경제수역 축소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FA64902-C924-4C37-9674-559A9DB08F8D}"/>
              </a:ext>
            </a:extLst>
          </p:cNvPr>
          <p:cNvSpPr/>
          <p:nvPr/>
        </p:nvSpPr>
        <p:spPr>
          <a:xfrm>
            <a:off x="49187" y="4804797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2008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84CF895-CF05-4E55-A191-FF452E137EC6}"/>
              </a:ext>
            </a:extLst>
          </p:cNvPr>
          <p:cNvSpPr/>
          <p:nvPr/>
        </p:nvSpPr>
        <p:spPr>
          <a:xfrm>
            <a:off x="2641643" y="3989189"/>
            <a:ext cx="77627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 주소의 이름 변경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‘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독도이사부길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‘,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‘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독도안융복길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’ 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새주소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부여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72FCCB4-6747-432B-8E52-0B7F887607D2}"/>
              </a:ext>
            </a:extLst>
          </p:cNvPr>
          <p:cNvSpPr/>
          <p:nvPr/>
        </p:nvSpPr>
        <p:spPr>
          <a:xfrm>
            <a:off x="49187" y="3867583"/>
            <a:ext cx="2432724" cy="80649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    ~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03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2" y="90052"/>
              <a:ext cx="3336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02. </a:t>
              </a:r>
              <a:r>
                <a:rPr lang="ko-KR" altLang="en-US" sz="34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현재 독도는</a:t>
              </a:r>
              <a:r>
                <a:rPr lang="en-US" altLang="ko-KR" sz="34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? </a:t>
              </a:r>
              <a:endParaRPr lang="ko-KR" altLang="en-US" sz="3400" dirty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156576" y="2001906"/>
            <a:ext cx="757764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/>
              <a:t>1965</a:t>
            </a:r>
            <a:r>
              <a:rPr lang="ko-KR" altLang="en-US" sz="2500" dirty="0"/>
              <a:t>년 </a:t>
            </a:r>
            <a:r>
              <a:rPr lang="en-US" altLang="ko-KR" sz="2500" dirty="0"/>
              <a:t>3</a:t>
            </a:r>
            <a:r>
              <a:rPr lang="ko-KR" altLang="en-US" sz="2500" dirty="0"/>
              <a:t>월 </a:t>
            </a:r>
            <a:r>
              <a:rPr lang="ko-KR" altLang="en-US" sz="2500" dirty="0" err="1"/>
              <a:t>최종덕</a:t>
            </a:r>
            <a:r>
              <a:rPr lang="ko-KR" altLang="en-US" sz="2500" dirty="0"/>
              <a:t> 최초 거주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약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40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명의 주민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-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독도경비대원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35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명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등대관리원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명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울릉군청 독도관리사무소 직원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명 등 거주 중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2005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년 동도 입도 </a:t>
            </a:r>
            <a:r>
              <a:rPr lang="ko-KR" altLang="en-US" sz="2500" dirty="0" err="1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선고제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도입 후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현재 약 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200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만명 독도 방문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독도경비대 숙소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접안시설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유인등대</a:t>
            </a:r>
            <a:r>
              <a:rPr lang="en-US" altLang="ko-KR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latin typeface="나눔스퀘어라운드 Regular" pitchFamily="50" charset="-127"/>
                <a:ea typeface="나눔스퀘어라운드 Regular" pitchFamily="50" charset="-127"/>
                <a:sym typeface="Wingdings" panose="05000000000000000000" pitchFamily="2" charset="2"/>
              </a:rPr>
              <a:t>주민숙소 증축</a:t>
            </a:r>
            <a:endParaRPr lang="en-US" altLang="ko-KR" sz="25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3" name="사각형: 둥근 모서리 9">
            <a:extLst>
              <a:ext uri="{FF2B5EF4-FFF2-40B4-BE49-F238E27FC236}">
                <a16:creationId xmlns:a16="http://schemas.microsoft.com/office/drawing/2014/main" id="{06C10DED-5D67-4616-B8B0-7B261B58B85C}"/>
              </a:ext>
            </a:extLst>
          </p:cNvPr>
          <p:cNvSpPr/>
          <p:nvPr/>
        </p:nvSpPr>
        <p:spPr>
          <a:xfrm>
            <a:off x="2533681" y="1264991"/>
            <a:ext cx="2823429" cy="458976"/>
          </a:xfrm>
          <a:prstGeom prst="roundRect">
            <a:avLst/>
          </a:pr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latin typeface="나눔스퀘어라운드 Regular" pitchFamily="50" charset="-127"/>
                <a:ea typeface="나눔스퀘어라운드 Regular" pitchFamily="50" charset="-127"/>
              </a:rPr>
              <a:t>2020</a:t>
            </a:r>
            <a:r>
              <a:rPr lang="ko-KR" altLang="en-US" sz="2600" dirty="0">
                <a:latin typeface="나눔스퀘어라운드 Regular" pitchFamily="50" charset="-127"/>
                <a:ea typeface="나눔스퀘어라운드 Regular" pitchFamily="50" charset="-127"/>
              </a:rPr>
              <a:t>년 </a:t>
            </a:r>
            <a:r>
              <a:rPr lang="en-US" altLang="ko-KR" sz="2600" dirty="0">
                <a:latin typeface="나눔스퀘어라운드 Regular" pitchFamily="50" charset="-127"/>
                <a:ea typeface="나눔스퀘어라운드 Regular" pitchFamily="50" charset="-127"/>
              </a:rPr>
              <a:t>2</a:t>
            </a:r>
            <a:r>
              <a:rPr lang="ko-KR" altLang="en-US" sz="2600" dirty="0">
                <a:latin typeface="나눔스퀘어라운드 Regular" pitchFamily="50" charset="-127"/>
                <a:ea typeface="나눔스퀘어라운드 Regular" pitchFamily="50" charset="-127"/>
              </a:rPr>
              <a:t>월 기준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89FE7C-E359-419C-96E4-F2D11B55C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559" y="2245762"/>
            <a:ext cx="4168865" cy="22066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52F5611-BCFA-4935-98C6-DA1BA63A7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558" y="4667693"/>
            <a:ext cx="4168865" cy="20733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C45498E-4CF5-4FF0-B813-1FF67ACCD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6558" y="127776"/>
            <a:ext cx="4077391" cy="14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6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74LOWHkavKfQaakV8w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jBsrtMeESUcd45GtZl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Soe_EjcEC9ctS.HiCo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와이드스크린</PresentationFormat>
  <Paragraphs>183</Paragraphs>
  <Slides>14</Slides>
  <Notes>10</Notes>
  <HiddenSlides>0</HiddenSlides>
  <MMClips>1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나눔바른고딕</vt:lpstr>
      <vt:lpstr>나눔스퀘어라운드 Bold</vt:lpstr>
      <vt:lpstr>나눔스퀘어라운드 ExtraBold</vt:lpstr>
      <vt:lpstr>나눔스퀘어라운드 Regular</vt:lpstr>
      <vt:lpstr>맑은 고딕</vt:lpstr>
      <vt:lpstr>Arial</vt:lpstr>
      <vt:lpstr>Wingdings</vt:lpstr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46</cp:revision>
  <dcterms:created xsi:type="dcterms:W3CDTF">2018-05-22T15:15:52Z</dcterms:created>
  <dcterms:modified xsi:type="dcterms:W3CDTF">2020-05-03T14:13:38Z</dcterms:modified>
</cp:coreProperties>
</file>