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67" r:id="rId5"/>
    <p:sldId id="291" r:id="rId6"/>
    <p:sldId id="294" r:id="rId7"/>
    <p:sldId id="295" r:id="rId8"/>
    <p:sldId id="293" r:id="rId9"/>
    <p:sldId id="296" r:id="rId10"/>
    <p:sldId id="298" r:id="rId11"/>
    <p:sldId id="297" r:id="rId12"/>
    <p:sldId id="307" r:id="rId13"/>
    <p:sldId id="299" r:id="rId14"/>
    <p:sldId id="308" r:id="rId15"/>
    <p:sldId id="303" r:id="rId16"/>
    <p:sldId id="304" r:id="rId17"/>
    <p:sldId id="280" r:id="rId18"/>
    <p:sldId id="281" r:id="rId19"/>
    <p:sldId id="305" r:id="rId20"/>
    <p:sldId id="306" r:id="rId21"/>
    <p:sldId id="286" r:id="rId22"/>
    <p:sldId id="30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F35"/>
    <a:srgbClr val="F7F3EF"/>
    <a:srgbClr val="184D65"/>
    <a:srgbClr val="ECD5D0"/>
    <a:srgbClr val="F6DDC6"/>
    <a:srgbClr val="B37A3F"/>
    <a:srgbClr val="B6854D"/>
    <a:srgbClr val="795445"/>
    <a:srgbClr val="2D3738"/>
    <a:srgbClr val="B392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714" y="-15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B80D125-514E-4AD6-AB86-A7AF7521B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D1FF618F-8700-423C-998A-718D6DDFD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BB5729D-FFC6-4391-BA68-533206E2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A7705A1-3A30-4AE2-B372-F07A2C69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79B86A3-4B08-44D0-B3B6-0D482D97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002255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17B3C5E-0164-477F-8B57-EAA8EF13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650DF3D-B4DE-49E7-ABB1-A4873C9D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CA48553-A626-44BE-9D39-B15D9105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812FA54-264F-4E2B-B31D-75C5EE7E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B0439BF-22F7-40B1-9965-967AB204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309927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7993419-A134-4CCC-9394-0A8AC6838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A0DB258-D1ED-4077-B61A-D3F9913E0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8199B02-85AC-4765-8643-12B5A72D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192EFC-4EF1-412A-B8E1-0B5FEC1E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D5C3B9A-D8A6-43D4-8A6F-347C55E6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3236058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943FE50-B922-4FB8-9B83-425EC014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2417DE0-413E-45B7-AEDB-432A4679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AB68E09-5743-40FE-B46A-260DE087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657D19F-78D1-46A2-9656-D20C756C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22D229A-72CE-4BA4-8BF1-3E91B610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15765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FF5F4E9-952E-4583-9D2D-8CEA76A2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D1A4E2F-F598-4984-AB97-EBF02B7A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2BCBAD9-099F-40E1-A98D-27F116C3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740C38F-0414-497D-B9D9-2E578800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2BA5B8C-B7D1-4DD8-88A1-52148C72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64083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120F169-B3D7-4887-8D07-DFF65A04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7D5CC02-6C39-4862-94DF-78BEDF590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2877D20-A611-4D25-B2D2-C0C48BF3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E285A5D-AE7C-4196-8A13-7E82A0A1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3C05BB1-0101-4A26-B8A7-9F0169C1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7D0AD6D-8479-4814-B770-A2E75707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703351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8785653-53FE-42FC-A200-21BF5D7B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69AADEA-E4DB-498A-A013-AA52BCA8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9304C2A-412C-4E1F-9829-3B66A8F16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E471B5BD-023D-40BE-9F19-F609A7BD0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1513BA38-AB04-47BE-8F89-31AF08198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D1D73C62-C148-4606-8E1F-EB256FD4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5D889D9E-2143-411B-9E18-BA81227D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EF53484E-2AA9-4BD1-820B-785CAAD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0347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62EAC34-8253-404C-BD85-9C9AA1A4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B74784CD-D830-4052-9314-657B91C7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CB438B5B-7634-4020-9A08-A935CE9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2A3A0D2-ABC0-4CB0-A5C8-E0491296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46464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9A84BF11-2A16-4E37-A45B-202DE123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D2E4E6D3-B8F6-4C26-8D5A-74C6FA54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E30DEDA6-E8C3-4C4E-A747-22B786B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48730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E26C14A-104B-4B34-964E-AE54A60A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C36B606-5833-4768-BA43-1587DA1B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D9930FA-F29F-4264-85C3-DE07FDFFE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3DE2960-679E-41E9-9C87-6F74645A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357B8FE-9A2B-4847-8DE4-5CC3BF8C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3D578650-3715-412E-B013-01A4BD25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4778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406D9E-DDD0-4E4F-B267-94EE1730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1CFDD83-7AB9-45EF-BD4B-10D8CED77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7568297-C5DC-45D3-B6C1-548C5F27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20DCC51-B3DD-4065-A5EC-0A968560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3B07BAA-0178-40BA-A3A0-20683046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F86C2B8-1E60-455F-A1E9-32D22771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06657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135A9DE4-7F47-4F1C-B8F3-3A8DA9BB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19C9D24-1887-4A97-91F1-BDBB1D36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199B432-6355-4E57-A363-DB72D57C8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8755-BB30-4AB6-9F46-6575FB673BD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D42720C-FE4E-4587-8CB5-FE3245331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12014EA-4DA6-4BC4-8FE7-92662365E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9614-3A26-41EB-B0A5-2C5183760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1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1CN8D4b79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uVmCgHx1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" TargetMode="External"/><Relationship Id="rId2" Type="http://schemas.openxmlformats.org/officeDocument/2006/relationships/hyperlink" Target="https://blog.naver.com/hackersjapan/2213521852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g.naver.com/koomihomiho/220943507503" TargetMode="External"/><Relationship Id="rId5" Type="http://schemas.openxmlformats.org/officeDocument/2006/relationships/hyperlink" Target="https://ko.wikipedia.org/wiki/%EC%9C%84%ED%82%A4%EB%B0%B1%EA%B3%BC:%EB%8C%80%EB%AC%B8" TargetMode="External"/><Relationship Id="rId4" Type="http://schemas.openxmlformats.org/officeDocument/2006/relationships/hyperlink" Target="https://namu.wiki/w/%EB%82%98%EB%AC%B4%EC%9C%84%ED%82%A4:%EB%8C%80%EB%AC%B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63359AB-48DB-43C5-AD65-05D19A5FE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1A460-6E77-4E24-A732-66EE990E501A}"/>
              </a:ext>
            </a:extLst>
          </p:cNvPr>
          <p:cNvSpPr txBox="1"/>
          <p:nvPr/>
        </p:nvSpPr>
        <p:spPr>
          <a:xfrm>
            <a:off x="292100" y="1727200"/>
            <a:ext cx="40094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1300" b="1" dirty="0">
                <a:solidFill>
                  <a:schemeClr val="bg1">
                    <a:lumMod val="75000"/>
                    <a:alpha val="50000"/>
                  </a:schemeClr>
                </a:solidFill>
              </a:rPr>
              <a:t>A</a:t>
            </a:r>
            <a:endParaRPr lang="ko-KR" altLang="en-US" sz="41300" b="1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xmlns="" id="{FA6CCB07-8536-44AA-ADF2-AA4166BA655D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8E9EFE3B-D8DF-4B31-9361-6A1BBFC03D7E}"/>
              </a:ext>
            </a:extLst>
          </p:cNvPr>
          <p:cNvSpPr txBox="1"/>
          <p:nvPr/>
        </p:nvSpPr>
        <p:spPr>
          <a:xfrm>
            <a:off x="6618890" y="2238702"/>
            <a:ext cx="503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spc="-3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일본 요리와 </a:t>
            </a:r>
            <a:r>
              <a:rPr lang="ko-KR" altLang="en-US" sz="4800" b="1" spc="-3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식문화</a:t>
            </a:r>
            <a:endParaRPr lang="ko-KR" altLang="en-US" sz="4800" b="1" spc="-3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E1EBD7-5CA8-4EF0-8B11-7302496C6E77}"/>
              </a:ext>
            </a:extLst>
          </p:cNvPr>
          <p:cNvSpPr txBox="1"/>
          <p:nvPr/>
        </p:nvSpPr>
        <p:spPr>
          <a:xfrm>
            <a:off x="8812924" y="3673363"/>
            <a:ext cx="29518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21702153</a:t>
            </a:r>
          </a:p>
          <a:p>
            <a:r>
              <a:rPr lang="ko-KR" altLang="en-US" sz="2300" b="1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일본어 일본학과</a:t>
            </a:r>
            <a:endParaRPr lang="en-US" altLang="ko-KR" sz="2300" b="1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300" b="1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이윤지</a:t>
            </a:r>
            <a:endParaRPr lang="ko-KR" altLang="en-US" sz="2300" b="1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630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전</a:t>
            </a:r>
            <a:r>
              <a:rPr lang="en-US" altLang="ko-KR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戰</a:t>
            </a:r>
            <a:r>
              <a:rPr lang="en-US" altLang="ko-KR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52447" y="2122385"/>
            <a:ext cx="11376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미국의 식량원조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밀가루 음식 보편화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외식업 발달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식습관의 서구화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거품경제로 인한 외식산업 침체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현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68212" y="2437696"/>
            <a:ext cx="113766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한국과 비슷한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식재료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조미료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건강관련 기능 강조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경제성장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생활 수준에 따른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식문화의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다양화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영상자료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68212" y="2437696"/>
            <a:ext cx="1137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>
                <a:hlinkClick r:id="rId2"/>
              </a:rPr>
              <a:t>https://www.youtube.com/watch?v=V1CN8D4b79g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" b="1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113">
            <a:extLst>
              <a:ext uri="{FF2B5EF4-FFF2-40B4-BE49-F238E27FC236}">
                <a16:creationId xmlns:a16="http://schemas.microsoft.com/office/drawing/2014/main" xmlns="" id="{3E123ECD-50A9-47CD-A954-5B93ACEC31F1}"/>
              </a:ext>
            </a:extLst>
          </p:cNvPr>
          <p:cNvGrpSpPr/>
          <p:nvPr/>
        </p:nvGrpSpPr>
        <p:grpSpPr>
          <a:xfrm>
            <a:off x="-2" y="-10931"/>
            <a:ext cx="12192002" cy="6868933"/>
            <a:chOff x="-2" y="-10931"/>
            <a:chExt cx="12192002" cy="6868933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7265DF37-E042-4E0E-8145-DF2831F7A8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xmlns="" id="{A39E460E-FB92-40B2-8259-5C5554FC4D3E}"/>
                </a:ext>
              </a:extLst>
            </p:cNvPr>
            <p:cNvSpPr/>
            <p:nvPr/>
          </p:nvSpPr>
          <p:spPr>
            <a:xfrm rot="5400000" flipV="1">
              <a:off x="-386466" y="375534"/>
              <a:ext cx="6868932" cy="6096003"/>
            </a:xfrm>
            <a:prstGeom prst="triangle">
              <a:avLst>
                <a:gd name="adj" fmla="val 50185"/>
              </a:avLst>
            </a:prstGeom>
            <a:solidFill>
              <a:srgbClr val="184D6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이등변 삼각형 80">
              <a:extLst>
                <a:ext uri="{FF2B5EF4-FFF2-40B4-BE49-F238E27FC236}">
                  <a16:creationId xmlns:a16="http://schemas.microsoft.com/office/drawing/2014/main" xmlns="" id="{D443AF3E-4CC5-4DFE-8866-36F72611CD8A}"/>
                </a:ext>
              </a:extLst>
            </p:cNvPr>
            <p:cNvSpPr/>
            <p:nvPr/>
          </p:nvSpPr>
          <p:spPr>
            <a:xfrm rot="5400000">
              <a:off x="-436886" y="698499"/>
              <a:ext cx="6334769" cy="54610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xmlns="" id="{9900BF35-88B1-489A-9BA7-4409AA2777E2}"/>
                </a:ext>
              </a:extLst>
            </p:cNvPr>
            <p:cNvSpPr/>
            <p:nvPr/>
          </p:nvSpPr>
          <p:spPr>
            <a:xfrm>
              <a:off x="6096000" y="-10931"/>
              <a:ext cx="6096000" cy="68689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4" name="그룹 112">
              <a:extLst>
                <a:ext uri="{FF2B5EF4-FFF2-40B4-BE49-F238E27FC236}">
                  <a16:creationId xmlns:a16="http://schemas.microsoft.com/office/drawing/2014/main" xmlns="" id="{0960ED75-C30C-4EF7-8F23-ABE475F25384}"/>
                </a:ext>
              </a:extLst>
            </p:cNvPr>
            <p:cNvGrpSpPr/>
            <p:nvPr/>
          </p:nvGrpSpPr>
          <p:grpSpPr>
            <a:xfrm>
              <a:off x="6626173" y="2535311"/>
              <a:ext cx="5035656" cy="1333100"/>
              <a:chOff x="6473773" y="2535311"/>
              <a:chExt cx="5035656" cy="1333100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79CD6340-4140-4C85-B813-981C8DDD2AA0}"/>
                  </a:ext>
                </a:extLst>
              </p:cNvPr>
              <p:cNvSpPr txBox="1"/>
              <p:nvPr/>
            </p:nvSpPr>
            <p:spPr>
              <a:xfrm>
                <a:off x="6473773" y="3160525"/>
                <a:ext cx="5035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0" b="1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일본의 식사 예절</a:t>
                </a:r>
                <a:endParaRPr lang="ko-KR" altLang="en-US" sz="4000" b="1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9889393A-6FF5-449B-94B3-60E826D9B4F6}"/>
                  </a:ext>
                </a:extLst>
              </p:cNvPr>
              <p:cNvSpPr txBox="1"/>
              <p:nvPr/>
            </p:nvSpPr>
            <p:spPr>
              <a:xfrm>
                <a:off x="6473773" y="2535311"/>
                <a:ext cx="50356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Part </a:t>
                </a:r>
                <a:r>
                  <a:rPr lang="en-US" altLang="ko-KR" sz="3200" b="1" dirty="0" smtClean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2,</a:t>
                </a:r>
                <a:endParaRPr lang="ko-KR" altLang="en-US" sz="3200" b="1" dirty="0">
                  <a:solidFill>
                    <a:schemeClr val="bg1"/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xmlns="" id="{0BB95ACB-8F73-400C-8C3D-A7654DC5E89C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0" y="2349500"/>
              <a:ext cx="553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8687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식사예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절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242088" y="1397172"/>
            <a:ext cx="113766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숟가락 대신 젓가락  이용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밥그릇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국그릇은 손에 들고 먹기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어른이 오기 전에 자리에 앉기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입 속 음식물 보이지 않게 하기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식사 중 먹는 소리 내지 않기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-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면류 예외</a:t>
            </a:r>
            <a:endParaRPr lang="en-US" altLang="ko-KR" sz="24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양념이 바닥에 떨어지지 않게 먹기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식사예절 영상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1224" y="2613712"/>
            <a:ext cx="564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https://www.youtube.com/watch?v=SHuVmCgHx1g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" b="1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113">
            <a:extLst>
              <a:ext uri="{FF2B5EF4-FFF2-40B4-BE49-F238E27FC236}">
                <a16:creationId xmlns:a16="http://schemas.microsoft.com/office/drawing/2014/main" xmlns="" id="{3E123ECD-50A9-47CD-A954-5B93ACEC31F1}"/>
              </a:ext>
            </a:extLst>
          </p:cNvPr>
          <p:cNvGrpSpPr/>
          <p:nvPr/>
        </p:nvGrpSpPr>
        <p:grpSpPr>
          <a:xfrm>
            <a:off x="-2" y="-10930"/>
            <a:ext cx="12192002" cy="6879861"/>
            <a:chOff x="-2" y="-10930"/>
            <a:chExt cx="12192002" cy="6879861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7265DF37-E042-4E0E-8145-DF2831F7A8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xmlns="" id="{A39E460E-FB92-40B2-8259-5C5554FC4D3E}"/>
                </a:ext>
              </a:extLst>
            </p:cNvPr>
            <p:cNvSpPr/>
            <p:nvPr/>
          </p:nvSpPr>
          <p:spPr>
            <a:xfrm rot="5400000" flipV="1">
              <a:off x="-386466" y="375534"/>
              <a:ext cx="6868932" cy="6096003"/>
            </a:xfrm>
            <a:prstGeom prst="triangle">
              <a:avLst>
                <a:gd name="adj" fmla="val 50185"/>
              </a:avLst>
            </a:prstGeom>
            <a:solidFill>
              <a:srgbClr val="184D6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이등변 삼각형 80">
              <a:extLst>
                <a:ext uri="{FF2B5EF4-FFF2-40B4-BE49-F238E27FC236}">
                  <a16:creationId xmlns:a16="http://schemas.microsoft.com/office/drawing/2014/main" xmlns="" id="{D443AF3E-4CC5-4DFE-8866-36F72611CD8A}"/>
                </a:ext>
              </a:extLst>
            </p:cNvPr>
            <p:cNvSpPr/>
            <p:nvPr/>
          </p:nvSpPr>
          <p:spPr>
            <a:xfrm rot="5400000">
              <a:off x="-436886" y="698499"/>
              <a:ext cx="6334769" cy="54610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xmlns="" id="{9900BF35-88B1-489A-9BA7-4409AA2777E2}"/>
                </a:ext>
              </a:extLst>
            </p:cNvPr>
            <p:cNvSpPr/>
            <p:nvPr/>
          </p:nvSpPr>
          <p:spPr>
            <a:xfrm>
              <a:off x="6096000" y="0"/>
              <a:ext cx="6096000" cy="68689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4" name="그룹 112">
              <a:extLst>
                <a:ext uri="{FF2B5EF4-FFF2-40B4-BE49-F238E27FC236}">
                  <a16:creationId xmlns:a16="http://schemas.microsoft.com/office/drawing/2014/main" xmlns="" id="{0960ED75-C30C-4EF7-8F23-ABE475F25384}"/>
                </a:ext>
              </a:extLst>
            </p:cNvPr>
            <p:cNvGrpSpPr/>
            <p:nvPr/>
          </p:nvGrpSpPr>
          <p:grpSpPr>
            <a:xfrm>
              <a:off x="6626173" y="2535311"/>
              <a:ext cx="5035656" cy="1333100"/>
              <a:chOff x="6473773" y="2535311"/>
              <a:chExt cx="5035656" cy="1333100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79CD6340-4140-4C85-B813-981C8DDD2AA0}"/>
                  </a:ext>
                </a:extLst>
              </p:cNvPr>
              <p:cNvSpPr txBox="1"/>
              <p:nvPr/>
            </p:nvSpPr>
            <p:spPr>
              <a:xfrm>
                <a:off x="6473773" y="3160525"/>
                <a:ext cx="5035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0" b="1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일본 음식</a:t>
                </a:r>
                <a:endParaRPr lang="ko-KR" altLang="en-US" sz="4000" b="1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9889393A-6FF5-449B-94B3-60E826D9B4F6}"/>
                  </a:ext>
                </a:extLst>
              </p:cNvPr>
              <p:cNvSpPr txBox="1"/>
              <p:nvPr/>
            </p:nvSpPr>
            <p:spPr>
              <a:xfrm>
                <a:off x="6473773" y="2535311"/>
                <a:ext cx="50356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Part </a:t>
                </a:r>
                <a:r>
                  <a:rPr lang="en-US" altLang="ko-KR" sz="3200" b="1" dirty="0" smtClean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3</a:t>
                </a:r>
                <a:r>
                  <a:rPr lang="en-US" altLang="ko-KR" sz="3200" b="1" dirty="0" smtClean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,</a:t>
                </a:r>
                <a:endParaRPr lang="ko-KR" altLang="en-US" sz="3200" b="1" dirty="0">
                  <a:solidFill>
                    <a:schemeClr val="bg1"/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xmlns="" id="{0BB95ACB-8F73-400C-8C3D-A7654DC5E89C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0" y="2349500"/>
              <a:ext cx="553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8687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9D504B-EC26-4F47-B036-5ABD8A3C142E}"/>
              </a:ext>
            </a:extLst>
          </p:cNvPr>
          <p:cNvSpPr txBox="1"/>
          <p:nvPr/>
        </p:nvSpPr>
        <p:spPr>
          <a:xfrm>
            <a:off x="426719" y="211030"/>
            <a:ext cx="422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초밥</a:t>
            </a:r>
            <a:r>
              <a:rPr lang="en-US" altLang="ko-KR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ja-JP" altLang="en-US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すし</a:t>
            </a:r>
            <a:r>
              <a:rPr lang="en-US" altLang="ko-KR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4800" spc="-3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31A9B-0CFE-4E3B-AFCC-DDDEC8C68844}"/>
              </a:ext>
            </a:extLst>
          </p:cNvPr>
          <p:cNvSpPr txBox="1"/>
          <p:nvPr/>
        </p:nvSpPr>
        <p:spPr>
          <a:xfrm>
            <a:off x="6504940" y="1639615"/>
            <a:ext cx="519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생선과 야채를 넣어 원형 또는 여러 가지 모양의 형태로 만듦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01" y="1544200"/>
            <a:ext cx="5978744" cy="48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2844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244829-E4B4-4085-839C-EB03B985EAE0}"/>
              </a:ext>
            </a:extLst>
          </p:cNvPr>
          <p:cNvSpPr txBox="1"/>
          <p:nvPr/>
        </p:nvSpPr>
        <p:spPr>
          <a:xfrm>
            <a:off x="458251" y="195264"/>
            <a:ext cx="5784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pc="-300" dirty="0" err="1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스키야키</a:t>
            </a:r>
            <a:r>
              <a:rPr lang="en-US" altLang="ko-KR" sz="44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ja-JP" altLang="en-US" sz="44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すきやき</a:t>
            </a:r>
            <a:r>
              <a:rPr lang="en-US" altLang="ko-KR" sz="44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endParaRPr lang="ko-KR" altLang="en-US" sz="4400" spc="-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C79A8D-C133-44B0-9E13-234ED098415F}"/>
              </a:ext>
            </a:extLst>
          </p:cNvPr>
          <p:cNvSpPr txBox="1"/>
          <p:nvPr/>
        </p:nvSpPr>
        <p:spPr>
          <a:xfrm>
            <a:off x="475506" y="1713148"/>
            <a:ext cx="5191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철판 위에서 끓인 고기 야채 요리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algn="just"/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얇게 저민 고기조각과 두부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err="1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곤약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버섯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파 등을 간장과 청주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설탕으로 양념해서 끓여먹는 요리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361" y="1450428"/>
            <a:ext cx="5756713" cy="49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82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9D504B-EC26-4F47-B036-5ABD8A3C142E}"/>
              </a:ext>
            </a:extLst>
          </p:cNvPr>
          <p:cNvSpPr txBox="1"/>
          <p:nvPr/>
        </p:nvSpPr>
        <p:spPr>
          <a:xfrm>
            <a:off x="426719" y="211030"/>
            <a:ext cx="422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텐</a:t>
            </a:r>
            <a:r>
              <a:rPr lang="ko-KR" altLang="en-US" sz="4800" spc="-300" dirty="0" err="1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동</a:t>
            </a:r>
            <a:r>
              <a:rPr lang="en-US" altLang="ko-KR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ja-JP" altLang="ko-KR" sz="4800" b="1" dirty="0" smtClean="0">
                <a:solidFill>
                  <a:schemeClr val="accent1">
                    <a:lumMod val="50000"/>
                  </a:schemeClr>
                </a:solidFill>
              </a:rPr>
              <a:t>天丼</a:t>
            </a:r>
            <a:r>
              <a:rPr lang="en-US" altLang="ko-KR" sz="48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4800" spc="-3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31A9B-0CFE-4E3B-AFCC-DDDEC8C68844}"/>
              </a:ext>
            </a:extLst>
          </p:cNvPr>
          <p:cNvSpPr txBox="1"/>
          <p:nvPr/>
        </p:nvSpPr>
        <p:spPr>
          <a:xfrm>
            <a:off x="6378816" y="1686911"/>
            <a:ext cx="519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튀김을 얹은 밥에 소스와 달콤한 술로 맛을 낸 양념 간장에 찍어먹음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26" y="1445009"/>
            <a:ext cx="5009329" cy="486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2844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688" y="0"/>
            <a:ext cx="4542312" cy="6858000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800960AB-04BC-4B90-A57C-513D8F4B51F4}"/>
              </a:ext>
            </a:extLst>
          </p:cNvPr>
          <p:cNvGrpSpPr/>
          <p:nvPr/>
        </p:nvGrpSpPr>
        <p:grpSpPr>
          <a:xfrm>
            <a:off x="0" y="465220"/>
            <a:ext cx="7649688" cy="1203159"/>
            <a:chOff x="0" y="465220"/>
            <a:chExt cx="12192000" cy="120315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6C2F3120-9862-4C3C-A605-489021D04389}"/>
                </a:ext>
              </a:extLst>
            </p:cNvPr>
            <p:cNvSpPr/>
            <p:nvPr/>
          </p:nvSpPr>
          <p:spPr>
            <a:xfrm>
              <a:off x="0" y="465220"/>
              <a:ext cx="12192000" cy="12031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16426C-457E-40A8-8AA4-C7936D4A1DDE}"/>
                </a:ext>
              </a:extLst>
            </p:cNvPr>
            <p:cNvSpPr txBox="1"/>
            <p:nvPr/>
          </p:nvSpPr>
          <p:spPr>
            <a:xfrm>
              <a:off x="1331496" y="636855"/>
              <a:ext cx="94457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tx2">
                      <a:lumMod val="50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Table of Contents.</a:t>
              </a:r>
              <a:endParaRPr lang="ko-KR" altLang="en-US" sz="4800" b="1" dirty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CBA1550-8503-4C0F-A249-C80423AC1EEC}"/>
              </a:ext>
            </a:extLst>
          </p:cNvPr>
          <p:cNvGrpSpPr/>
          <p:nvPr/>
        </p:nvGrpSpPr>
        <p:grpSpPr>
          <a:xfrm>
            <a:off x="1088192" y="2349089"/>
            <a:ext cx="6039840" cy="961500"/>
            <a:chOff x="1088192" y="2425289"/>
            <a:chExt cx="6039840" cy="96150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2C43422-DCBB-426B-9D4F-DC0BE9237952}"/>
                </a:ext>
              </a:extLst>
            </p:cNvPr>
            <p:cNvSpPr/>
            <p:nvPr/>
          </p:nvSpPr>
          <p:spPr>
            <a:xfrm>
              <a:off x="1088192" y="2426368"/>
              <a:ext cx="834188" cy="83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D5652E9-F3A7-43D7-B881-3A249DB1D8B6}"/>
                </a:ext>
              </a:extLst>
            </p:cNvPr>
            <p:cNvSpPr txBox="1"/>
            <p:nvPr/>
          </p:nvSpPr>
          <p:spPr>
            <a:xfrm>
              <a:off x="1241431" y="2426368"/>
              <a:ext cx="5661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tx2">
                      <a:lumMod val="50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1</a:t>
              </a:r>
              <a:endParaRPr lang="ko-KR" altLang="en-US" sz="4800" b="1" dirty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F38AFAC9-601E-4B84-9BAF-BC5769E5F5AE}"/>
                </a:ext>
              </a:extLst>
            </p:cNvPr>
            <p:cNvGrpSpPr/>
            <p:nvPr/>
          </p:nvGrpSpPr>
          <p:grpSpPr>
            <a:xfrm>
              <a:off x="2340303" y="2425289"/>
              <a:ext cx="4787729" cy="961500"/>
              <a:chOff x="2340303" y="2568149"/>
              <a:chExt cx="4787729" cy="9615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12F7CD5-7DFE-4C49-978B-5E7D6411A371}"/>
                  </a:ext>
                </a:extLst>
              </p:cNvPr>
              <p:cNvSpPr txBox="1"/>
              <p:nvPr/>
            </p:nvSpPr>
            <p:spPr>
              <a:xfrm>
                <a:off x="2340303" y="2568149"/>
                <a:ext cx="4787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dirty="0" smtClean="0">
                    <a:solidFill>
                      <a:schemeClr val="bg2">
                        <a:lumMod val="25000"/>
                      </a:schemeClr>
                    </a:solidFill>
                    <a:latin typeface="HY울릉도M" pitchFamily="18" charset="-127"/>
                    <a:ea typeface="HY울릉도M" pitchFamily="18" charset="-127"/>
                  </a:rPr>
                  <a:t>시대별 일본 </a:t>
                </a:r>
                <a:r>
                  <a:rPr lang="ko-KR" altLang="en-US" sz="3600" dirty="0" err="1" smtClean="0">
                    <a:solidFill>
                      <a:schemeClr val="bg2">
                        <a:lumMod val="25000"/>
                      </a:schemeClr>
                    </a:solidFill>
                    <a:latin typeface="HY울릉도M" pitchFamily="18" charset="-127"/>
                    <a:ea typeface="HY울릉도M" pitchFamily="18" charset="-127"/>
                  </a:rPr>
                  <a:t>식문화</a:t>
                </a:r>
                <a:endParaRPr lang="ko-KR" altLang="en-US" sz="3600" dirty="0">
                  <a:solidFill>
                    <a:schemeClr val="bg2">
                      <a:lumMod val="25000"/>
                    </a:schemeClr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BA9B81C-BAB9-45A4-BCD1-F304EC90797C}"/>
                  </a:ext>
                </a:extLst>
              </p:cNvPr>
              <p:cNvSpPr txBox="1"/>
              <p:nvPr/>
            </p:nvSpPr>
            <p:spPr>
              <a:xfrm>
                <a:off x="2497958" y="3160317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pc="600" dirty="0" smtClean="0">
                    <a:solidFill>
                      <a:schemeClr val="tx2">
                        <a:lumMod val="50000"/>
                      </a:schemeClr>
                    </a:solidFill>
                    <a:latin typeface="HY울릉도M" pitchFamily="18" charset="-127"/>
                    <a:ea typeface="HY울릉도M" pitchFamily="18" charset="-127"/>
                  </a:rPr>
                  <a:t>조몬</a:t>
                </a:r>
                <a:r>
                  <a:rPr lang="en-US" altLang="ko-KR" spc="600" dirty="0" smtClean="0">
                    <a:solidFill>
                      <a:schemeClr val="tx2">
                        <a:lumMod val="50000"/>
                      </a:schemeClr>
                    </a:solidFill>
                    <a:latin typeface="HY울릉도M" pitchFamily="18" charset="-127"/>
                    <a:ea typeface="HY울릉도M" pitchFamily="18" charset="-127"/>
                  </a:rPr>
                  <a:t>~</a:t>
                </a:r>
                <a:r>
                  <a:rPr lang="ko-KR" altLang="en-US" spc="600" dirty="0" smtClean="0">
                    <a:solidFill>
                      <a:schemeClr val="tx2">
                        <a:lumMod val="50000"/>
                      </a:schemeClr>
                    </a:solidFill>
                    <a:latin typeface="HY울릉도M" pitchFamily="18" charset="-127"/>
                    <a:ea typeface="HY울릉도M" pitchFamily="18" charset="-127"/>
                  </a:rPr>
                  <a:t>현대</a:t>
                </a:r>
                <a:endParaRPr lang="ko-KR" altLang="en-US" spc="600" dirty="0">
                  <a:solidFill>
                    <a:schemeClr val="tx2">
                      <a:lumMod val="50000"/>
                    </a:schemeClr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59E41213-2ADE-4B46-B0E8-259E0947FD84}"/>
              </a:ext>
            </a:extLst>
          </p:cNvPr>
          <p:cNvGrpSpPr/>
          <p:nvPr/>
        </p:nvGrpSpPr>
        <p:grpSpPr>
          <a:xfrm>
            <a:off x="1088192" y="3837286"/>
            <a:ext cx="6008308" cy="834188"/>
            <a:chOff x="1088192" y="2426368"/>
            <a:chExt cx="6008308" cy="834188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6BD7FA61-7E07-4D59-AA4B-A42149DE4736}"/>
                </a:ext>
              </a:extLst>
            </p:cNvPr>
            <p:cNvSpPr/>
            <p:nvPr/>
          </p:nvSpPr>
          <p:spPr>
            <a:xfrm>
              <a:off x="1088192" y="2426368"/>
              <a:ext cx="834188" cy="83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592AD74-0B08-4850-975A-F126E87D29C2}"/>
                </a:ext>
              </a:extLst>
            </p:cNvPr>
            <p:cNvSpPr txBox="1"/>
            <p:nvPr/>
          </p:nvSpPr>
          <p:spPr>
            <a:xfrm>
              <a:off x="1241431" y="2426368"/>
              <a:ext cx="5661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tx2">
                      <a:lumMod val="50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2</a:t>
              </a:r>
              <a:endParaRPr lang="ko-KR" altLang="en-US" sz="4800" b="1" dirty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2B29A44-90C9-4416-B007-9489C267FACB}"/>
                </a:ext>
              </a:extLst>
            </p:cNvPr>
            <p:cNvSpPr txBox="1"/>
            <p:nvPr/>
          </p:nvSpPr>
          <p:spPr>
            <a:xfrm>
              <a:off x="2308771" y="2456820"/>
              <a:ext cx="4787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2">
                      <a:lumMod val="25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일본의 식사 예절</a:t>
              </a:r>
              <a:endParaRPr lang="ko-KR" altLang="en-US" sz="3600" dirty="0">
                <a:solidFill>
                  <a:schemeClr val="bg2">
                    <a:lumMod val="25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E06A3552-83C7-41CE-9D69-6B11F7991997}"/>
              </a:ext>
            </a:extLst>
          </p:cNvPr>
          <p:cNvGrpSpPr/>
          <p:nvPr/>
        </p:nvGrpSpPr>
        <p:grpSpPr>
          <a:xfrm>
            <a:off x="1088192" y="5324404"/>
            <a:ext cx="6008307" cy="834188"/>
            <a:chOff x="1088192" y="2426368"/>
            <a:chExt cx="6008307" cy="834188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21A6F89B-132D-49DF-826B-E63BDD70F7ED}"/>
                </a:ext>
              </a:extLst>
            </p:cNvPr>
            <p:cNvSpPr/>
            <p:nvPr/>
          </p:nvSpPr>
          <p:spPr>
            <a:xfrm>
              <a:off x="1088192" y="2426368"/>
              <a:ext cx="834188" cy="83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A5B5042-F0B6-465E-9D9C-43B7AF917BEC}"/>
                </a:ext>
              </a:extLst>
            </p:cNvPr>
            <p:cNvSpPr txBox="1"/>
            <p:nvPr/>
          </p:nvSpPr>
          <p:spPr>
            <a:xfrm>
              <a:off x="1241431" y="2426368"/>
              <a:ext cx="5661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tx2">
                      <a:lumMod val="50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3</a:t>
              </a:r>
              <a:endParaRPr lang="ko-KR" altLang="en-US" sz="4800" b="1" dirty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95FA8F4-77B2-451D-A87E-F44472F7E797}"/>
                </a:ext>
              </a:extLst>
            </p:cNvPr>
            <p:cNvSpPr txBox="1"/>
            <p:nvPr/>
          </p:nvSpPr>
          <p:spPr>
            <a:xfrm>
              <a:off x="2308770" y="2441054"/>
              <a:ext cx="4787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2">
                      <a:lumMod val="25000"/>
                    </a:schemeClr>
                  </a:solidFill>
                  <a:latin typeface="HY울릉도M" pitchFamily="18" charset="-127"/>
                  <a:ea typeface="HY울릉도M" pitchFamily="18" charset="-127"/>
                </a:rPr>
                <a:t>일본 음식의 종류</a:t>
              </a:r>
              <a:endParaRPr lang="ko-KR" altLang="en-US" sz="3600" dirty="0">
                <a:solidFill>
                  <a:schemeClr val="bg2">
                    <a:lumMod val="25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7942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45966"/>
            <a:ext cx="12192000" cy="212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179443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244829-E4B4-4085-839C-EB03B985EAE0}"/>
              </a:ext>
            </a:extLst>
          </p:cNvPr>
          <p:cNvSpPr txBox="1"/>
          <p:nvPr/>
        </p:nvSpPr>
        <p:spPr>
          <a:xfrm>
            <a:off x="458251" y="195264"/>
            <a:ext cx="5784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pc="-300" dirty="0" err="1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라멘</a:t>
            </a:r>
            <a:r>
              <a:rPr lang="en-US" altLang="ko-KR" sz="44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ja-JP" altLang="en-US" sz="44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ラ─メン</a:t>
            </a:r>
            <a:r>
              <a:rPr lang="en-US" altLang="ko-KR" sz="44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endParaRPr lang="ko-KR" altLang="en-US" sz="4400" spc="-3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C79A8D-C133-44B0-9E13-234ED098415F}"/>
              </a:ext>
            </a:extLst>
          </p:cNvPr>
          <p:cNvSpPr txBox="1"/>
          <p:nvPr/>
        </p:nvSpPr>
        <p:spPr>
          <a:xfrm>
            <a:off x="475506" y="1713148"/>
            <a:ext cx="5191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일본인의 입맛에 맞게 양념한 중국식 밀가루 국수를 간장소스나 된장으로 양념한 맑은 국물에 말아서 먹으며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얇게 저며 구운 돼지고기와 숙주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죽순 등을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곁들여 먹음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660" y="1576880"/>
            <a:ext cx="5275700" cy="44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82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5BBFF7FC-A77F-465B-998B-D270A86B583F}"/>
              </a:ext>
            </a:extLst>
          </p:cNvPr>
          <p:cNvSpPr/>
          <p:nvPr/>
        </p:nvSpPr>
        <p:spPr>
          <a:xfrm rot="5400000" flipV="1">
            <a:off x="10910657" y="5586651"/>
            <a:ext cx="1712734" cy="851837"/>
          </a:xfrm>
          <a:prstGeom prst="triangle">
            <a:avLst>
              <a:gd name="adj" fmla="val 99921"/>
            </a:avLst>
          </a:prstGeom>
          <a:solidFill>
            <a:srgbClr val="184D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xmlns="" id="{3535CBD4-5DD8-4785-86CD-4FD7076E5CAC}"/>
              </a:ext>
            </a:extLst>
          </p:cNvPr>
          <p:cNvSpPr/>
          <p:nvPr/>
        </p:nvSpPr>
        <p:spPr>
          <a:xfrm rot="5400000">
            <a:off x="-1592968" y="1592969"/>
            <a:ext cx="6868935" cy="36830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양쪽 대괄호 1">
            <a:extLst>
              <a:ext uri="{FF2B5EF4-FFF2-40B4-BE49-F238E27FC236}">
                <a16:creationId xmlns:a16="http://schemas.microsoft.com/office/drawing/2014/main" xmlns="" id="{DC4AD785-E9BF-479B-8B25-0324C044B7DA}"/>
              </a:ext>
            </a:extLst>
          </p:cNvPr>
          <p:cNvSpPr/>
          <p:nvPr/>
        </p:nvSpPr>
        <p:spPr>
          <a:xfrm>
            <a:off x="2984500" y="2399419"/>
            <a:ext cx="8585205" cy="2324100"/>
          </a:xfrm>
          <a:prstGeom prst="bracketPair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078359-941D-4B5C-9A0A-DC1471CC900F}"/>
              </a:ext>
            </a:extLst>
          </p:cNvPr>
          <p:cNvSpPr txBox="1"/>
          <p:nvPr/>
        </p:nvSpPr>
        <p:spPr>
          <a:xfrm>
            <a:off x="5023097" y="2897112"/>
            <a:ext cx="4224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spc="-300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감사합니다</a:t>
            </a:r>
            <a:endParaRPr lang="ko-KR" altLang="en-US" sz="6600" spc="-300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35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04" y="1056291"/>
            <a:ext cx="104210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자료출처</a:t>
            </a:r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네이버지식백과</a:t>
            </a:r>
            <a:endParaRPr lang="en-US" altLang="ko-KR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 smtClean="0">
                <a:hlinkClick r:id="rId3"/>
              </a:rPr>
              <a:t>://terms.naver.com</a:t>
            </a:r>
            <a:r>
              <a:rPr lang="en-US" altLang="ko-KR" dirty="0" smtClean="0">
                <a:hlinkClick r:id="rId3"/>
              </a:rPr>
              <a:t>/</a:t>
            </a:r>
            <a:endParaRPr lang="en-US" altLang="ko-KR" dirty="0" smtClean="0"/>
          </a:p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ko-KR" altLang="en-US" dirty="0" err="1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나무위키</a:t>
            </a:r>
            <a:r>
              <a:rPr lang="en-US" altLang="ko-KR" dirty="0" smtClean="0">
                <a:hlinkClick r:id="rId4"/>
              </a:rPr>
              <a:t>https://namu.wiki/w/%EB%82%98%EB%AC%B4%EC%9C%84%ED%82%A4:%</a:t>
            </a:r>
            <a:r>
              <a:rPr lang="en-US" altLang="ko-KR" dirty="0" smtClean="0">
                <a:hlinkClick r:id="rId4"/>
              </a:rPr>
              <a:t>EB%8C%80%EB%AC%B8</a:t>
            </a:r>
            <a:endParaRPr lang="en-US" altLang="ko-KR" dirty="0" smtClean="0"/>
          </a:p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ko-KR" altLang="en-US" dirty="0" err="1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위키백과</a:t>
            </a:r>
            <a:r>
              <a:rPr lang="en-US" altLang="ko-KR" dirty="0" smtClean="0">
                <a:hlinkClick r:id="rId5"/>
              </a:rPr>
              <a:t>https://ko.wikipedia.org/wiki/%EC%9C%84%ED%82%A4%EB%B0%B1%EA%B3%BC:%</a:t>
            </a:r>
            <a:r>
              <a:rPr lang="en-US" altLang="ko-KR" dirty="0" smtClean="0">
                <a:hlinkClick r:id="rId5"/>
              </a:rPr>
              <a:t>EB%8C%80%EB%AC%B8</a:t>
            </a:r>
            <a:endParaRPr lang="en-US" altLang="ko-KR" dirty="0" smtClean="0"/>
          </a:p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사진출처</a:t>
            </a:r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r>
              <a:rPr lang="en-US" altLang="ko-KR" dirty="0" smtClean="0">
                <a:hlinkClick r:id="rId6"/>
              </a:rPr>
              <a:t>https://</a:t>
            </a:r>
            <a:r>
              <a:rPr lang="en-US" altLang="ko-KR" dirty="0" smtClean="0">
                <a:hlinkClick r:id="rId6"/>
              </a:rPr>
              <a:t>blog.naver.com/koomihomiho/220943507503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3"/>
              </a:rPr>
              <a:t>https://terms.naver.com/</a:t>
            </a:r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  <a:p>
            <a:pPr algn="ctr"/>
            <a:endParaRPr lang="en-US" altLang="ko-KR" dirty="0" smtClean="0">
              <a:solidFill>
                <a:schemeClr val="bg2">
                  <a:lumMod val="90000"/>
                </a:schemeClr>
              </a:solidFill>
              <a:hlinkClick r:id="rId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" b="1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3E123ECD-50A9-47CD-A954-5B93ACEC31F1}"/>
              </a:ext>
            </a:extLst>
          </p:cNvPr>
          <p:cNvGrpSpPr/>
          <p:nvPr/>
        </p:nvGrpSpPr>
        <p:grpSpPr>
          <a:xfrm>
            <a:off x="-2" y="-10931"/>
            <a:ext cx="12192002" cy="6868933"/>
            <a:chOff x="-2" y="-10931"/>
            <a:chExt cx="12192002" cy="6868933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7265DF37-E042-4E0E-8145-DF2831F7A8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xmlns="" id="{A39E460E-FB92-40B2-8259-5C5554FC4D3E}"/>
                </a:ext>
              </a:extLst>
            </p:cNvPr>
            <p:cNvSpPr/>
            <p:nvPr/>
          </p:nvSpPr>
          <p:spPr>
            <a:xfrm rot="5400000" flipV="1">
              <a:off x="-386466" y="375534"/>
              <a:ext cx="6868932" cy="6096003"/>
            </a:xfrm>
            <a:prstGeom prst="triangle">
              <a:avLst>
                <a:gd name="adj" fmla="val 50185"/>
              </a:avLst>
            </a:prstGeom>
            <a:solidFill>
              <a:srgbClr val="184D6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이등변 삼각형 80">
              <a:extLst>
                <a:ext uri="{FF2B5EF4-FFF2-40B4-BE49-F238E27FC236}">
                  <a16:creationId xmlns:a16="http://schemas.microsoft.com/office/drawing/2014/main" xmlns="" id="{D443AF3E-4CC5-4DFE-8866-36F72611CD8A}"/>
                </a:ext>
              </a:extLst>
            </p:cNvPr>
            <p:cNvSpPr/>
            <p:nvPr/>
          </p:nvSpPr>
          <p:spPr>
            <a:xfrm rot="5400000">
              <a:off x="-436886" y="698499"/>
              <a:ext cx="6334769" cy="54610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xmlns="" id="{9900BF35-88B1-489A-9BA7-4409AA2777E2}"/>
                </a:ext>
              </a:extLst>
            </p:cNvPr>
            <p:cNvSpPr/>
            <p:nvPr/>
          </p:nvSpPr>
          <p:spPr>
            <a:xfrm>
              <a:off x="6096000" y="-10931"/>
              <a:ext cx="6096000" cy="68689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xmlns="" id="{0960ED75-C30C-4EF7-8F23-ABE475F25384}"/>
                </a:ext>
              </a:extLst>
            </p:cNvPr>
            <p:cNvGrpSpPr/>
            <p:nvPr/>
          </p:nvGrpSpPr>
          <p:grpSpPr>
            <a:xfrm>
              <a:off x="6626173" y="2535311"/>
              <a:ext cx="5035656" cy="1333100"/>
              <a:chOff x="6473773" y="2535311"/>
              <a:chExt cx="5035656" cy="1333100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79CD6340-4140-4C85-B813-981C8DDD2AA0}"/>
                  </a:ext>
                </a:extLst>
              </p:cNvPr>
              <p:cNvSpPr txBox="1"/>
              <p:nvPr/>
            </p:nvSpPr>
            <p:spPr>
              <a:xfrm>
                <a:off x="6473773" y="3160525"/>
                <a:ext cx="5035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000" b="1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시대별 일본의 </a:t>
                </a:r>
                <a:r>
                  <a:rPr lang="ko-KR" altLang="en-US" sz="4000" b="1" dirty="0" err="1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식문화</a:t>
                </a:r>
                <a:endParaRPr lang="ko-KR" altLang="en-US" sz="4000" b="1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9889393A-6FF5-449B-94B3-60E826D9B4F6}"/>
                  </a:ext>
                </a:extLst>
              </p:cNvPr>
              <p:cNvSpPr txBox="1"/>
              <p:nvPr/>
            </p:nvSpPr>
            <p:spPr>
              <a:xfrm>
                <a:off x="6473773" y="2535311"/>
                <a:ext cx="50356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ea typeface="나눔스퀘어 ExtraBold" panose="020B0600000101010101" pitchFamily="50" charset="-127"/>
                  </a:rPr>
                  <a:t>Part 1,</a:t>
                </a:r>
                <a:endParaRPr lang="ko-KR" altLang="en-US" sz="3200" b="1" dirty="0">
                  <a:solidFill>
                    <a:schemeClr val="bg1"/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xmlns="" id="{0BB95ACB-8F73-400C-8C3D-A7654DC5E89C}"/>
                </a:ext>
              </a:extLst>
            </p:cNvPr>
            <p:cNvCxnSpPr>
              <a:cxnSpLocks/>
            </p:cNvCxnSpPr>
            <p:nvPr/>
          </p:nvCxnSpPr>
          <p:spPr>
            <a:xfrm>
              <a:off x="6654800" y="2349500"/>
              <a:ext cx="553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8687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조몬시대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52446" y="2248510"/>
            <a:ext cx="11376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수렵과 어로 이용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식량 저장도구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농경의 시작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야요이시대에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들어 농경비중 높아짐</a:t>
            </a:r>
            <a:endParaRPr lang="en-US" altLang="ko-KR" sz="32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928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아스카시대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 </a:t>
            </a:r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나라시대 </a:t>
            </a:r>
            <a:r>
              <a:rPr lang="en-US" altLang="ko-KR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/ </a:t>
            </a:r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헤이안시대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08" y="1923392"/>
            <a:ext cx="10499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조림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구이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찜요리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한국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중국에서 들어온 튀김요리법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불교영향  차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茶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문화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중국요리법의  일본화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가라아게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도니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도가시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중국풍의 된장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가마쿠라시</a:t>
            </a:r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68212" y="2437696"/>
            <a:ext cx="11376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끽다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차를 마심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퍼짐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두부요리 발달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희석요리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밥그릇을 드는 습관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무로마치시</a:t>
            </a:r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83978" y="1996261"/>
            <a:ext cx="113766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현대 식습관에 영향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하루 세끼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육식금지령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사찰요리의 전파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중국 국수 요리의 영향 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‘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우동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’</a:t>
            </a:r>
          </a:p>
          <a:p>
            <a:pPr algn="just"/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에도시</a:t>
            </a:r>
            <a:r>
              <a:rPr lang="ko-KR" altLang="en-US" sz="4800" spc="-3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대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83977" y="2075089"/>
            <a:ext cx="11376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도시의 형성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8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대규모 공사 진행</a:t>
            </a:r>
            <a:endParaRPr lang="en-US" altLang="ko-KR" sz="28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패스트푸드 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노점음식 발달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니기리즈시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다도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화과자</a:t>
            </a: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카스테라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124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25287" y="6652590"/>
            <a:ext cx="11966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9D70D-C41A-469B-B326-544208126792}"/>
              </a:ext>
            </a:extLst>
          </p:cNvPr>
          <p:cNvSpPr txBox="1"/>
          <p:nvPr/>
        </p:nvSpPr>
        <p:spPr>
          <a:xfrm>
            <a:off x="400795" y="258552"/>
            <a:ext cx="455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메이지 유신 이후</a:t>
            </a:r>
            <a:endParaRPr lang="ko-KR" altLang="en-US" sz="4800" spc="-3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5417-F76C-452A-9554-533FB8E7AA87}"/>
              </a:ext>
            </a:extLst>
          </p:cNvPr>
          <p:cNvSpPr txBox="1"/>
          <p:nvPr/>
        </p:nvSpPr>
        <p:spPr>
          <a:xfrm>
            <a:off x="368212" y="2437696"/>
            <a:ext cx="11376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요리법의 유입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육유요리</a:t>
            </a: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 등장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식생활의 서구화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2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식생활의 피폐화</a:t>
            </a:r>
            <a:endParaRPr lang="en-US" altLang="ko-KR" sz="3200" dirty="0" smtClean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9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2020soft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B39273"/>
      </a:accent1>
      <a:accent2>
        <a:srgbClr val="935F35"/>
      </a:accent2>
      <a:accent3>
        <a:srgbClr val="B37A3F"/>
      </a:accent3>
      <a:accent4>
        <a:srgbClr val="EEBC8E"/>
      </a:accent4>
      <a:accent5>
        <a:srgbClr val="415459"/>
      </a:accent5>
      <a:accent6>
        <a:srgbClr val="678293"/>
      </a:accent6>
      <a:hlink>
        <a:srgbClr val="262626"/>
      </a:hlink>
      <a:folHlink>
        <a:srgbClr val="262626"/>
      </a:folHlink>
    </a:clrScheme>
    <a:fontScheme name="사용자 지정 1">
      <a:majorFont>
        <a:latin typeface="Arial"/>
        <a:ea typeface="나눔스퀘어 Bold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356</Words>
  <Application>Microsoft Office PowerPoint</Application>
  <PresentationFormat>사용자 지정</PresentationFormat>
  <Paragraphs>126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7-1404011533</cp:lastModifiedBy>
  <cp:revision>39</cp:revision>
  <dcterms:created xsi:type="dcterms:W3CDTF">2020-01-12T09:08:58Z</dcterms:created>
  <dcterms:modified xsi:type="dcterms:W3CDTF">2020-05-03T21:26:10Z</dcterms:modified>
</cp:coreProperties>
</file>