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1" r:id="rId2"/>
    <p:sldId id="293" r:id="rId3"/>
    <p:sldId id="292" r:id="rId4"/>
    <p:sldId id="294" r:id="rId5"/>
    <p:sldId id="295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2" clrIdx="0">
    <p:extLst>
      <p:ext uri="{19B8F6BF-5375-455C-9EA6-DF929625EA0E}">
        <p15:presenceInfo xmlns:p15="http://schemas.microsoft.com/office/powerpoint/2012/main" userId="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5050"/>
    <a:srgbClr val="8C816E"/>
    <a:srgbClr val="6D999B"/>
    <a:srgbClr val="7C7C7C"/>
    <a:srgbClr val="B5AEA1"/>
    <a:srgbClr val="69C3E5"/>
    <a:srgbClr val="D5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262" autoAdjust="0"/>
  </p:normalViewPr>
  <p:slideViewPr>
    <p:cSldViewPr snapToGrid="0">
      <p:cViewPr varScale="1">
        <p:scale>
          <a:sx n="63" d="100"/>
          <a:sy n="63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18FEC-4830-44D0-BE61-80EE6B46271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4043-A676-4920-A8ED-CA3251209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2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64043-A676-4920-A8ED-CA325120900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351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64043-A676-4920-A8ED-CA325120900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23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C42B0B-F0CF-428A-BB70-7CEB4AC0E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4E00564-E288-4A49-BF77-B32528FDD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F8653F-9C8D-41CC-A1AA-2538FC9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F0B24F-AF4C-4489-B5B1-6AE0E3D9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907C2E-5A4B-465B-AC6A-236F4E05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46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D71922-64AC-44BF-A391-1B53782C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DF01D74-25CD-4AE0-BB3A-A98C17456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0A8784-8EBE-4415-B650-8E084002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9BC7A6-C49D-4DA2-975F-A4FE5525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CACCFC-BFD2-4E0E-9FB7-01048114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79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8B40033-F111-406F-929C-88E90FAED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1F9D31-98DD-46D9-893E-AEBB274C8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8165BF-04A9-4BA0-BA90-FC13C180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AA262D-8AB4-40A8-B278-E99A4D61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55DDB5-97DB-47D6-8170-D68D65AE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27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206714-6F42-4A5C-9AFE-52225307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BF8AAF-83C3-41FB-BA03-E92831C9A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EAAD61-6A04-45BC-92BB-3738BF34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A98D48-24F9-4AA4-AB1B-81142482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81AA2D-7025-466E-811F-607F07B1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57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CD0917-0481-45DC-BBEA-EC73752C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ED760BC-4949-44B4-8107-45BC59B89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1355E9-7B23-462A-B47E-5171C471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B4018C-D6AF-4194-B810-19386CAD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20B67A-CC64-4911-AD91-340943EA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74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D2542-8517-495B-913D-FA13C419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4FD21C-F900-4354-9695-C42D4F096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36AA45-5112-4DFD-99D7-43CDD6B33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30EE903-8097-4FF5-B6F0-E2764CB6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790827-D487-4028-B56D-4ED1CB24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34F6173-DE42-4E73-876C-B9958FCA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05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234918-B86F-4DC0-8A90-98B38A06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FB1A5B3-3478-41C9-96E5-79A68A998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738667D-015B-4776-8C5A-C0F763A53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BB82BF-86A6-48DD-A5CE-D288B89A8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BAA9CB3-7D5F-42E3-990C-9739855E9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AEE1524-5D76-4BF5-A1DE-4306D47D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234D3A1-54E1-4466-9531-1DE88A5F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65E16E4-8CAA-4172-9240-645B655F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96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54C103-281F-4F55-8FA7-1CC2BF43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D4AA885-BE1C-4EF3-8884-60FD27A1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152E650-9F23-4D71-8EEB-134CCA88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88AE93D-A3BC-41C0-B16E-EE372931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08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2D6A494-CBBF-41E0-9DE8-A461023C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B5675A6-5FE3-4B5E-8294-C855EB3D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5FA004-B3EF-4F49-A77E-C3D50C5B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11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C92378-07A1-486C-A587-017E1B1D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A6E57A-C8C1-483F-BC60-484D8EFAB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EC6CCD6-B62F-4462-A53F-F6080570C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7B25A75-A99C-4D71-ABEC-9AF58140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BA3CA77-96F9-49BC-ACF3-05E2215A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44A99D-2165-4AB7-AD38-2D4A64A0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14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9E8641-5501-41B2-9181-6AE8EB3C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00074E6-BCAC-4A6C-99D5-8CC7D1677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54440F-A71D-419C-A48C-9E95324E1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3CBAC23-9174-45FE-A0E2-982F14DC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E038DF-068D-43BB-A61B-CA580BF3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2F52BC-FB6E-442D-B643-1F30F1EA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05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CBE5FE2-AFB7-48C1-8C86-5100217E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56BCA0-210B-427A-83E9-61CD74F4A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90C30F-074C-4F14-B0D2-9C3A4E08E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38A3CE-D11E-49A2-9E6C-98F3119E0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FD5BF6-30F9-4BB4-A5CE-5E94B705D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70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6vxVHg1uIs?feature=oembed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E6DD111-EAB7-48EF-89BE-ADC41903526D}"/>
              </a:ext>
            </a:extLst>
          </p:cNvPr>
          <p:cNvSpPr/>
          <p:nvPr/>
        </p:nvSpPr>
        <p:spPr>
          <a:xfrm>
            <a:off x="4554558" y="1840858"/>
            <a:ext cx="2867236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각의 결정에 의한 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 편입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1905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 </a:t>
            </a:r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7C58B95-E6B6-4F33-82E0-86A4074EF222}"/>
              </a:ext>
            </a:extLst>
          </p:cNvPr>
          <p:cNvSpPr/>
          <p:nvPr/>
        </p:nvSpPr>
        <p:spPr>
          <a:xfrm>
            <a:off x="84659" y="1840858"/>
            <a:ext cx="3893638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500" dirty="0" err="1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나카이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500" dirty="0" err="1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요자부로</a:t>
            </a:r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시민</a:t>
            </a:r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)’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독도 영토 편입 청원 접수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991EBFF-20DC-4F44-9A5B-D9BBD2872C8E}"/>
              </a:ext>
            </a:extLst>
          </p:cNvPr>
          <p:cNvSpPr/>
          <p:nvPr/>
        </p:nvSpPr>
        <p:spPr>
          <a:xfrm>
            <a:off x="8055020" y="1840858"/>
            <a:ext cx="4081789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독도가 </a:t>
            </a:r>
            <a:r>
              <a:rPr lang="ko-KR" altLang="en-US" sz="2500" dirty="0" err="1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오키도사의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소관이 되었음을 공지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1905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 </a:t>
            </a:r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8025512-CD79-4807-A1C1-F253C63305B7}"/>
              </a:ext>
            </a:extLst>
          </p:cNvPr>
          <p:cNvGrpSpPr/>
          <p:nvPr/>
        </p:nvGrpSpPr>
        <p:grpSpPr>
          <a:xfrm>
            <a:off x="1431197" y="3740825"/>
            <a:ext cx="3952875" cy="2410629"/>
            <a:chOff x="1431197" y="3740825"/>
            <a:chExt cx="3952875" cy="2410629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6A1B277A-A33B-4E51-A74F-2BBC4A88D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1197" y="3740825"/>
              <a:ext cx="3952875" cy="1933575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1A7510F-B83B-4BEC-819E-4DDDD1A1020C}"/>
                </a:ext>
              </a:extLst>
            </p:cNvPr>
            <p:cNvSpPr/>
            <p:nvPr/>
          </p:nvSpPr>
          <p:spPr>
            <a:xfrm>
              <a:off x="1976260" y="5674400"/>
              <a:ext cx="2862747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altLang="ko-KR" sz="25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1905</a:t>
              </a:r>
              <a:r>
                <a:rPr lang="ko-KR" altLang="en-US" sz="25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년 각의결정서</a:t>
              </a:r>
              <a:endPara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1F96DD79-1E2B-40A0-82F9-BC914424F402}"/>
              </a:ext>
            </a:extLst>
          </p:cNvPr>
          <p:cNvGrpSpPr/>
          <p:nvPr/>
        </p:nvGrpSpPr>
        <p:grpSpPr>
          <a:xfrm>
            <a:off x="6332241" y="3274828"/>
            <a:ext cx="3821377" cy="3231270"/>
            <a:chOff x="6368248" y="3274828"/>
            <a:chExt cx="3821377" cy="3231270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3A023697-2913-4682-B861-769A05254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8248" y="3274828"/>
              <a:ext cx="3821377" cy="2754216"/>
            </a:xfrm>
            <a:prstGeom prst="rect">
              <a:avLst/>
            </a:prstGeom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8A2C98E4-336E-48ED-8CA9-0B2701B44B5B}"/>
                </a:ext>
              </a:extLst>
            </p:cNvPr>
            <p:cNvSpPr/>
            <p:nvPr/>
          </p:nvSpPr>
          <p:spPr>
            <a:xfrm>
              <a:off x="6512531" y="6029044"/>
              <a:ext cx="346794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ko-KR" altLang="en-US" sz="2500" kern="0" dirty="0" err="1">
                  <a:solidFill>
                    <a:srgbClr val="000000"/>
                  </a:solidFill>
                  <a:latin typeface="함초롬바탕" panose="02030604000101010101" pitchFamily="18" charset="-127"/>
                </a:rPr>
                <a:t>시마네현</a:t>
              </a:r>
              <a:r>
                <a:rPr lang="ko-KR" altLang="en-US" sz="2500" kern="0" dirty="0">
                  <a:solidFill>
                    <a:srgbClr val="000000"/>
                  </a:solidFill>
                  <a:latin typeface="함초롬바탕" panose="02030604000101010101" pitchFamily="18" charset="-127"/>
                </a:rPr>
                <a:t> 고시 제 </a:t>
              </a:r>
              <a:r>
                <a:rPr lang="en-US" altLang="ko-KR" sz="2500" kern="0" dirty="0">
                  <a:solidFill>
                    <a:srgbClr val="000000"/>
                  </a:solidFill>
                  <a:latin typeface="함초롬바탕" panose="02030604000101010101" pitchFamily="18" charset="-127"/>
                </a:rPr>
                <a:t>40</a:t>
              </a:r>
              <a:r>
                <a:rPr lang="ko-KR" altLang="en-US" sz="2500" kern="0" dirty="0">
                  <a:solidFill>
                    <a:srgbClr val="000000"/>
                  </a:solidFill>
                  <a:latin typeface="함초롬바탕" panose="02030604000101010101" pitchFamily="18" charset="-127"/>
                </a:rPr>
                <a:t>호</a:t>
              </a:r>
            </a:p>
          </p:txBody>
        </p:sp>
      </p:grpSp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B7B034BD-973B-47C7-8772-2829BCFF9E7B}"/>
              </a:ext>
            </a:extLst>
          </p:cNvPr>
          <p:cNvSpPr/>
          <p:nvPr/>
        </p:nvSpPr>
        <p:spPr>
          <a:xfrm>
            <a:off x="3988187" y="2262294"/>
            <a:ext cx="566371" cy="423475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94CBD75B-652E-49AD-BADA-644FA43B3A89}"/>
              </a:ext>
            </a:extLst>
          </p:cNvPr>
          <p:cNvSpPr/>
          <p:nvPr/>
        </p:nvSpPr>
        <p:spPr>
          <a:xfrm>
            <a:off x="7444380" y="2256823"/>
            <a:ext cx="600712" cy="449152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1B19CF07-3526-459F-AB55-36DEBEAEDE8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주장과 근거 그리고 반론</a:t>
            </a:r>
            <a:br>
              <a:rPr lang="en-US" altLang="ko-KR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-1905</a:t>
            </a:r>
            <a:r>
              <a:rPr lang="ko-KR" altLang="en-US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lang="ko-KR" altLang="en-US" sz="40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시마네현의</a:t>
            </a:r>
            <a:r>
              <a:rPr lang="ko-KR" altLang="en-US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독도 편입은 영유의사의 재확인</a:t>
            </a:r>
            <a:endParaRPr lang="ko-KR" altLang="en-US" sz="4000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BB20920-E26A-4199-928E-58C156356686}"/>
              </a:ext>
            </a:extLst>
          </p:cNvPr>
          <p:cNvSpPr/>
          <p:nvPr/>
        </p:nvSpPr>
        <p:spPr>
          <a:xfrm>
            <a:off x="2427510" y="1483215"/>
            <a:ext cx="3536422" cy="991457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무주지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선점론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7A57F126-0605-449C-B808-0426DFB68F3B}"/>
              </a:ext>
            </a:extLst>
          </p:cNvPr>
          <p:cNvSpPr/>
          <p:nvPr/>
        </p:nvSpPr>
        <p:spPr>
          <a:xfrm>
            <a:off x="7873209" y="1487348"/>
            <a:ext cx="4081789" cy="997324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영유의사 재확인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E6B60EAF-A3FB-49CC-9ED6-E0485B91E347}"/>
              </a:ext>
            </a:extLst>
          </p:cNvPr>
          <p:cNvSpPr/>
          <p:nvPr/>
        </p:nvSpPr>
        <p:spPr>
          <a:xfrm>
            <a:off x="180380" y="1475327"/>
            <a:ext cx="2008829" cy="991457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일본의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주장 변화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B3E0CCE7-DB90-40C7-9D6B-424F2E7D3AC6}"/>
              </a:ext>
            </a:extLst>
          </p:cNvPr>
          <p:cNvSpPr/>
          <p:nvPr/>
        </p:nvSpPr>
        <p:spPr>
          <a:xfrm>
            <a:off x="4361805" y="4927953"/>
            <a:ext cx="2765139" cy="1276318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을사늑약에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의한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외교권 박탈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FBE2AAB4-CD86-4BAC-BE12-96327F9EA68A}"/>
              </a:ext>
            </a:extLst>
          </p:cNvPr>
          <p:cNvSpPr/>
          <p:nvPr/>
        </p:nvSpPr>
        <p:spPr>
          <a:xfrm>
            <a:off x="262586" y="4927953"/>
            <a:ext cx="3728290" cy="1276318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1906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 울릉군수에 의해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독도의 일본 편입 확인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A92AD33-BF05-4101-BB1B-4842583355CB}"/>
              </a:ext>
            </a:extLst>
          </p:cNvPr>
          <p:cNvSpPr/>
          <p:nvPr/>
        </p:nvSpPr>
        <p:spPr>
          <a:xfrm>
            <a:off x="8083046" y="4904723"/>
            <a:ext cx="3348898" cy="1276318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외교적 항의 불가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E7021BA0-CB1C-4447-B4F0-360E48D13B83}"/>
              </a:ext>
            </a:extLst>
          </p:cNvPr>
          <p:cNvSpPr/>
          <p:nvPr/>
        </p:nvSpPr>
        <p:spPr>
          <a:xfrm>
            <a:off x="90419" y="2956760"/>
            <a:ext cx="3728289" cy="1276318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독도가 한국 영토라 인식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나카이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요자부로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시민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)’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C9A3E63F-976E-4CA0-B581-79DB74CE08DF}"/>
              </a:ext>
            </a:extLst>
          </p:cNvPr>
          <p:cNvSpPr/>
          <p:nvPr/>
        </p:nvSpPr>
        <p:spPr>
          <a:xfrm>
            <a:off x="8242635" y="2965179"/>
            <a:ext cx="3821378" cy="1276318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나카이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요자부로의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 영토 편입 청원 접수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900268FE-9C4D-446D-B792-91F0B352C945}"/>
              </a:ext>
            </a:extLst>
          </p:cNvPr>
          <p:cNvSpPr/>
          <p:nvPr/>
        </p:nvSpPr>
        <p:spPr>
          <a:xfrm>
            <a:off x="4009183" y="2959158"/>
            <a:ext cx="4073863" cy="1276318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해군성과 외무성 관리 등의 사주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9CCAA314-E95D-4A1A-A4D9-93B2B604297C}"/>
              </a:ext>
            </a:extLst>
          </p:cNvPr>
          <p:cNvSpPr/>
          <p:nvPr/>
        </p:nvSpPr>
        <p:spPr>
          <a:xfrm>
            <a:off x="6178807" y="1583041"/>
            <a:ext cx="1465781" cy="791803"/>
          </a:xfrm>
          <a:prstGeom prst="rightArrow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1950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年</a:t>
            </a:r>
          </a:p>
        </p:txBody>
      </p:sp>
      <p:sp>
        <p:nvSpPr>
          <p:cNvPr id="2" name="같음 기호 1">
            <a:extLst>
              <a:ext uri="{FF2B5EF4-FFF2-40B4-BE49-F238E27FC236}">
                <a16:creationId xmlns:a16="http://schemas.microsoft.com/office/drawing/2014/main" id="{24040D06-8595-4C72-A0DF-BDFDEA03E704}"/>
              </a:ext>
            </a:extLst>
          </p:cNvPr>
          <p:cNvSpPr/>
          <p:nvPr/>
        </p:nvSpPr>
        <p:spPr>
          <a:xfrm>
            <a:off x="7266239" y="5294716"/>
            <a:ext cx="630794" cy="507637"/>
          </a:xfrm>
          <a:prstGeom prst="mathEqual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29" grpId="0" animBg="1"/>
      <p:bldP spid="29" grpId="1" animBg="1"/>
      <p:bldP spid="30" grpId="0" animBg="1"/>
      <p:bldP spid="30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69DF83A8-FD28-43E2-98B7-04A531CF244C}"/>
              </a:ext>
            </a:extLst>
          </p:cNvPr>
          <p:cNvGrpSpPr/>
          <p:nvPr/>
        </p:nvGrpSpPr>
        <p:grpSpPr>
          <a:xfrm>
            <a:off x="531998" y="1773672"/>
            <a:ext cx="10439400" cy="4378767"/>
            <a:chOff x="208782" y="1605291"/>
            <a:chExt cx="10439400" cy="4378767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39E095DF-CDA8-4D58-8976-C571F3873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782" y="1659708"/>
              <a:ext cx="4343400" cy="4324350"/>
            </a:xfrm>
            <a:prstGeom prst="rect">
              <a:avLst/>
            </a:prstGeom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DD2FDF05-17FC-4274-917E-D5EE8E0F1F8D}"/>
                </a:ext>
              </a:extLst>
            </p:cNvPr>
            <p:cNvSpPr/>
            <p:nvPr/>
          </p:nvSpPr>
          <p:spPr>
            <a:xfrm>
              <a:off x="4552182" y="1605291"/>
              <a:ext cx="6096000" cy="22929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5. 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이 지령에 포함된 일본의 정의는 그에 관하여 다른 특정한 지령이 없는 한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, 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또한 본 연합국최고사령부로부터 발하는 모든 지령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·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각서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·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명령에 적용된다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.</a:t>
              </a:r>
            </a:p>
            <a:p>
              <a:r>
                <a:rPr lang="ko-KR" altLang="en-US" sz="2500" b="1" dirty="0"/>
                <a:t>연합군 최고사령관 지령 제</a:t>
              </a:r>
              <a:r>
                <a:rPr lang="en-US" altLang="ko-KR" sz="2500" b="1" dirty="0"/>
                <a:t>677</a:t>
              </a:r>
              <a:r>
                <a:rPr lang="ko-KR" altLang="en-US" sz="2500" b="1" dirty="0"/>
                <a:t>호 </a:t>
              </a:r>
              <a:r>
                <a:rPr lang="en-US" altLang="ko-KR" sz="2500" b="1" dirty="0"/>
                <a:t>5</a:t>
              </a:r>
              <a:r>
                <a:rPr lang="ko-KR" altLang="en-US" sz="2500" b="1" dirty="0"/>
                <a:t>조</a:t>
              </a:r>
            </a:p>
            <a:p>
              <a:endParaRPr lang="en-US" altLang="ko-KR" dirty="0">
                <a:solidFill>
                  <a:srgbClr val="FF3300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CE032251-0FF3-45F6-8BA1-3CF94A3462A0}"/>
              </a:ext>
            </a:extLst>
          </p:cNvPr>
          <p:cNvGrpSpPr/>
          <p:nvPr/>
        </p:nvGrpSpPr>
        <p:grpSpPr>
          <a:xfrm>
            <a:off x="979131" y="1439062"/>
            <a:ext cx="5210081" cy="4834343"/>
            <a:chOff x="1444982" y="514388"/>
            <a:chExt cx="5210081" cy="4834343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D2EEF82A-2917-4D4B-A1D4-5AB24B5E3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2783" y="514388"/>
              <a:ext cx="4914900" cy="4362450"/>
            </a:xfrm>
            <a:prstGeom prst="rect">
              <a:avLst/>
            </a:prstGeom>
          </p:spPr>
        </p:pic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E908967-48DE-448A-BCBF-FFFB638FF234}"/>
                </a:ext>
              </a:extLst>
            </p:cNvPr>
            <p:cNvSpPr/>
            <p:nvPr/>
          </p:nvSpPr>
          <p:spPr>
            <a:xfrm>
              <a:off x="1444982" y="4871677"/>
              <a:ext cx="521008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영국 정부가 제시한 최종 초안 지도</a:t>
              </a:r>
              <a:endParaRPr lang="ko-KR" altLang="en-US" sz="2500" dirty="0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0597063E-8472-4360-8BA0-C85BA57F25A6}"/>
              </a:ext>
            </a:extLst>
          </p:cNvPr>
          <p:cNvGrpSpPr/>
          <p:nvPr/>
        </p:nvGrpSpPr>
        <p:grpSpPr>
          <a:xfrm>
            <a:off x="2421730" y="1718076"/>
            <a:ext cx="9600088" cy="4691694"/>
            <a:chOff x="7015471" y="-4128408"/>
            <a:chExt cx="9600088" cy="4691694"/>
          </a:xfrm>
        </p:grpSpPr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7330C866-F411-4073-BE55-3412E6C39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49961" y="-4128408"/>
              <a:ext cx="3465598" cy="4691694"/>
            </a:xfrm>
            <a:prstGeom prst="rect">
              <a:avLst/>
            </a:prstGeom>
          </p:spPr>
        </p:pic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01D687ED-644A-4982-A3AD-AA296C0CC210}"/>
                </a:ext>
              </a:extLst>
            </p:cNvPr>
            <p:cNvSpPr/>
            <p:nvPr/>
          </p:nvSpPr>
          <p:spPr>
            <a:xfrm>
              <a:off x="7015471" y="-4079778"/>
              <a:ext cx="6096000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우리의 정보에 의하면 독도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, 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혹은 </a:t>
              </a:r>
              <a:r>
                <a:rPr lang="ko-KR" altLang="en-US" sz="2500" dirty="0" err="1">
                  <a:latin typeface="돋움" panose="020B0600000101010101" pitchFamily="50" charset="-127"/>
                  <a:ea typeface="돋움" panose="020B0600000101010101" pitchFamily="50" charset="-127"/>
                </a:rPr>
                <a:t>리앙쿠르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 암초나 다케시마에 관해서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, 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이 사람이 살지 않는 암초는 한국의 영토로 </a:t>
              </a:r>
              <a:r>
                <a:rPr lang="ko-KR" altLang="en-US" sz="2500" dirty="0" err="1">
                  <a:latin typeface="돋움" panose="020B0600000101010101" pitchFamily="50" charset="-127"/>
                  <a:ea typeface="돋움" panose="020B0600000101010101" pitchFamily="50" charset="-127"/>
                </a:rPr>
                <a:t>취급받은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 적이 없으며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, 1905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년 이래로 일본 </a:t>
              </a:r>
              <a:r>
                <a:rPr lang="ko-KR" altLang="en-US" sz="2500" dirty="0" err="1">
                  <a:latin typeface="돋움" panose="020B0600000101010101" pitchFamily="50" charset="-127"/>
                  <a:ea typeface="돋움" panose="020B0600000101010101" pitchFamily="50" charset="-127"/>
                </a:rPr>
                <a:t>시마네현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 </a:t>
              </a:r>
              <a:r>
                <a:rPr lang="ko-KR" altLang="en-US" sz="2500" dirty="0" err="1">
                  <a:latin typeface="돋움" panose="020B0600000101010101" pitchFamily="50" charset="-127"/>
                  <a:ea typeface="돋움" panose="020B0600000101010101" pitchFamily="50" charset="-127"/>
                </a:rPr>
                <a:t>오키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 섬의 관할 구역이었다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.</a:t>
              </a:r>
            </a:p>
            <a:p>
              <a:pPr algn="r"/>
              <a:r>
                <a:rPr lang="ko-KR" altLang="en-US" sz="2500" b="1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러스크</a:t>
              </a:r>
              <a:r>
                <a:rPr lang="ko-KR" altLang="en-US" sz="25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서한</a:t>
              </a:r>
              <a:r>
                <a:rPr lang="ko-KR" altLang="en-US" dirty="0">
                  <a:latin typeface="돋움" panose="020B0600000101010101" pitchFamily="50" charset="-127"/>
                  <a:ea typeface="돋움" panose="020B0600000101010101" pitchFamily="50" charset="-127"/>
                </a:rPr>
                <a:t> </a:t>
              </a:r>
              <a:endParaRPr lang="ko-KR" altLang="en-US" b="0" i="0" dirty="0">
                <a:effectLst/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6CB5BF9-0EC7-4DB8-A799-C21880C5C50F}"/>
              </a:ext>
            </a:extLst>
          </p:cNvPr>
          <p:cNvGrpSpPr/>
          <p:nvPr/>
        </p:nvGrpSpPr>
        <p:grpSpPr>
          <a:xfrm>
            <a:off x="6266733" y="1614113"/>
            <a:ext cx="5383356" cy="4814429"/>
            <a:chOff x="5917770" y="1642753"/>
            <a:chExt cx="5383356" cy="4814429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2D8D77F8-E793-444F-B2FF-73D053E11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65794" y="1668462"/>
              <a:ext cx="3335332" cy="45287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B52F064-BA6D-4D8A-9870-AEE45CAAC849}"/>
                </a:ext>
              </a:extLst>
            </p:cNvPr>
            <p:cNvSpPr txBox="1"/>
            <p:nvPr/>
          </p:nvSpPr>
          <p:spPr>
            <a:xfrm>
              <a:off x="5917770" y="1642753"/>
              <a:ext cx="2062103" cy="48144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ko-KR" altLang="en-US" dirty="0"/>
                <a:t>일본은 한국의 독립을 승인하며</a:t>
              </a:r>
              <a:r>
                <a:rPr lang="en-US" altLang="ko-KR" dirty="0"/>
                <a:t>, </a:t>
              </a:r>
              <a:r>
                <a:rPr lang="ko-KR" altLang="en-US" dirty="0"/>
                <a:t>제주도와 거문도</a:t>
              </a:r>
              <a:r>
                <a:rPr lang="en-US" altLang="ko-KR" dirty="0"/>
                <a:t>, </a:t>
              </a:r>
              <a:r>
                <a:rPr lang="ko-KR" altLang="en-US" dirty="0"/>
                <a:t>울릉도 </a:t>
              </a:r>
              <a:r>
                <a:rPr lang="en-US" altLang="ko-KR" dirty="0"/>
                <a:t>' </a:t>
              </a:r>
              <a:r>
                <a:rPr lang="ko-KR" altLang="en-US" dirty="0"/>
                <a:t>및 독도</a:t>
              </a:r>
              <a:r>
                <a:rPr lang="en-US" altLang="ko-KR" dirty="0"/>
                <a:t>'</a:t>
              </a:r>
              <a:r>
                <a:rPr lang="ko-KR" altLang="en-US" dirty="0"/>
                <a:t>를 포함해 한국에 대한 모든 권리와 </a:t>
              </a:r>
              <a:r>
                <a:rPr lang="ko-KR" altLang="en-US" dirty="0" err="1"/>
                <a:t>권원과</a:t>
              </a:r>
              <a:r>
                <a:rPr lang="ko-KR" altLang="en-US" dirty="0"/>
                <a:t> 청구권을 포기한다 </a:t>
              </a:r>
              <a:endParaRPr lang="en-US" altLang="ko-KR" dirty="0"/>
            </a:p>
            <a:p>
              <a:r>
                <a:rPr lang="ko-KR" altLang="en-US" sz="2500" b="1" dirty="0"/>
                <a:t>국무부 정보조사국</a:t>
              </a:r>
              <a:endParaRPr lang="en-US" altLang="ko-KR" sz="2500" b="1" dirty="0"/>
            </a:p>
            <a:p>
              <a:r>
                <a:rPr lang="ko-KR" altLang="en-US" sz="2500" b="1" dirty="0"/>
                <a:t>지리전문가</a:t>
              </a:r>
              <a:r>
                <a:rPr lang="en-US" altLang="ko-KR" sz="2500" b="1" dirty="0"/>
                <a:t> </a:t>
              </a:r>
              <a:r>
                <a:rPr lang="ko-KR" altLang="en-US" sz="2500" b="1" dirty="0" err="1"/>
                <a:t>보그스의</a:t>
              </a:r>
              <a:r>
                <a:rPr lang="ko-KR" altLang="en-US" sz="2500" b="1" dirty="0"/>
                <a:t> 답변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B186579-EF34-4AC2-BE22-66D6CB222A5C}"/>
              </a:ext>
            </a:extLst>
          </p:cNvPr>
          <p:cNvGrpSpPr/>
          <p:nvPr/>
        </p:nvGrpSpPr>
        <p:grpSpPr>
          <a:xfrm>
            <a:off x="2594438" y="1420014"/>
            <a:ext cx="9275171" cy="5191101"/>
            <a:chOff x="1610123" y="1377897"/>
            <a:chExt cx="9275171" cy="5191101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9430A78-85A6-4D4B-AEDD-498303B7EC96}"/>
                </a:ext>
              </a:extLst>
            </p:cNvPr>
            <p:cNvSpPr/>
            <p:nvPr/>
          </p:nvSpPr>
          <p:spPr>
            <a:xfrm>
              <a:off x="1610123" y="1780287"/>
              <a:ext cx="6096000" cy="26776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일본의 영토는 혼슈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, 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큐슈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, 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시코쿠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, 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홋카이도의 주요 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4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개의 섬들과 인접하는 모든 작은 섬들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, 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대마도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, </a:t>
              </a:r>
              <a:r>
                <a:rPr lang="ko-KR" altLang="en-US" sz="2500" dirty="0" err="1">
                  <a:latin typeface="돋움" panose="020B0600000101010101" pitchFamily="50" charset="-127"/>
                  <a:ea typeface="돋움" panose="020B0600000101010101" pitchFamily="50" charset="-127"/>
                </a:rPr>
                <a:t>타케시마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(</a:t>
              </a:r>
              <a:r>
                <a:rPr lang="ko-KR" altLang="en-US" sz="2500" dirty="0" err="1">
                  <a:latin typeface="돋움" panose="020B0600000101010101" pitchFamily="50" charset="-127"/>
                  <a:ea typeface="돋움" panose="020B0600000101010101" pitchFamily="50" charset="-127"/>
                </a:rPr>
                <a:t>리앙코르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 </a:t>
              </a:r>
              <a:r>
                <a:rPr lang="ko-KR" altLang="en-US" sz="2500" dirty="0" err="1">
                  <a:latin typeface="돋움" panose="020B0600000101010101" pitchFamily="50" charset="-127"/>
                  <a:ea typeface="돋움" panose="020B0600000101010101" pitchFamily="50" charset="-127"/>
                </a:rPr>
                <a:t>락스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), </a:t>
              </a:r>
              <a:r>
                <a:rPr lang="ko-KR" altLang="en-US" sz="2500" dirty="0" err="1">
                  <a:latin typeface="돋움" panose="020B0600000101010101" pitchFamily="50" charset="-127"/>
                  <a:ea typeface="돋움" panose="020B0600000101010101" pitchFamily="50" charset="-127"/>
                </a:rPr>
                <a:t>오키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 열도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, </a:t>
              </a:r>
              <a:r>
                <a:rPr lang="ko-KR" altLang="en-US" sz="2500" dirty="0" err="1">
                  <a:latin typeface="돋움" panose="020B0600000101010101" pitchFamily="50" charset="-127"/>
                  <a:ea typeface="돋움" panose="020B0600000101010101" pitchFamily="50" charset="-127"/>
                </a:rPr>
                <a:t>사와타리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, </a:t>
              </a:r>
              <a:r>
                <a:rPr lang="ko-KR" altLang="en-US" sz="2500" dirty="0" err="1">
                  <a:latin typeface="돋움" panose="020B0600000101010101" pitchFamily="50" charset="-127"/>
                  <a:ea typeface="돋움" panose="020B0600000101010101" pitchFamily="50" charset="-127"/>
                </a:rPr>
                <a:t>오쿠시리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.... 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등이 일본에 귀속된다</a:t>
              </a:r>
              <a:endParaRPr lang="en-US" altLang="ko-KR" sz="2500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just"/>
              <a:r>
                <a:rPr lang="ko-KR" altLang="en-US" sz="25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샌프란시스코 강화 조약 </a:t>
              </a:r>
              <a:r>
                <a:rPr lang="en-US" altLang="ko-KR" sz="25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  <a:r>
                <a:rPr lang="ko-KR" altLang="en-US" sz="25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차 초안</a:t>
              </a:r>
            </a:p>
            <a:p>
              <a:pPr algn="just"/>
              <a:r>
                <a:rPr lang="ko-KR" altLang="en-US" dirty="0">
                  <a:latin typeface="돋움" panose="020B0600000101010101" pitchFamily="50" charset="-127"/>
                  <a:ea typeface="돋움" panose="020B0600000101010101" pitchFamily="50" charset="-127"/>
                </a:rPr>
                <a:t> </a:t>
              </a:r>
              <a:endParaRPr lang="ko-KR" altLang="en-US" b="0" i="0" dirty="0">
                <a:effectLst/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DB53DCBD-B8F8-464C-B2FE-7ABB7E569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435258">
              <a:off x="7856133" y="1377897"/>
              <a:ext cx="3029161" cy="5191101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B2B2D92-656F-4FB2-8347-A6203BBC598E}"/>
              </a:ext>
            </a:extLst>
          </p:cNvPr>
          <p:cNvGrpSpPr/>
          <p:nvPr/>
        </p:nvGrpSpPr>
        <p:grpSpPr>
          <a:xfrm>
            <a:off x="2421730" y="1707759"/>
            <a:ext cx="9600088" cy="4691694"/>
            <a:chOff x="7015471" y="-4128408"/>
            <a:chExt cx="9600088" cy="4691694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42AA8250-484B-4647-8B13-9011F5476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49961" y="-4128408"/>
              <a:ext cx="3465598" cy="4691694"/>
            </a:xfrm>
            <a:prstGeom prst="rect">
              <a:avLst/>
            </a:prstGeom>
          </p:spPr>
        </p:pic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106736B9-A860-407F-A756-337C56AC7F3B}"/>
                </a:ext>
              </a:extLst>
            </p:cNvPr>
            <p:cNvSpPr/>
            <p:nvPr/>
          </p:nvSpPr>
          <p:spPr>
            <a:xfrm>
              <a:off x="7015471" y="-4079778"/>
              <a:ext cx="6096000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우리의 정보에 의하면 독도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, 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혹은 </a:t>
              </a:r>
              <a:r>
                <a:rPr lang="ko-KR" altLang="en-US" sz="2500" dirty="0" err="1">
                  <a:latin typeface="돋움" panose="020B0600000101010101" pitchFamily="50" charset="-127"/>
                  <a:ea typeface="돋움" panose="020B0600000101010101" pitchFamily="50" charset="-127"/>
                </a:rPr>
                <a:t>리앙쿠르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 암초나 다케시마에 관해서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, 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이 사람이 살지 않는 암초는 한국의 영토로 </a:t>
              </a:r>
              <a:r>
                <a:rPr lang="ko-KR" altLang="en-US" sz="2500" dirty="0" err="1">
                  <a:latin typeface="돋움" panose="020B0600000101010101" pitchFamily="50" charset="-127"/>
                  <a:ea typeface="돋움" panose="020B0600000101010101" pitchFamily="50" charset="-127"/>
                </a:rPr>
                <a:t>취급받은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 적이 없으며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, 1905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년 이래로 일본 </a:t>
              </a:r>
              <a:r>
                <a:rPr lang="ko-KR" altLang="en-US" sz="2500" dirty="0" err="1">
                  <a:latin typeface="돋움" panose="020B0600000101010101" pitchFamily="50" charset="-127"/>
                  <a:ea typeface="돋움" panose="020B0600000101010101" pitchFamily="50" charset="-127"/>
                </a:rPr>
                <a:t>시마네현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 </a:t>
              </a:r>
              <a:r>
                <a:rPr lang="ko-KR" altLang="en-US" sz="2500" dirty="0" err="1">
                  <a:latin typeface="돋움" panose="020B0600000101010101" pitchFamily="50" charset="-127"/>
                  <a:ea typeface="돋움" panose="020B0600000101010101" pitchFamily="50" charset="-127"/>
                </a:rPr>
                <a:t>오키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 섬의 관할 구역이었다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.</a:t>
              </a:r>
            </a:p>
            <a:p>
              <a:pPr algn="r"/>
              <a:r>
                <a:rPr lang="ko-KR" altLang="en-US" sz="2500" b="1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러스크</a:t>
              </a:r>
              <a:r>
                <a:rPr lang="ko-KR" altLang="en-US" sz="25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서한</a:t>
              </a:r>
              <a:r>
                <a:rPr lang="ko-KR" altLang="en-US" dirty="0">
                  <a:latin typeface="돋움" panose="020B0600000101010101" pitchFamily="50" charset="-127"/>
                  <a:ea typeface="돋움" panose="020B0600000101010101" pitchFamily="50" charset="-127"/>
                </a:rPr>
                <a:t> </a:t>
              </a:r>
              <a:endParaRPr lang="ko-KR" altLang="en-US" b="0" i="0" dirty="0">
                <a:effectLst/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E3C96B9-3411-4E20-A192-E1783D89BC2C}"/>
              </a:ext>
            </a:extLst>
          </p:cNvPr>
          <p:cNvSpPr/>
          <p:nvPr/>
        </p:nvSpPr>
        <p:spPr>
          <a:xfrm>
            <a:off x="5265149" y="4427955"/>
            <a:ext cx="5859902" cy="638159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일본영토의 최종 규정 </a:t>
            </a:r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 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주장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3AD914E-60CF-4D0D-A771-741EB54778AC}"/>
              </a:ext>
            </a:extLst>
          </p:cNvPr>
          <p:cNvGrpSpPr/>
          <p:nvPr/>
        </p:nvGrpSpPr>
        <p:grpSpPr>
          <a:xfrm>
            <a:off x="520844" y="1718076"/>
            <a:ext cx="10439400" cy="4378767"/>
            <a:chOff x="208782" y="1605291"/>
            <a:chExt cx="10439400" cy="4378767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C0A95EDB-74B5-4BF1-A831-383F7E7AE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782" y="1659708"/>
              <a:ext cx="4343400" cy="4324350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CA0FE22-1E5B-47F6-8864-62C24C5D24FD}"/>
                </a:ext>
              </a:extLst>
            </p:cNvPr>
            <p:cNvSpPr/>
            <p:nvPr/>
          </p:nvSpPr>
          <p:spPr>
            <a:xfrm>
              <a:off x="4552182" y="1605291"/>
              <a:ext cx="6096000" cy="22929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6. 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지령 가운데 어떠한 것도 포츠담선언 제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8</a:t>
              </a:r>
              <a:r>
                <a:rPr lang="ko-KR" altLang="en-US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조에 언급된 여러 작은 섬들의 최종적 결정에 관한 연합국의 정책을 표시한 것은 아니다</a:t>
              </a:r>
              <a:r>
                <a:rPr lang="en-US" altLang="ko-KR" sz="2500" dirty="0">
                  <a:latin typeface="돋움" panose="020B0600000101010101" pitchFamily="50" charset="-127"/>
                  <a:ea typeface="돋움" panose="020B0600000101010101" pitchFamily="50" charset="-127"/>
                </a:rPr>
                <a:t>, </a:t>
              </a:r>
            </a:p>
            <a:p>
              <a:r>
                <a:rPr lang="ko-KR" altLang="en-US" sz="2500" b="1" dirty="0"/>
                <a:t>연합군 최고사령관 지령 제</a:t>
              </a:r>
              <a:r>
                <a:rPr lang="en-US" altLang="ko-KR" sz="2500" b="1" dirty="0"/>
                <a:t>677</a:t>
              </a:r>
              <a:r>
                <a:rPr lang="ko-KR" altLang="en-US" sz="2500" b="1" dirty="0"/>
                <a:t>호 </a:t>
              </a:r>
              <a:r>
                <a:rPr lang="en-US" altLang="ko-KR" sz="2500" b="1" dirty="0"/>
                <a:t>6</a:t>
              </a:r>
              <a:r>
                <a:rPr lang="ko-KR" altLang="en-US" sz="2500" b="1" dirty="0"/>
                <a:t>조</a:t>
              </a:r>
            </a:p>
            <a:p>
              <a:endParaRPr lang="en-US" altLang="ko-KR" dirty="0">
                <a:solidFill>
                  <a:srgbClr val="FF3300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  <p:sp>
        <p:nvSpPr>
          <p:cNvPr id="31" name="설명선: 왼쪽 화살표 30">
            <a:extLst>
              <a:ext uri="{FF2B5EF4-FFF2-40B4-BE49-F238E27FC236}">
                <a16:creationId xmlns:a16="http://schemas.microsoft.com/office/drawing/2014/main" id="{020F5704-8FC5-4B0C-82F7-C1E91401B2D4}"/>
              </a:ext>
            </a:extLst>
          </p:cNvPr>
          <p:cNvSpPr/>
          <p:nvPr/>
        </p:nvSpPr>
        <p:spPr>
          <a:xfrm>
            <a:off x="8338101" y="2383448"/>
            <a:ext cx="3577437" cy="1574947"/>
          </a:xfrm>
          <a:prstGeom prst="leftArrowCallout">
            <a:avLst>
              <a:gd name="adj1" fmla="val 0"/>
              <a:gd name="adj2" fmla="val 20119"/>
              <a:gd name="adj3" fmla="val 23805"/>
              <a:gd name="adj4" fmla="val 91368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</a:rPr>
              <a:t>영국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</a:rPr>
              <a:t> 호주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</a:rPr>
              <a:t> 뉴질랜드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</a:rPr>
              <a:t>등 조약국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</a:rPr>
              <a:t>미국 전문가 반대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39B1D97-4255-4580-859D-31E73E2A6AE8}"/>
              </a:ext>
            </a:extLst>
          </p:cNvPr>
          <p:cNvSpPr txBox="1">
            <a:spLocks/>
          </p:cNvSpPr>
          <p:nvPr/>
        </p:nvSpPr>
        <p:spPr>
          <a:xfrm>
            <a:off x="0" y="3420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주장과 근거 그리고 반론</a:t>
            </a:r>
            <a:br>
              <a:rPr lang="en-US" altLang="ko-KR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종전 후 미군은 일본의 독도 영유권 인정 의견 표현 </a:t>
            </a:r>
            <a:endParaRPr lang="ko-KR" altLang="en-US" sz="40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E290E2E-1564-4C35-89A0-8CD7A2A7F735}"/>
              </a:ext>
            </a:extLst>
          </p:cNvPr>
          <p:cNvSpPr/>
          <p:nvPr/>
        </p:nvSpPr>
        <p:spPr>
          <a:xfrm>
            <a:off x="127605" y="4837009"/>
            <a:ext cx="5779058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미국에게 강화조약  기초과정 중</a:t>
            </a:r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한국이 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일본의 영토 포기 중 </a:t>
            </a:r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 포함</a:t>
            </a:r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주장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330FC21-DE97-404A-98E3-8F71688950A5}"/>
              </a:ext>
            </a:extLst>
          </p:cNvPr>
          <p:cNvSpPr/>
          <p:nvPr/>
        </p:nvSpPr>
        <p:spPr>
          <a:xfrm>
            <a:off x="6046887" y="4681532"/>
            <a:ext cx="2418975" cy="73388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 주장 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지지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9DAEAC72-73CB-4CB3-A9AC-1A29B01E92EC}"/>
              </a:ext>
            </a:extLst>
          </p:cNvPr>
          <p:cNvSpPr/>
          <p:nvPr/>
        </p:nvSpPr>
        <p:spPr>
          <a:xfrm>
            <a:off x="6046887" y="5529058"/>
            <a:ext cx="2418975" cy="733887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한국 주장 재고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794F1F37-2AE6-4FA5-A443-66E98FCDDAD8}"/>
              </a:ext>
            </a:extLst>
          </p:cNvPr>
          <p:cNvSpPr/>
          <p:nvPr/>
        </p:nvSpPr>
        <p:spPr>
          <a:xfrm>
            <a:off x="5025875" y="4953736"/>
            <a:ext cx="1581606" cy="73388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 기능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4D89B04C-5EDE-4276-BA35-1AC3549B574E}"/>
              </a:ext>
            </a:extLst>
          </p:cNvPr>
          <p:cNvSpPr/>
          <p:nvPr/>
        </p:nvSpPr>
        <p:spPr>
          <a:xfrm>
            <a:off x="6765595" y="4021328"/>
            <a:ext cx="5194360" cy="73388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타 연합국 수정의 가능성 제시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6B9B24AF-221C-45E1-B213-5E91125CED5D}"/>
              </a:ext>
            </a:extLst>
          </p:cNvPr>
          <p:cNvSpPr/>
          <p:nvPr/>
        </p:nvSpPr>
        <p:spPr>
          <a:xfrm>
            <a:off x="6797164" y="4916940"/>
            <a:ext cx="5162790" cy="73388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수정을 하기 위해 또다른 지령 필요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72CEC245-C4CE-40E4-9DE4-1B3B26FEA734}"/>
              </a:ext>
            </a:extLst>
          </p:cNvPr>
          <p:cNvSpPr/>
          <p:nvPr/>
        </p:nvSpPr>
        <p:spPr>
          <a:xfrm>
            <a:off x="7171252" y="5812552"/>
            <a:ext cx="2949931" cy="73388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수정을 위한 지령 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7F579915-A732-4753-9364-644E2F71601E}"/>
              </a:ext>
            </a:extLst>
          </p:cNvPr>
          <p:cNvSpPr/>
          <p:nvPr/>
        </p:nvSpPr>
        <p:spPr>
          <a:xfrm>
            <a:off x="5032274" y="4058123"/>
            <a:ext cx="1581606" cy="73388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6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 기능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E9D2C78-9703-4880-879E-F73C21FB213A}"/>
              </a:ext>
            </a:extLst>
          </p:cNvPr>
          <p:cNvSpPr/>
          <p:nvPr/>
        </p:nvSpPr>
        <p:spPr>
          <a:xfrm>
            <a:off x="5117311" y="1425073"/>
            <a:ext cx="3324356" cy="54477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= 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한국 영토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77FC6BF1-B61C-4A1C-A35B-F05D0D48CB95}"/>
              </a:ext>
            </a:extLst>
          </p:cNvPr>
          <p:cNvSpPr/>
          <p:nvPr/>
        </p:nvSpPr>
        <p:spPr>
          <a:xfrm>
            <a:off x="5117313" y="3448354"/>
            <a:ext cx="3324355" cy="54477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 누락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2EE6E4D0-80A2-4361-9A4C-7E924CDA6C84}"/>
              </a:ext>
            </a:extLst>
          </p:cNvPr>
          <p:cNvSpPr/>
          <p:nvPr/>
        </p:nvSpPr>
        <p:spPr>
          <a:xfrm>
            <a:off x="5117314" y="4160065"/>
            <a:ext cx="3346088" cy="54477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 명시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EB74327B-1568-4229-A31C-4B1EF55E7DBE}"/>
              </a:ext>
            </a:extLst>
          </p:cNvPr>
          <p:cNvSpPr/>
          <p:nvPr/>
        </p:nvSpPr>
        <p:spPr>
          <a:xfrm>
            <a:off x="1873453" y="1425073"/>
            <a:ext cx="3020574" cy="50299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1~5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차 초안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A1C77D5A-ADB6-4BBC-A04F-4127295B3EF1}"/>
              </a:ext>
            </a:extLst>
          </p:cNvPr>
          <p:cNvSpPr/>
          <p:nvPr/>
        </p:nvSpPr>
        <p:spPr>
          <a:xfrm>
            <a:off x="1873453" y="3462163"/>
            <a:ext cx="3020576" cy="50299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7~9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차 초안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5FAA20DA-64FB-41A3-88A8-68D4B0368EFB}"/>
              </a:ext>
            </a:extLst>
          </p:cNvPr>
          <p:cNvSpPr/>
          <p:nvPr/>
        </p:nvSpPr>
        <p:spPr>
          <a:xfrm>
            <a:off x="1873452" y="4187401"/>
            <a:ext cx="3020576" cy="50299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미국</a:t>
            </a:r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∙</a:t>
            </a:r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영국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합동조약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04694260-3CE2-4D14-A954-44BA42B1E893}"/>
              </a:ext>
            </a:extLst>
          </p:cNvPr>
          <p:cNvSpPr/>
          <p:nvPr/>
        </p:nvSpPr>
        <p:spPr>
          <a:xfrm>
            <a:off x="1873452" y="4895955"/>
            <a:ext cx="3008313" cy="50299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최종 조약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D8BF484C-8A0A-408E-BDB8-91239527256A}"/>
              </a:ext>
            </a:extLst>
          </p:cNvPr>
          <p:cNvSpPr/>
          <p:nvPr/>
        </p:nvSpPr>
        <p:spPr>
          <a:xfrm>
            <a:off x="5092103" y="4897550"/>
            <a:ext cx="3374772" cy="54477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 명시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00C4277C-BFA4-4796-B1C9-7D1FC63005C1}"/>
              </a:ext>
            </a:extLst>
          </p:cNvPr>
          <p:cNvSpPr/>
          <p:nvPr/>
        </p:nvSpPr>
        <p:spPr>
          <a:xfrm>
            <a:off x="5152273" y="2373451"/>
            <a:ext cx="3324356" cy="54477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</a:t>
            </a:r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= 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 영토 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D8EF048F-9956-44B8-8A32-C9D79709A81C}"/>
              </a:ext>
            </a:extLst>
          </p:cNvPr>
          <p:cNvSpPr/>
          <p:nvPr/>
        </p:nvSpPr>
        <p:spPr>
          <a:xfrm>
            <a:off x="1908415" y="2394344"/>
            <a:ext cx="3020576" cy="502991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6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차 초안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3" name="설명선: 오른쪽 화살표 42">
            <a:extLst>
              <a:ext uri="{FF2B5EF4-FFF2-40B4-BE49-F238E27FC236}">
                <a16:creationId xmlns:a16="http://schemas.microsoft.com/office/drawing/2014/main" id="{E0029E1B-4D41-4133-B90F-581CC6635251}"/>
              </a:ext>
            </a:extLst>
          </p:cNvPr>
          <p:cNvSpPr/>
          <p:nvPr/>
        </p:nvSpPr>
        <p:spPr>
          <a:xfrm>
            <a:off x="102792" y="1813580"/>
            <a:ext cx="1764279" cy="603298"/>
          </a:xfrm>
          <a:prstGeom prst="rightArrowCallout">
            <a:avLst>
              <a:gd name="adj1" fmla="val 0"/>
              <a:gd name="adj2" fmla="val 25000"/>
              <a:gd name="adj3" fmla="val 25000"/>
              <a:gd name="adj4" fmla="val 91451"/>
            </a:avLst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3300"/>
                </a:solidFill>
              </a:rPr>
              <a:t>일본의 로비</a:t>
            </a: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8B2F2D87-5BEE-421F-85EE-418D87131876}"/>
              </a:ext>
            </a:extLst>
          </p:cNvPr>
          <p:cNvSpPr/>
          <p:nvPr/>
        </p:nvSpPr>
        <p:spPr>
          <a:xfrm>
            <a:off x="2590950" y="4325995"/>
            <a:ext cx="4581629" cy="109294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극동 위원회에서 검토된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적 없는 미국 단독의 의견 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1F51F132-746C-423A-8A45-EDC06E8064F8}"/>
              </a:ext>
            </a:extLst>
          </p:cNvPr>
          <p:cNvSpPr/>
          <p:nvPr/>
        </p:nvSpPr>
        <p:spPr>
          <a:xfrm>
            <a:off x="2590950" y="5555816"/>
            <a:ext cx="4581629" cy="69387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국제법상 효과가 없음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54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1" grpId="0" animBg="1"/>
      <p:bldP spid="31" grpId="1" animBg="1"/>
      <p:bldP spid="7" grpId="0" animBg="1"/>
      <p:bldP spid="7" grpId="1" animBg="1"/>
      <p:bldP spid="8" grpId="0" animBg="1"/>
      <p:bldP spid="8" grpId="1" animBg="1"/>
      <p:bldP spid="46" grpId="0" animBg="1"/>
      <p:bldP spid="46" grpId="1" animBg="1"/>
      <p:bldP spid="26" grpId="0" animBg="1"/>
      <p:bldP spid="26" grpId="1" animBg="1"/>
      <p:bldP spid="11" grpId="0" animBg="1"/>
      <p:bldP spid="1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9" grpId="0" animBg="1"/>
      <p:bldP spid="9" grpId="1" animBg="1"/>
      <p:bldP spid="30" grpId="0" animBg="1"/>
      <p:bldP spid="30" grpId="1" animBg="1"/>
      <p:bldP spid="32" grpId="0" animBg="1"/>
      <p:bldP spid="32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29" grpId="0" animBg="1"/>
      <p:bldP spid="29" grpId="1" animBg="1"/>
      <p:bldP spid="37" grpId="0" animBg="1"/>
      <p:bldP spid="37" grpId="1" animBg="1"/>
      <p:bldP spid="43" grpId="0" animBg="1"/>
      <p:bldP spid="43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A113F996-C212-4E4E-8454-62156B651B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주장과 근거 그리고 반론</a:t>
            </a:r>
            <a:br>
              <a:rPr lang="en-US" altLang="ko-KR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주일 미군의 폭격훈련구역 지정에 의한 독도 영유권 인정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2BDDDD0-66D6-4AAF-B795-88EA565E4D92}"/>
              </a:ext>
            </a:extLst>
          </p:cNvPr>
          <p:cNvSpPr/>
          <p:nvPr/>
        </p:nvSpPr>
        <p:spPr>
          <a:xfrm>
            <a:off x="1659841" y="1325563"/>
            <a:ext cx="4081789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미일행정협정위원회</a:t>
            </a:r>
            <a:endParaRPr lang="en-US" altLang="ko-KR" sz="2500" dirty="0">
              <a:solidFill>
                <a:srgbClr val="FF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38AC903-8F7A-49C5-87E4-06C02192AD56}"/>
              </a:ext>
            </a:extLst>
          </p:cNvPr>
          <p:cNvSpPr/>
          <p:nvPr/>
        </p:nvSpPr>
        <p:spPr>
          <a:xfrm>
            <a:off x="6510041" y="1324602"/>
            <a:ext cx="4081789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미일 행정 협정에 입각</a:t>
            </a:r>
            <a:endParaRPr lang="en-US" altLang="ko-KR" sz="2500" dirty="0">
              <a:solidFill>
                <a:srgbClr val="FF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190B676-7646-4A67-BCDC-AAE4C44D7CBB}"/>
              </a:ext>
            </a:extLst>
          </p:cNvPr>
          <p:cNvSpPr/>
          <p:nvPr/>
        </p:nvSpPr>
        <p:spPr>
          <a:xfrm>
            <a:off x="6510042" y="3248018"/>
            <a:ext cx="4081789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독도를 폭격훈련구역으로 지정</a:t>
            </a:r>
            <a:endParaRPr lang="en-US" altLang="ko-KR" sz="2500" dirty="0">
              <a:solidFill>
                <a:srgbClr val="FF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EAA80B1-4416-4B91-ACB9-E15770F6DCC6}"/>
              </a:ext>
            </a:extLst>
          </p:cNvPr>
          <p:cNvSpPr/>
          <p:nvPr/>
        </p:nvSpPr>
        <p:spPr>
          <a:xfrm>
            <a:off x="6511765" y="5180273"/>
            <a:ext cx="4081789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관보에 고시 및 사용</a:t>
            </a:r>
            <a:endParaRPr lang="en-US" altLang="ko-KR" sz="2500" dirty="0">
              <a:solidFill>
                <a:srgbClr val="FF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9B216D5F-8C01-4A0E-9279-C596592027C5}"/>
              </a:ext>
            </a:extLst>
          </p:cNvPr>
          <p:cNvSpPr/>
          <p:nvPr/>
        </p:nvSpPr>
        <p:spPr>
          <a:xfrm>
            <a:off x="7990948" y="1331161"/>
            <a:ext cx="4081789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폭격 훈련에 의한 많은 피해와 희생자 발생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1948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年 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6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月 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8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日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95496801-F2EC-4FA9-ADA2-D96B8462B302}"/>
              </a:ext>
            </a:extLst>
          </p:cNvPr>
          <p:cNvSpPr/>
          <p:nvPr/>
        </p:nvSpPr>
        <p:spPr>
          <a:xfrm>
            <a:off x="119263" y="1324602"/>
            <a:ext cx="3385937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폭격훈련구역 지정에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일본이 관여함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E502998A-C4F7-402F-8E16-99AE324B7B87}"/>
              </a:ext>
            </a:extLst>
          </p:cNvPr>
          <p:cNvSpPr/>
          <p:nvPr/>
        </p:nvSpPr>
        <p:spPr>
          <a:xfrm>
            <a:off x="4119395" y="1335679"/>
            <a:ext cx="3363654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일본의 폭격 훈련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지정 유지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085EF3D-7B2C-4CB3-887A-7C95DA5F39D4}"/>
              </a:ext>
            </a:extLst>
          </p:cNvPr>
          <p:cNvSpPr/>
          <p:nvPr/>
        </p:nvSpPr>
        <p:spPr>
          <a:xfrm>
            <a:off x="7990947" y="3241459"/>
            <a:ext cx="4081789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한국의 미공군 항의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4CC45D85-5352-431A-8717-8D8ADB703E10}"/>
              </a:ext>
            </a:extLst>
          </p:cNvPr>
          <p:cNvSpPr/>
          <p:nvPr/>
        </p:nvSpPr>
        <p:spPr>
          <a:xfrm>
            <a:off x="7990978" y="5193205"/>
            <a:ext cx="4081789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폭격훈련 구역 재외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한국측에 공식적 통고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1953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年 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月 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日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2DEAB6F-BEF7-45F8-8C88-21930BB52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777" y="2779258"/>
            <a:ext cx="4600575" cy="35814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A3ACB8FC-0024-4D84-A491-B931BD45FA10}"/>
              </a:ext>
            </a:extLst>
          </p:cNvPr>
          <p:cNvSpPr/>
          <p:nvPr/>
        </p:nvSpPr>
        <p:spPr>
          <a:xfrm>
            <a:off x="1821422" y="6360658"/>
            <a:ext cx="339227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>
                <a:latin typeface="돋움" panose="020B0600000101010101" pitchFamily="50" charset="-127"/>
                <a:ea typeface="돋움" panose="020B0600000101010101" pitchFamily="50" charset="-127"/>
              </a:rPr>
              <a:t>미군 훈련장 지정 관보</a:t>
            </a:r>
            <a:endParaRPr lang="ko-KR" altLang="en-US" sz="2500" dirty="0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24EAEB0B-B41F-486C-BEF9-5B75FC20C578}"/>
              </a:ext>
            </a:extLst>
          </p:cNvPr>
          <p:cNvSpPr/>
          <p:nvPr/>
        </p:nvSpPr>
        <p:spPr>
          <a:xfrm rot="5400000">
            <a:off x="8250579" y="2726510"/>
            <a:ext cx="600712" cy="449152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6974042B-0014-4840-A0FD-6DA12DD3CDA3}"/>
              </a:ext>
            </a:extLst>
          </p:cNvPr>
          <p:cNvSpPr/>
          <p:nvPr/>
        </p:nvSpPr>
        <p:spPr>
          <a:xfrm rot="5400000">
            <a:off x="8250579" y="4650581"/>
            <a:ext cx="600712" cy="449152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35E215A6-F7B2-4065-BF68-E3ABA6098CB7}"/>
              </a:ext>
            </a:extLst>
          </p:cNvPr>
          <p:cNvSpPr/>
          <p:nvPr/>
        </p:nvSpPr>
        <p:spPr>
          <a:xfrm>
            <a:off x="5801222" y="1807671"/>
            <a:ext cx="649149" cy="449152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E58ABA8-B751-4556-9241-2F2E11FC1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899" y="2768087"/>
            <a:ext cx="2545883" cy="3581400"/>
          </a:xfrm>
          <a:prstGeom prst="rect">
            <a:avLst/>
          </a:prstGeom>
        </p:spPr>
      </p:pic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C132E58C-1058-41D7-8AD8-9361BD8907B7}"/>
              </a:ext>
            </a:extLst>
          </p:cNvPr>
          <p:cNvSpPr/>
          <p:nvPr/>
        </p:nvSpPr>
        <p:spPr>
          <a:xfrm rot="5400000">
            <a:off x="9731485" y="4613048"/>
            <a:ext cx="600712" cy="44915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3FF4FB5F-91C7-4645-80CD-AF8C22C41FAC}"/>
              </a:ext>
            </a:extLst>
          </p:cNvPr>
          <p:cNvSpPr/>
          <p:nvPr/>
        </p:nvSpPr>
        <p:spPr>
          <a:xfrm rot="5400000">
            <a:off x="9731485" y="2718993"/>
            <a:ext cx="600712" cy="44915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B4C2B9FC-3705-475A-9431-EE997781F7A5}"/>
              </a:ext>
            </a:extLst>
          </p:cNvPr>
          <p:cNvSpPr/>
          <p:nvPr/>
        </p:nvSpPr>
        <p:spPr>
          <a:xfrm>
            <a:off x="3505200" y="1738185"/>
            <a:ext cx="587829" cy="44915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C7D5A314-26BD-4896-BD10-E72723C5E3A2}"/>
              </a:ext>
            </a:extLst>
          </p:cNvPr>
          <p:cNvSpPr/>
          <p:nvPr/>
        </p:nvSpPr>
        <p:spPr>
          <a:xfrm>
            <a:off x="7455586" y="1738185"/>
            <a:ext cx="535362" cy="44915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277E8E1-93CC-4DD3-83B5-EA46A0ECF5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5491" y="3320928"/>
            <a:ext cx="4687590" cy="2741338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57D37BD7-5FFE-4F5E-A0E7-6B608C4C04A5}"/>
              </a:ext>
            </a:extLst>
          </p:cNvPr>
          <p:cNvSpPr/>
          <p:nvPr/>
        </p:nvSpPr>
        <p:spPr>
          <a:xfrm>
            <a:off x="3721761" y="6032800"/>
            <a:ext cx="32944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/>
              <a:t>독도 </a:t>
            </a:r>
            <a:r>
              <a:rPr lang="ko-KR" altLang="en-US" sz="2500" dirty="0" err="1"/>
              <a:t>조난어민</a:t>
            </a:r>
            <a:r>
              <a:rPr lang="ko-KR" altLang="en-US" sz="2500" dirty="0"/>
              <a:t> 위령비</a:t>
            </a:r>
          </a:p>
        </p:txBody>
      </p:sp>
      <p:pic>
        <p:nvPicPr>
          <p:cNvPr id="2" name="온라인 미디어 1" title="￬ﾝﾼ￫ﾳﾸ￬ﾝﾘ ￪ﾳﾄ￫ﾞﾵ￬ﾜﾼ￫ﾡﾜ ￫ﾏﾅ￫ﾏﾄ￫ﾥﾼ ￭ﾏﾭ￪ﾲﾩ￭ﾖﾈ￫ﾍﾘ ￫ﾯﾸ￪ﾵﾰ">
            <a:hlinkClick r:id="" action="ppaction://media"/>
            <a:extLst>
              <a:ext uri="{FF2B5EF4-FFF2-40B4-BE49-F238E27FC236}">
                <a16:creationId xmlns:a16="http://schemas.microsoft.com/office/drawing/2014/main" id="{656C6297-DAFC-4039-9213-F20DA13BF9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426103" y="1267303"/>
            <a:ext cx="9288229" cy="522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/>
      <p:bldP spid="20" grpId="1"/>
      <p:bldP spid="20" grpId="2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5D2EA77-3ACC-4604-B862-3BD3F6C17FB0}"/>
              </a:ext>
            </a:extLst>
          </p:cNvPr>
          <p:cNvSpPr/>
          <p:nvPr/>
        </p:nvSpPr>
        <p:spPr>
          <a:xfrm>
            <a:off x="9478248" y="1441585"/>
            <a:ext cx="2657421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한국 관헌에 의한 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총격 피해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1953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年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234C35E3-48B6-49E5-A3C5-AED00042055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주장과 근거 그리고 반론</a:t>
            </a:r>
            <a:br>
              <a:rPr lang="en-US" altLang="ko-KR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한국은 현재 독도를 불법으로 점거하고 있다</a:t>
            </a:r>
            <a:r>
              <a:rPr lang="en-US" altLang="ko-KR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21487C6-2B86-4D3D-9B64-9F44520779F4}"/>
              </a:ext>
            </a:extLst>
          </p:cNvPr>
          <p:cNvSpPr/>
          <p:nvPr/>
        </p:nvSpPr>
        <p:spPr>
          <a:xfrm>
            <a:off x="143752" y="1383574"/>
            <a:ext cx="4350089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이승만 라인은 국제법에 반함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1952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年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7CEE1C5-B5F9-4817-80C3-13E693A1CFBD}"/>
              </a:ext>
            </a:extLst>
          </p:cNvPr>
          <p:cNvSpPr/>
          <p:nvPr/>
        </p:nvSpPr>
        <p:spPr>
          <a:xfrm>
            <a:off x="4782774" y="1392076"/>
            <a:ext cx="4081789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 err="1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일본의해상보안청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순시선 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한국어민 퇴거 요구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DAD44D7-168C-426A-8300-64AFECF22035}"/>
              </a:ext>
            </a:extLst>
          </p:cNvPr>
          <p:cNvSpPr/>
          <p:nvPr/>
        </p:nvSpPr>
        <p:spPr>
          <a:xfrm>
            <a:off x="7943814" y="4371927"/>
            <a:ext cx="4081789" cy="707416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다케시마 점거는 불법 점거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379E5F9A-7812-4BBF-892E-530C863C15A2}"/>
              </a:ext>
            </a:extLst>
          </p:cNvPr>
          <p:cNvSpPr/>
          <p:nvPr/>
        </p:nvSpPr>
        <p:spPr>
          <a:xfrm>
            <a:off x="4693964" y="1392076"/>
            <a:ext cx="4081789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1905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 이전부터 독도에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영유권 확립함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B5B6ADC-37C5-495E-B548-8EE1BF9568A0}"/>
              </a:ext>
            </a:extLst>
          </p:cNvPr>
          <p:cNvSpPr/>
          <p:nvPr/>
        </p:nvSpPr>
        <p:spPr>
          <a:xfrm>
            <a:off x="7936914" y="4526234"/>
            <a:ext cx="4081789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불법 점거에 대한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명확한 이유 부족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C2BCF64-1DF1-440B-B6E3-A947DD288DD7}"/>
              </a:ext>
            </a:extLst>
          </p:cNvPr>
          <p:cNvSpPr/>
          <p:nvPr/>
        </p:nvSpPr>
        <p:spPr>
          <a:xfrm>
            <a:off x="7936913" y="2811664"/>
            <a:ext cx="4081789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일본은 독도에 대한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영유권 확립 자체 없음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3B1B5781-4247-4E25-90F4-E20D967EAE47}"/>
              </a:ext>
            </a:extLst>
          </p:cNvPr>
          <p:cNvSpPr/>
          <p:nvPr/>
        </p:nvSpPr>
        <p:spPr>
          <a:xfrm>
            <a:off x="267009" y="1375072"/>
            <a:ext cx="4081789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광복 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</a:t>
            </a:r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년후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주소를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부여하고 정당한 주권 행사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71FB6B4-EEAF-479F-97A1-A4B83F2A4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82"/>
          <a:stretch/>
        </p:blipFill>
        <p:spPr>
          <a:xfrm>
            <a:off x="173297" y="2718270"/>
            <a:ext cx="3695700" cy="330731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7F0D5BE-FDA9-4238-A294-BD49D5757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146" y="2717903"/>
            <a:ext cx="3215579" cy="3616662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CEA9D8A-9AC3-4700-9440-4108344408E7}"/>
              </a:ext>
            </a:extLst>
          </p:cNvPr>
          <p:cNvSpPr/>
          <p:nvPr/>
        </p:nvSpPr>
        <p:spPr>
          <a:xfrm>
            <a:off x="7943814" y="3266995"/>
            <a:ext cx="4081789" cy="691349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지속적인 엄중한 항의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3D8CFD86-1A71-46AD-A896-76A3885A5F8D}"/>
              </a:ext>
            </a:extLst>
          </p:cNvPr>
          <p:cNvSpPr/>
          <p:nvPr/>
        </p:nvSpPr>
        <p:spPr>
          <a:xfrm>
            <a:off x="8908721" y="1805659"/>
            <a:ext cx="600712" cy="449152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8C39A06-9219-4C77-A124-148753F6FEE6}"/>
              </a:ext>
            </a:extLst>
          </p:cNvPr>
          <p:cNvSpPr/>
          <p:nvPr/>
        </p:nvSpPr>
        <p:spPr>
          <a:xfrm>
            <a:off x="1073611" y="6025584"/>
            <a:ext cx="189507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>
                <a:latin typeface="돋움" panose="020B0600000101010101" pitchFamily="50" charset="-127"/>
                <a:ea typeface="돋움" panose="020B0600000101010101" pitchFamily="50" charset="-127"/>
              </a:rPr>
              <a:t>이승만 라인</a:t>
            </a:r>
            <a:endParaRPr lang="ko-KR" altLang="en-US" sz="25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0B83064-2B28-4318-BF28-3B4DA853AEB8}"/>
              </a:ext>
            </a:extLst>
          </p:cNvPr>
          <p:cNvSpPr/>
          <p:nvPr/>
        </p:nvSpPr>
        <p:spPr>
          <a:xfrm>
            <a:off x="4348798" y="6334565"/>
            <a:ext cx="29642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>
                <a:latin typeface="돋움" panose="020B0600000101010101" pitchFamily="50" charset="-127"/>
                <a:ea typeface="돋움" panose="020B0600000101010101" pitchFamily="50" charset="-127"/>
              </a:rPr>
              <a:t>총격을 당한 순시선</a:t>
            </a:r>
            <a:endParaRPr lang="ko-KR" altLang="en-US" sz="25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01DFC99-B3FD-4E95-BAA1-DB05809F9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97" y="2717903"/>
            <a:ext cx="3779808" cy="362861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41B5A44-7BAA-47B0-9BB8-03D905E6E2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98" r="1"/>
          <a:stretch/>
        </p:blipFill>
        <p:spPr>
          <a:xfrm>
            <a:off x="4128064" y="3251642"/>
            <a:ext cx="3405740" cy="2549183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7C3D9754-3D3B-4CB8-981D-CB3F6ED236AF}"/>
              </a:ext>
            </a:extLst>
          </p:cNvPr>
          <p:cNvSpPr/>
          <p:nvPr/>
        </p:nvSpPr>
        <p:spPr>
          <a:xfrm>
            <a:off x="840751" y="6347258"/>
            <a:ext cx="244490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/>
              <a:t>어선 나포 기사 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624921D-61C1-4DD6-B944-536DCB660B18}"/>
              </a:ext>
            </a:extLst>
          </p:cNvPr>
          <p:cNvSpPr/>
          <p:nvPr/>
        </p:nvSpPr>
        <p:spPr>
          <a:xfrm>
            <a:off x="5041295" y="5787057"/>
            <a:ext cx="15792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/>
              <a:t>어민 나포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9C687CBD-FE64-4EE8-9DC2-C121D0C75BE8}"/>
              </a:ext>
            </a:extLst>
          </p:cNvPr>
          <p:cNvSpPr/>
          <p:nvPr/>
        </p:nvSpPr>
        <p:spPr>
          <a:xfrm>
            <a:off x="8994923" y="1390449"/>
            <a:ext cx="3109560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평화선 침범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중국</a:t>
            </a:r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∙</a:t>
            </a:r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일본어선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나포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999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5" grpId="0" animBg="1"/>
      <p:bldP spid="15" grpId="1" animBg="1"/>
      <p:bldP spid="16" grpId="0" animBg="1"/>
      <p:bldP spid="16" grpId="1" animBg="1"/>
      <p:bldP spid="14" grpId="0" animBg="1"/>
      <p:bldP spid="14" grpId="1" animBg="1"/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4FD545E3-2598-4992-B4B9-4FE1AF4C87B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주장과 근거 그리고 반론</a:t>
            </a:r>
            <a:br>
              <a:rPr lang="en-US" altLang="ko-KR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독도의 영유권 문제는 국제사법재판소에서 </a:t>
            </a:r>
            <a:r>
              <a:rPr lang="ko-KR" altLang="en-US" sz="40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해결되어야한다</a:t>
            </a:r>
            <a:r>
              <a:rPr lang="en-US" altLang="ko-KR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EA1AF8B-61F8-4FA3-A841-6CD09E24F277}"/>
              </a:ext>
            </a:extLst>
          </p:cNvPr>
          <p:cNvSpPr/>
          <p:nvPr/>
        </p:nvSpPr>
        <p:spPr>
          <a:xfrm>
            <a:off x="7740273" y="1723041"/>
            <a:ext cx="4250065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 err="1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국제헌법제판소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회부를 요청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1945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年 </a:t>
            </a:r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1962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年 </a:t>
            </a:r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2012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年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069D3BA-69D2-4D96-80D8-1DF3F05E7D5E}"/>
              </a:ext>
            </a:extLst>
          </p:cNvPr>
          <p:cNvSpPr/>
          <p:nvPr/>
        </p:nvSpPr>
        <p:spPr>
          <a:xfrm>
            <a:off x="8159820" y="4243641"/>
            <a:ext cx="3410970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미국은 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독도를 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 영토라 인정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47AAD955-4FDA-4522-AB55-21273EDB611F}"/>
              </a:ext>
            </a:extLst>
          </p:cNvPr>
          <p:cNvSpPr/>
          <p:nvPr/>
        </p:nvSpPr>
        <p:spPr>
          <a:xfrm>
            <a:off x="7740273" y="3285481"/>
            <a:ext cx="4081789" cy="71413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한국측의 거부로 실행 불가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248AD8D-3977-409A-9DED-9DC866538535}"/>
              </a:ext>
            </a:extLst>
          </p:cNvPr>
          <p:cNvGrpSpPr/>
          <p:nvPr/>
        </p:nvGrpSpPr>
        <p:grpSpPr>
          <a:xfrm>
            <a:off x="161643" y="1783023"/>
            <a:ext cx="7911140" cy="3420712"/>
            <a:chOff x="28273" y="2105810"/>
            <a:chExt cx="7911140" cy="3420712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696273B5-689E-4CE3-8A18-BBE6555559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8211"/>
            <a:stretch/>
          </p:blipFill>
          <p:spPr>
            <a:xfrm>
              <a:off x="342574" y="2105810"/>
              <a:ext cx="6267450" cy="1768403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9240924-DF13-49C2-9189-6B776FF1B4F4}"/>
                </a:ext>
              </a:extLst>
            </p:cNvPr>
            <p:cNvSpPr/>
            <p:nvPr/>
          </p:nvSpPr>
          <p:spPr>
            <a:xfrm>
              <a:off x="28273" y="3895306"/>
              <a:ext cx="7911140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500" b="1" dirty="0" err="1"/>
                <a:t>벤틀리트</a:t>
              </a:r>
              <a:r>
                <a:rPr lang="ko-KR" altLang="en-US" sz="2500" b="1" dirty="0"/>
                <a:t> 대사의 귀국 보고서</a:t>
              </a:r>
              <a:endParaRPr lang="en-US" altLang="ko-KR" sz="2500" b="1" dirty="0"/>
            </a:p>
            <a:p>
              <a:pPr algn="ctr"/>
              <a:r>
                <a:rPr lang="ko-KR" altLang="en-US" sz="2500" dirty="0"/>
                <a:t>미국은 다케시마가 일보영토라고 생각하고 있지만</a:t>
              </a:r>
              <a:r>
                <a:rPr lang="en-US" altLang="ko-KR" sz="2500" dirty="0"/>
                <a:t>, </a:t>
              </a:r>
            </a:p>
            <a:p>
              <a:pPr algn="ctr"/>
              <a:r>
                <a:rPr lang="ko-KR" altLang="en-US" sz="2500" dirty="0"/>
                <a:t>본 건을 </a:t>
              </a:r>
              <a:r>
                <a:rPr lang="ko-KR" altLang="en-US" sz="2500" dirty="0" err="1"/>
                <a:t>국제사법제판소에</a:t>
              </a:r>
              <a:r>
                <a:rPr lang="ko-KR" altLang="en-US" sz="2500" dirty="0"/>
                <a:t> 회부하는 것이 적당하다는 </a:t>
              </a:r>
              <a:endParaRPr lang="en-US" altLang="ko-KR" sz="2500" dirty="0"/>
            </a:p>
            <a:p>
              <a:pPr algn="ctr"/>
              <a:r>
                <a:rPr lang="ko-KR" altLang="en-US" sz="2500" dirty="0"/>
                <a:t>입장이며</a:t>
              </a:r>
              <a:r>
                <a:rPr lang="en-US" altLang="ko-KR" sz="2500" dirty="0"/>
                <a:t>, </a:t>
              </a:r>
              <a:r>
                <a:rPr lang="ko-KR" altLang="en-US" sz="2500" dirty="0"/>
                <a:t>비공식적으로 이를 한국에 제안했다</a:t>
              </a:r>
            </a:p>
          </p:txBody>
        </p:sp>
      </p:grp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C593A7B-5E0D-485D-A045-B15DCBC13122}"/>
              </a:ext>
            </a:extLst>
          </p:cNvPr>
          <p:cNvSpPr/>
          <p:nvPr/>
        </p:nvSpPr>
        <p:spPr>
          <a:xfrm>
            <a:off x="7860825" y="3688475"/>
            <a:ext cx="4081789" cy="97236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연합국의 협의를 거치지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않은 일방적인 주장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BAB7684-80DB-4AF5-AB7C-5486A9D12EC9}"/>
              </a:ext>
            </a:extLst>
          </p:cNvPr>
          <p:cNvSpPr/>
          <p:nvPr/>
        </p:nvSpPr>
        <p:spPr>
          <a:xfrm>
            <a:off x="7876375" y="2904440"/>
            <a:ext cx="4081789" cy="569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미국의 </a:t>
            </a:r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의사≠법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6154542A-EF3F-4664-A4BD-65883172DCFF}"/>
              </a:ext>
            </a:extLst>
          </p:cNvPr>
          <p:cNvSpPr/>
          <p:nvPr/>
        </p:nvSpPr>
        <p:spPr>
          <a:xfrm>
            <a:off x="6757938" y="1481233"/>
            <a:ext cx="5232400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러스크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서한에 의한 의사 확인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휴전 후 미국의 새로운 정책 반영 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ADBF529-F8FC-4899-AB2E-E1174D8CA8A2}"/>
              </a:ext>
            </a:extLst>
          </p:cNvPr>
          <p:cNvSpPr/>
          <p:nvPr/>
        </p:nvSpPr>
        <p:spPr>
          <a:xfrm>
            <a:off x="453651" y="4804502"/>
            <a:ext cx="11422713" cy="188116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한국 정부를 향한 권고 존재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일본이 독도의 영유권을 주장하면서 수시로 독도를 방문하고는 있지만</a:t>
            </a:r>
            <a:r>
              <a:rPr lang="en-US" altLang="ko-KR" sz="25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5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독도는 법률적으로나 역사적으로 울릉도의 부속도서로 </a:t>
            </a:r>
            <a:r>
              <a:rPr lang="ko-KR" altLang="en-US" sz="2500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한국영토였다는</a:t>
            </a:r>
            <a:r>
              <a:rPr lang="ko-KR" altLang="en-US" sz="25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점은 오랫동안 움직일 수 없는 사실이다</a:t>
            </a:r>
            <a:r>
              <a:rPr lang="en-US" altLang="ko-KR" sz="25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.”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992E3AD-6F63-4EB6-B341-53760A775988}"/>
              </a:ext>
            </a:extLst>
          </p:cNvPr>
          <p:cNvGrpSpPr/>
          <p:nvPr/>
        </p:nvGrpSpPr>
        <p:grpSpPr>
          <a:xfrm>
            <a:off x="64628" y="1334529"/>
            <a:ext cx="7911140" cy="3420712"/>
            <a:chOff x="28273" y="2105810"/>
            <a:chExt cx="7911140" cy="3420712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A400D2A5-83E9-4D36-A039-AA0103C21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8211"/>
            <a:stretch/>
          </p:blipFill>
          <p:spPr>
            <a:xfrm>
              <a:off x="342574" y="2105810"/>
              <a:ext cx="6267450" cy="1768403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1F2EBE27-9876-4C8B-930D-1E0513FC7B11}"/>
                </a:ext>
              </a:extLst>
            </p:cNvPr>
            <p:cNvSpPr/>
            <p:nvPr/>
          </p:nvSpPr>
          <p:spPr>
            <a:xfrm>
              <a:off x="28273" y="3895306"/>
              <a:ext cx="7911140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500" b="1" dirty="0" err="1"/>
                <a:t>벤틀리트</a:t>
              </a:r>
              <a:r>
                <a:rPr lang="ko-KR" altLang="en-US" sz="2500" b="1" dirty="0"/>
                <a:t> 대사의 귀국 보고서</a:t>
              </a:r>
              <a:endParaRPr lang="en-US" altLang="ko-KR" sz="2500" b="1" dirty="0"/>
            </a:p>
            <a:p>
              <a:pPr algn="ctr"/>
              <a:r>
                <a:rPr lang="ko-KR" altLang="en-US" sz="2500" dirty="0"/>
                <a:t>미국은 다케시마가 일보영토라고 생각하고 있지만</a:t>
              </a:r>
              <a:r>
                <a:rPr lang="en-US" altLang="ko-KR" sz="2500" dirty="0"/>
                <a:t>, </a:t>
              </a:r>
            </a:p>
            <a:p>
              <a:pPr algn="ctr"/>
              <a:r>
                <a:rPr lang="ko-KR" altLang="en-US" sz="2500" dirty="0"/>
                <a:t>본 건을 </a:t>
              </a:r>
              <a:r>
                <a:rPr lang="ko-KR" altLang="en-US" sz="2500" dirty="0" err="1"/>
                <a:t>국제사법제판소에</a:t>
              </a:r>
              <a:r>
                <a:rPr lang="ko-KR" altLang="en-US" sz="2500" dirty="0"/>
                <a:t> 회부하는 것이 적당하다는 </a:t>
              </a:r>
              <a:endParaRPr lang="en-US" altLang="ko-KR" sz="2500" dirty="0"/>
            </a:p>
            <a:p>
              <a:pPr algn="ctr"/>
              <a:r>
                <a:rPr lang="ko-KR" altLang="en-US" sz="2500" dirty="0"/>
                <a:t>입장이며</a:t>
              </a:r>
              <a:r>
                <a:rPr lang="en-US" altLang="ko-KR" sz="2500" dirty="0"/>
                <a:t>, </a:t>
              </a:r>
              <a:r>
                <a:rPr lang="ko-KR" altLang="en-US" sz="2500" dirty="0"/>
                <a:t>비공식적으로 이를 한국에 제안했다</a:t>
              </a:r>
            </a:p>
          </p:txBody>
        </p:sp>
      </p:grp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036EB4C-DE89-42F5-8F31-E13234C6EA70}"/>
              </a:ext>
            </a:extLst>
          </p:cNvPr>
          <p:cNvSpPr/>
          <p:nvPr/>
        </p:nvSpPr>
        <p:spPr>
          <a:xfrm>
            <a:off x="1151024" y="1502372"/>
            <a:ext cx="5232400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한국의 실효적 관리 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각종 자료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일본의 회부요청 승인할 이유 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27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714</Words>
  <Application>Microsoft Office PowerPoint</Application>
  <PresentationFormat>와이드스크린</PresentationFormat>
  <Paragraphs>133</Paragraphs>
  <Slides>5</Slides>
  <Notes>2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굴림</vt:lpstr>
      <vt:lpstr>돋움</vt:lpstr>
      <vt:lpstr>맑은 고딕</vt:lpstr>
      <vt:lpstr>함초롬바탕</vt:lpstr>
      <vt:lpstr>휴먼모음T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</dc:title>
  <dc:creator>A</dc:creator>
  <cp:lastModifiedBy>A</cp:lastModifiedBy>
  <cp:revision>124</cp:revision>
  <dcterms:created xsi:type="dcterms:W3CDTF">2020-04-05T14:55:06Z</dcterms:created>
  <dcterms:modified xsi:type="dcterms:W3CDTF">2020-05-04T01:57:10Z</dcterms:modified>
</cp:coreProperties>
</file>